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679D8-DE87-454D-A52C-DC217336385E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95E84-DBB3-486F-96E3-9C1A20744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15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E627880-4CA6-46A0-9ECD-9F422B74D8D7}" type="slidenum">
              <a:rPr lang="en-GB">
                <a:latin typeface="Times New Roman" pitchFamily="18" charset="0"/>
              </a:rPr>
              <a:pPr eaLnBrk="1" hangingPunct="1"/>
              <a:t>7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33841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9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7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4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25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28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0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4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21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A9451-86B8-41B2-9C41-075DB7C3AA78}" type="datetimeFigureOut">
              <a:rPr lang="en-US" smtClean="0"/>
              <a:t>11-Nov-19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C747D-A43B-4F9D-860E-271BFE529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9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isualgo.net/en/bst?slide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sualgo.net/en/bst?slide=1" TargetMode="External"/><Relationship Id="rId2" Type="http://schemas.openxmlformats.org/officeDocument/2006/relationships/hyperlink" Target="https://algs4.cs.princeton.edu/32bs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C8bLQBjcD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C8bLQBjcD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cs.uah.edu/~rcoleman/CS221/Trees/AVLTree.html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 IDD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64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AVL drevo - operacije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VisuAlgo</a:t>
            </a:r>
            <a:r>
              <a:rPr lang="sl-SI" dirty="0" smtClean="0"/>
              <a:t>.net: </a:t>
            </a:r>
            <a:r>
              <a:rPr lang="en-US" dirty="0" smtClean="0">
                <a:hlinkClick r:id="rId2"/>
              </a:rPr>
              <a:t>https://visualgo.net/en/bst</a:t>
            </a:r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18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Definicija IDD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32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v IDD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Skica</a:t>
            </a:r>
            <a:r>
              <a:rPr lang="en-US" dirty="0"/>
              <a:t> </a:t>
            </a:r>
            <a:r>
              <a:rPr lang="en-US" dirty="0" err="1"/>
              <a:t>vstavljanja</a:t>
            </a:r>
            <a:r>
              <a:rPr lang="en-US" dirty="0"/>
              <a:t> v IDD. </a:t>
            </a:r>
          </a:p>
          <a:p>
            <a:r>
              <a:rPr lang="sl-SI" dirty="0" smtClean="0"/>
              <a:t>Vizualizacija: </a:t>
            </a:r>
            <a:r>
              <a:rPr lang="sl-SI" dirty="0" err="1" smtClean="0"/>
              <a:t>Sedgewick</a:t>
            </a:r>
            <a:r>
              <a:rPr lang="sl-SI" dirty="0" smtClean="0"/>
              <a:t>, </a:t>
            </a:r>
            <a:r>
              <a:rPr lang="sl-SI" dirty="0" err="1" smtClean="0"/>
              <a:t>Algoritms</a:t>
            </a:r>
            <a:endParaRPr lang="sl-SI" dirty="0" smtClean="0"/>
          </a:p>
          <a:p>
            <a:pPr lvl="1"/>
            <a:r>
              <a:rPr lang="en-US" dirty="0" smtClean="0">
                <a:hlinkClick r:id="rId2"/>
              </a:rPr>
              <a:t>https://algs4.cs.princeton.edu/32bst/</a:t>
            </a:r>
            <a:r>
              <a:rPr lang="sl-SI" dirty="0" smtClean="0"/>
              <a:t>  (vstavljanje | vstavljanje + brisanje)</a:t>
            </a:r>
          </a:p>
          <a:p>
            <a:pPr lvl="1"/>
            <a:r>
              <a:rPr lang="sl-SI" dirty="0" err="1" smtClean="0"/>
              <a:t>VisuAlgo</a:t>
            </a:r>
            <a:r>
              <a:rPr lang="sl-SI" dirty="0" smtClean="0"/>
              <a:t>.net: </a:t>
            </a:r>
            <a:r>
              <a:rPr lang="en-US" dirty="0" smtClean="0">
                <a:hlinkClick r:id="rId3"/>
              </a:rPr>
              <a:t>https://visualgo.net/en/bst?slide=1</a:t>
            </a:r>
            <a:endParaRPr lang="sl-SI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bilo</a:t>
            </a:r>
            <a:r>
              <a:rPr lang="en-US" dirty="0"/>
              <a:t> v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bi </a:t>
            </a:r>
            <a:r>
              <a:rPr lang="en-US" dirty="0" err="1"/>
              <a:t>najprej</a:t>
            </a:r>
            <a:r>
              <a:rPr lang="en-US" dirty="0"/>
              <a:t> </a:t>
            </a:r>
            <a:r>
              <a:rPr lang="en-US" dirty="0" err="1"/>
              <a:t>zbrali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sl-SI" dirty="0" smtClean="0"/>
              <a:t>,</a:t>
            </a:r>
            <a:r>
              <a:rPr lang="en-US" dirty="0" err="1" smtClean="0"/>
              <a:t>potem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zaporedoma</a:t>
            </a:r>
            <a:r>
              <a:rPr lang="en-US" dirty="0"/>
              <a:t> </a:t>
            </a:r>
            <a:r>
              <a:rPr lang="en-US" dirty="0" err="1"/>
              <a:t>vstavljali</a:t>
            </a:r>
            <a:r>
              <a:rPr lang="en-US" dirty="0"/>
              <a:t> v IDD. Bi </a:t>
            </a:r>
            <a:r>
              <a:rPr lang="en-US" dirty="0" err="1"/>
              <a:t>dobili</a:t>
            </a:r>
            <a:r>
              <a:rPr lang="en-US" dirty="0"/>
              <a:t> </a:t>
            </a:r>
            <a:r>
              <a:rPr lang="en-US" dirty="0" err="1"/>
              <a:t>nizko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drevo</a:t>
            </a:r>
            <a:r>
              <a:rPr lang="en-US" dirty="0" smtClean="0"/>
              <a:t>?</a:t>
            </a:r>
            <a:endParaRPr lang="sl-SI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68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Rekonstrukcija drevesa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Vmesni pregled</a:t>
            </a:r>
          </a:p>
          <a:p>
            <a:pPr lvl="1"/>
            <a:r>
              <a:rPr lang="sl-SI" dirty="0" smtClean="0"/>
              <a:t>Značilnost</a:t>
            </a:r>
          </a:p>
          <a:p>
            <a:pPr lvl="1"/>
            <a:r>
              <a:rPr lang="sl-SI" dirty="0" smtClean="0"/>
              <a:t>Dokaz?</a:t>
            </a:r>
          </a:p>
          <a:p>
            <a:pPr lvl="1"/>
            <a:r>
              <a:rPr lang="sl-SI" dirty="0" smtClean="0"/>
              <a:t>Je mogoče rekonstruirati drevo?</a:t>
            </a:r>
          </a:p>
          <a:p>
            <a:r>
              <a:rPr lang="en-US" dirty="0" err="1" smtClean="0"/>
              <a:t>Obratni</a:t>
            </a:r>
            <a:r>
              <a:rPr lang="en-US" dirty="0" smtClean="0"/>
              <a:t> </a:t>
            </a:r>
            <a:r>
              <a:rPr lang="en-US" dirty="0" err="1" smtClean="0"/>
              <a:t>pregled</a:t>
            </a:r>
            <a:r>
              <a:rPr lang="en-US" dirty="0" smtClean="0"/>
              <a:t> IDD  -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znamo</a:t>
            </a:r>
            <a:r>
              <a:rPr lang="en-US" dirty="0" smtClean="0"/>
              <a:t> </a:t>
            </a:r>
            <a:r>
              <a:rPr lang="en-US" dirty="0" err="1" smtClean="0"/>
              <a:t>rekonstruirati</a:t>
            </a:r>
            <a:r>
              <a:rPr lang="en-US" dirty="0" smtClean="0"/>
              <a:t> </a:t>
            </a:r>
            <a:r>
              <a:rPr lang="en-US" dirty="0" err="1" smtClean="0"/>
              <a:t>drevo</a:t>
            </a:r>
            <a:r>
              <a:rPr lang="sl-SI" dirty="0"/>
              <a:t>?</a:t>
            </a:r>
            <a:r>
              <a:rPr lang="en-US" dirty="0" smtClean="0"/>
              <a:t> </a:t>
            </a:r>
          </a:p>
          <a:p>
            <a:r>
              <a:rPr lang="sl-SI" dirty="0" smtClean="0"/>
              <a:t>O</a:t>
            </a:r>
            <a:r>
              <a:rPr lang="en-US" dirty="0" smtClean="0"/>
              <a:t>d </a:t>
            </a:r>
            <a:r>
              <a:rPr lang="en-US" dirty="0" err="1" smtClean="0"/>
              <a:t>zadnjič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metodo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vmesnega</a:t>
            </a:r>
            <a:r>
              <a:rPr lang="en-US" dirty="0" smtClean="0"/>
              <a:t> in </a:t>
            </a:r>
            <a:r>
              <a:rPr lang="en-US" dirty="0" err="1" smtClean="0"/>
              <a:t>obratnega</a:t>
            </a:r>
            <a:r>
              <a:rPr lang="en-US" dirty="0" smtClean="0"/>
              <a:t> </a:t>
            </a:r>
            <a:r>
              <a:rPr lang="en-US" dirty="0" err="1" smtClean="0"/>
              <a:t>pregleda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en-US" dirty="0" smtClean="0"/>
              <a:t> </a:t>
            </a:r>
            <a:r>
              <a:rPr lang="en-US" dirty="0" err="1" smtClean="0"/>
              <a:t>rekonstruirati</a:t>
            </a:r>
            <a:r>
              <a:rPr lang="en-US" dirty="0" smtClean="0"/>
              <a:t> </a:t>
            </a:r>
            <a:r>
              <a:rPr lang="en-US" dirty="0" err="1" smtClean="0"/>
              <a:t>drevo</a:t>
            </a:r>
            <a:r>
              <a:rPr lang="en-US" dirty="0" smtClean="0"/>
              <a:t>. </a:t>
            </a:r>
            <a:r>
              <a:rPr lang="en-US" dirty="0" err="1" smtClean="0"/>
              <a:t>Sedaj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strahotno</a:t>
            </a:r>
            <a:r>
              <a:rPr lang="en-US" dirty="0" smtClean="0"/>
              <a:t>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časa</a:t>
            </a:r>
            <a:r>
              <a:rPr lang="en-US" dirty="0" smtClean="0"/>
              <a:t> in </a:t>
            </a:r>
            <a:r>
              <a:rPr lang="en-US" dirty="0" err="1" smtClean="0"/>
              <a:t>hočemo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hitro</a:t>
            </a:r>
            <a:r>
              <a:rPr lang="en-US" dirty="0" smtClean="0"/>
              <a:t> </a:t>
            </a:r>
            <a:r>
              <a:rPr lang="en-US" dirty="0" err="1" smtClean="0"/>
              <a:t>sprogramirati</a:t>
            </a:r>
            <a:r>
              <a:rPr lang="en-US" dirty="0" smtClean="0"/>
              <a:t> </a:t>
            </a:r>
            <a:r>
              <a:rPr lang="en-US" dirty="0" err="1" smtClean="0"/>
              <a:t>metodo</a:t>
            </a:r>
            <a:r>
              <a:rPr lang="en-US" dirty="0" smtClean="0"/>
              <a:t>,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obratnega</a:t>
            </a:r>
            <a:r>
              <a:rPr lang="en-US" dirty="0" smtClean="0"/>
              <a:t> </a:t>
            </a:r>
            <a:r>
              <a:rPr lang="en-US" dirty="0" err="1" smtClean="0"/>
              <a:t>pregleda</a:t>
            </a:r>
            <a:r>
              <a:rPr lang="en-US" dirty="0" smtClean="0"/>
              <a:t> IDD </a:t>
            </a:r>
            <a:r>
              <a:rPr lang="en-US" dirty="0" err="1" smtClean="0"/>
              <a:t>naredi</a:t>
            </a:r>
            <a:r>
              <a:rPr lang="en-US" dirty="0" smtClean="0"/>
              <a:t> IDD..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2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Predstavitev IDD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Denimo, da bi IDD prestavili s </a:t>
            </a:r>
            <a:r>
              <a:rPr lang="sl-SI" dirty="0" smtClean="0"/>
              <a:t>tabelo. </a:t>
            </a:r>
            <a:endParaRPr lang="sl-SI" dirty="0" smtClean="0"/>
          </a:p>
          <a:p>
            <a:r>
              <a:rPr lang="sl-SI" dirty="0" smtClean="0"/>
              <a:t>Ali lahko to naredimo učinkovito</a:t>
            </a:r>
            <a:r>
              <a:rPr lang="sl-SI" dirty="0" smtClean="0"/>
              <a:t>?</a:t>
            </a:r>
          </a:p>
          <a:p>
            <a:pPr lvl="1"/>
            <a:r>
              <a:rPr lang="sl-SI" dirty="0" smtClean="0"/>
              <a:t>Je pametno</a:t>
            </a:r>
            <a:r>
              <a:rPr lang="en-US" dirty="0" smtClean="0"/>
              <a:t> </a:t>
            </a:r>
            <a:r>
              <a:rPr lang="en-US" dirty="0" err="1" smtClean="0"/>
              <a:t>uporab</a:t>
            </a:r>
            <a:r>
              <a:rPr lang="sl-SI" dirty="0" smtClean="0"/>
              <a:t>i</a:t>
            </a:r>
            <a:r>
              <a:rPr lang="en-US" dirty="0" err="1" smtClean="0"/>
              <a:t>ti</a:t>
            </a:r>
            <a:r>
              <a:rPr lang="sl-SI" dirty="0" smtClean="0"/>
              <a:t> pravilo </a:t>
            </a:r>
            <a:r>
              <a:rPr lang="en-US" dirty="0" smtClean="0"/>
              <a:t> 2i / 2i+1</a:t>
            </a:r>
            <a:endParaRPr lang="sl-SI" dirty="0" smtClean="0"/>
          </a:p>
          <a:p>
            <a:r>
              <a:rPr lang="sl-SI" dirty="0" smtClean="0"/>
              <a:t>Ideja: Uporabimo premi (ali obratni pregled)</a:t>
            </a:r>
          </a:p>
          <a:p>
            <a:r>
              <a:rPr lang="sl-SI" dirty="0" smtClean="0"/>
              <a:t>Zakaj, kako?</a:t>
            </a:r>
          </a:p>
          <a:p>
            <a:pPr lvl="1"/>
            <a:r>
              <a:rPr lang="sl-SI" dirty="0" smtClean="0"/>
              <a:t>Naj bo dan premi pregled</a:t>
            </a:r>
          </a:p>
          <a:p>
            <a:pPr lvl="1"/>
            <a:r>
              <a:rPr lang="sl-SI" dirty="0" smtClean="0"/>
              <a:t>Koliko IDD s takim premim pregledom obstaja?</a:t>
            </a:r>
          </a:p>
          <a:p>
            <a:r>
              <a:rPr lang="sl-SI" dirty="0" smtClean="0"/>
              <a:t>Sestavimo ustrezno predstavitev</a:t>
            </a:r>
            <a:r>
              <a:rPr lang="sl-SI" dirty="0" smtClean="0"/>
              <a:t>!</a:t>
            </a:r>
            <a:endParaRPr lang="sl-SI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887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AVL drevo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Uravnoteženo drevo</a:t>
            </a:r>
          </a:p>
          <a:p>
            <a:endParaRPr lang="sl-SI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871324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/>
              <a:t>Matija Lokar, FMF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AVL drevo</a:t>
            </a:r>
          </a:p>
        </p:txBody>
      </p:sp>
      <p:sp>
        <p:nvSpPr>
          <p:cNvPr id="17412" name="Oval 3"/>
          <p:cNvSpPr>
            <a:spLocks noChangeArrowheads="1"/>
          </p:cNvSpPr>
          <p:nvPr/>
        </p:nvSpPr>
        <p:spPr bwMode="auto">
          <a:xfrm>
            <a:off x="3006245" y="1490167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44</a:t>
            </a:r>
          </a:p>
        </p:txBody>
      </p:sp>
      <p:sp>
        <p:nvSpPr>
          <p:cNvPr id="17413" name="Oval 4"/>
          <p:cNvSpPr>
            <a:spLocks noChangeArrowheads="1"/>
          </p:cNvSpPr>
          <p:nvPr/>
        </p:nvSpPr>
        <p:spPr bwMode="auto">
          <a:xfrm>
            <a:off x="2372832" y="2432348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17</a:t>
            </a:r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4203220" y="3494386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78</a:t>
            </a:r>
          </a:p>
        </p:txBody>
      </p:sp>
      <p:sp>
        <p:nvSpPr>
          <p:cNvPr id="17415" name="Oval 6"/>
          <p:cNvSpPr>
            <a:spLocks noChangeArrowheads="1"/>
          </p:cNvSpPr>
          <p:nvPr/>
        </p:nvSpPr>
        <p:spPr bwMode="auto">
          <a:xfrm>
            <a:off x="3245163" y="3494386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50</a:t>
            </a:r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4443727" y="4538167"/>
            <a:ext cx="512137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88</a:t>
            </a:r>
          </a:p>
        </p:txBody>
      </p:sp>
      <p:sp>
        <p:nvSpPr>
          <p:cNvPr id="17417" name="Oval 8"/>
          <p:cNvSpPr>
            <a:spLocks noChangeArrowheads="1"/>
          </p:cNvSpPr>
          <p:nvPr/>
        </p:nvSpPr>
        <p:spPr bwMode="auto">
          <a:xfrm>
            <a:off x="2826063" y="4555629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48</a:t>
            </a:r>
          </a:p>
        </p:txBody>
      </p:sp>
      <p:sp>
        <p:nvSpPr>
          <p:cNvPr id="17418" name="Oval 9"/>
          <p:cNvSpPr>
            <a:spLocks noChangeArrowheads="1"/>
          </p:cNvSpPr>
          <p:nvPr/>
        </p:nvSpPr>
        <p:spPr bwMode="auto">
          <a:xfrm>
            <a:off x="3731732" y="2432348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62</a:t>
            </a:r>
          </a:p>
        </p:txBody>
      </p:sp>
      <p:cxnSp>
        <p:nvCxnSpPr>
          <p:cNvPr id="17419" name="AutoShape 17"/>
          <p:cNvCxnSpPr>
            <a:cxnSpLocks noChangeShapeType="1"/>
            <a:stCxn id="17412" idx="4"/>
            <a:endCxn id="17413" idx="0"/>
          </p:cNvCxnSpPr>
          <p:nvPr/>
        </p:nvCxnSpPr>
        <p:spPr bwMode="auto">
          <a:xfrm flipH="1">
            <a:off x="2627313" y="2017714"/>
            <a:ext cx="63500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0" name="AutoShape 20"/>
          <p:cNvCxnSpPr>
            <a:cxnSpLocks noChangeShapeType="1"/>
            <a:stCxn id="17412" idx="4"/>
            <a:endCxn id="17418" idx="0"/>
          </p:cNvCxnSpPr>
          <p:nvPr/>
        </p:nvCxnSpPr>
        <p:spPr bwMode="auto">
          <a:xfrm>
            <a:off x="3262313" y="2017714"/>
            <a:ext cx="723900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1" name="AutoShape 21"/>
          <p:cNvCxnSpPr>
            <a:cxnSpLocks noChangeShapeType="1"/>
            <a:stCxn id="17414" idx="0"/>
            <a:endCxn id="17418" idx="4"/>
          </p:cNvCxnSpPr>
          <p:nvPr/>
        </p:nvCxnSpPr>
        <p:spPr bwMode="auto">
          <a:xfrm flipH="1" flipV="1">
            <a:off x="3986214" y="2962276"/>
            <a:ext cx="473075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2" name="AutoShape 22"/>
          <p:cNvCxnSpPr>
            <a:cxnSpLocks noChangeShapeType="1"/>
            <a:stCxn id="17414" idx="4"/>
            <a:endCxn id="17416" idx="0"/>
          </p:cNvCxnSpPr>
          <p:nvPr/>
        </p:nvCxnSpPr>
        <p:spPr bwMode="auto">
          <a:xfrm>
            <a:off x="4459288" y="4024313"/>
            <a:ext cx="241300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3" name="AutoShape 23"/>
          <p:cNvCxnSpPr>
            <a:cxnSpLocks noChangeShapeType="1"/>
            <a:stCxn id="17415" idx="4"/>
            <a:endCxn id="17417" idx="0"/>
          </p:cNvCxnSpPr>
          <p:nvPr/>
        </p:nvCxnSpPr>
        <p:spPr bwMode="auto">
          <a:xfrm flipH="1">
            <a:off x="3081338" y="4024313"/>
            <a:ext cx="419100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4" name="AutoShape 26"/>
          <p:cNvCxnSpPr>
            <a:cxnSpLocks noChangeShapeType="1"/>
            <a:stCxn id="17415" idx="4"/>
            <a:endCxn id="17426" idx="0"/>
          </p:cNvCxnSpPr>
          <p:nvPr/>
        </p:nvCxnSpPr>
        <p:spPr bwMode="auto">
          <a:xfrm>
            <a:off x="3500438" y="4024313"/>
            <a:ext cx="233362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5" name="AutoShape 28"/>
          <p:cNvCxnSpPr>
            <a:cxnSpLocks noChangeShapeType="1"/>
            <a:stCxn id="17415" idx="0"/>
            <a:endCxn id="17418" idx="4"/>
          </p:cNvCxnSpPr>
          <p:nvPr/>
        </p:nvCxnSpPr>
        <p:spPr bwMode="auto">
          <a:xfrm flipV="1">
            <a:off x="3500439" y="2962276"/>
            <a:ext cx="485775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6" name="Oval 31"/>
          <p:cNvSpPr>
            <a:spLocks noChangeArrowheads="1"/>
          </p:cNvSpPr>
          <p:nvPr/>
        </p:nvSpPr>
        <p:spPr bwMode="auto">
          <a:xfrm>
            <a:off x="3477732" y="4555629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54</a:t>
            </a:r>
          </a:p>
        </p:txBody>
      </p:sp>
      <p:sp>
        <p:nvSpPr>
          <p:cNvPr id="17427" name="Oval 36"/>
          <p:cNvSpPr>
            <a:spLocks noChangeArrowheads="1"/>
          </p:cNvSpPr>
          <p:nvPr/>
        </p:nvSpPr>
        <p:spPr bwMode="auto">
          <a:xfrm>
            <a:off x="7681432" y="2176761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44</a:t>
            </a:r>
          </a:p>
        </p:txBody>
      </p:sp>
      <p:sp>
        <p:nvSpPr>
          <p:cNvPr id="17428" name="Oval 37"/>
          <p:cNvSpPr>
            <a:spLocks noChangeArrowheads="1"/>
          </p:cNvSpPr>
          <p:nvPr/>
        </p:nvSpPr>
        <p:spPr bwMode="auto">
          <a:xfrm>
            <a:off x="7137713" y="3238798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17</a:t>
            </a:r>
          </a:p>
        </p:txBody>
      </p:sp>
      <p:sp>
        <p:nvSpPr>
          <p:cNvPr id="17429" name="Oval 38"/>
          <p:cNvSpPr>
            <a:spLocks noChangeArrowheads="1"/>
          </p:cNvSpPr>
          <p:nvPr/>
        </p:nvSpPr>
        <p:spPr bwMode="auto">
          <a:xfrm>
            <a:off x="9131613" y="2198192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78</a:t>
            </a:r>
          </a:p>
        </p:txBody>
      </p:sp>
      <p:sp>
        <p:nvSpPr>
          <p:cNvPr id="17430" name="Oval 39"/>
          <p:cNvSpPr>
            <a:spLocks noChangeArrowheads="1"/>
          </p:cNvSpPr>
          <p:nvPr/>
        </p:nvSpPr>
        <p:spPr bwMode="auto">
          <a:xfrm>
            <a:off x="8264045" y="3238798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50</a:t>
            </a:r>
          </a:p>
        </p:txBody>
      </p:sp>
      <p:sp>
        <p:nvSpPr>
          <p:cNvPr id="17431" name="Oval 40"/>
          <p:cNvSpPr>
            <a:spLocks noChangeArrowheads="1"/>
          </p:cNvSpPr>
          <p:nvPr/>
        </p:nvSpPr>
        <p:spPr bwMode="auto">
          <a:xfrm>
            <a:off x="9371327" y="3238798"/>
            <a:ext cx="512137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88</a:t>
            </a:r>
          </a:p>
        </p:txBody>
      </p:sp>
      <p:sp>
        <p:nvSpPr>
          <p:cNvPr id="17432" name="Oval 41"/>
          <p:cNvSpPr>
            <a:spLocks noChangeArrowheads="1"/>
          </p:cNvSpPr>
          <p:nvPr/>
        </p:nvSpPr>
        <p:spPr bwMode="auto">
          <a:xfrm>
            <a:off x="7844945" y="4300042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48</a:t>
            </a:r>
          </a:p>
        </p:txBody>
      </p:sp>
      <p:sp>
        <p:nvSpPr>
          <p:cNvPr id="17433" name="Oval 42"/>
          <p:cNvSpPr>
            <a:spLocks noChangeArrowheads="1"/>
          </p:cNvSpPr>
          <p:nvPr/>
        </p:nvSpPr>
        <p:spPr bwMode="auto">
          <a:xfrm>
            <a:off x="8387076" y="1252042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62</a:t>
            </a:r>
          </a:p>
        </p:txBody>
      </p:sp>
      <p:cxnSp>
        <p:nvCxnSpPr>
          <p:cNvPr id="17434" name="AutoShape 50"/>
          <p:cNvCxnSpPr>
            <a:cxnSpLocks noChangeShapeType="1"/>
            <a:stCxn id="17427" idx="4"/>
            <a:endCxn id="17428" idx="0"/>
          </p:cNvCxnSpPr>
          <p:nvPr/>
        </p:nvCxnSpPr>
        <p:spPr bwMode="auto">
          <a:xfrm flipH="1">
            <a:off x="7392988" y="2706688"/>
            <a:ext cx="544512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5" name="AutoShape 53"/>
          <p:cNvCxnSpPr>
            <a:cxnSpLocks noChangeShapeType="1"/>
            <a:stCxn id="17427" idx="0"/>
            <a:endCxn id="17433" idx="4"/>
          </p:cNvCxnSpPr>
          <p:nvPr/>
        </p:nvCxnSpPr>
        <p:spPr bwMode="auto">
          <a:xfrm flipV="1">
            <a:off x="7937500" y="1782764"/>
            <a:ext cx="704850" cy="300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6" name="AutoShape 54"/>
          <p:cNvCxnSpPr>
            <a:cxnSpLocks noChangeShapeType="1"/>
            <a:stCxn id="17429" idx="0"/>
            <a:endCxn id="17433" idx="4"/>
          </p:cNvCxnSpPr>
          <p:nvPr/>
        </p:nvCxnSpPr>
        <p:spPr bwMode="auto">
          <a:xfrm flipH="1" flipV="1">
            <a:off x="8642350" y="1782764"/>
            <a:ext cx="744538" cy="319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7" name="AutoShape 55"/>
          <p:cNvCxnSpPr>
            <a:cxnSpLocks noChangeShapeType="1"/>
            <a:stCxn id="17429" idx="4"/>
            <a:endCxn id="17431" idx="0"/>
          </p:cNvCxnSpPr>
          <p:nvPr/>
        </p:nvCxnSpPr>
        <p:spPr bwMode="auto">
          <a:xfrm>
            <a:off x="9386888" y="2725738"/>
            <a:ext cx="241300" cy="4175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8" name="AutoShape 56"/>
          <p:cNvCxnSpPr>
            <a:cxnSpLocks noChangeShapeType="1"/>
            <a:stCxn id="17430" idx="4"/>
            <a:endCxn id="17432" idx="0"/>
          </p:cNvCxnSpPr>
          <p:nvPr/>
        </p:nvCxnSpPr>
        <p:spPr bwMode="auto">
          <a:xfrm flipH="1">
            <a:off x="8101013" y="3768726"/>
            <a:ext cx="419100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9" name="AutoShape 59"/>
          <p:cNvCxnSpPr>
            <a:cxnSpLocks noChangeShapeType="1"/>
            <a:stCxn id="17430" idx="4"/>
            <a:endCxn id="17441" idx="0"/>
          </p:cNvCxnSpPr>
          <p:nvPr/>
        </p:nvCxnSpPr>
        <p:spPr bwMode="auto">
          <a:xfrm>
            <a:off x="8520113" y="3768726"/>
            <a:ext cx="233362" cy="436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40" name="AutoShape 61"/>
          <p:cNvCxnSpPr>
            <a:cxnSpLocks noChangeShapeType="1"/>
            <a:stCxn id="17430" idx="0"/>
            <a:endCxn id="17427" idx="4"/>
          </p:cNvCxnSpPr>
          <p:nvPr/>
        </p:nvCxnSpPr>
        <p:spPr bwMode="auto">
          <a:xfrm flipH="1" flipV="1">
            <a:off x="7937501" y="2706688"/>
            <a:ext cx="582613" cy="436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1" name="Oval 64"/>
          <p:cNvSpPr>
            <a:spLocks noChangeArrowheads="1"/>
          </p:cNvSpPr>
          <p:nvPr/>
        </p:nvSpPr>
        <p:spPr bwMode="auto">
          <a:xfrm>
            <a:off x="8498995" y="4300042"/>
            <a:ext cx="512139" cy="43279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altLang="en-US" sz="1400">
                <a:latin typeface="Times New Roman" pitchFamily="18" charset="0"/>
              </a:rPr>
              <a:t>54</a:t>
            </a:r>
          </a:p>
        </p:txBody>
      </p:sp>
      <p:sp>
        <p:nvSpPr>
          <p:cNvPr id="17442" name="Line 69"/>
          <p:cNvSpPr>
            <a:spLocks noChangeShapeType="1"/>
          </p:cNvSpPr>
          <p:nvPr/>
        </p:nvSpPr>
        <p:spPr bwMode="auto">
          <a:xfrm>
            <a:off x="5761039" y="3044825"/>
            <a:ext cx="9048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3" name="Text Box 70"/>
          <p:cNvSpPr txBox="1">
            <a:spLocks noChangeArrowheads="1"/>
          </p:cNvSpPr>
          <p:nvPr/>
        </p:nvSpPr>
        <p:spPr bwMode="auto">
          <a:xfrm>
            <a:off x="2927351" y="5949951"/>
            <a:ext cx="1223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Ni AVL</a:t>
            </a:r>
          </a:p>
        </p:txBody>
      </p:sp>
      <p:sp>
        <p:nvSpPr>
          <p:cNvPr id="17444" name="Text Box 71"/>
          <p:cNvSpPr txBox="1">
            <a:spLocks noChangeArrowheads="1"/>
          </p:cNvSpPr>
          <p:nvPr/>
        </p:nvSpPr>
        <p:spPr bwMode="auto">
          <a:xfrm>
            <a:off x="8040689" y="5949951"/>
            <a:ext cx="935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l-SI"/>
              <a:t>AVL</a:t>
            </a:r>
          </a:p>
        </p:txBody>
      </p:sp>
    </p:spTree>
    <p:extLst>
      <p:ext uri="{BB962C8B-B14F-4D97-AF65-F5344CB8AC3E}">
        <p14:creationId xmlns:p14="http://schemas.microsoft.com/office/powerpoint/2010/main" val="605724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AVL drevo - vizualizacija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Rotacije: </a:t>
            </a:r>
          </a:p>
          <a:p>
            <a:r>
              <a:rPr lang="sl-SI" dirty="0" smtClean="0"/>
              <a:t> </a:t>
            </a:r>
            <a:r>
              <a:rPr lang="sl-SI" dirty="0" smtClean="0">
                <a:hlinkClick r:id="rId2"/>
              </a:rPr>
              <a:t> </a:t>
            </a:r>
            <a:r>
              <a:rPr lang="en-US" dirty="0" smtClean="0">
                <a:hlinkClick r:id="rId2"/>
              </a:rPr>
              <a:t>https://www.youtube.com/watch?v=5C8bLQBjcDI</a:t>
            </a:r>
            <a:endParaRPr lang="sl-SI" dirty="0" smtClean="0"/>
          </a:p>
          <a:p>
            <a:endParaRPr lang="sl-SI" dirty="0"/>
          </a:p>
          <a:p>
            <a:endParaRPr lang="en-US" dirty="0" smtClean="0"/>
          </a:p>
          <a:p>
            <a:endParaRPr lang="sl-SI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2483647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2112"/>
            <a:ext cx="5770605" cy="23336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9349" y="112111"/>
            <a:ext cx="5905500" cy="23336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328987"/>
            <a:ext cx="6162675" cy="2000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8431" y="3328987"/>
            <a:ext cx="5903569" cy="2028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8" name="TextBox 7"/>
          <p:cNvSpPr txBox="1"/>
          <p:nvPr/>
        </p:nvSpPr>
        <p:spPr>
          <a:xfrm>
            <a:off x="5177481" y="6030097"/>
            <a:ext cx="6833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Vir: </a:t>
            </a:r>
            <a:r>
              <a:rPr lang="en-US" dirty="0" smtClean="0">
                <a:hlinkClick r:id="rId6"/>
              </a:rPr>
              <a:t>http://www.cs.uah.edu/~rcoleman/CS221/Trees/AVLTree.html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75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145</Words>
  <Application>Microsoft Office PowerPoint</Application>
  <PresentationFormat>Widescreen</PresentationFormat>
  <Paragraphs>56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Office Theme</vt:lpstr>
      <vt:lpstr>O IDD</vt:lpstr>
      <vt:lpstr>Definicija IDD</vt:lpstr>
      <vt:lpstr>Vstavljanje v IDD</vt:lpstr>
      <vt:lpstr>Rekonstrukcija drevesa</vt:lpstr>
      <vt:lpstr>Predstavitev IDD</vt:lpstr>
      <vt:lpstr>AVL drevo</vt:lpstr>
      <vt:lpstr>AVL drevo</vt:lpstr>
      <vt:lpstr>AVL drevo - vizualizacija</vt:lpstr>
      <vt:lpstr>PowerPoint Presentation</vt:lpstr>
      <vt:lpstr>AVL drevo - operacije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IDD</dc:title>
  <dc:creator>Matija Lokar</dc:creator>
  <cp:lastModifiedBy>Matija Lokar</cp:lastModifiedBy>
  <cp:revision>3</cp:revision>
  <dcterms:created xsi:type="dcterms:W3CDTF">2019-11-11T11:49:55Z</dcterms:created>
  <dcterms:modified xsi:type="dcterms:W3CDTF">2019-11-11T12:14:45Z</dcterms:modified>
</cp:coreProperties>
</file>