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9" r:id="rId5"/>
    <p:sldId id="270" r:id="rId6"/>
    <p:sldId id="259" r:id="rId7"/>
    <p:sldId id="271" r:id="rId8"/>
    <p:sldId id="272" r:id="rId9"/>
    <p:sldId id="261" r:id="rId10"/>
    <p:sldId id="265" r:id="rId11"/>
    <p:sldId id="266" r:id="rId12"/>
    <p:sldId id="267" r:id="rId13"/>
    <p:sldId id="276" r:id="rId14"/>
    <p:sldId id="277" r:id="rId15"/>
    <p:sldId id="268" r:id="rId16"/>
    <p:sldId id="274" r:id="rId17"/>
    <p:sldId id="280" r:id="rId18"/>
    <p:sldId id="279" r:id="rId19"/>
    <p:sldId id="281" r:id="rId20"/>
    <p:sldId id="275" r:id="rId21"/>
    <p:sldId id="262" r:id="rId22"/>
    <p:sldId id="263" r:id="rId23"/>
    <p:sldId id="264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29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60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455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0673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35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547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75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42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54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71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55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74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38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84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20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5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57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0EB06-E883-4A66-906D-C6135B287A71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A979-BDA9-4B7A-9417-E76EB3FD4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24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BD7786-3BF0-4913-8553-CC9C8C47A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/>
          <a:lstStyle/>
          <a:p>
            <a:r>
              <a:rPr lang="sl-SI" b="1" dirty="0"/>
              <a:t>BLOOMOV FILTER</a:t>
            </a:r>
            <a:endParaRPr lang="de-DE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8AEE18C-5999-4846-9B26-CC4D9C008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404033"/>
          </a:xfrm>
        </p:spPr>
        <p:txBody>
          <a:bodyPr>
            <a:normAutofit/>
          </a:bodyPr>
          <a:lstStyle/>
          <a:p>
            <a:r>
              <a:rPr lang="sl-SI" dirty="0"/>
              <a:t>Ajla </a:t>
            </a:r>
            <a:r>
              <a:rPr lang="sl-SI" dirty="0" err="1"/>
              <a:t>Sović</a:t>
            </a:r>
            <a:r>
              <a:rPr lang="sl-SI" dirty="0"/>
              <a:t>, Martina Spasić</a:t>
            </a:r>
          </a:p>
          <a:p>
            <a:r>
              <a:rPr lang="sl-SI" dirty="0"/>
              <a:t>Fakulteta za matematiko in fiziko</a:t>
            </a:r>
          </a:p>
          <a:p>
            <a:r>
              <a:rPr lang="sl-SI" dirty="0"/>
              <a:t>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249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33F91D-FFF2-466E-92D0-B847E989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0720"/>
          </a:xfrm>
        </p:spPr>
        <p:txBody>
          <a:bodyPr>
            <a:normAutofit/>
          </a:bodyPr>
          <a:lstStyle/>
          <a:p>
            <a:r>
              <a:rPr lang="sl-SI" dirty="0"/>
              <a:t>Dodajanje elementa</a:t>
            </a:r>
            <a:endParaRPr lang="de-DE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71B65C-9E62-44A6-BE02-60EA17A3D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/>
          <a:lstStyle/>
          <a:p>
            <a:r>
              <a:rPr lang="sl-SI" dirty="0"/>
              <a:t>Prenesemo ga v vsako od </a:t>
            </a:r>
            <a:r>
              <a:rPr lang="sl-SI" i="1" dirty="0"/>
              <a:t>k</a:t>
            </a:r>
            <a:r>
              <a:rPr lang="sl-SI" dirty="0"/>
              <a:t> </a:t>
            </a:r>
            <a:r>
              <a:rPr lang="sl-SI" dirty="0" err="1"/>
              <a:t>hash</a:t>
            </a:r>
            <a:r>
              <a:rPr lang="sl-SI" dirty="0"/>
              <a:t> funkcij, da dobimo </a:t>
            </a:r>
            <a:r>
              <a:rPr lang="sl-SI" i="1" dirty="0"/>
              <a:t>k</a:t>
            </a:r>
            <a:r>
              <a:rPr lang="sl-SI" dirty="0"/>
              <a:t> položajev v polju</a:t>
            </a:r>
          </a:p>
          <a:p>
            <a:r>
              <a:rPr lang="sl-SI" dirty="0"/>
              <a:t>Vse bite na teh položajih nastavimo na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71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D052C9-3D55-459B-BFBA-D504E30F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Iskanje elementa</a:t>
            </a:r>
            <a:endParaRPr lang="de-DE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A06459-355E-49F9-ADC3-E3FC3FD21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Prenesemo ga v vsako od </a:t>
            </a:r>
            <a:r>
              <a:rPr lang="sl-SI" i="1" dirty="0"/>
              <a:t>k</a:t>
            </a:r>
            <a:r>
              <a:rPr lang="sl-SI" dirty="0"/>
              <a:t> </a:t>
            </a:r>
            <a:r>
              <a:rPr lang="sl-SI" dirty="0" err="1"/>
              <a:t>hash</a:t>
            </a:r>
            <a:r>
              <a:rPr lang="sl-SI" dirty="0"/>
              <a:t> funkcij, da dobimo </a:t>
            </a:r>
            <a:r>
              <a:rPr lang="sl-SI" i="1" dirty="0"/>
              <a:t>k</a:t>
            </a:r>
            <a:r>
              <a:rPr lang="sl-SI" dirty="0"/>
              <a:t> položajev v polju</a:t>
            </a:r>
          </a:p>
          <a:p>
            <a:r>
              <a:rPr lang="sl-SI" dirty="0"/>
              <a:t>Če je katerikoli od bitov na teh položajih enak 0, elementa </a:t>
            </a:r>
            <a:r>
              <a:rPr lang="sl-SI" b="1" dirty="0"/>
              <a:t>zagotovo ni</a:t>
            </a:r>
            <a:r>
              <a:rPr lang="sl-SI" dirty="0"/>
              <a:t> v množici</a:t>
            </a:r>
          </a:p>
          <a:p>
            <a:r>
              <a:rPr lang="sl-SI" dirty="0"/>
              <a:t>Če so vsi biti na teh položajih 1, potem je element v množici ali pa je prišlo do lažno pozitivnega rezultata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508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207CED-4608-4FFB-8D20-F6FED28E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Odstranjevanje elementa</a:t>
            </a:r>
            <a:endParaRPr lang="de-DE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9F5292-4151-4F98-A4A3-9DE0FE476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Čeprav je za odstranitev elementa dovolj, če katerikoli od teh </a:t>
            </a:r>
            <a:r>
              <a:rPr lang="sl-SI" i="1" dirty="0"/>
              <a:t>k</a:t>
            </a:r>
            <a:r>
              <a:rPr lang="sl-SI" dirty="0"/>
              <a:t> bitov nastavimo na 0, s tem odstranimo tudi vse druge elemente, ki se prikažejo na tem bitu</a:t>
            </a:r>
          </a:p>
          <a:p>
            <a:r>
              <a:rPr lang="sl-SI" dirty="0"/>
              <a:t>Odstranitev kateregakoli bita bi pomenila možnost lažno negativnih rezultatov</a:t>
            </a:r>
          </a:p>
          <a:p>
            <a:r>
              <a:rPr lang="sl-SI" dirty="0"/>
              <a:t>Primer: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926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2F0BD7-4958-4B80-A3BE-E8B228D7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PROSTORSKE IN ČASOVNE ZAHTEVNOSTI</a:t>
            </a:r>
            <a:endParaRPr lang="de-DE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3396BF-90DF-410F-A25A-0FF979AC3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sl-SI" dirty="0"/>
              <a:t>Čas, potreben za dodajanje elementov in njihovo preverjanje, je fiksna konstanta O(</a:t>
            </a:r>
            <a:r>
              <a:rPr lang="sl-SI" i="1" dirty="0"/>
              <a:t>k</a:t>
            </a:r>
            <a:r>
              <a:rPr lang="sl-SI" dirty="0"/>
              <a:t>), ki je </a:t>
            </a:r>
            <a:r>
              <a:rPr lang="sl-SI" b="1" dirty="0"/>
              <a:t>popolnoma neodvisna </a:t>
            </a:r>
            <a:r>
              <a:rPr lang="sl-SI" dirty="0"/>
              <a:t>od števila elementov, ki so že v množici → te lastnosti nima nobena druga podatkovna struktura s konstantnim prostorom </a:t>
            </a:r>
          </a:p>
          <a:p>
            <a:r>
              <a:rPr lang="sl-SI" dirty="0"/>
              <a:t>Kljub nevarnosti lažno pozitivnih rezultatov imajo precejšnjo prostorsko prednost pred drugimi podatkovnimi strukturami (dvojiška iskalna drevesa, drevo predpon, </a:t>
            </a:r>
            <a:r>
              <a:rPr lang="sl-SI" dirty="0" err="1"/>
              <a:t>hash</a:t>
            </a:r>
            <a:r>
              <a:rPr lang="sl-SI" dirty="0"/>
              <a:t> tabele …)</a:t>
            </a:r>
          </a:p>
          <a:p>
            <a:r>
              <a:rPr lang="sl-SI" dirty="0"/>
              <a:t>Za večino PS je treba shraniti same podatkovne elemente, ki lahko zahtevajo majhno število bitov za majhna cela števila in poljubno število bitov za npr. nize</a:t>
            </a:r>
          </a:p>
        </p:txBody>
      </p:sp>
    </p:spTree>
    <p:extLst>
      <p:ext uri="{BB962C8B-B14F-4D97-AF65-F5344CB8AC3E}">
        <p14:creationId xmlns:p14="http://schemas.microsoft.com/office/powerpoint/2010/main" val="3006188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74619B-7886-45E8-B7CF-F56ADD40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35959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8D3DD8-4908-41A0-8195-AE099D353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10820400" cy="4389885"/>
          </a:xfrm>
        </p:spPr>
        <p:txBody>
          <a:bodyPr/>
          <a:lstStyle/>
          <a:p>
            <a:r>
              <a:rPr lang="sl-SI" dirty="0"/>
              <a:t>Bloomovi filtri podatkovnih elementov sploh ne shranjujejo; z 1% napako in optimalno vrednostjo </a:t>
            </a:r>
            <a:r>
              <a:rPr lang="sl-SI" i="1" dirty="0"/>
              <a:t>k</a:t>
            </a:r>
            <a:r>
              <a:rPr lang="sl-SI" dirty="0"/>
              <a:t> potrebujejo 9.6 bitov na element, ne glede na velikost elementov</a:t>
            </a:r>
          </a:p>
          <a:p>
            <a:r>
              <a:rPr lang="sl-SI" dirty="0"/>
              <a:t> za ohranitev dovolj nizke stopnje lažno pozitivnih rezultatov mora biti polje zelo veliko, oziroma vsebovati zelo dolge vrste ničel in zelo malo bitov sme imeti vrednost 1</a:t>
            </a:r>
          </a:p>
          <a:p>
            <a:r>
              <a:rPr lang="sl-SI" dirty="0"/>
              <a:t>ROBNI PRIMER: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8637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VERJETNOST LAŽNO POZITIVNIH REZULTATOV</a:t>
            </a:r>
            <a:br>
              <a:rPr lang="hr-HR" dirty="0"/>
            </a:b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de-DE" dirty="0"/>
                  <a:t>Predpostavimo, da funkcija hash izbere vsak položaj v polju z enako verjetnostjo</a:t>
                </a:r>
                <a:endParaRPr lang="hr-HR" dirty="0"/>
              </a:p>
              <a:p>
                <a:r>
                  <a:rPr lang="hr-HR" dirty="0"/>
                  <a:t>Če je </a:t>
                </a:r>
                <a:r>
                  <a:rPr lang="hr-HR" i="1" dirty="0"/>
                  <a:t>m</a:t>
                </a:r>
                <a:r>
                  <a:rPr lang="hr-HR" dirty="0"/>
                  <a:t> število bitov v polju, je verjetnost, da določena funkcija hash med vstavljanjem elementa nastavi določeni bit na 1 </a:t>
                </a:r>
                <a:r>
                  <a:rPr lang="hr-HR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𝑚</m:t>
                        </m:r>
                      </m:den>
                    </m:f>
                  </m:oMath>
                </a14:m>
                <a:endParaRPr lang="hr-HR" dirty="0">
                  <a:sym typeface="Wingdings" pitchFamily="2" charset="2"/>
                </a:endParaRPr>
              </a:p>
              <a:p>
                <a:r>
                  <a:rPr lang="hr-HR" dirty="0">
                    <a:sym typeface="Wingdings" pitchFamily="2" charset="2"/>
                  </a:rPr>
                  <a:t>Verjetnost, da hash funkcija ne nastavi bit na 1 je  </a:t>
                </a:r>
                <a14:m>
                  <m:oMath xmlns:m="http://schemas.openxmlformats.org/officeDocument/2006/math">
                    <m:r>
                      <a:rPr lang="hr-HR" b="0" i="0" dirty="0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1−</m:t>
                    </m:r>
                    <m:f>
                      <m:fPr>
                        <m:ctrlPr>
                          <a:rPr lang="hr-H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𝑚</m:t>
                        </m:r>
                      </m:den>
                    </m:f>
                  </m:oMath>
                </a14:m>
                <a:endParaRPr lang="hr-HR" dirty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r>
                  <a:rPr lang="hr-HR" dirty="0">
                    <a:sym typeface="Wingdings" pitchFamily="2" charset="2"/>
                  </a:rPr>
                  <a:t>Verjetnost, da nobena hash funkcija ne nastavi bit na 1 je 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(1−</m:t>
                          </m:r>
                          <m:f>
                            <m:fPr>
                              <m:ctrlPr>
                                <a:rPr lang="hr-H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𝑚</m:t>
                              </m:r>
                            </m:den>
                          </m:f>
                          <m:r>
                            <a:rPr lang="hr-HR" b="0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</m:e>
                        <m:sup>
                          <m:r>
                            <a:rPr lang="hr-HR" b="0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hr-HR" dirty="0">
                  <a:solidFill>
                    <a:srgbClr val="FF0000"/>
                  </a:solidFill>
                </a:endParaRPr>
              </a:p>
              <a:p>
                <a:r>
                  <a:rPr lang="hr-HR" dirty="0"/>
                  <a:t>Če imamo n elementov, verjetnost da je bit še vedno 0 je </a:t>
                </a:r>
                <a:r>
                  <a:rPr lang="hr-HR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(1−</m:t>
                        </m:r>
                        <m:f>
                          <m:fPr>
                            <m:ctrlPr>
                              <a:rPr lang="hr-H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hr-HR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𝑚</m:t>
                            </m:r>
                          </m:den>
                        </m:f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e>
                      <m:sup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𝑘𝑛</m:t>
                        </m:r>
                      </m:sup>
                    </m:sSup>
                  </m:oMath>
                </a14:m>
                <a:endParaRPr lang="hr-HR" dirty="0"/>
              </a:p>
              <a:p>
                <a:r>
                  <a:rPr lang="hr-HR" dirty="0"/>
                  <a:t>Če imamo n elementov, verjetnost da je bit nastavljen na 1 je </a:t>
                </a:r>
                <a:r>
                  <a:rPr lang="hr-HR" dirty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(1−</m:t>
                        </m:r>
                        <m:r>
                          <a:rPr lang="hr-HR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(1−</m:t>
                        </m:r>
                        <m:f>
                          <m:fPr>
                            <m:ctrlPr>
                              <a:rPr lang="hr-H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hr-HR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hr-HR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𝑚</m:t>
                            </m:r>
                          </m:den>
                        </m:f>
                        <m:r>
                          <a:rPr lang="hr-HR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e>
                      <m:sup>
                        <m:r>
                          <a:rPr lang="hr-HR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𝑘𝑛</m:t>
                        </m:r>
                      </m:sup>
                    </m:sSup>
                  </m:oMath>
                </a14:m>
                <a:r>
                  <a:rPr lang="hr-HR" dirty="0">
                    <a:solidFill>
                      <a:srgbClr val="FF0000"/>
                    </a:solidFill>
                  </a:rPr>
                  <a:t>)</a:t>
                </a:r>
              </a:p>
              <a:p>
                <a:r>
                  <a:rPr lang="hr-HR" dirty="0"/>
                  <a:t>Pri k hash funkcij je taka verjetnost enaka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hr-HR" dirty="0">
                            <a:solidFill>
                              <a:srgbClr val="FF0000"/>
                            </a:solidFill>
                            <a:sym typeface="Wingdings" pitchFamily="2" charset="2"/>
                          </a:rPr>
                          <m:t> </m:t>
                        </m:r>
                        <m:sSup>
                          <m:sSupPr>
                            <m:ctrlPr>
                              <a:rPr lang="hr-H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hr-HR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hr-HR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1−(</m:t>
                            </m:r>
                            <m:r>
                              <a:rPr lang="hr-HR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hr-H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hr-H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r-H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hr-HR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)</m:t>
                            </m:r>
                          </m:e>
                          <m:sup>
                            <m:r>
                              <a:rPr lang="hr-HR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𝑘𝑛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hr-HR" dirty="0">
                            <a:solidFill>
                              <a:srgbClr val="FF0000"/>
                            </a:solidFill>
                          </a:rPr>
                          <m:t>) </m:t>
                        </m:r>
                      </m:e>
                      <m:sup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hr-HR" dirty="0"/>
              </a:p>
              <a:p>
                <a:pPr marL="2286000" lvl="5" indent="0">
                  <a:buNone/>
                </a:pPr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24" name="Content Placeholder 2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7" t="-2273" b="-1454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011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/>
                  <a:t>Ko m </a:t>
                </a:r>
                <a:r>
                  <a:rPr lang="hr-HR" dirty="0">
                    <a:sym typeface="Wingdings" pitchFamily="2" charset="2"/>
                  </a:rPr>
                  <a:t></a:t>
                </a:r>
                <a:r>
                  <a:rPr lang="sl-SI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sym typeface="Wingdings" pitchFamily="2" charset="2"/>
                  </a:rPr>
                  <a:t> ∞, gre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hr-HR" dirty="0">
                            <a:solidFill>
                              <a:srgbClr val="FF0000"/>
                            </a:solidFill>
                            <a:sym typeface="Wingdings" pitchFamily="2" charset="2"/>
                          </a:rPr>
                          <m:t>(1− </m:t>
                        </m:r>
                        <m:sSup>
                          <m:sSupPr>
                            <m:ctrlPr>
                              <a:rPr lang="hr-H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hr-HR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(1−</m:t>
                            </m:r>
                            <m:f>
                              <m:fPr>
                                <m:ctrlPr>
                                  <a:rPr lang="hr-H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hr-H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r-H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hr-HR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)</m:t>
                            </m:r>
                          </m:e>
                          <m:sup>
                            <m:r>
                              <a:rPr lang="hr-HR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𝑘𝑛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hr-HR" dirty="0">
                            <a:solidFill>
                              <a:srgbClr val="FF0000"/>
                            </a:solidFill>
                          </a:rPr>
                          <m:t>) </m:t>
                        </m:r>
                      </m:e>
                      <m:sup>
                        <m:r>
                          <a:rPr lang="hr-H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hr-HR" dirty="0">
                    <a:sym typeface="Wingdings" pitchFamily="2" charset="2"/>
                  </a:rPr>
                  <a:t> 0</a:t>
                </a:r>
              </a:p>
              <a:p>
                <a:r>
                  <a:rPr lang="hr-HR" dirty="0">
                    <a:sym typeface="Wingdings" pitchFamily="2" charset="2"/>
                  </a:rPr>
                  <a:t>Ko m  1, gre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hr-HR" dirty="0">
                            <a:solidFill>
                              <a:srgbClr val="FF0000"/>
                            </a:solidFill>
                            <a:sym typeface="Wingdings" pitchFamily="2" charset="2"/>
                          </a:rPr>
                          <m:t>(1− </m:t>
                        </m:r>
                        <m:sSup>
                          <m:sSupPr>
                            <m:ctrlPr>
                              <a:rPr lang="hr-H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hr-HR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(1−</m:t>
                            </m:r>
                            <m:f>
                              <m:fPr>
                                <m:ctrlPr>
                                  <a:rPr lang="hr-H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hr-H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r-H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hr-HR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)</m:t>
                            </m:r>
                          </m:e>
                          <m:sup>
                            <m:r>
                              <a:rPr lang="hr-HR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𝑘𝑛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hr-HR" dirty="0">
                            <a:solidFill>
                              <a:srgbClr val="FF0000"/>
                            </a:solidFill>
                          </a:rPr>
                          <m:t>) </m:t>
                        </m:r>
                      </m:e>
                      <m:sup>
                        <m:r>
                          <a:rPr lang="hr-H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hr-HR" dirty="0"/>
                  <a:t> </a:t>
                </a:r>
                <a:r>
                  <a:rPr lang="hr-HR" dirty="0">
                    <a:sym typeface="Wingdings" pitchFamily="2" charset="2"/>
                  </a:rPr>
                  <a:t> 1 (100% lažno pozitiven rezultat)</a:t>
                </a:r>
              </a:p>
              <a:p>
                <a:r>
                  <a:rPr lang="hr-HR" dirty="0">
                    <a:sym typeface="Wingdings" pitchFamily="2" charset="2"/>
                  </a:rPr>
                  <a:t>PRIMER: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hr-HR" dirty="0">
                    <a:sym typeface="Wingdings" pitchFamily="2" charset="2"/>
                  </a:rPr>
                  <a:t>M = 5000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hr-HR" dirty="0">
                    <a:sym typeface="Wingdings" pitchFamily="2" charset="2"/>
                  </a:rPr>
                  <a:t>N = 1000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hr-HR" dirty="0">
                    <a:sym typeface="Wingdings" pitchFamily="2" charset="2"/>
                  </a:rPr>
                  <a:t>K = 3  1.7%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hr-HR" dirty="0">
                    <a:sym typeface="Wingdings" pitchFamily="2" charset="2"/>
                  </a:rPr>
                  <a:t>K = 4  1.18%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hr-HR" dirty="0">
                    <a:sym typeface="Wingdings" pitchFamily="2" charset="2"/>
                  </a:rPr>
                  <a:t>...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hr-HR" dirty="0">
                    <a:sym typeface="Wingdings" pitchFamily="2" charset="2"/>
                  </a:rPr>
                  <a:t>K = 20  5.4%</a:t>
                </a:r>
              </a:p>
              <a:p>
                <a:pPr lvl="1">
                  <a:buFont typeface="Courier New" pitchFamily="49" charset="0"/>
                  <a:buChar char="o"/>
                </a:pPr>
                <a:endParaRPr lang="hr-HR" dirty="0">
                  <a:sym typeface="Wingdings" pitchFamily="2" charset="2"/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76" t="-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217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6622BA-9BF6-4BE9-9CB6-89C28C2F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895600" y="375721"/>
            <a:ext cx="8610600" cy="263594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D576B9-FF05-44C9-BBB0-E519938D0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10186"/>
            <a:ext cx="10820400" cy="4908500"/>
          </a:xfrm>
        </p:spPr>
        <p:txBody>
          <a:bodyPr/>
          <a:lstStyle/>
          <a:p>
            <a:r>
              <a:rPr lang="sl-SI" i="1" dirty="0"/>
              <a:t>m</a:t>
            </a:r>
            <a:r>
              <a:rPr lang="sl-SI" dirty="0"/>
              <a:t> = 5000, </a:t>
            </a:r>
            <a:r>
              <a:rPr lang="sl-SI" i="1" dirty="0"/>
              <a:t>n</a:t>
            </a:r>
            <a:r>
              <a:rPr lang="sl-SI" dirty="0"/>
              <a:t> = 1000</a:t>
            </a:r>
          </a:p>
          <a:p>
            <a:pPr algn="r"/>
            <a:r>
              <a:rPr lang="sl-SI" i="1" dirty="0"/>
              <a:t>m</a:t>
            </a:r>
            <a:r>
              <a:rPr lang="sl-SI" dirty="0"/>
              <a:t> = 80000, </a:t>
            </a:r>
            <a:r>
              <a:rPr lang="sl-SI" i="1" dirty="0"/>
              <a:t>n</a:t>
            </a:r>
            <a:r>
              <a:rPr lang="sl-SI" dirty="0"/>
              <a:t> = 10000</a:t>
            </a:r>
            <a:endParaRPr lang="de-DE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D6094CA-4E80-4BD1-9F9B-18E518476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2210937"/>
            <a:ext cx="11220450" cy="42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48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36A6F6-D844-49CD-BA03-2B58E932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Optimalno število </a:t>
            </a:r>
            <a:r>
              <a:rPr lang="sl-SI" b="1" dirty="0" err="1"/>
              <a:t>hash</a:t>
            </a:r>
            <a:r>
              <a:rPr lang="sl-SI" b="1" dirty="0"/>
              <a:t> funkcij</a:t>
            </a: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5CC76D53-D11A-4508-A4D7-0E1EE3D7C8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2238232"/>
                <a:ext cx="10820400" cy="4176215"/>
              </a:xfrm>
            </p:spPr>
            <p:txBody>
              <a:bodyPr>
                <a:normAutofit/>
              </a:bodyPr>
              <a:lstStyle/>
              <a:p>
                <a:r>
                  <a:rPr lang="sl-SI" i="1" dirty="0"/>
                  <a:t>k </a:t>
                </a:r>
                <a:r>
                  <a:rPr lang="sl-SI" dirty="0"/>
                  <a:t>(število </a:t>
                </a:r>
                <a:r>
                  <a:rPr lang="sl-SI" dirty="0" err="1"/>
                  <a:t>hash</a:t>
                </a:r>
                <a:r>
                  <a:rPr lang="sl-SI" dirty="0"/>
                  <a:t> funkcij) je pozitivno celo število</a:t>
                </a:r>
              </a:p>
              <a:p>
                <a:r>
                  <a:rPr lang="sl-SI" dirty="0"/>
                  <a:t>Za dani </a:t>
                </a:r>
                <a:r>
                  <a:rPr lang="sl-SI" i="1" dirty="0"/>
                  <a:t>m</a:t>
                </a:r>
                <a:r>
                  <a:rPr lang="sl-SI" dirty="0"/>
                  <a:t> in </a:t>
                </a:r>
                <a:r>
                  <a:rPr lang="sl-SI" i="1" dirty="0"/>
                  <a:t>n</a:t>
                </a:r>
                <a:r>
                  <a:rPr lang="sl-SI" dirty="0"/>
                  <a:t> je vrednost </a:t>
                </a:r>
                <a:r>
                  <a:rPr lang="sl-SI" i="1" dirty="0"/>
                  <a:t>k</a:t>
                </a:r>
                <a:r>
                  <a:rPr lang="sl-SI" dirty="0"/>
                  <a:t>, ki zmanjšuje verjetnost lažno pozitivnih</a:t>
                </a:r>
                <a:r>
                  <a:rPr lang="sl-SI" i="1" dirty="0"/>
                  <a:t> </a:t>
                </a:r>
                <a:r>
                  <a:rPr lang="sl-SI" dirty="0"/>
                  <a:t>rezultatov: </a:t>
                </a:r>
                <a14:m>
                  <m:oMath xmlns:m="http://schemas.openxmlformats.org/officeDocument/2006/math">
                    <m:r>
                      <a:rPr lang="sl-SI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sl-SI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sl-S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func>
                      <m:funcPr>
                        <m:ctrlPr>
                          <a:rPr lang="sl-S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sl-S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sl-SI" dirty="0"/>
              </a:p>
              <a:p>
                <a:r>
                  <a:rPr lang="sl-SI" dirty="0"/>
                  <a:t>Potrebno število bitov, </a:t>
                </a:r>
                <a:r>
                  <a:rPr lang="sl-SI" i="1" dirty="0"/>
                  <a:t>m</a:t>
                </a:r>
                <a:r>
                  <a:rPr lang="sl-SI" dirty="0"/>
                  <a:t>, glede na </a:t>
                </a:r>
                <a:r>
                  <a:rPr lang="sl-SI" i="1" dirty="0"/>
                  <a:t>n</a:t>
                </a:r>
                <a:r>
                  <a:rPr lang="sl-SI" dirty="0"/>
                  <a:t> (število vstavljenih elementov) in želeno verjetnost lažne pozitivnosti </a:t>
                </a:r>
                <a:r>
                  <a:rPr lang="el-GR" dirty="0"/>
                  <a:t>ε (</a:t>
                </a:r>
                <a:r>
                  <a:rPr lang="sl-SI" dirty="0"/>
                  <a:t>in ob predpostavki, da je uporabljena optimalna vrednost </a:t>
                </a:r>
                <a:r>
                  <a:rPr lang="sl-SI" i="1" dirty="0"/>
                  <a:t>k</a:t>
                </a:r>
                <a:r>
                  <a:rPr lang="sl-SI" dirty="0"/>
                  <a:t>):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d>
                          <m:d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m:rPr>
                        <m:nor/>
                      </m:rPr>
                      <a:rPr lang="sl-SI" baseline="30000"/>
                      <m:t>2</m:t>
                    </m:r>
                  </m:oMath>
                </a14:m>
                <a:r>
                  <a:rPr lang="sl-SI" dirty="0"/>
                  <a:t>, iz tega sledi: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l-SI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l-SI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sl-SI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l-SI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∗ </m:t>
                          </m:r>
                          <m:r>
                            <a:rPr lang="sl-SI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rgbClr val="FF0000"/>
                              </a:solidFill>
                            </a:rPr>
                            <m:t>ε</m:t>
                          </m:r>
                        </m:num>
                        <m:den>
                          <m:r>
                            <a:rPr lang="sl-SI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l-SI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sl-SI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2)</m:t>
                          </m:r>
                          <m:r>
                            <m:rPr>
                              <m:nor/>
                            </m:rPr>
                            <a:rPr lang="sl-SI" baseline="30000">
                              <a:solidFill>
                                <a:srgbClr val="FF0000"/>
                              </a:solidFill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l-SI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sl-SI" dirty="0"/>
                  <a:t>Optimalno število bitov na element je torej: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sl-SI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m:rPr>
                            <m:nor/>
                          </m:rPr>
                          <a:rPr lang="sl-SI" baseline="-25000" dirty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l-SI" b="0" i="1" smtClean="0">
                        <a:latin typeface="Cambria Math" panose="02040503050406030204" pitchFamily="18" charset="0"/>
                      </a:rPr>
                      <m:t>≃−1.44 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m:rPr>
                        <m:nor/>
                      </m:rPr>
                      <a:rPr lang="sl-SI" baseline="-25000" dirty="0" smtClean="0">
                        <a:solidFill>
                          <a:schemeClr val="tx1"/>
                        </a:solidFill>
                      </a:rPr>
                      <m:t>2</m:t>
                    </m:r>
                  </m:oMath>
                </a14:m>
                <a:r>
                  <a:rPr lang="el-GR" dirty="0"/>
                  <a:t>ε</a:t>
                </a:r>
                <a:endParaRPr lang="sl-SI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5CC76D53-D11A-4508-A4D7-0E1EE3D7C8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238232"/>
                <a:ext cx="10820400" cy="4176215"/>
              </a:xfrm>
              <a:blipFill>
                <a:blip r:embed="rId2"/>
                <a:stretch>
                  <a:fillRect l="-732" t="-1898" r="-11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857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CF3FF2-7F54-4841-BFCD-6A12F590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805120"/>
          </a:xfrm>
        </p:spPr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93B698D4-70AF-482E-ABB5-26002B7A8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sl-SI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sl-S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FF0000"/>
                            </a:solidFill>
                          </a:rPr>
                          <m:t>ε</m:t>
                        </m:r>
                      </m:num>
                      <m:den>
                        <m:r>
                          <a:rPr lang="sl-S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sl-SI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dirty="0">
                    <a:solidFill>
                      <a:srgbClr val="FF0000"/>
                    </a:solidFill>
                  </a:rPr>
                  <a:t> = -log</a:t>
                </a:r>
                <a:r>
                  <a:rPr lang="sl-SI" baseline="-25000" dirty="0">
                    <a:solidFill>
                      <a:srgbClr val="FF0000"/>
                    </a:solidFill>
                  </a:rPr>
                  <a:t> 2</a:t>
                </a:r>
                <a:r>
                  <a:rPr lang="sl-SI" dirty="0">
                    <a:solidFill>
                      <a:srgbClr val="FF0000"/>
                    </a:solidFill>
                  </a:rPr>
                  <a:t> </a:t>
                </a:r>
                <a:r>
                  <a:rPr lang="el-GR" dirty="0">
                    <a:solidFill>
                      <a:srgbClr val="FF0000"/>
                    </a:solidFill>
                  </a:rPr>
                  <a:t>ε</a:t>
                </a:r>
                <a:endParaRPr lang="sl-SI" dirty="0">
                  <a:solidFill>
                    <a:srgbClr val="FF0000"/>
                  </a:solidFill>
                </a:endParaRPr>
              </a:p>
              <a:p>
                <a:r>
                  <a:rPr lang="de-DE" dirty="0"/>
                  <a:t>To pomeni, da je pri dani verjetnosti lažnih pozitivnih izidov </a:t>
                </a:r>
                <a:r>
                  <a:rPr lang="el-GR" i="1" dirty="0"/>
                  <a:t>ε</a:t>
                </a:r>
                <a:r>
                  <a:rPr lang="hr-HR" i="1" dirty="0"/>
                  <a:t>,</a:t>
                </a:r>
                <a:r>
                  <a:rPr lang="el-GR" dirty="0"/>
                  <a:t> </a:t>
                </a:r>
                <a:r>
                  <a:rPr lang="de-DE" dirty="0"/>
                  <a:t>dolžina Bloomovega filtra </a:t>
                </a:r>
                <a:r>
                  <a:rPr lang="de-DE" i="1" dirty="0"/>
                  <a:t>m</a:t>
                </a:r>
                <a:r>
                  <a:rPr lang="hr-HR" i="1" dirty="0"/>
                  <a:t>,</a:t>
                </a:r>
                <a:r>
                  <a:rPr lang="de-DE" dirty="0"/>
                  <a:t> sorazmerna s številom filtriranih elementov </a:t>
                </a:r>
                <a:r>
                  <a:rPr lang="de-DE" i="1" dirty="0"/>
                  <a:t>n</a:t>
                </a:r>
                <a:r>
                  <a:rPr lang="de-DE" dirty="0"/>
                  <a:t> </a:t>
                </a:r>
                <a:endParaRPr lang="hr-HR" dirty="0"/>
              </a:p>
              <a:p>
                <a:r>
                  <a:rPr lang="de-DE" dirty="0"/>
                  <a:t>potrebno število hash funkcij pa je odvisno le od ciljne verjetnosti lažnih pozitivnih izidov </a:t>
                </a:r>
                <a:r>
                  <a:rPr lang="el-GR" i="1" dirty="0"/>
                  <a:t>ε</a:t>
                </a:r>
                <a:endParaRPr lang="el-GR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3B698D4-70AF-482E-ABB5-26002B7A8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84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594FD3-FDFB-469B-8F45-CFEA330F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Motivacija</a:t>
            </a:r>
            <a:endParaRPr lang="de-DE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5D3FA2-8CD7-467C-B498-7346FF05B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Želimo preveriti, ali je oseba ‘XY‘ vpisana na FMF</a:t>
            </a:r>
          </a:p>
          <a:p>
            <a:r>
              <a:rPr lang="sl-SI" dirty="0"/>
              <a:t>Pri tem nas ne zanima kdo vse je vpisan</a:t>
            </a:r>
          </a:p>
          <a:p>
            <a:r>
              <a:rPr lang="sl-SI" dirty="0"/>
              <a:t>Pričakovan odgovor:</a:t>
            </a:r>
          </a:p>
          <a:p>
            <a:pPr marL="0" indent="0">
              <a:buNone/>
            </a:pPr>
            <a:r>
              <a:rPr lang="sl-SI" dirty="0"/>
              <a:t>- Ja, oseba ‘XY‘ je vpisana</a:t>
            </a:r>
          </a:p>
          <a:p>
            <a:pPr marL="0" indent="0">
              <a:buNone/>
            </a:pPr>
            <a:r>
              <a:rPr lang="sl-SI" dirty="0"/>
              <a:t>- Ne, osebe ‘XY‘  ni</a:t>
            </a:r>
          </a:p>
        </p:txBody>
      </p:sp>
      <p:pic>
        <p:nvPicPr>
          <p:cNvPr id="6" name="Slika 5" descr="Slika, ki vsebuje besede besedilo&#10;&#10;Opis je samodejno ustvarjen">
            <a:extLst>
              <a:ext uri="{FF2B5EF4-FFF2-40B4-BE49-F238E27FC236}">
                <a16:creationId xmlns:a16="http://schemas.microsoft.com/office/drawing/2014/main" id="{63C0C1D1-9CE8-4DDB-8F8C-6B1DB12A3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429000"/>
            <a:ext cx="6134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77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BD0B0D-8816-48EA-8C8B-B4F28F09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Filtriranje predpomnilnika</a:t>
            </a:r>
            <a:endParaRPr lang="de-DE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AAD65D-B452-4024-A0C6-5FE381DAD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Omrežja nastavljajo spletne predpomnilnike za večjo zmogljivost </a:t>
            </a:r>
            <a:r>
              <a:rPr lang="sl-SI" dirty="0" err="1"/>
              <a:t>predpomnenja</a:t>
            </a:r>
            <a:r>
              <a:rPr lang="sl-SI" dirty="0"/>
              <a:t> spletnih vsebin</a:t>
            </a:r>
          </a:p>
          <a:p>
            <a:r>
              <a:rPr lang="sl-SI" dirty="0"/>
              <a:t>¾ URL naslovov so ‘čudesa enega zadetka‘ – uporabnik dostopa le enkrat in nikoli več</a:t>
            </a:r>
          </a:p>
          <a:p>
            <a:r>
              <a:rPr lang="sl-SI" dirty="0"/>
              <a:t>Uporaba Bloomovega filtra znatno zmanjša delovno obremenitev zapisovanja na disk, saj se v predpomnilnik diska nikoli ne zapišejo enoznačni zadetki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7020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0C9C06-81BF-4E1F-8F9C-B509D723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36" y="2172703"/>
            <a:ext cx="10515600" cy="988057"/>
          </a:xfrm>
        </p:spPr>
        <p:txBody>
          <a:bodyPr/>
          <a:lstStyle/>
          <a:p>
            <a:r>
              <a:rPr lang="sl-SI" b="1" dirty="0"/>
              <a:t>Zanimivosti</a:t>
            </a:r>
            <a:endParaRPr lang="de-DE" b="1" dirty="0"/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1E5F9AEE-D61F-4718-B890-42FD65A19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6597"/>
            <a:ext cx="10515600" cy="4131796"/>
          </a:xfrm>
        </p:spPr>
        <p:txBody>
          <a:bodyPr>
            <a:normAutofit lnSpcReduction="10000"/>
          </a:bodyPr>
          <a:lstStyle/>
          <a:p>
            <a:endParaRPr lang="sl-SI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 nasprotju s standardno </a:t>
            </a:r>
            <a:r>
              <a:rPr lang="sl-SI" sz="2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hash</a:t>
            </a:r>
            <a:r>
              <a:rPr lang="sl-SI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tabelo lahko Bloomov filter fiksne velikosti predstavlja množico s poljubno velikim številom elementov; </a:t>
            </a:r>
          </a:p>
          <a:p>
            <a:r>
              <a:rPr lang="sl-SI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dodajanje elementa nikoli ne propade zaradi "zapolnitve" podatkovne strukture </a:t>
            </a:r>
          </a:p>
          <a:p>
            <a:r>
              <a:rPr lang="sl-SI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Vendar se stopnja lažno pozitivnih rezultatov z dodajanjem elementov stalno povečuje, dokler niso vsi biti v filtru nastavljeni na 1, takrat pa so vse poizvedbe pozitivne. </a:t>
            </a:r>
            <a:endParaRPr lang="de-DE" sz="26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EEEDC55-78FA-4702-9585-9E1E0EA4A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1" y="136478"/>
            <a:ext cx="4948450" cy="28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3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31A9AD-0221-4801-8264-893AFDF8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Primeri</a:t>
            </a:r>
            <a:endParaRPr lang="de-DE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6DD953-0927-4EE0-AED7-79DB889B5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Spletni</a:t>
            </a:r>
            <a:r>
              <a:rPr lang="de-DE" dirty="0"/>
              <a:t> </a:t>
            </a:r>
            <a:r>
              <a:rPr lang="de-DE" dirty="0" err="1"/>
              <a:t>brskalnik</a:t>
            </a:r>
            <a:r>
              <a:rPr lang="de-DE" dirty="0"/>
              <a:t> </a:t>
            </a:r>
            <a:r>
              <a:rPr lang="de-DE" b="1" dirty="0"/>
              <a:t>Google Chrome </a:t>
            </a:r>
            <a:r>
              <a:rPr lang="de-DE" dirty="0"/>
              <a:t>je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prepoznavanje</a:t>
            </a:r>
            <a:r>
              <a:rPr lang="de-DE" dirty="0"/>
              <a:t> </a:t>
            </a:r>
            <a:r>
              <a:rPr lang="de-DE" dirty="0" err="1"/>
              <a:t>zlonamernih</a:t>
            </a:r>
            <a:r>
              <a:rPr lang="de-DE" dirty="0"/>
              <a:t> </a:t>
            </a:r>
            <a:r>
              <a:rPr lang="de-DE" dirty="0" err="1"/>
              <a:t>naslovov</a:t>
            </a:r>
            <a:r>
              <a:rPr lang="de-DE" dirty="0"/>
              <a:t> URL </a:t>
            </a:r>
            <a:r>
              <a:rPr lang="de-DE" dirty="0" err="1"/>
              <a:t>uporabljal</a:t>
            </a:r>
            <a:r>
              <a:rPr lang="de-DE" dirty="0"/>
              <a:t> </a:t>
            </a:r>
            <a:r>
              <a:rPr lang="de-DE" dirty="0" err="1"/>
              <a:t>Bloomov</a:t>
            </a:r>
            <a:r>
              <a:rPr lang="de-DE" dirty="0"/>
              <a:t> </a:t>
            </a:r>
            <a:r>
              <a:rPr lang="de-DE" dirty="0" err="1"/>
              <a:t>filter</a:t>
            </a:r>
            <a:r>
              <a:rPr lang="de-DE" dirty="0"/>
              <a:t>. </a:t>
            </a:r>
            <a:r>
              <a:rPr lang="de-DE" dirty="0" err="1"/>
              <a:t>Vsak</a:t>
            </a:r>
            <a:r>
              <a:rPr lang="de-DE" dirty="0"/>
              <a:t> URL je </a:t>
            </a:r>
            <a:r>
              <a:rPr lang="de-DE" dirty="0" err="1"/>
              <a:t>bil</a:t>
            </a:r>
            <a:r>
              <a:rPr lang="de-DE" dirty="0"/>
              <a:t> </a:t>
            </a:r>
            <a:r>
              <a:rPr lang="de-DE" dirty="0" err="1"/>
              <a:t>najprej</a:t>
            </a:r>
            <a:r>
              <a:rPr lang="de-DE" dirty="0"/>
              <a:t> </a:t>
            </a:r>
            <a:r>
              <a:rPr lang="de-DE" dirty="0" err="1"/>
              <a:t>preverjen</a:t>
            </a:r>
            <a:r>
              <a:rPr lang="de-DE" dirty="0"/>
              <a:t> z </a:t>
            </a:r>
            <a:r>
              <a:rPr lang="de-DE" dirty="0" err="1"/>
              <a:t>lokalnim</a:t>
            </a:r>
            <a:r>
              <a:rPr lang="de-DE" dirty="0"/>
              <a:t> </a:t>
            </a:r>
            <a:r>
              <a:rPr lang="de-DE" dirty="0" err="1"/>
              <a:t>Bloomovim</a:t>
            </a:r>
            <a:r>
              <a:rPr lang="de-DE" dirty="0"/>
              <a:t> </a:t>
            </a:r>
            <a:r>
              <a:rPr lang="de-DE" dirty="0" err="1"/>
              <a:t>filtrom</a:t>
            </a:r>
            <a:r>
              <a:rPr lang="de-DE" dirty="0"/>
              <a:t> in </a:t>
            </a:r>
            <a:r>
              <a:rPr lang="de-DE" dirty="0" err="1"/>
              <a:t>šele</a:t>
            </a:r>
            <a:r>
              <a:rPr lang="de-DE" dirty="0"/>
              <a:t> </a:t>
            </a:r>
            <a:r>
              <a:rPr lang="de-DE" dirty="0" err="1"/>
              <a:t>če</a:t>
            </a:r>
            <a:r>
              <a:rPr lang="de-DE" dirty="0"/>
              <a:t> je </a:t>
            </a:r>
            <a:r>
              <a:rPr lang="de-DE" dirty="0" err="1"/>
              <a:t>Bloomov</a:t>
            </a:r>
            <a:r>
              <a:rPr lang="de-DE" dirty="0"/>
              <a:t> </a:t>
            </a:r>
            <a:r>
              <a:rPr lang="de-DE" dirty="0" err="1"/>
              <a:t>filter</a:t>
            </a:r>
            <a:r>
              <a:rPr lang="de-DE" dirty="0"/>
              <a:t> </a:t>
            </a:r>
            <a:r>
              <a:rPr lang="de-DE" dirty="0" err="1"/>
              <a:t>pokazal</a:t>
            </a:r>
            <a:r>
              <a:rPr lang="de-DE" dirty="0"/>
              <a:t> </a:t>
            </a:r>
            <a:r>
              <a:rPr lang="de-DE" dirty="0" err="1"/>
              <a:t>pozitiven</a:t>
            </a:r>
            <a:r>
              <a:rPr lang="de-DE" dirty="0"/>
              <a:t> </a:t>
            </a:r>
            <a:r>
              <a:rPr lang="de-DE" dirty="0" err="1"/>
              <a:t>rezultat</a:t>
            </a:r>
            <a:r>
              <a:rPr lang="de-DE" dirty="0"/>
              <a:t>, je </a:t>
            </a:r>
            <a:r>
              <a:rPr lang="de-DE" dirty="0" err="1"/>
              <a:t>bil</a:t>
            </a:r>
            <a:r>
              <a:rPr lang="de-DE" dirty="0"/>
              <a:t> </a:t>
            </a:r>
            <a:r>
              <a:rPr lang="de-DE" dirty="0" err="1"/>
              <a:t>opravljen</a:t>
            </a:r>
            <a:r>
              <a:rPr lang="de-DE" dirty="0"/>
              <a:t> </a:t>
            </a:r>
            <a:r>
              <a:rPr lang="de-DE" dirty="0" err="1"/>
              <a:t>celoten</a:t>
            </a:r>
            <a:r>
              <a:rPr lang="de-DE" dirty="0"/>
              <a:t> </a:t>
            </a:r>
            <a:r>
              <a:rPr lang="de-DE" dirty="0" err="1"/>
              <a:t>pregled</a:t>
            </a:r>
            <a:r>
              <a:rPr lang="de-DE" dirty="0"/>
              <a:t> URL-ja (in </a:t>
            </a:r>
            <a:r>
              <a:rPr lang="de-DE" dirty="0" err="1"/>
              <a:t>uporabnik</a:t>
            </a:r>
            <a:r>
              <a:rPr lang="de-DE" dirty="0"/>
              <a:t> </a:t>
            </a:r>
            <a:r>
              <a:rPr lang="de-DE" dirty="0" err="1"/>
              <a:t>opozorjen</a:t>
            </a:r>
            <a:r>
              <a:rPr lang="de-DE" dirty="0"/>
              <a:t>, </a:t>
            </a:r>
            <a:r>
              <a:rPr lang="de-DE" dirty="0" err="1"/>
              <a:t>če</a:t>
            </a:r>
            <a:r>
              <a:rPr lang="de-DE" dirty="0"/>
              <a:t> je </a:t>
            </a:r>
            <a:r>
              <a:rPr lang="de-DE" dirty="0" err="1"/>
              <a:t>tudi</a:t>
            </a:r>
            <a:r>
              <a:rPr lang="de-DE" dirty="0"/>
              <a:t> </a:t>
            </a:r>
            <a:r>
              <a:rPr lang="de-DE" dirty="0" err="1"/>
              <a:t>ta</a:t>
            </a:r>
            <a:r>
              <a:rPr lang="de-DE" dirty="0"/>
              <a:t> </a:t>
            </a:r>
            <a:r>
              <a:rPr lang="de-DE" dirty="0" err="1"/>
              <a:t>pokazal</a:t>
            </a:r>
            <a:r>
              <a:rPr lang="de-DE" dirty="0"/>
              <a:t> </a:t>
            </a:r>
            <a:r>
              <a:rPr lang="de-DE" dirty="0" err="1"/>
              <a:t>pozitiven</a:t>
            </a:r>
            <a:r>
              <a:rPr lang="de-DE" dirty="0"/>
              <a:t> </a:t>
            </a:r>
            <a:r>
              <a:rPr lang="de-DE" dirty="0" err="1"/>
              <a:t>rezultat</a:t>
            </a:r>
            <a:r>
              <a:rPr lang="de-DE" dirty="0"/>
              <a:t>).</a:t>
            </a:r>
            <a:endParaRPr lang="sl-SI" dirty="0"/>
          </a:p>
          <a:p>
            <a:r>
              <a:rPr lang="de-DE" b="1" dirty="0"/>
              <a:t>Bitcoin</a:t>
            </a:r>
            <a:r>
              <a:rPr lang="de-DE" dirty="0"/>
              <a:t> je </a:t>
            </a:r>
            <a:r>
              <a:rPr lang="de-DE" dirty="0" err="1"/>
              <a:t>uporabljal</a:t>
            </a:r>
            <a:r>
              <a:rPr lang="de-DE" dirty="0"/>
              <a:t> </a:t>
            </a:r>
            <a:r>
              <a:rPr lang="de-DE" dirty="0" err="1"/>
              <a:t>Bloomove</a:t>
            </a:r>
            <a:r>
              <a:rPr lang="de-DE" dirty="0"/>
              <a:t> filtre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pospešitev</a:t>
            </a:r>
            <a:r>
              <a:rPr lang="de-DE" dirty="0"/>
              <a:t> </a:t>
            </a:r>
            <a:r>
              <a:rPr lang="de-DE" dirty="0" err="1"/>
              <a:t>sinhronizacije</a:t>
            </a:r>
            <a:r>
              <a:rPr lang="de-DE" dirty="0"/>
              <a:t> </a:t>
            </a:r>
            <a:r>
              <a:rPr lang="de-DE" dirty="0" err="1"/>
              <a:t>denarnic</a:t>
            </a:r>
            <a:r>
              <a:rPr lang="de-DE" dirty="0"/>
              <a:t>, </a:t>
            </a:r>
            <a:r>
              <a:rPr lang="de-DE" dirty="0" err="1"/>
              <a:t>dokler</a:t>
            </a:r>
            <a:r>
              <a:rPr lang="de-DE" dirty="0"/>
              <a:t> </a:t>
            </a:r>
            <a:r>
              <a:rPr lang="de-DE" dirty="0" err="1"/>
              <a:t>niso</a:t>
            </a:r>
            <a:r>
              <a:rPr lang="de-DE" dirty="0"/>
              <a:t> </a:t>
            </a:r>
            <a:r>
              <a:rPr lang="de-DE" dirty="0" err="1"/>
              <a:t>odkrili</a:t>
            </a:r>
            <a:r>
              <a:rPr lang="de-DE" dirty="0"/>
              <a:t> </a:t>
            </a:r>
            <a:r>
              <a:rPr lang="de-DE" dirty="0" err="1"/>
              <a:t>ranljivosti</a:t>
            </a:r>
            <a:r>
              <a:rPr lang="de-DE" dirty="0"/>
              <a:t> </a:t>
            </a:r>
            <a:r>
              <a:rPr lang="de-DE" dirty="0" err="1"/>
              <a:t>zasebnosti</a:t>
            </a:r>
            <a:r>
              <a:rPr lang="de-DE" dirty="0"/>
              <a:t> </a:t>
            </a:r>
            <a:r>
              <a:rPr lang="de-DE" dirty="0" err="1"/>
              <a:t>pri</a:t>
            </a:r>
            <a:r>
              <a:rPr lang="de-DE" dirty="0"/>
              <a:t> </a:t>
            </a:r>
            <a:r>
              <a:rPr lang="de-DE" dirty="0" err="1"/>
              <a:t>izvajanju</a:t>
            </a:r>
            <a:r>
              <a:rPr lang="de-DE" dirty="0"/>
              <a:t> </a:t>
            </a:r>
            <a:r>
              <a:rPr lang="de-DE" dirty="0" err="1"/>
              <a:t>Bloomovih</a:t>
            </a:r>
            <a:r>
              <a:rPr lang="de-DE" dirty="0"/>
              <a:t> </a:t>
            </a:r>
            <a:r>
              <a:rPr lang="de-DE" dirty="0" err="1"/>
              <a:t>filtrov</a:t>
            </a:r>
            <a:r>
              <a:rPr lang="de-DE" dirty="0"/>
              <a:t>.</a:t>
            </a:r>
          </a:p>
          <a:p>
            <a:r>
              <a:rPr lang="de-DE" b="1" dirty="0"/>
              <a:t>Medium</a:t>
            </a:r>
            <a:r>
              <a:rPr lang="de-DE" dirty="0"/>
              <a:t> </a:t>
            </a:r>
            <a:r>
              <a:rPr lang="de-DE" dirty="0" err="1"/>
              <a:t>uporablja</a:t>
            </a:r>
            <a:r>
              <a:rPr lang="de-DE" dirty="0"/>
              <a:t> </a:t>
            </a:r>
            <a:r>
              <a:rPr lang="de-DE" dirty="0" err="1"/>
              <a:t>Bloomove</a:t>
            </a:r>
            <a:r>
              <a:rPr lang="de-DE" dirty="0"/>
              <a:t> filtre, da ne </a:t>
            </a:r>
            <a:r>
              <a:rPr lang="de-DE" dirty="0" err="1"/>
              <a:t>priporoča</a:t>
            </a:r>
            <a:r>
              <a:rPr lang="de-DE" dirty="0"/>
              <a:t> </a:t>
            </a:r>
            <a:r>
              <a:rPr lang="de-DE" dirty="0" err="1"/>
              <a:t>člankov</a:t>
            </a:r>
            <a:r>
              <a:rPr lang="de-DE" dirty="0"/>
              <a:t>, </a:t>
            </a:r>
            <a:r>
              <a:rPr lang="de-DE" dirty="0" err="1"/>
              <a:t>ki</a:t>
            </a:r>
            <a:r>
              <a:rPr lang="de-DE" dirty="0"/>
              <a:t> </a:t>
            </a:r>
            <a:r>
              <a:rPr lang="de-DE" dirty="0" err="1"/>
              <a:t>jih</a:t>
            </a:r>
            <a:r>
              <a:rPr lang="de-DE" dirty="0"/>
              <a:t> je </a:t>
            </a:r>
            <a:r>
              <a:rPr lang="de-DE" dirty="0" err="1"/>
              <a:t>uporabnik</a:t>
            </a:r>
            <a:r>
              <a:rPr lang="de-DE" dirty="0"/>
              <a:t> </a:t>
            </a:r>
            <a:r>
              <a:rPr lang="de-DE" dirty="0" err="1"/>
              <a:t>že</a:t>
            </a:r>
            <a:r>
              <a:rPr lang="de-DE" dirty="0"/>
              <a:t> </a:t>
            </a:r>
            <a:r>
              <a:rPr lang="de-DE" dirty="0" err="1"/>
              <a:t>prebral</a:t>
            </a:r>
            <a:r>
              <a:rPr lang="de-DE" dirty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56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F64A9A-F78E-488B-9F4B-40E49841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547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F625DA-7659-4F5D-8F45-1B67FC205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sl-SI" dirty="0"/>
              <a:t>Vinske</a:t>
            </a:r>
            <a:r>
              <a:rPr lang="de-DE" dirty="0"/>
              <a:t> </a:t>
            </a:r>
            <a:r>
              <a:rPr lang="de-DE" dirty="0" err="1"/>
              <a:t>mušice</a:t>
            </a:r>
            <a:r>
              <a:rPr lang="de-DE" dirty="0"/>
              <a:t>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zaznavanje</a:t>
            </a:r>
            <a:r>
              <a:rPr lang="de-DE" dirty="0"/>
              <a:t> </a:t>
            </a:r>
            <a:r>
              <a:rPr lang="de-DE" dirty="0" err="1"/>
              <a:t>novosti</a:t>
            </a:r>
            <a:r>
              <a:rPr lang="de-DE" dirty="0"/>
              <a:t> </a:t>
            </a:r>
            <a:r>
              <a:rPr lang="de-DE" dirty="0" err="1"/>
              <a:t>vonjav</a:t>
            </a:r>
            <a:r>
              <a:rPr lang="de-DE" dirty="0"/>
              <a:t> </a:t>
            </a:r>
            <a:r>
              <a:rPr lang="de-DE" dirty="0" err="1"/>
              <a:t>uporabljajo</a:t>
            </a:r>
            <a:r>
              <a:rPr lang="de-DE" dirty="0"/>
              <a:t> </a:t>
            </a:r>
            <a:r>
              <a:rPr lang="de-DE" dirty="0" err="1"/>
              <a:t>spremenjeno</a:t>
            </a:r>
            <a:r>
              <a:rPr lang="de-DE" dirty="0"/>
              <a:t> </a:t>
            </a:r>
            <a:r>
              <a:rPr lang="de-DE" dirty="0" err="1"/>
              <a:t>različico</a:t>
            </a:r>
            <a:r>
              <a:rPr lang="de-DE" dirty="0"/>
              <a:t> </a:t>
            </a:r>
            <a:r>
              <a:rPr lang="de-DE" dirty="0" err="1"/>
              <a:t>Bloomovih</a:t>
            </a:r>
            <a:r>
              <a:rPr lang="de-DE" dirty="0"/>
              <a:t> </a:t>
            </a:r>
            <a:r>
              <a:rPr lang="de-DE" dirty="0" err="1"/>
              <a:t>filtrov</a:t>
            </a:r>
            <a:r>
              <a:rPr lang="de-DE" dirty="0"/>
              <a:t> z </a:t>
            </a:r>
            <a:r>
              <a:rPr lang="de-DE" dirty="0" err="1"/>
              <a:t>dodatnimi</a:t>
            </a:r>
            <a:r>
              <a:rPr lang="de-DE" dirty="0"/>
              <a:t> </a:t>
            </a:r>
            <a:r>
              <a:rPr lang="de-DE" dirty="0" err="1"/>
              <a:t>značilnostmi</a:t>
            </a:r>
            <a:r>
              <a:rPr lang="de-DE" dirty="0"/>
              <a:t>, </a:t>
            </a:r>
            <a:r>
              <a:rPr lang="de-DE" dirty="0" err="1"/>
              <a:t>ki</a:t>
            </a:r>
            <a:r>
              <a:rPr lang="de-DE" dirty="0"/>
              <a:t> </a:t>
            </a:r>
            <a:r>
              <a:rPr lang="de-DE" dirty="0" err="1"/>
              <a:t>vključujejo</a:t>
            </a:r>
            <a:r>
              <a:rPr lang="de-DE" dirty="0"/>
              <a:t> </a:t>
            </a:r>
            <a:r>
              <a:rPr lang="de-DE" dirty="0" err="1"/>
              <a:t>podobnost</a:t>
            </a:r>
            <a:r>
              <a:rPr lang="de-DE" dirty="0"/>
              <a:t> </a:t>
            </a:r>
            <a:r>
              <a:rPr lang="de-DE" dirty="0" err="1"/>
              <a:t>novega</a:t>
            </a:r>
            <a:r>
              <a:rPr lang="de-DE" dirty="0"/>
              <a:t> </a:t>
            </a:r>
            <a:r>
              <a:rPr lang="de-DE" dirty="0" err="1"/>
              <a:t>vonja</a:t>
            </a:r>
            <a:r>
              <a:rPr lang="de-DE" dirty="0"/>
              <a:t> z </a:t>
            </a:r>
            <a:r>
              <a:rPr lang="de-DE" dirty="0" err="1"/>
              <a:t>vonjem</a:t>
            </a:r>
            <a:r>
              <a:rPr lang="de-DE" dirty="0"/>
              <a:t> </a:t>
            </a:r>
            <a:r>
              <a:rPr lang="de-DE" dirty="0" err="1"/>
              <a:t>prej</a:t>
            </a:r>
            <a:r>
              <a:rPr lang="de-DE" dirty="0"/>
              <a:t> </a:t>
            </a:r>
            <a:r>
              <a:rPr lang="de-DE" dirty="0" err="1"/>
              <a:t>izkušenih</a:t>
            </a:r>
            <a:r>
              <a:rPr lang="de-DE" dirty="0"/>
              <a:t> </a:t>
            </a:r>
            <a:r>
              <a:rPr lang="de-DE" dirty="0" err="1"/>
              <a:t>primerov</a:t>
            </a:r>
            <a:r>
              <a:rPr lang="de-DE" dirty="0"/>
              <a:t> in </a:t>
            </a:r>
            <a:r>
              <a:rPr lang="de-DE" dirty="0" err="1"/>
              <a:t>čas</a:t>
            </a:r>
            <a:r>
              <a:rPr lang="de-DE" dirty="0"/>
              <a:t>, </a:t>
            </a:r>
            <a:r>
              <a:rPr lang="de-DE" dirty="0" err="1"/>
              <a:t>ki</a:t>
            </a:r>
            <a:r>
              <a:rPr lang="de-DE" dirty="0"/>
              <a:t> je </a:t>
            </a:r>
            <a:r>
              <a:rPr lang="de-DE" dirty="0" err="1"/>
              <a:t>pretekel</a:t>
            </a:r>
            <a:r>
              <a:rPr lang="de-DE" dirty="0"/>
              <a:t>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prejšnje</a:t>
            </a:r>
            <a:r>
              <a:rPr lang="de-DE" dirty="0"/>
              <a:t> </a:t>
            </a:r>
            <a:r>
              <a:rPr lang="de-DE" dirty="0" err="1"/>
              <a:t>izkušnje</a:t>
            </a:r>
            <a:r>
              <a:rPr lang="de-DE" dirty="0"/>
              <a:t> z </a:t>
            </a:r>
            <a:r>
              <a:rPr lang="de-DE" dirty="0" err="1"/>
              <a:t>istim</a:t>
            </a:r>
            <a:r>
              <a:rPr lang="de-DE" dirty="0"/>
              <a:t> </a:t>
            </a:r>
            <a:r>
              <a:rPr lang="de-DE" dirty="0" err="1"/>
              <a:t>vonjem</a:t>
            </a:r>
            <a:endParaRPr lang="sl-SI" dirty="0"/>
          </a:p>
          <a:p>
            <a:endParaRPr lang="de-DE" dirty="0"/>
          </a:p>
        </p:txBody>
      </p:sp>
      <p:pic>
        <p:nvPicPr>
          <p:cNvPr id="5" name="Slika 4" descr="Slika, ki vsebuje besede insekt&#10;&#10;Opis je samodejno ustvarjen">
            <a:extLst>
              <a:ext uri="{FF2B5EF4-FFF2-40B4-BE49-F238E27FC236}">
                <a16:creationId xmlns:a16="http://schemas.microsoft.com/office/drawing/2014/main" id="{056F4029-B144-4A79-813A-B0680B591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66" y="2954215"/>
            <a:ext cx="5622388" cy="377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48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E54718-A450-453E-B353-51A46AEA8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782486"/>
            <a:ext cx="8610600" cy="1293028"/>
          </a:xfrm>
        </p:spPr>
        <p:txBody>
          <a:bodyPr/>
          <a:lstStyle/>
          <a:p>
            <a:r>
              <a:rPr lang="sl-SI" dirty="0"/>
              <a:t>Hvala za vašo pozornost 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16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7162C0-CA8F-4790-B9E4-25F046FF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Kaj sploh je Bloomov filter?</a:t>
            </a:r>
            <a:endParaRPr lang="de-DE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17B935-716E-47EE-B6E7-030E13A2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160"/>
            <a:ext cx="10515600" cy="4351338"/>
          </a:xfrm>
        </p:spPr>
        <p:txBody>
          <a:bodyPr>
            <a:normAutofit/>
          </a:bodyPr>
          <a:lstStyle/>
          <a:p>
            <a:r>
              <a:rPr lang="sl-SI" dirty="0"/>
              <a:t>Prostorsko učinkovita verjetnostna podatkovna struktura, ki je uporabna za zelo velike podatke</a:t>
            </a:r>
          </a:p>
          <a:p>
            <a:r>
              <a:rPr lang="sl-SI" dirty="0"/>
              <a:t>Burton </a:t>
            </a:r>
            <a:r>
              <a:rPr lang="sl-SI" dirty="0" err="1"/>
              <a:t>Howard</a:t>
            </a:r>
            <a:r>
              <a:rPr lang="sl-SI" dirty="0"/>
              <a:t> Bloom leta 1970</a:t>
            </a:r>
          </a:p>
          <a:p>
            <a:r>
              <a:rPr lang="sl-SI" dirty="0"/>
              <a:t>Želimo hitro ugotoviti, ali je element član množice</a:t>
            </a:r>
          </a:p>
          <a:p>
            <a:endParaRPr lang="sl-SI" dirty="0"/>
          </a:p>
          <a:p>
            <a:pPr marL="457200" lvl="1" indent="0">
              <a:buNone/>
            </a:pPr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sl-SI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4" y="3657599"/>
            <a:ext cx="5509845" cy="27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2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>
              <a:solidFill>
                <a:srgbClr val="FF0000"/>
              </a:solidFill>
            </a:endParaRPr>
          </a:p>
          <a:p>
            <a:r>
              <a:rPr lang="sl-SI" dirty="0"/>
              <a:t>Ima dve glavni funkciji:</a:t>
            </a:r>
            <a:r>
              <a:rPr lang="sl-SI" dirty="0">
                <a:solidFill>
                  <a:srgbClr val="FF0000"/>
                </a:solidFill>
              </a:rPr>
              <a:t> dodajanje in testiranje</a:t>
            </a:r>
          </a:p>
          <a:p>
            <a:r>
              <a:rPr lang="sl-SI" dirty="0"/>
              <a:t>Hrani informacije, ali je element vsebovan ali ne </a:t>
            </a:r>
          </a:p>
          <a:p>
            <a:r>
              <a:rPr lang="sl-SI" dirty="0"/>
              <a:t>‘morda je v nizu ‘ /  ‘zagotovo ni v nizu‘</a:t>
            </a:r>
          </a:p>
          <a:p>
            <a:r>
              <a:rPr lang="sl-SI" dirty="0"/>
              <a:t>Več elementov → večja verjetnost lažno pozitivnih rezultatov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670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9162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994"/>
            <a:ext cx="10515600" cy="4962037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q"/>
            </a:pPr>
            <a:r>
              <a:rPr lang="sl-SI" dirty="0">
                <a:solidFill>
                  <a:prstClr val="black"/>
                </a:solidFill>
              </a:rPr>
              <a:t>PROBLEM: </a:t>
            </a:r>
          </a:p>
          <a:p>
            <a:pPr lvl="1">
              <a:buFont typeface="Wingdings" pitchFamily="2" charset="2"/>
              <a:buChar char="v"/>
            </a:pPr>
            <a:r>
              <a:rPr lang="sl-SI" dirty="0">
                <a:solidFill>
                  <a:prstClr val="black"/>
                </a:solidFill>
              </a:rPr>
              <a:t>Dana je množica elementov </a:t>
            </a:r>
            <a:r>
              <a:rPr lang="sl-SI" i="1" dirty="0">
                <a:solidFill>
                  <a:srgbClr val="0070C0"/>
                </a:solidFill>
              </a:rPr>
              <a:t>S = {a, b, c} </a:t>
            </a:r>
            <a:r>
              <a:rPr lang="sl-SI" dirty="0">
                <a:solidFill>
                  <a:prstClr val="black"/>
                </a:solidFill>
              </a:rPr>
              <a:t>in element </a:t>
            </a:r>
            <a:r>
              <a:rPr lang="sl-SI" i="1" dirty="0">
                <a:solidFill>
                  <a:srgbClr val="0070C0"/>
                </a:solidFill>
              </a:rPr>
              <a:t>d</a:t>
            </a:r>
            <a:r>
              <a:rPr lang="sl-SI" dirty="0">
                <a:solidFill>
                  <a:prstClr val="black"/>
                </a:solidFill>
              </a:rPr>
              <a:t>. Ali je </a:t>
            </a:r>
            <a:r>
              <a:rPr lang="sl-SI" dirty="0">
                <a:solidFill>
                  <a:srgbClr val="0070C0"/>
                </a:solidFill>
              </a:rPr>
              <a:t>d</a:t>
            </a:r>
            <a:r>
              <a:rPr lang="sl-SI" dirty="0">
                <a:solidFill>
                  <a:prstClr val="black"/>
                </a:solidFill>
              </a:rPr>
              <a:t> element množice </a:t>
            </a:r>
            <a:r>
              <a:rPr lang="sl-SI" dirty="0">
                <a:solidFill>
                  <a:srgbClr val="0070C0"/>
                </a:solidFill>
              </a:rPr>
              <a:t>S.</a:t>
            </a:r>
          </a:p>
          <a:p>
            <a:pPr lvl="1">
              <a:buFont typeface="Wingdings" pitchFamily="2" charset="2"/>
              <a:buChar char="v"/>
            </a:pPr>
            <a:r>
              <a:rPr lang="sl-SI" dirty="0">
                <a:solidFill>
                  <a:srgbClr val="0070C0"/>
                </a:solidFill>
              </a:rPr>
              <a:t>Input</a:t>
            </a:r>
            <a:r>
              <a:rPr lang="sl-SI" dirty="0">
                <a:solidFill>
                  <a:prstClr val="black">
                    <a:lumMod val="95000"/>
                    <a:lumOff val="5000"/>
                  </a:prstClr>
                </a:solidFill>
              </a:rPr>
              <a:t>: d, S</a:t>
            </a:r>
          </a:p>
          <a:p>
            <a:pPr lvl="1">
              <a:buFont typeface="Wingdings" pitchFamily="2" charset="2"/>
              <a:buChar char="v"/>
            </a:pPr>
            <a:r>
              <a:rPr lang="sl-SI" dirty="0">
                <a:solidFill>
                  <a:srgbClr val="0070C0"/>
                </a:solidFill>
              </a:rPr>
              <a:t>Output</a:t>
            </a:r>
            <a:r>
              <a:rPr lang="sl-SI" dirty="0">
                <a:solidFill>
                  <a:prstClr val="black">
                    <a:lumMod val="95000"/>
                    <a:lumOff val="5000"/>
                  </a:prstClr>
                </a:solidFill>
              </a:rPr>
              <a:t>: </a:t>
            </a:r>
            <a:r>
              <a:rPr lang="sl-SI" dirty="0">
                <a:solidFill>
                  <a:srgbClr val="0070C0"/>
                </a:solidFill>
              </a:rPr>
              <a:t>TRUE</a:t>
            </a:r>
            <a:r>
              <a:rPr lang="sl-SI" dirty="0">
                <a:solidFill>
                  <a:prstClr val="black">
                    <a:lumMod val="95000"/>
                    <a:lumOff val="5000"/>
                  </a:prstClr>
                </a:solidFill>
              </a:rPr>
              <a:t> if d in S, </a:t>
            </a:r>
            <a:r>
              <a:rPr lang="sl-SI" dirty="0">
                <a:solidFill>
                  <a:srgbClr val="0070C0"/>
                </a:solidFill>
              </a:rPr>
              <a:t>False</a:t>
            </a:r>
            <a:r>
              <a:rPr lang="sl-SI" dirty="0">
                <a:solidFill>
                  <a:prstClr val="black">
                    <a:lumMod val="95000"/>
                    <a:lumOff val="5000"/>
                  </a:prstClr>
                </a:solidFill>
              </a:rPr>
              <a:t> if d not in S</a:t>
            </a:r>
          </a:p>
          <a:p>
            <a:pPr lvl="1">
              <a:buFont typeface="Wingdings" pitchFamily="2" charset="2"/>
              <a:buChar char="v"/>
            </a:pPr>
            <a:endParaRPr lang="sl-SI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457200" lvl="1" indent="0">
              <a:buNone/>
            </a:pPr>
            <a:endParaRPr lang="sl-SI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457200" lvl="1" indent="0" algn="ctr">
              <a:buNone/>
            </a:pPr>
            <a:r>
              <a:rPr lang="sl-SI" dirty="0">
                <a:solidFill>
                  <a:prstClr val="black">
                    <a:lumMod val="95000"/>
                    <a:lumOff val="5000"/>
                  </a:prstClr>
                </a:solidFill>
              </a:rPr>
              <a:t>S = {a, b, c}</a:t>
            </a:r>
          </a:p>
          <a:p>
            <a:pPr marL="457200" lvl="1" indent="0">
              <a:buNone/>
            </a:pPr>
            <a:endParaRPr lang="sl-SI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d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5384" y="4923692"/>
            <a:ext cx="8827477" cy="85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74277" y="4888523"/>
            <a:ext cx="0" cy="855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59723" y="4888523"/>
            <a:ext cx="0" cy="855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33446" y="4888523"/>
            <a:ext cx="0" cy="855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18892" y="4888523"/>
            <a:ext cx="11723" cy="855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57446" y="4888523"/>
            <a:ext cx="23446" cy="855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48754" y="4888523"/>
            <a:ext cx="0" cy="855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63508" y="4888523"/>
            <a:ext cx="11723" cy="855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784123" y="4888523"/>
            <a:ext cx="23446" cy="855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604738" y="4888523"/>
            <a:ext cx="23447" cy="855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425354" y="4888523"/>
            <a:ext cx="23446" cy="855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743200" y="4126523"/>
            <a:ext cx="3516923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900246" y="4126523"/>
            <a:ext cx="1359877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260123" y="4126523"/>
            <a:ext cx="363415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191000" y="4126523"/>
            <a:ext cx="2379784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784" y="4126523"/>
            <a:ext cx="744416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879122" y="4126523"/>
            <a:ext cx="691662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891703" y="4126523"/>
            <a:ext cx="1263162" cy="762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822831" y="4126523"/>
            <a:ext cx="2989384" cy="762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205046" y="4126523"/>
            <a:ext cx="1617785" cy="762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414954" y="5131749"/>
            <a:ext cx="656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85846" y="5131749"/>
            <a:ext cx="51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47846" y="513174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580184" y="5131749"/>
            <a:ext cx="43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60123" y="513174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92462" y="5131749"/>
            <a:ext cx="48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36523" y="5131749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689123" y="5131749"/>
            <a:ext cx="480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2661138" y="5744307"/>
            <a:ext cx="3352800" cy="5040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797062" y="5744307"/>
            <a:ext cx="216876" cy="252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6148754" y="5744307"/>
            <a:ext cx="2749061" cy="5040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688123" y="5126611"/>
            <a:ext cx="43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200400" y="5085582"/>
            <a:ext cx="42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51632" y="5131748"/>
            <a:ext cx="79716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/>
              <a:t>  0</a:t>
            </a:r>
          </a:p>
        </p:txBody>
      </p:sp>
    </p:spTree>
    <p:extLst>
      <p:ext uri="{BB962C8B-B14F-4D97-AF65-F5344CB8AC3E}">
        <p14:creationId xmlns:p14="http://schemas.microsoft.com/office/powerpoint/2010/main" val="129966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7DDAEF-AB82-499F-9A54-FACA8A3B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Hash funkcija(zgoščevalna funkcija)</a:t>
            </a:r>
            <a:endParaRPr lang="de-DE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089BBA-4646-47AB-A414-63997718C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Algoritem,  za preoblikovanje poljubno dolgih vhodnih sporočil v izhodne vrednosti dolžine 128 bitov (poljubna dolžina vhoda – fiksna dolžina izhoda)</a:t>
            </a:r>
          </a:p>
          <a:p>
            <a:r>
              <a:rPr lang="hr-HR" dirty="0"/>
              <a:t>tudi če vhodni podatek le malo spremenimo, lahko to popolnoma spremeni celo hash vrednost)</a:t>
            </a:r>
            <a:br>
              <a:rPr lang="hr-HR" dirty="0">
                <a:solidFill>
                  <a:srgbClr val="0070C0"/>
                </a:solidFill>
              </a:rPr>
            </a:br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734" y="3598985"/>
            <a:ext cx="3771142" cy="24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Lastnosti hash funkcije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Je nepovratna oziroma enosmerna</a:t>
            </a:r>
          </a:p>
          <a:p>
            <a:r>
              <a:rPr lang="sl-SI" dirty="0"/>
              <a:t>Vrednosti se uporabljajo za indeksiranje tabele fiksne velikosti</a:t>
            </a:r>
          </a:p>
          <a:p>
            <a:r>
              <a:rPr lang="sl-SI" dirty="0"/>
              <a:t>Dobra hash funkcija: </a:t>
            </a:r>
          </a:p>
          <a:p>
            <a:pPr marL="0" indent="0">
              <a:buNone/>
            </a:pPr>
            <a:r>
              <a:rPr lang="sl-SI" dirty="0"/>
              <a:t>  - izračunamo je zelo hitro</a:t>
            </a:r>
          </a:p>
          <a:p>
            <a:pPr marL="0" indent="0">
              <a:buNone/>
            </a:pPr>
            <a:r>
              <a:rPr lang="sl-SI" dirty="0"/>
              <a:t>  - zmanjšamo podvajanje izhodnih vrednosti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de-DE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523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441938" y="2321169"/>
            <a:ext cx="1957754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1441938" y="3645876"/>
            <a:ext cx="1957754" cy="949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1397976" y="5064369"/>
            <a:ext cx="2045677" cy="9847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43653" y="2778369"/>
            <a:ext cx="6594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43653" y="4120661"/>
            <a:ext cx="6594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43653" y="5556738"/>
            <a:ext cx="6594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06462" y="2321169"/>
            <a:ext cx="1852246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4806462" y="3645876"/>
            <a:ext cx="1852246" cy="9495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4806462" y="5064369"/>
            <a:ext cx="1852246" cy="9847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658708" y="2778369"/>
            <a:ext cx="8088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58708" y="4120661"/>
            <a:ext cx="8088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58708" y="5556738"/>
            <a:ext cx="8088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417169" y="2321169"/>
            <a:ext cx="184052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Rectangle 23"/>
          <p:cNvSpPr/>
          <p:nvPr/>
        </p:nvSpPr>
        <p:spPr>
          <a:xfrm>
            <a:off x="8417169" y="3645876"/>
            <a:ext cx="1840523" cy="94957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24"/>
          <p:cNvSpPr/>
          <p:nvPr/>
        </p:nvSpPr>
        <p:spPr>
          <a:xfrm>
            <a:off x="8417169" y="5064369"/>
            <a:ext cx="1840523" cy="984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TextBox 26"/>
          <p:cNvSpPr txBox="1"/>
          <p:nvPr/>
        </p:nvSpPr>
        <p:spPr>
          <a:xfrm>
            <a:off x="5046785" y="239307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Hash funkcija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6785" y="3856892"/>
            <a:ext cx="121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Hash funkcija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46785" y="5322277"/>
            <a:ext cx="121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Hash funkcija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16462" y="2532185"/>
            <a:ext cx="147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74853543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16462" y="3856892"/>
            <a:ext cx="147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52623456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16462" y="5322277"/>
            <a:ext cx="138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45879616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52954" y="2532185"/>
            <a:ext cx="128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Ajla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52954" y="3856892"/>
            <a:ext cx="138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Martina in Ajla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52954" y="5322277"/>
            <a:ext cx="147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Martina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Ajla</a:t>
            </a:r>
            <a:r>
              <a:rPr lang="hr-HR" dirty="0"/>
              <a:t> </a:t>
            </a:r>
            <a:r>
              <a:rPr lang="hr-HR" dirty="0" err="1"/>
              <a:t>pišeta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791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2544D7-7325-447E-BC35-D7A5D376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Opis algoritma</a:t>
            </a:r>
            <a:endParaRPr lang="de-DE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544C0F3-05BF-4D19-A749-65B651170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Prazen Bloomov filter je bitno polje </a:t>
            </a:r>
            <a:r>
              <a:rPr lang="sl-SI" i="1" dirty="0"/>
              <a:t>m</a:t>
            </a:r>
            <a:r>
              <a:rPr lang="sl-SI" dirty="0"/>
              <a:t> bitov; vsi biti so na začetku 0</a:t>
            </a:r>
          </a:p>
          <a:p>
            <a:r>
              <a:rPr lang="sl-SI" dirty="0"/>
              <a:t>Definiranih je </a:t>
            </a:r>
            <a:r>
              <a:rPr lang="sl-SI" i="1" dirty="0"/>
              <a:t>k</a:t>
            </a:r>
            <a:r>
              <a:rPr lang="sl-SI" dirty="0"/>
              <a:t> različnih funkcij hash; pri istem podatku dobimo različne vrednosti</a:t>
            </a:r>
          </a:p>
          <a:p>
            <a:r>
              <a:rPr lang="sl-SI" dirty="0"/>
              <a:t>Vsaka hash funkcija nam pove, na katerem indeksu spreminjamo vrednost</a:t>
            </a:r>
          </a:p>
          <a:p>
            <a:r>
              <a:rPr lang="sl-SI" dirty="0"/>
              <a:t>PRIMER: </a:t>
            </a:r>
          </a:p>
          <a:p>
            <a:pPr marL="914400" lvl="2" indent="0">
              <a:buNone/>
            </a:pPr>
            <a:r>
              <a:rPr lang="hr-HR" i="1" dirty="0"/>
              <a:t>m</a:t>
            </a:r>
            <a:r>
              <a:rPr lang="hr-HR" dirty="0"/>
              <a:t> = 5</a:t>
            </a:r>
          </a:p>
          <a:p>
            <a:pPr marL="914400" lvl="2" indent="0">
              <a:buNone/>
            </a:pPr>
            <a:r>
              <a:rPr lang="hr-HR" dirty="0"/>
              <a:t>h1(x) = x mod 5</a:t>
            </a:r>
          </a:p>
          <a:p>
            <a:pPr marL="914400" lvl="2" indent="0">
              <a:buNone/>
            </a:pPr>
            <a:r>
              <a:rPr lang="hr-HR" dirty="0"/>
              <a:t>h2(x) = (2x + 3) mod 4</a:t>
            </a:r>
          </a:p>
          <a:p>
            <a:pPr marL="914400" lvl="2" indent="0">
              <a:buNone/>
            </a:pPr>
            <a:r>
              <a:rPr lang="hr-HR" dirty="0"/>
              <a:t>Vstavimo x = 10, x = 9</a:t>
            </a:r>
          </a:p>
          <a:p>
            <a:pPr marL="914400" lvl="2" indent="0">
              <a:buNone/>
            </a:pPr>
            <a:r>
              <a:rPr lang="hr-HR" dirty="0"/>
              <a:t>Preverimo, če sta x = 2 in x = 16 notri</a:t>
            </a:r>
          </a:p>
          <a:p>
            <a:pPr>
              <a:buFont typeface="Courier New" pitchFamily="49" charset="0"/>
              <a:buChar char="o"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1662711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led pare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45</TotalTime>
  <Words>1219</Words>
  <Application>Microsoft Office PowerPoint</Application>
  <PresentationFormat>Widescreen</PresentationFormat>
  <Paragraphs>141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Century Gothic</vt:lpstr>
      <vt:lpstr>Courier New</vt:lpstr>
      <vt:lpstr>Times New Roman</vt:lpstr>
      <vt:lpstr>Wingdings</vt:lpstr>
      <vt:lpstr>Sled pare</vt:lpstr>
      <vt:lpstr>BLOOMOV FILTER</vt:lpstr>
      <vt:lpstr>Motivacija</vt:lpstr>
      <vt:lpstr>Kaj sploh je Bloomov filter?</vt:lpstr>
      <vt:lpstr>PowerPoint Presentation</vt:lpstr>
      <vt:lpstr>PowerPoint Presentation</vt:lpstr>
      <vt:lpstr>Hash funkcija(zgoščevalna funkcija)</vt:lpstr>
      <vt:lpstr>Lastnosti hash funkcije</vt:lpstr>
      <vt:lpstr>PRIMER</vt:lpstr>
      <vt:lpstr>Opis algoritma</vt:lpstr>
      <vt:lpstr>Dodajanje elementa</vt:lpstr>
      <vt:lpstr>Iskanje elementa</vt:lpstr>
      <vt:lpstr>Odstranjevanje elementa</vt:lpstr>
      <vt:lpstr>PROSTORSKE IN ČASOVNE ZAHTEVNOSTI</vt:lpstr>
      <vt:lpstr>PowerPoint Presentation</vt:lpstr>
      <vt:lpstr>VERJETNOST LAŽNO POZITIVNIH REZULTATOV </vt:lpstr>
      <vt:lpstr>PowerPoint Presentation</vt:lpstr>
      <vt:lpstr> </vt:lpstr>
      <vt:lpstr>Optimalno število hash funkcij</vt:lpstr>
      <vt:lpstr>PowerPoint Presentation</vt:lpstr>
      <vt:lpstr>Filtriranje predpomnilnika</vt:lpstr>
      <vt:lpstr>Zanimivosti</vt:lpstr>
      <vt:lpstr>Primeri</vt:lpstr>
      <vt:lpstr>PowerPoint Presentation</vt:lpstr>
      <vt:lpstr>Hvala za vašo pozornost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BLOOMOV FILTER</dc:title>
  <dc:creator>Miloje Vacić</dc:creator>
  <cp:lastModifiedBy>Martina Spasić</cp:lastModifiedBy>
  <cp:revision>36</cp:revision>
  <dcterms:created xsi:type="dcterms:W3CDTF">2022-01-05T10:45:24Z</dcterms:created>
  <dcterms:modified xsi:type="dcterms:W3CDTF">2022-01-12T11:09:41Z</dcterms:modified>
</cp:coreProperties>
</file>