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notesMasterIdLst>
    <p:notesMasterId r:id="rId18"/>
  </p:notesMasterIdLst>
  <p:handoutMasterIdLst>
    <p:handoutMasterId r:id="rId19"/>
  </p:handoutMasterIdLst>
  <p:sldIdLst>
    <p:sldId id="329" r:id="rId2"/>
    <p:sldId id="350" r:id="rId3"/>
    <p:sldId id="330" r:id="rId4"/>
    <p:sldId id="331" r:id="rId5"/>
    <p:sldId id="332" r:id="rId6"/>
    <p:sldId id="343" r:id="rId7"/>
    <p:sldId id="344" r:id="rId8"/>
    <p:sldId id="345" r:id="rId9"/>
    <p:sldId id="354" r:id="rId10"/>
    <p:sldId id="356" r:id="rId11"/>
    <p:sldId id="360" r:id="rId12"/>
    <p:sldId id="357" r:id="rId13"/>
    <p:sldId id="355" r:id="rId14"/>
    <p:sldId id="362" r:id="rId15"/>
    <p:sldId id="359" r:id="rId16"/>
    <p:sldId id="361" r:id="rId17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119" d="100"/>
          <a:sy n="119" d="100"/>
        </p:scale>
        <p:origin x="68" y="3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18968547-DF15-413D-8328-D44C35879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343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312764E8-C340-4823-A8E2-3EAE437C49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8119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1185F-3476-4C9C-87F2-5E62CD53261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D4B91E-59CB-414B-AF7E-11B278BED7B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3591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801C63-31DB-4F44-8D97-1B238EFC72D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9323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0"/>
            <a:ext cx="7543800" cy="14507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1" y="1943591"/>
            <a:ext cx="7543801" cy="402336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2823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7482FE-48D2-49D5-8790-9239396DB04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263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129E3-57E3-47A0-8130-7C2D4DE172D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1137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EA80FB-7EFA-49FD-95DA-17DD9CA12BF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83740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FDF32-A466-4DF0-9CA2-D26FE32A508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641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E254C5-FADA-4A05-B3EC-26916546BA3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8129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1FB5DCA-0D24-4308-A5D8-74FF282C878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6693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E31CF8-A93E-428E-B2A3-31D587F2B73A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636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AD2458C-CB37-4750-A4BF-2B42D61DCD6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024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Analiza metov kocke</a:t>
            </a:r>
            <a:endParaRPr lang="en-GB" smtClean="0"/>
          </a:p>
        </p:txBody>
      </p:sp>
      <p:sp>
        <p:nvSpPr>
          <p:cNvPr id="26829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Vrzimo kocko n krat in štejmo šestice, petice, ..., enke. Ugotovimo, koliko se število razlikuje od teoretične verjetnosti 1/6.</a:t>
            </a:r>
          </a:p>
          <a:p>
            <a:r>
              <a:rPr lang="sl-SI" smtClean="0"/>
              <a:t>Podatki</a:t>
            </a:r>
          </a:p>
          <a:p>
            <a:pPr lvl="1"/>
            <a:r>
              <a:rPr lang="sl-SI" smtClean="0"/>
              <a:t>Število metov</a:t>
            </a:r>
          </a:p>
          <a:p>
            <a:r>
              <a:rPr lang="sl-SI" smtClean="0"/>
              <a:t>Kako</a:t>
            </a:r>
          </a:p>
          <a:p>
            <a:pPr lvl="1"/>
            <a:r>
              <a:rPr lang="sl-SI" smtClean="0"/>
              <a:t>N x izvedemo zanko</a:t>
            </a:r>
          </a:p>
          <a:p>
            <a:pPr lvl="1"/>
            <a:r>
              <a:rPr lang="sl-SI" smtClean="0"/>
              <a:t>Vržemo kocko</a:t>
            </a:r>
          </a:p>
          <a:p>
            <a:pPr lvl="1"/>
            <a:r>
              <a:rPr lang="sl-SI" smtClean="0"/>
              <a:t>Povečamo ustrezen števec</a:t>
            </a:r>
            <a:endParaRPr lang="sl-SI" dirty="0" smtClean="0"/>
          </a:p>
        </p:txBody>
      </p:sp>
      <p:sp>
        <p:nvSpPr>
          <p:cNvPr id="1126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101CA-CDC4-4132-8E81-281541CF2F1B}" type="slidenum">
              <a:rPr lang="sl-SI" smtClean="0"/>
              <a:pPr/>
              <a:t>1</a:t>
            </a:fld>
            <a:endParaRPr lang="sl-SI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8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8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8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8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8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8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8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8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8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8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8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8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82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82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3" grpId="0" build="p" bldLvl="5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No sedaj pa zares 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10</a:t>
            </a:fld>
            <a:endParaRPr lang="sl-SI"/>
          </a:p>
        </p:txBody>
      </p:sp>
      <p:pic>
        <p:nvPicPr>
          <p:cNvPr id="1026" name="Picture 2" descr="Mirko i Slavk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32856"/>
            <a:ext cx="7881418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154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Mirko in Slavko po vojni</a:t>
            </a:r>
            <a:endParaRPr lang="sl-SI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Po vojni sta se Mirko </a:t>
            </a:r>
            <a:r>
              <a:rPr lang="sl-SI" dirty="0"/>
              <a:t>in Slavko </a:t>
            </a:r>
            <a:r>
              <a:rPr lang="sl-SI" dirty="0" smtClean="0"/>
              <a:t>lotila </a:t>
            </a:r>
            <a:r>
              <a:rPr lang="sl-SI" dirty="0"/>
              <a:t>"biznisa". Slavko izdeluje zlate </a:t>
            </a:r>
            <a:r>
              <a:rPr lang="sl-SI" dirty="0" err="1" smtClean="0"/>
              <a:t>verizice</a:t>
            </a:r>
            <a:r>
              <a:rPr lang="sl-SI" dirty="0" smtClean="0"/>
              <a:t>, </a:t>
            </a:r>
            <a:r>
              <a:rPr lang="sl-SI" dirty="0"/>
              <a:t>Mirko pa jih prodaja. A Mirka nenadoma začne skrbeti, da Slavko goljufa. Vse </a:t>
            </a:r>
            <a:r>
              <a:rPr lang="sl-SI" dirty="0" err="1" smtClean="0"/>
              <a:t>verizice</a:t>
            </a:r>
            <a:r>
              <a:rPr lang="sl-SI" dirty="0" smtClean="0"/>
              <a:t> </a:t>
            </a:r>
            <a:r>
              <a:rPr lang="sl-SI" dirty="0"/>
              <a:t>naj bi bile enako težke, a seveda zaradi ročne izdelave niso čisto. Zato ga zanima, koliko verižic se po teži razlikuje za več kot 5% od povprečja. </a:t>
            </a:r>
          </a:p>
          <a:p>
            <a:r>
              <a:rPr lang="sl-SI" dirty="0"/>
              <a:t>Sestavi  program, ki bo prebral podatke o teži </a:t>
            </a:r>
            <a:r>
              <a:rPr lang="sl-SI" dirty="0" smtClean="0"/>
              <a:t>verižic </a:t>
            </a:r>
            <a:r>
              <a:rPr lang="sl-SI" dirty="0"/>
              <a:t>in nato izpisal teže in zaporedne številke "sumljivih", torej tistih, katerih </a:t>
            </a:r>
            <a:r>
              <a:rPr lang="sl-SI" dirty="0" smtClean="0"/>
              <a:t>_teza </a:t>
            </a:r>
            <a:r>
              <a:rPr lang="sl-SI" dirty="0"/>
              <a:t>se razlikuje za več kot 5% od povprečja.</a:t>
            </a:r>
          </a:p>
          <a:p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1185F-3476-4C9C-87F2-5E62CD53261C}" type="slidenum">
              <a:rPr lang="sl-SI" smtClean="0"/>
              <a:pPr>
                <a:defRPr/>
              </a:pPr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557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12</a:t>
            </a:fld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5496" y="116632"/>
            <a:ext cx="9108504" cy="590465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st_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(input('Koliko je verižic: '))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[0] *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st_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# tu hranimo teže verižic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sl-SI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skupna__teza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i &lt;=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st_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[i-1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(input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_teza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' +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str(i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+ '.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'))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skupna__teza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+=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[i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- 1]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 = i + 1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povprečje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skupna__teza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st_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</a:t>
            </a:r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min_teza,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_teza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povprečje * 0.95, povprečje * 1.05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'Tehtale naj bi med',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round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(min_teza,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3), 'in',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round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_teza,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3)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sl-SI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katere so sumljive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 = 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i &lt;=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st_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not (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min_teza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&lt;=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[i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- 1] &lt;=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_teza):</a:t>
            </a:r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print("Sumljiva:", i, "s težo:",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[i-1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])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 = i + 1</a:t>
            </a:r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6737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Stikanje </a:t>
            </a:r>
            <a:r>
              <a:rPr lang="sl-SI" dirty="0" smtClean="0"/>
              <a:t>tabel, dodajanje </a:t>
            </a:r>
            <a:endParaRPr lang="sl-SI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22961" y="1943591"/>
            <a:ext cx="8069519" cy="4023360"/>
          </a:xfrm>
        </p:spPr>
        <p:txBody>
          <a:bodyPr>
            <a:normAutofit/>
          </a:bodyPr>
          <a:lstStyle/>
          <a:p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sez1 = [10, 15, 5]</a:t>
            </a:r>
          </a:p>
          <a:p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sez2 = [3, 6]</a:t>
            </a:r>
          </a:p>
          <a:p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ez3 = sez1 + sez2</a:t>
            </a:r>
          </a:p>
          <a:p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sez3 = sez3 + [42]</a:t>
            </a:r>
          </a:p>
          <a:p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sez3.append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(125)  #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append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je metoda z učinkom</a:t>
            </a:r>
          </a:p>
          <a:p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rint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sez3.append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(34))   # zakaj??</a:t>
            </a:r>
          </a:p>
          <a:p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ez3.append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([45]) </a:t>
            </a:r>
          </a:p>
          <a:p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sez4 = [42] * 5  # kaj pa je množenje (naravnih števil)?</a:t>
            </a:r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7482FE-48D2-49D5-8790-9239396DB04D}" type="slidenum">
              <a:rPr lang="sl-SI" smtClean="0"/>
              <a:pPr>
                <a:defRPr/>
              </a:pPr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9690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Dve različici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14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7339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15</a:t>
            </a:fld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504" y="332656"/>
            <a:ext cx="9001000" cy="590465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st_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(input('Koliko je verižic: '))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# </a:t>
            </a:r>
            <a:r>
              <a:rPr lang="sl-SI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tu hranimo teže verižic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sl-SI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 &lt;=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st_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podatek =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(input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('_teza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 +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str(i) + '.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6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6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6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6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 [podatek]</a:t>
            </a:r>
            <a:endParaRPr lang="sl-SI" sz="16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 = i + 1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skupna__teza </a:t>
            </a:r>
            <a:r>
              <a:rPr lang="sl-SI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sum(</a:t>
            </a:r>
            <a:r>
              <a:rPr lang="sl-SI" sz="16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sz="16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povprečje =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skupna__teza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st_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min_teza,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_teza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povprečje * 0.95, povprečje * 1.05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'Tehtale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naj bi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med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round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(min_teza,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round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_teza,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}')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katere so sumljive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 = 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 &lt;=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st_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not (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min_teza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&lt;=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[i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- 1] &lt;=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_teza):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Sumljiva: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 težo: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[i-1]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}'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 = i + 1</a:t>
            </a:r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271167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16</a:t>
            </a:fld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504" y="332656"/>
            <a:ext cx="9001000" cy="590465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st_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(input('Koliko je verižic: '))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# </a:t>
            </a:r>
            <a:r>
              <a:rPr lang="sl-SI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tu hranimo teže verižic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 &lt;=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st_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podatek =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(input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('_teza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 +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str(i) + '.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6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verizice.append</a:t>
            </a:r>
            <a:r>
              <a:rPr lang="sl-SI" sz="16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(podatek</a:t>
            </a:r>
            <a:r>
              <a:rPr lang="sl-SI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 = i + 1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skupna__teza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sum(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povprečje =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skupna__teza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st_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verizic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min_teza,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_teza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povprečje * 0.95, povprečje * 1.05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'Tehtale naj bi med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round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(min_teza, 3)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round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_teza, 3)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}')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katere so sumljive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 = 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 &lt;= st_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verizic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not (min_teza &lt;=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[i - 1] &lt;=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_teza):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print(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f'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Sumljiva: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 težo: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verizice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[i-1]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}'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 = i + 1</a:t>
            </a:r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254083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Beleženje metov</a:t>
            </a:r>
            <a:endParaRPr lang="en-GB" smtClean="0"/>
          </a:p>
        </p:txBody>
      </p:sp>
      <p:sp>
        <p:nvSpPr>
          <p:cNvPr id="270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 eaLnBrk="1" hangingPunct="1">
              <a:lnSpc>
                <a:spcPct val="90000"/>
              </a:lnSpc>
            </a:pPr>
            <a:r>
              <a:rPr lang="sl-SI" sz="1900" dirty="0" smtClean="0">
                <a:latin typeface="Courier New" pitchFamily="49" charset="0"/>
              </a:rPr>
              <a:t>kocka1 = 0 #kolikokrat smo vrgli 1</a:t>
            </a:r>
          </a:p>
          <a:p>
            <a:pPr marL="342900" indent="-342900">
              <a:lnSpc>
                <a:spcPct val="90000"/>
              </a:lnSpc>
            </a:pPr>
            <a:r>
              <a:rPr lang="sl-SI" sz="1900" dirty="0" smtClean="0">
                <a:latin typeface="Courier New" pitchFamily="49" charset="0"/>
              </a:rPr>
              <a:t>kocka2 = 0 #kolikokrat smo vrgli 2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sl-SI" sz="1900" dirty="0" smtClean="0">
                <a:latin typeface="Courier New" pitchFamily="49" charset="0"/>
              </a:rPr>
              <a:t>…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sl-SI" sz="1900" dirty="0" smtClean="0">
                <a:latin typeface="Courier New" pitchFamily="49" charset="0"/>
              </a:rPr>
              <a:t>st</a:t>
            </a:r>
            <a:r>
              <a:rPr lang="en-US" sz="1900" dirty="0" smtClean="0">
                <a:latin typeface="Courier New" pitchFamily="49" charset="0"/>
              </a:rPr>
              <a:t>_m</a:t>
            </a:r>
            <a:r>
              <a:rPr lang="sl-SI" sz="1900" dirty="0" err="1" smtClean="0">
                <a:latin typeface="Courier New" pitchFamily="49" charset="0"/>
              </a:rPr>
              <a:t>etov</a:t>
            </a:r>
            <a:r>
              <a:rPr lang="sl-SI" sz="1900" dirty="0" smtClean="0">
                <a:latin typeface="Courier New" pitchFamily="49" charset="0"/>
              </a:rPr>
              <a:t> </a:t>
            </a:r>
            <a:r>
              <a:rPr lang="sl-SI" sz="1900" dirty="0" smtClean="0">
                <a:latin typeface="Courier New" pitchFamily="49" charset="0"/>
              </a:rPr>
              <a:t>= 1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sl-SI" sz="1900" dirty="0" smtClean="0">
                <a:latin typeface="Courier New" pitchFamily="49" charset="0"/>
              </a:rPr>
              <a:t>n = </a:t>
            </a:r>
            <a:r>
              <a:rPr lang="sl-SI" sz="1900" dirty="0" err="1" smtClean="0">
                <a:latin typeface="Courier New" pitchFamily="49" charset="0"/>
              </a:rPr>
              <a:t>int</a:t>
            </a:r>
            <a:r>
              <a:rPr lang="sl-SI" sz="1900" dirty="0" smtClean="0">
                <a:latin typeface="Courier New" pitchFamily="49" charset="0"/>
              </a:rPr>
              <a:t>(</a:t>
            </a:r>
            <a:r>
              <a:rPr lang="sl-SI" sz="1900" dirty="0" err="1" smtClean="0">
                <a:latin typeface="Courier New" pitchFamily="49" charset="0"/>
              </a:rPr>
              <a:t>input</a:t>
            </a:r>
            <a:r>
              <a:rPr lang="sl-SI" sz="1900" dirty="0" smtClean="0">
                <a:latin typeface="Courier New" pitchFamily="49" charset="0"/>
              </a:rPr>
              <a:t>('Število metov: '))</a:t>
            </a:r>
          </a:p>
          <a:p>
            <a:pPr marL="342900" indent="-342900"/>
            <a:r>
              <a:rPr lang="sl-SI" sz="1900" dirty="0" err="1" smtClean="0">
                <a:latin typeface="Courier New" pitchFamily="49" charset="0"/>
              </a:rPr>
              <a:t>while</a:t>
            </a:r>
            <a:r>
              <a:rPr lang="sl-SI" sz="1900" dirty="0" smtClean="0">
                <a:latin typeface="Courier New" pitchFamily="49" charset="0"/>
              </a:rPr>
              <a:t> </a:t>
            </a:r>
            <a:r>
              <a:rPr lang="sl-SI" sz="1900" dirty="0">
                <a:latin typeface="Courier New" pitchFamily="49" charset="0"/>
              </a:rPr>
              <a:t>st</a:t>
            </a:r>
            <a:r>
              <a:rPr lang="en-US" sz="1900" dirty="0">
                <a:latin typeface="Courier New" pitchFamily="49" charset="0"/>
              </a:rPr>
              <a:t>_m</a:t>
            </a:r>
            <a:r>
              <a:rPr lang="sl-SI" sz="1900" dirty="0" err="1">
                <a:latin typeface="Courier New" pitchFamily="49" charset="0"/>
              </a:rPr>
              <a:t>etov</a:t>
            </a:r>
            <a:r>
              <a:rPr lang="sl-SI" sz="1900" dirty="0">
                <a:latin typeface="Courier New" pitchFamily="49" charset="0"/>
              </a:rPr>
              <a:t> </a:t>
            </a:r>
            <a:r>
              <a:rPr lang="sl-SI" sz="1900" dirty="0" smtClean="0">
                <a:latin typeface="Courier New" pitchFamily="49" charset="0"/>
              </a:rPr>
              <a:t>&lt; n :</a:t>
            </a:r>
          </a:p>
          <a:p>
            <a:pPr marL="617538" lvl="1" indent="-342900">
              <a:lnSpc>
                <a:spcPct val="90000"/>
              </a:lnSpc>
            </a:pPr>
            <a:r>
              <a:rPr lang="sl-SI" sz="1700" dirty="0" smtClean="0">
                <a:latin typeface="Courier New" pitchFamily="49" charset="0"/>
              </a:rPr>
              <a:t>met  = 1 + </a:t>
            </a:r>
            <a:r>
              <a:rPr lang="sl-SI" sz="1700" dirty="0" err="1" smtClean="0">
                <a:latin typeface="Courier New" pitchFamily="49" charset="0"/>
              </a:rPr>
              <a:t>int</a:t>
            </a:r>
            <a:r>
              <a:rPr lang="sl-SI" sz="1700" dirty="0" smtClean="0">
                <a:latin typeface="Courier New" pitchFamily="49" charset="0"/>
              </a:rPr>
              <a:t>(6 * </a:t>
            </a:r>
            <a:r>
              <a:rPr lang="sl-SI" sz="1700" dirty="0" err="1" smtClean="0">
                <a:latin typeface="Courier New" pitchFamily="49" charset="0"/>
              </a:rPr>
              <a:t>random.random</a:t>
            </a:r>
            <a:r>
              <a:rPr lang="sl-SI" sz="1700" dirty="0" smtClean="0">
                <a:latin typeface="Courier New" pitchFamily="49" charset="0"/>
              </a:rPr>
              <a:t>())</a:t>
            </a:r>
          </a:p>
          <a:p>
            <a:pPr marL="617538" lvl="1" indent="-342900">
              <a:lnSpc>
                <a:spcPct val="90000"/>
              </a:lnSpc>
            </a:pPr>
            <a:r>
              <a:rPr lang="sl-SI" sz="1700" dirty="0" err="1" smtClean="0">
                <a:latin typeface="Courier New" pitchFamily="49" charset="0"/>
              </a:rPr>
              <a:t>if</a:t>
            </a:r>
            <a:r>
              <a:rPr lang="sl-SI" sz="1700" dirty="0" smtClean="0">
                <a:latin typeface="Courier New" pitchFamily="49" charset="0"/>
              </a:rPr>
              <a:t> met == 1: </a:t>
            </a:r>
            <a:br>
              <a:rPr lang="sl-SI" sz="1700" dirty="0" smtClean="0">
                <a:latin typeface="Courier New" pitchFamily="49" charset="0"/>
              </a:rPr>
            </a:br>
            <a:r>
              <a:rPr lang="sl-SI" sz="1700" dirty="0" smtClean="0">
                <a:latin typeface="Courier New" pitchFamily="49" charset="0"/>
              </a:rPr>
              <a:t>   kocka1 = </a:t>
            </a:r>
            <a:r>
              <a:rPr lang="sl-SI" sz="1700" dirty="0" err="1" smtClean="0">
                <a:latin typeface="Courier New" pitchFamily="49" charset="0"/>
              </a:rPr>
              <a:t>kocka1</a:t>
            </a:r>
            <a:r>
              <a:rPr lang="sl-SI" sz="1700" dirty="0" smtClean="0">
                <a:latin typeface="Courier New" pitchFamily="49" charset="0"/>
              </a:rPr>
              <a:t> + 1</a:t>
            </a:r>
            <a:br>
              <a:rPr lang="sl-SI" sz="1700" dirty="0" smtClean="0">
                <a:latin typeface="Courier New" pitchFamily="49" charset="0"/>
              </a:rPr>
            </a:br>
            <a:r>
              <a:rPr lang="sl-SI" sz="1700" dirty="0" err="1" smtClean="0">
                <a:latin typeface="Courier New" pitchFamily="49" charset="0"/>
              </a:rPr>
              <a:t>if</a:t>
            </a:r>
            <a:r>
              <a:rPr lang="sl-SI" sz="1700" dirty="0" smtClean="0">
                <a:latin typeface="Courier New" pitchFamily="49" charset="0"/>
              </a:rPr>
              <a:t> met == 2 :</a:t>
            </a:r>
            <a:br>
              <a:rPr lang="sl-SI" sz="1700" dirty="0" smtClean="0">
                <a:latin typeface="Courier New" pitchFamily="49" charset="0"/>
              </a:rPr>
            </a:br>
            <a:r>
              <a:rPr lang="sl-SI" sz="1700" dirty="0" smtClean="0">
                <a:latin typeface="Courier New" pitchFamily="49" charset="0"/>
              </a:rPr>
              <a:t>   kocka2 = </a:t>
            </a:r>
            <a:r>
              <a:rPr lang="sl-SI" sz="1700" dirty="0" err="1" smtClean="0">
                <a:latin typeface="Courier New" pitchFamily="49" charset="0"/>
              </a:rPr>
              <a:t>kocka2</a:t>
            </a:r>
            <a:r>
              <a:rPr lang="sl-SI" sz="1700" dirty="0" smtClean="0">
                <a:latin typeface="Courier New" pitchFamily="49" charset="0"/>
              </a:rPr>
              <a:t> + 1</a:t>
            </a:r>
            <a:br>
              <a:rPr lang="sl-SI" sz="1700" dirty="0" smtClean="0">
                <a:latin typeface="Courier New" pitchFamily="49" charset="0"/>
              </a:rPr>
            </a:br>
            <a:r>
              <a:rPr lang="sl-SI" sz="1700" dirty="0" smtClean="0">
                <a:latin typeface="Courier New" pitchFamily="49" charset="0"/>
              </a:rPr>
              <a:t>...</a:t>
            </a:r>
          </a:p>
          <a:p>
            <a:pPr marL="617538" lvl="1" indent="-342900"/>
            <a:r>
              <a:rPr lang="sl-SI" dirty="0">
                <a:latin typeface="Courier New" pitchFamily="49" charset="0"/>
              </a:rPr>
              <a:t>st</a:t>
            </a:r>
            <a:r>
              <a:rPr lang="en-US" dirty="0">
                <a:latin typeface="Courier New" pitchFamily="49" charset="0"/>
              </a:rPr>
              <a:t>_m</a:t>
            </a:r>
            <a:r>
              <a:rPr lang="sl-SI" dirty="0" err="1">
                <a:latin typeface="Courier New" pitchFamily="49" charset="0"/>
              </a:rPr>
              <a:t>etov</a:t>
            </a:r>
            <a:r>
              <a:rPr lang="sl-SI" sz="1700" dirty="0" smtClean="0">
                <a:latin typeface="Courier New" pitchFamily="49" charset="0"/>
              </a:rPr>
              <a:t> </a:t>
            </a:r>
            <a:r>
              <a:rPr lang="sl-SI" sz="1700" dirty="0" smtClean="0">
                <a:latin typeface="Courier New" pitchFamily="49" charset="0"/>
              </a:rPr>
              <a:t>= </a:t>
            </a:r>
            <a:r>
              <a:rPr lang="sl-SI" dirty="0">
                <a:latin typeface="Courier New" pitchFamily="49" charset="0"/>
              </a:rPr>
              <a:t>st</a:t>
            </a:r>
            <a:r>
              <a:rPr lang="en-US" dirty="0">
                <a:latin typeface="Courier New" pitchFamily="49" charset="0"/>
              </a:rPr>
              <a:t>_m</a:t>
            </a:r>
            <a:r>
              <a:rPr lang="sl-SI" dirty="0" err="1">
                <a:latin typeface="Courier New" pitchFamily="49" charset="0"/>
              </a:rPr>
              <a:t>etov</a:t>
            </a:r>
            <a:r>
              <a:rPr lang="sl-SI" sz="1700" dirty="0" smtClean="0">
                <a:latin typeface="Courier New" pitchFamily="49" charset="0"/>
              </a:rPr>
              <a:t> </a:t>
            </a:r>
            <a:r>
              <a:rPr lang="sl-SI" sz="1700" dirty="0" smtClean="0">
                <a:latin typeface="Courier New" pitchFamily="49" charset="0"/>
              </a:rPr>
              <a:t>+ 1</a:t>
            </a:r>
          </a:p>
          <a:p>
            <a:pPr marL="342900" indent="-342900">
              <a:lnSpc>
                <a:spcPct val="90000"/>
              </a:lnSpc>
            </a:pPr>
            <a:r>
              <a:rPr lang="sl-SI" sz="1900" dirty="0" smtClean="0">
                <a:latin typeface="Courier New" pitchFamily="49" charset="0"/>
              </a:rPr>
              <a:t>#izpis</a:t>
            </a:r>
          </a:p>
          <a:p>
            <a:pPr marL="342900" indent="-342900">
              <a:lnSpc>
                <a:spcPct val="90000"/>
              </a:lnSpc>
            </a:pPr>
            <a:r>
              <a:rPr lang="sl-SI" sz="1900" dirty="0" smtClean="0">
                <a:latin typeface="Courier New" pitchFamily="49" charset="0"/>
              </a:rPr>
              <a:t>…</a:t>
            </a:r>
          </a:p>
          <a:p>
            <a:pPr marL="617538" lvl="1" indent="-342900">
              <a:lnSpc>
                <a:spcPct val="90000"/>
              </a:lnSpc>
            </a:pPr>
            <a:endParaRPr lang="sl-SI" sz="1700" dirty="0" smtClean="0">
              <a:latin typeface="Courier New" pitchFamily="49" charset="0"/>
            </a:endParaRPr>
          </a:p>
          <a:p>
            <a:pPr marL="342900" indent="-342900">
              <a:lnSpc>
                <a:spcPct val="90000"/>
              </a:lnSpc>
            </a:pPr>
            <a:endParaRPr lang="sl-SI" sz="1900" dirty="0" smtClean="0">
              <a:latin typeface="Courier New" pitchFamily="49" charset="0"/>
            </a:endParaRPr>
          </a:p>
          <a:p>
            <a:pPr marL="742950" lvl="1" indent="-285750" eaLnBrk="1" hangingPunct="1">
              <a:lnSpc>
                <a:spcPct val="90000"/>
              </a:lnSpc>
            </a:pPr>
            <a:endParaRPr lang="en-GB" sz="1700" dirty="0" smtClean="0"/>
          </a:p>
        </p:txBody>
      </p:sp>
      <p:sp>
        <p:nvSpPr>
          <p:cNvPr id="1331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7D60F3-0944-4DD9-83C2-95D816F21685}" type="slidenum">
              <a:rPr lang="sl-SI" smtClean="0"/>
              <a:pPr/>
              <a:t>2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0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0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0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0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0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0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0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0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build="p" bldLvl="3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Števci</a:t>
            </a:r>
            <a:endParaRPr lang="en-GB" smtClean="0"/>
          </a:p>
        </p:txBody>
      </p:sp>
      <p:sp>
        <p:nvSpPr>
          <p:cNvPr id="269315" name="Rectangle 3"/>
          <p:cNvSpPr>
            <a:spLocks noGrp="1" noChangeArrowheads="1"/>
          </p:cNvSpPr>
          <p:nvPr>
            <p:ph idx="1"/>
          </p:nvPr>
        </p:nvSpPr>
        <p:spPr>
          <a:xfrm>
            <a:off x="822961" y="1943591"/>
            <a:ext cx="7853495" cy="4023360"/>
          </a:xfrm>
        </p:spPr>
        <p:txBody>
          <a:bodyPr/>
          <a:lstStyle/>
          <a:p>
            <a:r>
              <a:rPr lang="sl-SI" dirty="0" smtClean="0"/>
              <a:t>Za števce metov bomo uporabili tabelo!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kocka = [0, 0, 0, 0, 0, 0]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 kocka[0], kocka[1], kocka[2], kocka[3],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 kocka[4], kocka[5]</a:t>
            </a:r>
          </a:p>
          <a:p>
            <a:r>
              <a:rPr lang="sl-SI" dirty="0" smtClean="0"/>
              <a:t>V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kocka[0]</a:t>
            </a:r>
            <a:r>
              <a:rPr lang="sl-SI" dirty="0" smtClean="0"/>
              <a:t> bomo šteli, kolikokrat smo vrgli 1, v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kocka[3]</a:t>
            </a:r>
            <a:r>
              <a:rPr lang="sl-SI" dirty="0" smtClean="0"/>
              <a:t> kolikokrat smo vrgli 4, ...</a:t>
            </a:r>
          </a:p>
          <a:p>
            <a:endParaRPr lang="en-GB" dirty="0" smtClean="0"/>
          </a:p>
        </p:txBody>
      </p:sp>
      <p:sp>
        <p:nvSpPr>
          <p:cNvPr id="122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8F44-2B02-4995-B228-3DBCEDBA56F5}" type="slidenum">
              <a:rPr lang="sl-SI" smtClean="0"/>
              <a:pPr/>
              <a:t>3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5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Beleženje metov</a:t>
            </a:r>
            <a:endParaRPr lang="en-GB" smtClean="0"/>
          </a:p>
        </p:txBody>
      </p:sp>
      <p:sp>
        <p:nvSpPr>
          <p:cNvPr id="270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 eaLnBrk="1" hangingPunct="1">
              <a:lnSpc>
                <a:spcPct val="90000"/>
              </a:lnSpc>
            </a:pPr>
            <a:r>
              <a:rPr lang="sl-SI" sz="1900" smtClean="0">
                <a:latin typeface="Courier New" pitchFamily="49" charset="0"/>
              </a:rPr>
              <a:t>met  = 1 + int(6 * random.random())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sl-SI" sz="1900" smtClean="0">
                <a:latin typeface="Courier New" pitchFamily="49" charset="0"/>
              </a:rPr>
              <a:t>if (met == 1): </a:t>
            </a:r>
            <a:br>
              <a:rPr lang="sl-SI" sz="1900" smtClean="0">
                <a:latin typeface="Courier New" pitchFamily="49" charset="0"/>
              </a:rPr>
            </a:br>
            <a:r>
              <a:rPr lang="sl-SI" sz="1900" smtClean="0">
                <a:latin typeface="Courier New" pitchFamily="49" charset="0"/>
              </a:rPr>
              <a:t>   kocka[0] = kocka[0] + 1</a:t>
            </a:r>
            <a:br>
              <a:rPr lang="sl-SI" sz="1900" smtClean="0">
                <a:latin typeface="Courier New" pitchFamily="49" charset="0"/>
              </a:rPr>
            </a:br>
            <a:r>
              <a:rPr lang="sl-SI" sz="1900" smtClean="0">
                <a:latin typeface="Courier New" pitchFamily="49" charset="0"/>
              </a:rPr>
              <a:t>if (met == 2) :</a:t>
            </a:r>
            <a:br>
              <a:rPr lang="sl-SI" sz="1900" smtClean="0">
                <a:latin typeface="Courier New" pitchFamily="49" charset="0"/>
              </a:rPr>
            </a:br>
            <a:r>
              <a:rPr lang="sl-SI" sz="1900" smtClean="0">
                <a:latin typeface="Courier New" pitchFamily="49" charset="0"/>
              </a:rPr>
              <a:t>   kocka[1] = kocka[1] + 1</a:t>
            </a:r>
            <a:br>
              <a:rPr lang="sl-SI" sz="1900" smtClean="0">
                <a:latin typeface="Courier New" pitchFamily="49" charset="0"/>
              </a:rPr>
            </a:br>
            <a:r>
              <a:rPr lang="sl-SI" sz="1900" smtClean="0">
                <a:latin typeface="Courier New" pitchFamily="49" charset="0"/>
              </a:rPr>
              <a:t>...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sl-SI" sz="1900" smtClean="0"/>
              <a:t>S tem nismo pridobili kaj veliko – skoraj vseeno, če bi imeli števce </a:t>
            </a:r>
            <a:r>
              <a:rPr lang="sl-SI" sz="1900" smtClean="0">
                <a:latin typeface="Courier New" pitchFamily="49" charset="0"/>
              </a:rPr>
              <a:t>st1</a:t>
            </a:r>
            <a:r>
              <a:rPr lang="sl-SI" sz="1900" smtClean="0"/>
              <a:t>, </a:t>
            </a:r>
            <a:r>
              <a:rPr lang="sl-SI" sz="1900" smtClean="0">
                <a:latin typeface="Courier New" pitchFamily="49" charset="0"/>
              </a:rPr>
              <a:t>st2</a:t>
            </a:r>
            <a:r>
              <a:rPr lang="sl-SI" sz="1900" smtClean="0"/>
              <a:t>, ... (brez tabele)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sl-SI" sz="1900" smtClean="0"/>
              <a:t>A beleženje lahko napišemo tudi tako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sl-SI" sz="2000" smtClean="0">
                <a:latin typeface="Courier New" pitchFamily="49" charset="0"/>
              </a:rPr>
              <a:t>kocka[met – 1] = kocka[met – 1] + 1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sl-SI" sz="1700" smtClean="0"/>
              <a:t>Pogojni stavki niso potrebni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sl-SI" sz="1700" smtClean="0"/>
              <a:t>Če je bil met 4, se je povečala vrednost v </a:t>
            </a:r>
            <a:r>
              <a:rPr lang="sl-SI" sz="2000" smtClean="0">
                <a:latin typeface="Courier New" pitchFamily="49" charset="0"/>
              </a:rPr>
              <a:t>kocka[3],</a:t>
            </a:r>
            <a:r>
              <a:rPr lang="sl-SI" sz="1700" smtClean="0"/>
              <a:t> ki šteje vržene štirice, ...</a:t>
            </a:r>
          </a:p>
          <a:p>
            <a:pPr marL="742950" lvl="1" indent="-285750" eaLnBrk="1" hangingPunct="1">
              <a:lnSpc>
                <a:spcPct val="90000"/>
              </a:lnSpc>
            </a:pPr>
            <a:endParaRPr lang="en-GB" sz="1700" dirty="0" smtClean="0"/>
          </a:p>
        </p:txBody>
      </p:sp>
      <p:sp>
        <p:nvSpPr>
          <p:cNvPr id="1331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7D60F3-0944-4DD9-83C2-95D816F21685}" type="slidenum">
              <a:rPr lang="sl-SI" smtClean="0"/>
              <a:pPr/>
              <a:t>4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build="p" bldLvl="3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1769304" y="0"/>
            <a:ext cx="6691128" cy="1450757"/>
          </a:xfrm>
        </p:spPr>
        <p:txBody>
          <a:bodyPr/>
          <a:lstStyle/>
          <a:p>
            <a:pPr eaLnBrk="1" hangingPunct="1"/>
            <a:r>
              <a:rPr lang="sl-SI" dirty="0" smtClean="0"/>
              <a:t>Glavna zanka</a:t>
            </a:r>
            <a:endParaRPr lang="en-GB" dirty="0" smtClean="0"/>
          </a:p>
        </p:txBody>
      </p:sp>
      <p:sp>
        <p:nvSpPr>
          <p:cNvPr id="14341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772816"/>
            <a:ext cx="8305800" cy="4523196"/>
          </a:xfrm>
        </p:spPr>
        <p:txBody>
          <a:bodyPr>
            <a:normAutofit fontScale="92500" lnSpcReduction="20000"/>
          </a:bodyPr>
          <a:lstStyle/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i = 1;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err="1" smtClean="0">
                <a:latin typeface="Courier New" pitchFamily="49" charset="0"/>
              </a:rPr>
              <a:t>while</a:t>
            </a:r>
            <a:r>
              <a:rPr lang="sl-SI" sz="1700" dirty="0" smtClean="0">
                <a:latin typeface="Courier New" pitchFamily="49" charset="0"/>
              </a:rPr>
              <a:t> i &lt;= n :</a:t>
            </a:r>
          </a:p>
          <a:p>
            <a:pPr marL="342900" indent="-342900">
              <a:buNone/>
            </a:pPr>
            <a:r>
              <a:rPr lang="en-US" sz="1700" dirty="0" smtClean="0">
                <a:latin typeface="Courier New" pitchFamily="49" charset="0"/>
              </a:rPr>
              <a:t>  </a:t>
            </a:r>
            <a:r>
              <a:rPr lang="sl-SI" sz="1700" dirty="0" smtClean="0">
                <a:latin typeface="Courier New" pitchFamily="49" charset="0"/>
              </a:rPr>
              <a:t>met  </a:t>
            </a:r>
            <a:r>
              <a:rPr lang="sl-SI" sz="1700" dirty="0" smtClean="0">
                <a:latin typeface="Courier New" pitchFamily="49" charset="0"/>
              </a:rPr>
              <a:t>= 1 + </a:t>
            </a:r>
            <a:r>
              <a:rPr lang="sl-SI" sz="1700" dirty="0" err="1" smtClean="0">
                <a:latin typeface="Courier New" pitchFamily="49" charset="0"/>
              </a:rPr>
              <a:t>int</a:t>
            </a:r>
            <a:r>
              <a:rPr lang="sl-SI" sz="1700" dirty="0" smtClean="0">
                <a:latin typeface="Courier New" pitchFamily="49" charset="0"/>
              </a:rPr>
              <a:t>(6 * </a:t>
            </a:r>
            <a:r>
              <a:rPr lang="sl-SI" sz="1700" dirty="0" err="1" smtClean="0">
                <a:latin typeface="Courier New" pitchFamily="49" charset="0"/>
              </a:rPr>
              <a:t>random.random</a:t>
            </a:r>
            <a:r>
              <a:rPr lang="sl-SI" sz="1700" dirty="0" smtClean="0">
                <a:latin typeface="Courier New" pitchFamily="49" charset="0"/>
              </a:rPr>
              <a:t>())</a:t>
            </a:r>
            <a:r>
              <a:rPr lang="en-US" sz="1700" dirty="0" smtClean="0">
                <a:latin typeface="Courier New" pitchFamily="49" charset="0"/>
              </a:rPr>
              <a:t> </a:t>
            </a:r>
            <a:r>
              <a:rPr lang="sl-SI" sz="1700" dirty="0">
                <a:latin typeface="Courier New" pitchFamily="49" charset="0"/>
              </a:rPr>
              <a:t># vržemo </a:t>
            </a:r>
            <a:r>
              <a:rPr lang="sl-SI" sz="1700" dirty="0" smtClean="0">
                <a:latin typeface="Courier New" pitchFamily="49" charset="0"/>
              </a:rPr>
              <a:t>kocko</a:t>
            </a:r>
            <a:endParaRPr lang="sl-SI" sz="1700" dirty="0" smtClean="0">
              <a:latin typeface="Courier New" pitchFamily="49" charset="0"/>
            </a:endParaRP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  # povečamo ustrezen števec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  kocka[met – 1] = kocka[met – 1] + </a:t>
            </a:r>
            <a:r>
              <a:rPr lang="sl-SI" sz="1700" dirty="0" smtClean="0">
                <a:latin typeface="Courier New" pitchFamily="49" charset="0"/>
              </a:rPr>
              <a:t>1</a:t>
            </a:r>
            <a:endParaRPr lang="en-US" sz="1700" dirty="0" smtClean="0">
              <a:latin typeface="Courier New" pitchFamily="49" charset="0"/>
            </a:endParaRP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dirty="0">
                <a:latin typeface="Courier New" pitchFamily="49" charset="0"/>
              </a:rPr>
              <a:t> </a:t>
            </a:r>
            <a:r>
              <a:rPr lang="en-US" sz="1700" dirty="0" smtClean="0">
                <a:latin typeface="Courier New" pitchFamily="49" charset="0"/>
              </a:rPr>
              <a:t> </a:t>
            </a:r>
            <a:r>
              <a:rPr lang="sl-SI" sz="1700" dirty="0" smtClean="0">
                <a:latin typeface="Courier New" pitchFamily="49" charset="0"/>
              </a:rPr>
              <a:t>i </a:t>
            </a:r>
            <a:r>
              <a:rPr lang="sl-SI" sz="1700" dirty="0" smtClean="0">
                <a:latin typeface="Courier New" pitchFamily="49" charset="0"/>
              </a:rPr>
              <a:t>= i + 1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# izpis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odg = ""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i = 1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err="1" smtClean="0">
                <a:latin typeface="Courier New" pitchFamily="49" charset="0"/>
              </a:rPr>
              <a:t>while</a:t>
            </a:r>
            <a:r>
              <a:rPr lang="sl-SI" sz="1700" dirty="0" smtClean="0">
                <a:latin typeface="Courier New" pitchFamily="49" charset="0"/>
              </a:rPr>
              <a:t> i &lt;= 6 :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  odg = </a:t>
            </a:r>
            <a:r>
              <a:rPr lang="sl-SI" sz="1700" dirty="0" err="1" smtClean="0">
                <a:latin typeface="Courier New" pitchFamily="49" charset="0"/>
              </a:rPr>
              <a:t>odg</a:t>
            </a:r>
            <a:r>
              <a:rPr lang="sl-SI" sz="1700" dirty="0" smtClean="0">
                <a:latin typeface="Courier New" pitchFamily="49" charset="0"/>
              </a:rPr>
              <a:t> + str(i) + " smo vrgli " 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  odg = </a:t>
            </a:r>
            <a:r>
              <a:rPr lang="sl-SI" sz="1700" dirty="0" err="1" smtClean="0">
                <a:latin typeface="Courier New" pitchFamily="49" charset="0"/>
              </a:rPr>
              <a:t>odg</a:t>
            </a:r>
            <a:r>
              <a:rPr lang="sl-SI" sz="1700" dirty="0" smtClean="0">
                <a:latin typeface="Courier New" pitchFamily="49" charset="0"/>
              </a:rPr>
              <a:t> + str(kocka[i –1]) + "krat.\n"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  i = </a:t>
            </a:r>
            <a:r>
              <a:rPr lang="sl-SI" sz="1700" dirty="0" err="1" smtClean="0">
                <a:latin typeface="Courier New" pitchFamily="49" charset="0"/>
              </a:rPr>
              <a:t>i</a:t>
            </a:r>
            <a:r>
              <a:rPr lang="sl-SI" sz="1700" dirty="0" smtClean="0">
                <a:latin typeface="Courier New" pitchFamily="49" charset="0"/>
              </a:rPr>
              <a:t> + 1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</a:pPr>
            <a:endParaRPr lang="sl-SI" sz="1700" dirty="0" smtClean="0">
              <a:latin typeface="Courier New" pitchFamily="49" charset="0"/>
            </a:endParaRPr>
          </a:p>
        </p:txBody>
      </p:sp>
      <p:sp>
        <p:nvSpPr>
          <p:cNvPr id="1433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068EF2-DC6D-4BA3-8C87-7E39A7B44250}" type="slidenum">
              <a:rPr lang="sl-SI" smtClean="0"/>
              <a:pPr/>
              <a:t>5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Funkcije – štetje pik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800" dirty="0" err="1" smtClean="0">
                <a:latin typeface="Courier New" pitchFamily="49" charset="0"/>
              </a:rPr>
              <a:t>def</a:t>
            </a:r>
            <a:r>
              <a:rPr lang="sl-SI" sz="1800" dirty="0" smtClean="0">
                <a:latin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</a:rPr>
              <a:t>met</a:t>
            </a:r>
            <a:r>
              <a:rPr lang="en-US" sz="1800" dirty="0" smtClean="0">
                <a:latin typeface="Courier New" pitchFamily="49" charset="0"/>
              </a:rPr>
              <a:t>_k</a:t>
            </a:r>
            <a:r>
              <a:rPr lang="sl-SI" sz="1800" dirty="0" err="1" smtClean="0">
                <a:latin typeface="Courier New" pitchFamily="49" charset="0"/>
              </a:rPr>
              <a:t>ocke</a:t>
            </a:r>
            <a:r>
              <a:rPr lang="sl-SI" sz="1800" dirty="0" smtClean="0">
                <a:latin typeface="Courier New" pitchFamily="49" charset="0"/>
              </a:rPr>
              <a:t>(st</a:t>
            </a:r>
            <a:r>
              <a:rPr lang="en-US" sz="1800" dirty="0" smtClean="0">
                <a:latin typeface="Courier New" pitchFamily="49" charset="0"/>
              </a:rPr>
              <a:t>_m</a:t>
            </a:r>
            <a:r>
              <a:rPr lang="sl-SI" sz="1800" dirty="0" err="1" smtClean="0">
                <a:latin typeface="Courier New" pitchFamily="49" charset="0"/>
              </a:rPr>
              <a:t>etov</a:t>
            </a:r>
            <a:r>
              <a:rPr lang="sl-SI" sz="1800" dirty="0" smtClean="0">
                <a:latin typeface="Courier New" pitchFamily="49" charset="0"/>
              </a:rPr>
              <a:t>) </a:t>
            </a:r>
            <a:r>
              <a:rPr lang="sl-SI" sz="1800" dirty="0" smtClean="0">
                <a:latin typeface="Courier New" pitchFamily="49" charset="0"/>
              </a:rPr>
              <a:t>:</a:t>
            </a:r>
            <a:endParaRPr lang="en-US" sz="1800" dirty="0" smtClean="0">
              <a:latin typeface="Courier New" pitchFamily="49" charset="0"/>
            </a:endParaRP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'''</a:t>
            </a:r>
            <a:r>
              <a:rPr lang="en-US" sz="1800" dirty="0" err="1" smtClean="0">
                <a:latin typeface="Courier New" pitchFamily="49" charset="0"/>
              </a:rPr>
              <a:t>Vrne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tabelo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kolikokreat</a:t>
            </a:r>
            <a:r>
              <a:rPr lang="en-US" sz="1800" dirty="0" smtClean="0">
                <a:latin typeface="Courier New" pitchFamily="49" charset="0"/>
              </a:rPr>
              <a:t> je </a:t>
            </a:r>
            <a:r>
              <a:rPr lang="en-US" sz="1800" dirty="0" err="1" smtClean="0">
                <a:latin typeface="Courier New" pitchFamily="49" charset="0"/>
              </a:rPr>
              <a:t>padlo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ustrezno</a:t>
            </a:r>
            <a:endParaRPr lang="en-US" sz="1800" dirty="0" smtClean="0">
              <a:latin typeface="Courier New" pitchFamily="49" charset="0"/>
            </a:endParaRP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   </a:t>
            </a:r>
            <a:r>
              <a:rPr lang="en-US" sz="1800" dirty="0" err="1" smtClean="0">
                <a:latin typeface="Courier New" pitchFamily="49" charset="0"/>
              </a:rPr>
              <a:t>število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pik</a:t>
            </a:r>
            <a:r>
              <a:rPr lang="en-US" sz="1800" dirty="0" smtClean="0">
                <a:latin typeface="Courier New" pitchFamily="49" charset="0"/>
              </a:rPr>
              <a:t>'''</a:t>
            </a:r>
            <a:endParaRPr lang="sl-SI" sz="1800" dirty="0" smtClean="0">
              <a:latin typeface="Courier New" pitchFamily="49" charset="0"/>
            </a:endParaRPr>
          </a:p>
          <a:p>
            <a:pPr marL="781050" lvl="1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800" dirty="0" smtClean="0">
                <a:latin typeface="Courier New" pitchFamily="49" charset="0"/>
              </a:rPr>
              <a:t>kocka = [0, 0, 0, 0, 0, 0]</a:t>
            </a:r>
          </a:p>
          <a:p>
            <a:pPr marL="781050" lvl="1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800" dirty="0" smtClean="0">
                <a:latin typeface="Courier New" pitchFamily="49" charset="0"/>
              </a:rPr>
              <a:t>i = 1</a:t>
            </a:r>
          </a:p>
          <a:p>
            <a:pPr marL="781050" lvl="1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800" dirty="0" err="1" smtClean="0">
                <a:latin typeface="Courier New" pitchFamily="49" charset="0"/>
              </a:rPr>
              <a:t>while</a:t>
            </a:r>
            <a:r>
              <a:rPr lang="sl-SI" sz="1800" dirty="0" smtClean="0">
                <a:latin typeface="Courier New" pitchFamily="49" charset="0"/>
              </a:rPr>
              <a:t> i &lt;= </a:t>
            </a:r>
            <a:r>
              <a:rPr lang="sl-SI" sz="1800" dirty="0" smtClean="0">
                <a:latin typeface="Courier New" pitchFamily="49" charset="0"/>
              </a:rPr>
              <a:t>st</a:t>
            </a:r>
            <a:r>
              <a:rPr lang="en-US" sz="1800" dirty="0" smtClean="0">
                <a:latin typeface="Courier New" pitchFamily="49" charset="0"/>
              </a:rPr>
              <a:t>_m</a:t>
            </a:r>
            <a:r>
              <a:rPr lang="sl-SI" sz="1800" dirty="0" err="1" smtClean="0">
                <a:latin typeface="Courier New" pitchFamily="49" charset="0"/>
              </a:rPr>
              <a:t>etov</a:t>
            </a:r>
            <a:r>
              <a:rPr lang="sl-SI" sz="1800" dirty="0" smtClean="0">
                <a:latin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</a:rPr>
              <a:t>:</a:t>
            </a:r>
          </a:p>
          <a:p>
            <a:pPr marL="781050" lvl="1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800" dirty="0" smtClean="0">
                <a:latin typeface="Courier New" pitchFamily="49" charset="0"/>
              </a:rPr>
              <a:t>  # vržemo kocko</a:t>
            </a:r>
          </a:p>
          <a:p>
            <a:pPr marL="781050" lvl="1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800" dirty="0" smtClean="0">
                <a:latin typeface="Courier New" pitchFamily="49" charset="0"/>
              </a:rPr>
              <a:t>  met  = 1 + </a:t>
            </a:r>
            <a:r>
              <a:rPr lang="sl-SI" sz="1800" dirty="0" err="1" smtClean="0">
                <a:latin typeface="Courier New" pitchFamily="49" charset="0"/>
              </a:rPr>
              <a:t>int</a:t>
            </a:r>
            <a:r>
              <a:rPr lang="sl-SI" sz="1800" dirty="0" smtClean="0">
                <a:latin typeface="Courier New" pitchFamily="49" charset="0"/>
              </a:rPr>
              <a:t>(6 * </a:t>
            </a:r>
            <a:r>
              <a:rPr lang="sl-SI" sz="1800" dirty="0" err="1" smtClean="0">
                <a:latin typeface="Courier New" pitchFamily="49" charset="0"/>
              </a:rPr>
              <a:t>random.random</a:t>
            </a:r>
            <a:r>
              <a:rPr lang="sl-SI" sz="1800" dirty="0" smtClean="0">
                <a:latin typeface="Courier New" pitchFamily="49" charset="0"/>
              </a:rPr>
              <a:t>())</a:t>
            </a:r>
          </a:p>
          <a:p>
            <a:pPr marL="781050" lvl="1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800" dirty="0" smtClean="0">
                <a:latin typeface="Courier New" pitchFamily="49" charset="0"/>
              </a:rPr>
              <a:t>  # povečamo ustrezen števec</a:t>
            </a:r>
          </a:p>
          <a:p>
            <a:pPr marL="781050" lvl="1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800" dirty="0" smtClean="0">
                <a:latin typeface="Courier New" pitchFamily="49" charset="0"/>
              </a:rPr>
              <a:t>  kocka[met – 1] = kocka[met – 1] + 1</a:t>
            </a:r>
          </a:p>
          <a:p>
            <a:pPr marL="781050" lvl="1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800" dirty="0" smtClean="0">
                <a:latin typeface="Courier New" pitchFamily="49" charset="0"/>
              </a:rPr>
              <a:t>  i = </a:t>
            </a:r>
            <a:r>
              <a:rPr lang="sl-SI" sz="1800" dirty="0" err="1" smtClean="0">
                <a:latin typeface="Courier New" pitchFamily="49" charset="0"/>
              </a:rPr>
              <a:t>i</a:t>
            </a:r>
            <a:r>
              <a:rPr lang="sl-SI" sz="1800" dirty="0" smtClean="0">
                <a:latin typeface="Courier New" pitchFamily="49" charset="0"/>
              </a:rPr>
              <a:t> + 1</a:t>
            </a:r>
          </a:p>
          <a:p>
            <a:pPr marL="781050" lvl="1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800" dirty="0" err="1" smtClean="0">
                <a:latin typeface="Courier New" pitchFamily="49" charset="0"/>
              </a:rPr>
              <a:t>return</a:t>
            </a:r>
            <a:r>
              <a:rPr lang="sl-SI" sz="1800" dirty="0" smtClean="0">
                <a:latin typeface="Courier New" pitchFamily="49" charset="0"/>
              </a:rPr>
              <a:t> kocka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1800" dirty="0" smtClean="0"/>
          </a:p>
        </p:txBody>
      </p:sp>
      <p:sp>
        <p:nvSpPr>
          <p:cNvPr id="1536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7E6924-983E-4A65-B85F-256D8ED6FC1A}" type="slidenum">
              <a:rPr lang="sl-SI" smtClean="0"/>
              <a:pPr/>
              <a:t>6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Funkcije - izpis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800" dirty="0" err="1" smtClean="0">
                <a:latin typeface="Courier New" pitchFamily="49" charset="0"/>
              </a:rPr>
              <a:t>def</a:t>
            </a:r>
            <a:r>
              <a:rPr lang="sl-SI" sz="1800" dirty="0" smtClean="0">
                <a:latin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</a:rPr>
              <a:t>izpis(</a:t>
            </a:r>
            <a:r>
              <a:rPr lang="sl-SI" sz="1800" dirty="0" err="1" smtClean="0">
                <a:latin typeface="Courier New" pitchFamily="49" charset="0"/>
              </a:rPr>
              <a:t>stevci</a:t>
            </a:r>
            <a:r>
              <a:rPr lang="en-US" sz="1800" dirty="0" smtClean="0">
                <a:latin typeface="Courier New" pitchFamily="49" charset="0"/>
              </a:rPr>
              <a:t>_p</a:t>
            </a:r>
            <a:r>
              <a:rPr lang="sl-SI" sz="1800" dirty="0" err="1" smtClean="0">
                <a:latin typeface="Courier New" pitchFamily="49" charset="0"/>
              </a:rPr>
              <a:t>ik</a:t>
            </a:r>
            <a:r>
              <a:rPr lang="sl-SI" sz="1800" dirty="0" smtClean="0">
                <a:latin typeface="Courier New" pitchFamily="49" charset="0"/>
              </a:rPr>
              <a:t>)</a:t>
            </a:r>
          </a:p>
          <a:p>
            <a:pPr marL="781050" lvl="1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800" dirty="0" smtClean="0">
                <a:latin typeface="Courier New" pitchFamily="49" charset="0"/>
              </a:rPr>
              <a:t># izpis</a:t>
            </a:r>
          </a:p>
          <a:p>
            <a:pPr marL="781050" lvl="1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800" dirty="0" smtClean="0">
                <a:latin typeface="Courier New" pitchFamily="49" charset="0"/>
              </a:rPr>
              <a:t>i </a:t>
            </a:r>
            <a:r>
              <a:rPr lang="sl-SI" sz="1800" dirty="0" smtClean="0">
                <a:latin typeface="Courier New" pitchFamily="49" charset="0"/>
              </a:rPr>
              <a:t>= 1</a:t>
            </a:r>
          </a:p>
          <a:p>
            <a:pPr marL="781050" lvl="1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800" dirty="0" err="1" smtClean="0">
                <a:latin typeface="Courier New" pitchFamily="49" charset="0"/>
              </a:rPr>
              <a:t>while</a:t>
            </a:r>
            <a:r>
              <a:rPr lang="sl-SI" sz="1800" dirty="0" smtClean="0">
                <a:latin typeface="Courier New" pitchFamily="49" charset="0"/>
              </a:rPr>
              <a:t> i &lt;= 6 :</a:t>
            </a:r>
          </a:p>
          <a:p>
            <a:pPr marL="781050" lvl="1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800" dirty="0" smtClean="0">
                <a:latin typeface="Courier New" pitchFamily="49" charset="0"/>
              </a:rPr>
              <a:t>  odg = </a:t>
            </a:r>
            <a:r>
              <a:rPr lang="en-US" sz="1800" dirty="0" smtClean="0">
                <a:latin typeface="Courier New" pitchFamily="49" charset="0"/>
              </a:rPr>
              <a:t>f'{</a:t>
            </a:r>
            <a:r>
              <a:rPr lang="sl-SI" sz="1800" dirty="0" smtClean="0">
                <a:latin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</a:rPr>
              <a:t>} </a:t>
            </a:r>
            <a:r>
              <a:rPr lang="sl-SI" sz="1800" dirty="0" smtClean="0">
                <a:latin typeface="Courier New" pitchFamily="49" charset="0"/>
              </a:rPr>
              <a:t>smo </a:t>
            </a:r>
            <a:r>
              <a:rPr lang="sl-SI" sz="1800" dirty="0" smtClean="0">
                <a:latin typeface="Courier New" pitchFamily="49" charset="0"/>
              </a:rPr>
              <a:t>vrgli </a:t>
            </a:r>
            <a:r>
              <a:rPr lang="en-US" dirty="0">
                <a:latin typeface="Courier New" pitchFamily="49" charset="0"/>
              </a:rPr>
              <a:t>'</a:t>
            </a:r>
            <a:endParaRPr lang="sl-SI" sz="1800" dirty="0" smtClean="0">
              <a:latin typeface="Courier New" pitchFamily="49" charset="0"/>
            </a:endParaRPr>
          </a:p>
          <a:p>
            <a:pPr marL="781050" lvl="1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800" dirty="0" smtClean="0">
                <a:latin typeface="Courier New" pitchFamily="49" charset="0"/>
              </a:rPr>
              <a:t>  odg = odg + </a:t>
            </a:r>
            <a:r>
              <a:rPr lang="en-US" sz="1800" dirty="0" smtClean="0">
                <a:latin typeface="Courier New" pitchFamily="49" charset="0"/>
              </a:rPr>
              <a:t>f'{</a:t>
            </a:r>
            <a:r>
              <a:rPr lang="sl-SI" sz="1800" dirty="0" err="1" smtClean="0">
                <a:latin typeface="Courier New" pitchFamily="49" charset="0"/>
              </a:rPr>
              <a:t>stevci</a:t>
            </a:r>
            <a:r>
              <a:rPr lang="en-US" sz="1800" dirty="0" smtClean="0">
                <a:latin typeface="Courier New" pitchFamily="49" charset="0"/>
              </a:rPr>
              <a:t>_p</a:t>
            </a:r>
            <a:r>
              <a:rPr lang="sl-SI" sz="1800" dirty="0" err="1" smtClean="0">
                <a:latin typeface="Courier New" pitchFamily="49" charset="0"/>
              </a:rPr>
              <a:t>ik</a:t>
            </a:r>
            <a:r>
              <a:rPr lang="sl-SI" sz="1800" dirty="0" smtClean="0">
                <a:latin typeface="Courier New" pitchFamily="49" charset="0"/>
              </a:rPr>
              <a:t>[i </a:t>
            </a:r>
            <a:r>
              <a:rPr lang="sl-SI" sz="1800" dirty="0" smtClean="0">
                <a:latin typeface="Courier New" pitchFamily="49" charset="0"/>
              </a:rPr>
              <a:t>–1</a:t>
            </a:r>
            <a:r>
              <a:rPr lang="sl-SI" sz="1800" dirty="0" smtClean="0">
                <a:latin typeface="Courier New" pitchFamily="49" charset="0"/>
              </a:rPr>
              <a:t>]</a:t>
            </a:r>
            <a:r>
              <a:rPr lang="en-US" sz="1800" dirty="0" smtClean="0">
                <a:latin typeface="Courier New" pitchFamily="49" charset="0"/>
              </a:rPr>
              <a:t>} </a:t>
            </a:r>
            <a:r>
              <a:rPr lang="sl-SI" sz="1800" dirty="0" smtClean="0">
                <a:latin typeface="Courier New" pitchFamily="49" charset="0"/>
              </a:rPr>
              <a:t>krat.</a:t>
            </a:r>
            <a:r>
              <a:rPr lang="en-US" sz="1800" dirty="0" smtClean="0">
                <a:latin typeface="Courier New" pitchFamily="49" charset="0"/>
              </a:rPr>
              <a:t>'</a:t>
            </a:r>
          </a:p>
          <a:p>
            <a:pPr marL="781050" lvl="1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print(</a:t>
            </a:r>
            <a:r>
              <a:rPr lang="en-US" dirty="0" err="1" smtClean="0">
                <a:latin typeface="Courier New" pitchFamily="49" charset="0"/>
              </a:rPr>
              <a:t>odg</a:t>
            </a:r>
            <a:r>
              <a:rPr lang="en-US" dirty="0">
                <a:latin typeface="Courier New" pitchFamily="49" charset="0"/>
              </a:rPr>
              <a:t>)</a:t>
            </a:r>
            <a:endParaRPr lang="sl-SI" sz="1800" dirty="0" smtClean="0">
              <a:latin typeface="Courier New" pitchFamily="49" charset="0"/>
            </a:endParaRPr>
          </a:p>
          <a:p>
            <a:pPr marL="781050" lvl="1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800" dirty="0" smtClean="0">
                <a:latin typeface="Courier New" pitchFamily="49" charset="0"/>
              </a:rPr>
              <a:t>  i = </a:t>
            </a:r>
            <a:r>
              <a:rPr lang="sl-SI" sz="1800" dirty="0" err="1" smtClean="0">
                <a:latin typeface="Courier New" pitchFamily="49" charset="0"/>
              </a:rPr>
              <a:t>i</a:t>
            </a:r>
            <a:r>
              <a:rPr lang="sl-SI" sz="1800" dirty="0" smtClean="0">
                <a:latin typeface="Courier New" pitchFamily="49" charset="0"/>
              </a:rPr>
              <a:t> + 1</a:t>
            </a: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l-SI" sz="1800" dirty="0" smtClean="0"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sz="1800" dirty="0" smtClean="0"/>
          </a:p>
        </p:txBody>
      </p:sp>
      <p:sp>
        <p:nvSpPr>
          <p:cNvPr id="1638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780F9B-8BD5-4747-8371-253D6B95BF54}" type="slidenum">
              <a:rPr lang="sl-SI" smtClean="0"/>
              <a:pPr/>
              <a:t>7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Program</a:t>
            </a:r>
            <a:endParaRPr lang="en-US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k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oliko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_m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etov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(input('Število metov: '))</a:t>
            </a:r>
          </a:p>
          <a:p>
            <a:pPr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p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restete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_p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ike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met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_k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ocke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(koliko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_m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etov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 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izpis(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prestete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_p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ike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sl-SI" dirty="0" smtClean="0"/>
          </a:p>
          <a:p>
            <a:endParaRPr lang="en-US" dirty="0" smtClean="0"/>
          </a:p>
        </p:txBody>
      </p:sp>
      <p:sp>
        <p:nvSpPr>
          <p:cNvPr id="174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B15DA-7C07-4DCA-9617-175BCF3F43F5}" type="slidenum">
              <a:rPr lang="sl-SI" smtClean="0"/>
              <a:pPr/>
              <a:t>8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400" dirty="0" smtClean="0"/>
              <a:t>In sedaj nazaj k Mirku in Slavku in njunemu poslu</a:t>
            </a:r>
            <a:endParaRPr lang="sl-SI" sz="4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811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1397</TotalTime>
  <Words>1082</Words>
  <Application>Microsoft Office PowerPoint</Application>
  <PresentationFormat>On-screen Show (4:3)</PresentationFormat>
  <Paragraphs>186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Calibri</vt:lpstr>
      <vt:lpstr>Calibri Light</vt:lpstr>
      <vt:lpstr>Courier New</vt:lpstr>
      <vt:lpstr>Times New Roman</vt:lpstr>
      <vt:lpstr>Verdana</vt:lpstr>
      <vt:lpstr>Wingdings</vt:lpstr>
      <vt:lpstr>Retrospect</vt:lpstr>
      <vt:lpstr>Analiza metov kocke</vt:lpstr>
      <vt:lpstr>Beleženje metov</vt:lpstr>
      <vt:lpstr>Števci</vt:lpstr>
      <vt:lpstr>Beleženje metov</vt:lpstr>
      <vt:lpstr>Glavna zanka</vt:lpstr>
      <vt:lpstr>Funkcije – štetje pik</vt:lpstr>
      <vt:lpstr>Funkcije - izpis</vt:lpstr>
      <vt:lpstr>Program</vt:lpstr>
      <vt:lpstr>In sedaj nazaj k Mirku in Slavku in njunemu poslu</vt:lpstr>
      <vt:lpstr>No sedaj pa zares </vt:lpstr>
      <vt:lpstr>Mirko in Slavko po vojni</vt:lpstr>
      <vt:lpstr>PowerPoint Presentation</vt:lpstr>
      <vt:lpstr>Stikanje tabel, dodajanje </vt:lpstr>
      <vt:lpstr>Dve različici</vt:lpstr>
      <vt:lpstr>PowerPoint Presentation</vt:lpstr>
      <vt:lpstr>PowerPoint Presentation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Matija Lokar</cp:lastModifiedBy>
  <cp:revision>85</cp:revision>
  <dcterms:created xsi:type="dcterms:W3CDTF">2001-11-26T12:48:07Z</dcterms:created>
  <dcterms:modified xsi:type="dcterms:W3CDTF">2021-11-16T07:37:22Z</dcterms:modified>
</cp:coreProperties>
</file>