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7" r:id="rId6"/>
    <p:sldId id="309" r:id="rId7"/>
    <p:sldId id="310" r:id="rId8"/>
    <p:sldId id="311" r:id="rId9"/>
    <p:sldId id="274" r:id="rId10"/>
    <p:sldId id="275" r:id="rId11"/>
    <p:sldId id="31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9" d="100"/>
          <a:sy n="89" d="100"/>
        </p:scale>
        <p:origin x="56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1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4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6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74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9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9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3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4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0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5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8A6D6-539E-4FCF-94EE-603BFEBAFD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6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https://commons.wikimedia.org/wiki/File:SMirC-greedy.sv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Poberimo največ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6765" y="680311"/>
            <a:ext cx="9143999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3600" dirty="0"/>
              <a:t>[13, 11, 6, 4, 4, 17, 5, 4, 15, 7, 17, 11, 13, 15, 14]</a:t>
            </a:r>
          </a:p>
          <a:p>
            <a:endParaRPr lang="sl-SI" sz="3600" dirty="0"/>
          </a:p>
        </p:txBody>
      </p:sp>
      <p:sp>
        <p:nvSpPr>
          <p:cNvPr id="2" name="5-Point Star 1"/>
          <p:cNvSpPr/>
          <p:nvPr/>
        </p:nvSpPr>
        <p:spPr>
          <a:xfrm>
            <a:off x="4721655" y="2360065"/>
            <a:ext cx="2748690" cy="213787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6600" dirty="0"/>
              <a:t>95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1566765" y="4954706"/>
            <a:ext cx="9143999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3600" dirty="0"/>
              <a:t>[</a:t>
            </a:r>
            <a:r>
              <a:rPr lang="sl-SI" sz="3600" dirty="0">
                <a:solidFill>
                  <a:srgbClr val="FF0000"/>
                </a:solidFill>
              </a:rPr>
              <a:t>13</a:t>
            </a:r>
            <a:r>
              <a:rPr lang="sl-SI" sz="3600" dirty="0"/>
              <a:t>, 11, </a:t>
            </a:r>
            <a:r>
              <a:rPr lang="sl-SI" sz="3600" dirty="0">
                <a:solidFill>
                  <a:srgbClr val="FF0000"/>
                </a:solidFill>
              </a:rPr>
              <a:t>6</a:t>
            </a:r>
            <a:r>
              <a:rPr lang="sl-SI" sz="3600" dirty="0"/>
              <a:t>, 4, 4, </a:t>
            </a:r>
            <a:r>
              <a:rPr lang="sl-SI" sz="3600" dirty="0">
                <a:solidFill>
                  <a:srgbClr val="FF0000"/>
                </a:solidFill>
              </a:rPr>
              <a:t>17</a:t>
            </a:r>
            <a:r>
              <a:rPr lang="sl-SI" sz="3600" dirty="0"/>
              <a:t>, 5, 4, </a:t>
            </a:r>
            <a:r>
              <a:rPr lang="sl-SI" sz="3600" dirty="0">
                <a:solidFill>
                  <a:srgbClr val="FF0000"/>
                </a:solidFill>
              </a:rPr>
              <a:t>15</a:t>
            </a:r>
            <a:r>
              <a:rPr lang="sl-SI" sz="3600" dirty="0"/>
              <a:t>, 7, </a:t>
            </a:r>
            <a:r>
              <a:rPr lang="sl-SI" sz="3600" dirty="0">
                <a:solidFill>
                  <a:srgbClr val="FF0000"/>
                </a:solidFill>
              </a:rPr>
              <a:t>17</a:t>
            </a:r>
            <a:r>
              <a:rPr lang="sl-SI" sz="3600" dirty="0"/>
              <a:t>, 11, </a:t>
            </a:r>
            <a:r>
              <a:rPr lang="sl-SI" sz="3600" dirty="0">
                <a:solidFill>
                  <a:srgbClr val="FF0000"/>
                </a:solidFill>
              </a:rPr>
              <a:t>13</a:t>
            </a:r>
            <a:r>
              <a:rPr lang="sl-SI" sz="3600" dirty="0"/>
              <a:t>, 15, </a:t>
            </a:r>
            <a:r>
              <a:rPr lang="sl-SI" sz="3600" dirty="0">
                <a:solidFill>
                  <a:srgbClr val="FF0000"/>
                </a:solidFill>
              </a:rPr>
              <a:t>14</a:t>
            </a:r>
            <a:r>
              <a:rPr lang="sl-SI" sz="3600" dirty="0"/>
              <a:t>]</a:t>
            </a:r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64149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Bo naša rešitev prišla do rešitve pri 50 podatkih?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98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Kovanci v vrsti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7" y="2622549"/>
            <a:ext cx="809625" cy="790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0" y="3046412"/>
            <a:ext cx="723900" cy="73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174" y="3046411"/>
            <a:ext cx="723900" cy="733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450" y="1643062"/>
            <a:ext cx="723900" cy="7334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1690688"/>
            <a:ext cx="809625" cy="790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7" y="4784724"/>
            <a:ext cx="809625" cy="790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6187" y="5586412"/>
            <a:ext cx="809625" cy="7905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187" y="4294187"/>
            <a:ext cx="809625" cy="7905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061" y="2698749"/>
            <a:ext cx="714375" cy="6953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0" y="1390650"/>
            <a:ext cx="714375" cy="6953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8262" y="4437061"/>
            <a:ext cx="714375" cy="695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112" y="4737099"/>
            <a:ext cx="714375" cy="6953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1187" y="2178049"/>
            <a:ext cx="714375" cy="6953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062" y="2237581"/>
            <a:ext cx="666750" cy="666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9437" y="4465636"/>
            <a:ext cx="666750" cy="666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151" y="3581400"/>
            <a:ext cx="666750" cy="666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448" y="3017836"/>
            <a:ext cx="666750" cy="6667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3187" y="3779836"/>
            <a:ext cx="628650" cy="6572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2662" y="4737099"/>
            <a:ext cx="628650" cy="6572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7537" y="3689348"/>
            <a:ext cx="628650" cy="6572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0387" y="4851398"/>
            <a:ext cx="628650" cy="6572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180" y="3052760"/>
            <a:ext cx="619125" cy="60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9787" y="6076949"/>
            <a:ext cx="619125" cy="60007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2637" y="5681661"/>
            <a:ext cx="619125" cy="60007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9949" y="1334293"/>
            <a:ext cx="619125" cy="600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913" y="3586162"/>
            <a:ext cx="61912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4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Kovanci v vrsti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011" y="3519487"/>
            <a:ext cx="809625" cy="790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5" y="3517106"/>
            <a:ext cx="723900" cy="73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539" y="3474242"/>
            <a:ext cx="723900" cy="733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760" y="3399630"/>
            <a:ext cx="723900" cy="733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882" y="3522660"/>
            <a:ext cx="714375" cy="6953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048" y="3499640"/>
            <a:ext cx="714375" cy="695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9" y="3591716"/>
            <a:ext cx="714375" cy="6953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2686" y="3424229"/>
            <a:ext cx="666750" cy="666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339" y="3550443"/>
            <a:ext cx="666750" cy="666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1966" y="3450431"/>
            <a:ext cx="666750" cy="6667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1737" y="3436930"/>
            <a:ext cx="628650" cy="6572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8597" y="3494080"/>
            <a:ext cx="619125" cy="60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9793" y="3450431"/>
            <a:ext cx="619125" cy="60007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748" y="3517106"/>
            <a:ext cx="619125" cy="600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0668" y="3460741"/>
            <a:ext cx="619125" cy="600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9358" y="2441435"/>
            <a:ext cx="815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Poberi največ tako, da nikoli ne vzameš sosednjih dveh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3208339" y="6002334"/>
            <a:ext cx="2037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HOČEMO ČIMVEČ!</a:t>
            </a:r>
            <a:endParaRPr lang="en-US" dirty="0"/>
          </a:p>
        </p:txBody>
      </p:sp>
      <p:pic>
        <p:nvPicPr>
          <p:cNvPr id="1026" name="Picture 2" descr="File:SMirC-greedy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405" y="4985542"/>
            <a:ext cx="1025525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222133" y="6211669"/>
            <a:ext cx="3775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https://commons.wikimedia.org/wiki/File:SMirC-greedy.svg</a:t>
            </a:r>
            <a:r>
              <a:rPr lang="sl-SI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8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68950" y="2512770"/>
            <a:ext cx="2383986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[1, 3, 4, 1]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83785" y="680310"/>
            <a:ext cx="2383986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[2, 4, 6, 5] </a:t>
            </a:r>
          </a:p>
        </p:txBody>
      </p:sp>
      <p:sp>
        <p:nvSpPr>
          <p:cNvPr id="5" name="Rectangle 4"/>
          <p:cNvSpPr/>
          <p:nvPr/>
        </p:nvSpPr>
        <p:spPr>
          <a:xfrm>
            <a:off x="2653571" y="4803345"/>
            <a:ext cx="2643672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[10, 2, 3, 4] </a:t>
            </a:r>
            <a:endParaRPr lang="sl-SI" sz="4000" dirty="0"/>
          </a:p>
        </p:txBody>
      </p:sp>
      <p:sp>
        <p:nvSpPr>
          <p:cNvPr id="6" name="Rectangle 5"/>
          <p:cNvSpPr/>
          <p:nvPr/>
        </p:nvSpPr>
        <p:spPr>
          <a:xfrm>
            <a:off x="6554115" y="4032743"/>
            <a:ext cx="3390672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</a:t>
            </a:r>
            <a:r>
              <a:rPr lang="sl-SI" sz="4000" dirty="0"/>
              <a:t>4, 1</a:t>
            </a:r>
            <a:r>
              <a:rPr lang="en-US" sz="4000" dirty="0"/>
              <a:t>, 2, </a:t>
            </a:r>
            <a:r>
              <a:rPr lang="sl-SI" sz="4000" dirty="0"/>
              <a:t>5</a:t>
            </a:r>
            <a:r>
              <a:rPr lang="en-US" sz="4000" dirty="0"/>
              <a:t>, 4</a:t>
            </a:r>
            <a:r>
              <a:rPr lang="sl-SI" sz="4000" dirty="0"/>
              <a:t>, 2</a:t>
            </a:r>
            <a:r>
              <a:rPr lang="en-US" sz="4000" dirty="0"/>
              <a:t>] 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5475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</a:t>
            </a:r>
            <a:r>
              <a:rPr lang="sl-SI" dirty="0" smtClean="0"/>
              <a:t>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Vzamemo vse lihe ali vse sode</a:t>
            </a:r>
          </a:p>
          <a:p>
            <a:r>
              <a:rPr lang="sl-SI" dirty="0" smtClean="0"/>
              <a:t>Vzamemo največjega, nato naslednjega največjega, ki ga lahko …</a:t>
            </a:r>
          </a:p>
          <a:p>
            <a:endParaRPr lang="sl-SI" dirty="0"/>
          </a:p>
          <a:p>
            <a:r>
              <a:rPr lang="sl-SI" dirty="0" smtClean="0"/>
              <a:t>PROTIPRIMERI?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1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Pregledamo vse možnosti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Kako ustvariti vse možne?</a:t>
            </a:r>
          </a:p>
          <a:p>
            <a:r>
              <a:rPr lang="sl-SI" dirty="0" smtClean="0"/>
              <a:t>Ideja:</a:t>
            </a:r>
          </a:p>
          <a:p>
            <a:pPr lvl="1"/>
            <a:r>
              <a:rPr lang="sl-SI" dirty="0" smtClean="0"/>
              <a:t>Ustvarimo kar vse </a:t>
            </a:r>
          </a:p>
          <a:p>
            <a:pPr lvl="1"/>
            <a:r>
              <a:rPr lang="sl-SI" dirty="0" smtClean="0"/>
              <a:t>Koliko jih je?</a:t>
            </a:r>
          </a:p>
          <a:p>
            <a:pPr lvl="1"/>
            <a:r>
              <a:rPr lang="sl-SI" dirty="0" smtClean="0"/>
              <a:t>Vsako ustvarjeno pregledamo</a:t>
            </a:r>
          </a:p>
          <a:p>
            <a:pPr lvl="2"/>
            <a:r>
              <a:rPr lang="sl-SI" dirty="0" smtClean="0"/>
              <a:t>Če ok, izračunamo vrednost (in iščemo </a:t>
            </a:r>
            <a:r>
              <a:rPr lang="sl-SI" dirty="0" err="1" smtClean="0"/>
              <a:t>max</a:t>
            </a:r>
            <a:r>
              <a:rPr lang="sl-SI" dirty="0" smtClean="0"/>
              <a:t>)</a:t>
            </a:r>
          </a:p>
          <a:p>
            <a:pPr lvl="2"/>
            <a:r>
              <a:rPr lang="sl-SI" dirty="0" smtClean="0"/>
              <a:t>Če ni ok - zavržemo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09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KODIRANJE V ŽIVO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bin, dopolnitev z začetnimi 0, je ok (podniz v nizu), </a:t>
            </a:r>
            <a:r>
              <a:rPr lang="sl-SI" dirty="0" err="1" smtClean="0"/>
              <a:t>zip</a:t>
            </a:r>
            <a:r>
              <a:rPr lang="sl-SI" dirty="0" smtClean="0"/>
              <a:t> …?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81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PREIZKUS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26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6765" y="680310"/>
            <a:ext cx="9143999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4000" dirty="0"/>
              <a:t>[3, 7, 6, 1, 6, 10, 5, 4, 2, 7, 8, 11, 13, 15, 14]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4721655" y="2360065"/>
            <a:ext cx="2748690" cy="213787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6600" dirty="0"/>
              <a:t>58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1566765" y="4954705"/>
            <a:ext cx="9143999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4000" dirty="0">
                <a:solidFill>
                  <a:schemeClr val="bg1"/>
                </a:solidFill>
              </a:rPr>
              <a:t>[</a:t>
            </a:r>
            <a:r>
              <a:rPr lang="sl-SI" sz="4000" dirty="0">
                <a:solidFill>
                  <a:srgbClr val="FF0000"/>
                </a:solidFill>
              </a:rPr>
              <a:t>3</a:t>
            </a:r>
            <a:r>
              <a:rPr lang="sl-SI" sz="4000" dirty="0">
                <a:solidFill>
                  <a:schemeClr val="bg1"/>
                </a:solidFill>
              </a:rPr>
              <a:t>, 7, </a:t>
            </a:r>
            <a:r>
              <a:rPr lang="sl-SI" sz="4000" dirty="0">
                <a:solidFill>
                  <a:srgbClr val="FF0000"/>
                </a:solidFill>
              </a:rPr>
              <a:t>6</a:t>
            </a:r>
            <a:r>
              <a:rPr lang="sl-SI" sz="4000" dirty="0">
                <a:solidFill>
                  <a:schemeClr val="bg1"/>
                </a:solidFill>
              </a:rPr>
              <a:t>, 1, 6, </a:t>
            </a:r>
            <a:r>
              <a:rPr lang="sl-SI" sz="4000" dirty="0">
                <a:solidFill>
                  <a:srgbClr val="FF0000"/>
                </a:solidFill>
              </a:rPr>
              <a:t>10</a:t>
            </a:r>
            <a:r>
              <a:rPr lang="sl-SI" sz="4000" dirty="0">
                <a:solidFill>
                  <a:schemeClr val="bg1"/>
                </a:solidFill>
              </a:rPr>
              <a:t>, 5, </a:t>
            </a:r>
            <a:r>
              <a:rPr lang="sl-SI" sz="4000" dirty="0">
                <a:solidFill>
                  <a:srgbClr val="FF0000"/>
                </a:solidFill>
              </a:rPr>
              <a:t>4</a:t>
            </a:r>
            <a:r>
              <a:rPr lang="sl-SI" sz="4000" dirty="0">
                <a:solidFill>
                  <a:schemeClr val="bg1"/>
                </a:solidFill>
              </a:rPr>
              <a:t>, 2, 7, </a:t>
            </a:r>
            <a:r>
              <a:rPr lang="sl-SI" sz="4000" dirty="0">
                <a:solidFill>
                  <a:srgbClr val="FF0000"/>
                </a:solidFill>
              </a:rPr>
              <a:t>8</a:t>
            </a:r>
            <a:r>
              <a:rPr lang="sl-SI" sz="4000" dirty="0">
                <a:solidFill>
                  <a:schemeClr val="bg1"/>
                </a:solidFill>
              </a:rPr>
              <a:t>, 11, </a:t>
            </a:r>
            <a:r>
              <a:rPr lang="sl-SI" sz="4000" dirty="0">
                <a:solidFill>
                  <a:srgbClr val="FF0000"/>
                </a:solidFill>
              </a:rPr>
              <a:t>13,</a:t>
            </a:r>
            <a:r>
              <a:rPr lang="sl-SI" sz="4000" dirty="0">
                <a:solidFill>
                  <a:schemeClr val="bg1"/>
                </a:solidFill>
              </a:rPr>
              <a:t> 15, </a:t>
            </a:r>
            <a:r>
              <a:rPr lang="sl-SI" sz="4000" dirty="0">
                <a:solidFill>
                  <a:srgbClr val="FF0000"/>
                </a:solidFill>
              </a:rPr>
              <a:t>14</a:t>
            </a:r>
            <a:r>
              <a:rPr lang="sl-SI" sz="4000" dirty="0">
                <a:solidFill>
                  <a:schemeClr val="bg1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3515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276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Poberimo največ</vt:lpstr>
      <vt:lpstr>Kovanci v vrsti</vt:lpstr>
      <vt:lpstr>Kovanci v vrsti</vt:lpstr>
      <vt:lpstr>PowerPoint Presentation</vt:lpstr>
      <vt:lpstr>Ideje</vt:lpstr>
      <vt:lpstr>Pregledamo vse možnosti …</vt:lpstr>
      <vt:lpstr>KODIRANJE V ŽIVO</vt:lpstr>
      <vt:lpstr>PREIZKUS</vt:lpstr>
      <vt:lpstr>PowerPoint Presentation</vt:lpstr>
      <vt:lpstr>PowerPoint Presentation</vt:lpstr>
      <vt:lpstr>Bo naša rešitev prišla do rešitve pri 50 podatkih?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Poberimo največ</dc:title>
  <dc:creator>Matija Lokar</dc:creator>
  <cp:lastModifiedBy>Matija Lokar</cp:lastModifiedBy>
  <cp:revision>14</cp:revision>
  <dcterms:created xsi:type="dcterms:W3CDTF">2019-02-15T06:47:48Z</dcterms:created>
  <dcterms:modified xsi:type="dcterms:W3CDTF">2021-02-02T14:58:21Z</dcterms:modified>
</cp:coreProperties>
</file>