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10" r:id="rId3"/>
    <p:sldId id="292" r:id="rId4"/>
    <p:sldId id="314" r:id="rId5"/>
    <p:sldId id="293" r:id="rId6"/>
    <p:sldId id="294" r:id="rId7"/>
    <p:sldId id="306" r:id="rId8"/>
    <p:sldId id="307" r:id="rId9"/>
    <p:sldId id="297" r:id="rId10"/>
    <p:sldId id="298" r:id="rId11"/>
    <p:sldId id="295" r:id="rId12"/>
    <p:sldId id="301" r:id="rId13"/>
    <p:sldId id="300" r:id="rId14"/>
    <p:sldId id="311" r:id="rId15"/>
    <p:sldId id="312" r:id="rId16"/>
    <p:sldId id="313" r:id="rId17"/>
    <p:sldId id="257"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92" d="100"/>
          <a:sy n="92" d="100"/>
        </p:scale>
        <p:origin x="10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4FA7A-6A85-4233-9E46-1A597EA3BB9A}" type="datetimeFigureOut">
              <a:rPr lang="en-US" smtClean="0"/>
              <a:t>28-Nov-18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0101E-64FA-4E3D-9E89-CAD91A8BAE93}" type="slidenum">
              <a:rPr lang="en-US" smtClean="0"/>
              <a:t>‹#›</a:t>
            </a:fld>
            <a:endParaRPr lang="en-US"/>
          </a:p>
        </p:txBody>
      </p:sp>
    </p:spTree>
    <p:extLst>
      <p:ext uri="{BB962C8B-B14F-4D97-AF65-F5344CB8AC3E}">
        <p14:creationId xmlns:p14="http://schemas.microsoft.com/office/powerpoint/2010/main" val="113314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173B83F-0128-4440-863D-4DCAC5115479}" type="datetime8">
              <a:rPr lang="en-US" altLang="en-US" smtClean="0">
                <a:latin typeface="Tahoma" panose="020B0604030504040204" pitchFamily="34" charset="0"/>
              </a:rPr>
              <a:pPr/>
              <a:t>28-Nov-18 10:54 AM</a:t>
            </a:fld>
            <a:endParaRPr lang="en-US" altLang="en-US" smtClean="0">
              <a:latin typeface="Tahoma" panose="020B0604030504040204" pitchFamily="34" charset="0"/>
            </a:endParaRP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FFDC7C0-DF29-47FF-9C18-972924302E77}" type="slidenum">
              <a:rPr lang="en-US" altLang="en-US">
                <a:latin typeface="Tahoma" panose="020B0604030504040204" pitchFamily="34" charset="0"/>
              </a:rPr>
              <a:pPr/>
              <a:t>9</a:t>
            </a:fld>
            <a:endParaRPr lang="en-US" altLang="en-US">
              <a:latin typeface="Tahoma" panose="020B0604030504040204" pitchFamily="34"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en-US" smtClean="0"/>
          </a:p>
        </p:txBody>
      </p:sp>
    </p:spTree>
    <p:extLst>
      <p:ext uri="{BB962C8B-B14F-4D97-AF65-F5344CB8AC3E}">
        <p14:creationId xmlns:p14="http://schemas.microsoft.com/office/powerpoint/2010/main" val="207647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Date Placeholder 3"/>
          <p:cNvSpPr>
            <a:spLocks noGrp="1"/>
          </p:cNvSpPr>
          <p:nvPr>
            <p:ph type="dt" idx="10"/>
          </p:nvPr>
        </p:nvSpPr>
        <p:spPr/>
        <p:txBody>
          <a:bodyPr/>
          <a:lstStyle/>
          <a:p>
            <a:pPr>
              <a:defRPr/>
            </a:pPr>
            <a:fld id="{1BD4148E-A0EB-4CCE-B544-9C936A89EFD2}" type="datetime8">
              <a:rPr lang="en-US" smtClean="0"/>
              <a:t>28-Nov-18 10:54 AM</a:t>
            </a:fld>
            <a:endParaRPr lang="en-US"/>
          </a:p>
        </p:txBody>
      </p:sp>
      <p:sp>
        <p:nvSpPr>
          <p:cNvPr id="5" name="Slide Number Placeholder 4"/>
          <p:cNvSpPr>
            <a:spLocks noGrp="1"/>
          </p:cNvSpPr>
          <p:nvPr>
            <p:ph type="sldNum" sz="quarter" idx="11"/>
          </p:nvPr>
        </p:nvSpPr>
        <p:spPr/>
        <p:txBody>
          <a:bodyPr/>
          <a:lstStyle/>
          <a:p>
            <a:pPr>
              <a:defRPr/>
            </a:pPr>
            <a:fld id="{3AA4A88D-55CF-4962-A151-93311790829B}" type="slidenum">
              <a:rPr lang="en-US" smtClean="0"/>
              <a:pPr>
                <a:defRPr/>
              </a:pPr>
              <a:t>10</a:t>
            </a:fld>
            <a:endParaRPr lang="en-US"/>
          </a:p>
        </p:txBody>
      </p:sp>
    </p:spTree>
    <p:extLst>
      <p:ext uri="{BB962C8B-B14F-4D97-AF65-F5344CB8AC3E}">
        <p14:creationId xmlns:p14="http://schemas.microsoft.com/office/powerpoint/2010/main" val="872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C23105DC-FD3B-43C3-A966-039B62F3C5D8}" type="datetime8">
              <a:rPr lang="en-US" smtClean="0"/>
              <a:t>28-Nov-18 10:54 AM</a:t>
            </a:fld>
            <a:endParaRPr lang="en-US" smtClean="0"/>
          </a:p>
        </p:txBody>
      </p:sp>
      <p:sp>
        <p:nvSpPr>
          <p:cNvPr id="51203" name="Rectangle 7"/>
          <p:cNvSpPr>
            <a:spLocks noGrp="1" noChangeArrowheads="1"/>
          </p:cNvSpPr>
          <p:nvPr>
            <p:ph type="sldNum" sz="quarter" idx="5"/>
          </p:nvPr>
        </p:nvSpPr>
        <p:spPr>
          <a:noFill/>
        </p:spPr>
        <p:txBody>
          <a:bodyPr/>
          <a:lstStyle/>
          <a:p>
            <a:fld id="{C4A9D783-A46E-4E79-ADA9-DC5DFDE52E72}" type="slidenum">
              <a:rPr lang="en-US" smtClean="0"/>
              <a:pPr/>
              <a:t>16</a:t>
            </a:fld>
            <a:endParaRPr lang="en-US"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187010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820D8CE4-68AA-4182-B189-EFBBD871B7FF}" type="datetimeFigureOut">
              <a:rPr lang="en-US" smtClean="0"/>
              <a:t>28-Nov-18</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7554242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820D8CE4-68AA-4182-B189-EFBBD871B7FF}" type="datetimeFigureOut">
              <a:rPr lang="en-US" smtClean="0"/>
              <a:t>28-Nov-18</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116788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5125"/>
          </a:xfrm>
        </p:spPr>
        <p:txBody>
          <a:bodyPr/>
          <a:lstStyle>
            <a:lvl1pPr>
              <a:defRPr/>
            </a:lvl1pPr>
          </a:lstStyle>
          <a:p>
            <a:fld id="{820D8CE4-68AA-4182-B189-EFBBD871B7FF}" type="datetimeFigureOut">
              <a:rPr lang="en-US" smtClean="0"/>
              <a:t>28-Nov-18</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34850543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88913"/>
            <a:ext cx="10668000" cy="684212"/>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755651" y="1341438"/>
            <a:ext cx="5232400" cy="5040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quarter" idx="2"/>
          </p:nvPr>
        </p:nvSpPr>
        <p:spPr>
          <a:xfrm>
            <a:off x="6191251" y="1341438"/>
            <a:ext cx="5232400" cy="2443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Content Placeholder 4"/>
          <p:cNvSpPr>
            <a:spLocks noGrp="1"/>
          </p:cNvSpPr>
          <p:nvPr>
            <p:ph sz="quarter" idx="3"/>
          </p:nvPr>
        </p:nvSpPr>
        <p:spPr>
          <a:xfrm>
            <a:off x="6191251" y="3937000"/>
            <a:ext cx="5232400" cy="2444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Date Placeholder 5"/>
          <p:cNvSpPr>
            <a:spLocks noGrp="1"/>
          </p:cNvSpPr>
          <p:nvPr>
            <p:ph type="dt" sz="half" idx="10"/>
          </p:nvPr>
        </p:nvSpPr>
        <p:spPr/>
        <p:txBody>
          <a:bodyPr/>
          <a:lstStyle>
            <a:lvl1pPr>
              <a:defRPr/>
            </a:lvl1pPr>
          </a:lstStyle>
          <a:p>
            <a:fld id="{820D8CE4-68AA-4182-B189-EFBBD871B7FF}" type="datetimeFigureOut">
              <a:rPr lang="en-US" smtClean="0"/>
              <a:t>28-Nov-18</a:t>
            </a:fld>
            <a:endParaRPr lang="en-US"/>
          </a:p>
        </p:txBody>
      </p:sp>
      <p:sp>
        <p:nvSpPr>
          <p:cNvPr id="7" name="Footer Placeholder 6"/>
          <p:cNvSpPr>
            <a:spLocks noGrp="1"/>
          </p:cNvSpPr>
          <p:nvPr>
            <p:ph type="ftr" sz="quarter" idx="11"/>
          </p:nvPr>
        </p:nvSpPr>
        <p:spPr>
          <a:xfrm>
            <a:off x="4176184" y="661987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1049586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88913"/>
            <a:ext cx="10668000" cy="684212"/>
          </a:xfrm>
        </p:spPr>
        <p:txBody>
          <a:bodyPr/>
          <a:lstStyle/>
          <a:p>
            <a:r>
              <a:rPr lang="en-US" smtClean="0"/>
              <a:t>Click to edit Master title style</a:t>
            </a:r>
            <a:endParaRPr lang="sl-SI"/>
          </a:p>
        </p:txBody>
      </p:sp>
      <p:sp>
        <p:nvSpPr>
          <p:cNvPr id="3" name="Text Placeholder 2"/>
          <p:cNvSpPr>
            <a:spLocks noGrp="1"/>
          </p:cNvSpPr>
          <p:nvPr>
            <p:ph type="body" sz="half" idx="1"/>
          </p:nvPr>
        </p:nvSpPr>
        <p:spPr>
          <a:xfrm>
            <a:off x="755651" y="1341438"/>
            <a:ext cx="5232400" cy="5040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91251" y="1341438"/>
            <a:ext cx="5232400" cy="5040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fld id="{820D8CE4-68AA-4182-B189-EFBBD871B7FF}" type="datetimeFigureOut">
              <a:rPr lang="en-US" smtClean="0"/>
              <a:t>28-Nov-18</a:t>
            </a:fld>
            <a:endParaRPr lang="en-US"/>
          </a:p>
        </p:txBody>
      </p:sp>
      <p:sp>
        <p:nvSpPr>
          <p:cNvPr id="6" name="Footer Placeholder 5"/>
          <p:cNvSpPr>
            <a:spLocks noGrp="1"/>
          </p:cNvSpPr>
          <p:nvPr>
            <p:ph type="ftr" sz="quarter" idx="11"/>
          </p:nvPr>
        </p:nvSpPr>
        <p:spPr>
          <a:xfrm>
            <a:off x="4176184" y="661987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98530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35B8A95A-A0B6-41FA-B0E6-860FE17A6ACE}" type="slidenum">
              <a:rPr lang="sl-SI"/>
              <a:pPr>
                <a:defRPr/>
              </a:pPr>
              <a:t>‹#›</a:t>
            </a:fld>
            <a:endParaRPr lang="sl-SI"/>
          </a:p>
        </p:txBody>
      </p:sp>
    </p:spTree>
    <p:extLst>
      <p:ext uri="{BB962C8B-B14F-4D97-AF65-F5344CB8AC3E}">
        <p14:creationId xmlns:p14="http://schemas.microsoft.com/office/powerpoint/2010/main" val="305526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4729DA16-39F1-4CB7-B28E-5DA55B59E7C2}" type="slidenum">
              <a:rPr lang="sl-SI"/>
              <a:pPr>
                <a:defRPr/>
              </a:pPr>
              <a:t>‹#›</a:t>
            </a:fld>
            <a:endParaRPr lang="sl-SI"/>
          </a:p>
        </p:txBody>
      </p:sp>
    </p:spTree>
    <p:extLst>
      <p:ext uri="{BB962C8B-B14F-4D97-AF65-F5344CB8AC3E}">
        <p14:creationId xmlns:p14="http://schemas.microsoft.com/office/powerpoint/2010/main" val="9317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35BCD1C5-AC8B-4696-9C8C-4907D76FF604}" type="slidenum">
              <a:rPr lang="sl-SI"/>
              <a:pPr>
                <a:defRPr/>
              </a:pPr>
              <a:t>‹#›</a:t>
            </a:fld>
            <a:endParaRPr lang="sl-SI"/>
          </a:p>
        </p:txBody>
      </p:sp>
    </p:spTree>
    <p:extLst>
      <p:ext uri="{BB962C8B-B14F-4D97-AF65-F5344CB8AC3E}">
        <p14:creationId xmlns:p14="http://schemas.microsoft.com/office/powerpoint/2010/main" val="166055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47F571AA-91B4-4D91-A52F-DCEFC84387D5}" type="slidenum">
              <a:rPr lang="sl-SI"/>
              <a:pPr>
                <a:defRPr/>
              </a:pPr>
              <a:t>‹#›</a:t>
            </a:fld>
            <a:endParaRPr lang="sl-SI"/>
          </a:p>
        </p:txBody>
      </p:sp>
    </p:spTree>
    <p:extLst>
      <p:ext uri="{BB962C8B-B14F-4D97-AF65-F5344CB8AC3E}">
        <p14:creationId xmlns:p14="http://schemas.microsoft.com/office/powerpoint/2010/main" val="108064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8" name="Rectangle 5"/>
          <p:cNvSpPr>
            <a:spLocks noGrp="1" noChangeArrowheads="1"/>
          </p:cNvSpPr>
          <p:nvPr>
            <p:ph type="ftr" sz="quarter" idx="11"/>
          </p:nvPr>
        </p:nvSpPr>
        <p:spPr>
          <a:ln/>
        </p:spPr>
        <p:txBody>
          <a:bodyPr/>
          <a:lstStyle>
            <a:lvl1pPr>
              <a:defRPr/>
            </a:lvl1pPr>
          </a:lstStyle>
          <a:p>
            <a:pPr>
              <a:defRPr/>
            </a:pPr>
            <a:endParaRPr lang="sl-SI"/>
          </a:p>
        </p:txBody>
      </p:sp>
      <p:sp>
        <p:nvSpPr>
          <p:cNvPr id="9" name="Rectangle 6"/>
          <p:cNvSpPr>
            <a:spLocks noGrp="1" noChangeArrowheads="1"/>
          </p:cNvSpPr>
          <p:nvPr>
            <p:ph type="sldNum" sz="quarter" idx="12"/>
          </p:nvPr>
        </p:nvSpPr>
        <p:spPr>
          <a:ln/>
        </p:spPr>
        <p:txBody>
          <a:bodyPr/>
          <a:lstStyle>
            <a:lvl1pPr>
              <a:defRPr/>
            </a:lvl1pPr>
          </a:lstStyle>
          <a:p>
            <a:pPr>
              <a:defRPr/>
            </a:pPr>
            <a:fld id="{647B78D7-4007-4E0D-A1EC-C09D845E16CB}" type="slidenum">
              <a:rPr lang="sl-SI"/>
              <a:pPr>
                <a:defRPr/>
              </a:pPr>
              <a:t>‹#›</a:t>
            </a:fld>
            <a:endParaRPr lang="sl-SI"/>
          </a:p>
        </p:txBody>
      </p:sp>
    </p:spTree>
    <p:extLst>
      <p:ext uri="{BB962C8B-B14F-4D97-AF65-F5344CB8AC3E}">
        <p14:creationId xmlns:p14="http://schemas.microsoft.com/office/powerpoint/2010/main" val="964782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4" name="Rectangle 5"/>
          <p:cNvSpPr>
            <a:spLocks noGrp="1" noChangeArrowheads="1"/>
          </p:cNvSpPr>
          <p:nvPr>
            <p:ph type="ftr" sz="quarter" idx="11"/>
          </p:nvPr>
        </p:nvSpPr>
        <p:spPr>
          <a:ln/>
        </p:spPr>
        <p:txBody>
          <a:bodyPr/>
          <a:lstStyle>
            <a:lvl1pPr>
              <a:defRPr/>
            </a:lvl1pPr>
          </a:lstStyle>
          <a:p>
            <a:pPr>
              <a:defRPr/>
            </a:pPr>
            <a:endParaRPr lang="sl-SI"/>
          </a:p>
        </p:txBody>
      </p:sp>
      <p:sp>
        <p:nvSpPr>
          <p:cNvPr id="5" name="Rectangle 6"/>
          <p:cNvSpPr>
            <a:spLocks noGrp="1" noChangeArrowheads="1"/>
          </p:cNvSpPr>
          <p:nvPr>
            <p:ph type="sldNum" sz="quarter" idx="12"/>
          </p:nvPr>
        </p:nvSpPr>
        <p:spPr>
          <a:ln/>
        </p:spPr>
        <p:txBody>
          <a:bodyPr/>
          <a:lstStyle>
            <a:lvl1pPr>
              <a:defRPr/>
            </a:lvl1pPr>
          </a:lstStyle>
          <a:p>
            <a:pPr>
              <a:defRPr/>
            </a:pPr>
            <a:fld id="{996725BB-C021-462D-A4B8-4BB7DA2D107E}" type="slidenum">
              <a:rPr lang="sl-SI"/>
              <a:pPr>
                <a:defRPr/>
              </a:pPr>
              <a:t>‹#›</a:t>
            </a:fld>
            <a:endParaRPr lang="sl-SI"/>
          </a:p>
        </p:txBody>
      </p:sp>
    </p:spTree>
    <p:extLst>
      <p:ext uri="{BB962C8B-B14F-4D97-AF65-F5344CB8AC3E}">
        <p14:creationId xmlns:p14="http://schemas.microsoft.com/office/powerpoint/2010/main" val="268409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3112563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3" name="Rectangle 5"/>
          <p:cNvSpPr>
            <a:spLocks noGrp="1" noChangeArrowheads="1"/>
          </p:cNvSpPr>
          <p:nvPr>
            <p:ph type="ftr" sz="quarter" idx="11"/>
          </p:nvPr>
        </p:nvSpPr>
        <p:spPr>
          <a:ln/>
        </p:spPr>
        <p:txBody>
          <a:bodyPr/>
          <a:lstStyle>
            <a:lvl1pPr>
              <a:defRPr/>
            </a:lvl1pPr>
          </a:lstStyle>
          <a:p>
            <a:pPr>
              <a:defRPr/>
            </a:pPr>
            <a:endParaRPr lang="sl-SI"/>
          </a:p>
        </p:txBody>
      </p:sp>
      <p:sp>
        <p:nvSpPr>
          <p:cNvPr id="4" name="Rectangle 6"/>
          <p:cNvSpPr>
            <a:spLocks noGrp="1" noChangeArrowheads="1"/>
          </p:cNvSpPr>
          <p:nvPr>
            <p:ph type="sldNum" sz="quarter" idx="12"/>
          </p:nvPr>
        </p:nvSpPr>
        <p:spPr>
          <a:ln/>
        </p:spPr>
        <p:txBody>
          <a:bodyPr/>
          <a:lstStyle>
            <a:lvl1pPr>
              <a:defRPr/>
            </a:lvl1pPr>
          </a:lstStyle>
          <a:p>
            <a:pPr>
              <a:defRPr/>
            </a:pPr>
            <a:fld id="{3FFACCC1-2EE6-416D-96BB-D162FF48A9E6}" type="slidenum">
              <a:rPr lang="sl-SI"/>
              <a:pPr>
                <a:defRPr/>
              </a:pPr>
              <a:t>‹#›</a:t>
            </a:fld>
            <a:endParaRPr lang="sl-SI"/>
          </a:p>
        </p:txBody>
      </p:sp>
    </p:spTree>
    <p:extLst>
      <p:ext uri="{BB962C8B-B14F-4D97-AF65-F5344CB8AC3E}">
        <p14:creationId xmlns:p14="http://schemas.microsoft.com/office/powerpoint/2010/main" val="3189527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D45AF3C4-E043-4859-B0B6-14E35D81BAE7}" type="slidenum">
              <a:rPr lang="sl-SI"/>
              <a:pPr>
                <a:defRPr/>
              </a:pPr>
              <a:t>‹#›</a:t>
            </a:fld>
            <a:endParaRPr lang="sl-SI"/>
          </a:p>
        </p:txBody>
      </p:sp>
    </p:spTree>
    <p:extLst>
      <p:ext uri="{BB962C8B-B14F-4D97-AF65-F5344CB8AC3E}">
        <p14:creationId xmlns:p14="http://schemas.microsoft.com/office/powerpoint/2010/main" val="3253331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l-SI"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180C1634-92F7-43E5-AFC5-F258196C5A61}" type="slidenum">
              <a:rPr lang="sl-SI"/>
              <a:pPr>
                <a:defRPr/>
              </a:pPr>
              <a:t>‹#›</a:t>
            </a:fld>
            <a:endParaRPr lang="sl-SI"/>
          </a:p>
        </p:txBody>
      </p:sp>
    </p:spTree>
    <p:extLst>
      <p:ext uri="{BB962C8B-B14F-4D97-AF65-F5344CB8AC3E}">
        <p14:creationId xmlns:p14="http://schemas.microsoft.com/office/powerpoint/2010/main" val="296975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09D58413-A919-42F9-9611-06C2F7F5BDBD}" type="slidenum">
              <a:rPr lang="sl-SI"/>
              <a:pPr>
                <a:defRPr/>
              </a:pPr>
              <a:t>‹#›</a:t>
            </a:fld>
            <a:endParaRPr lang="sl-SI"/>
          </a:p>
        </p:txBody>
      </p:sp>
    </p:spTree>
    <p:extLst>
      <p:ext uri="{BB962C8B-B14F-4D97-AF65-F5344CB8AC3E}">
        <p14:creationId xmlns:p14="http://schemas.microsoft.com/office/powerpoint/2010/main" val="2731533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r>
              <a:rPr lang="sl-SI" smtClean="0"/>
              <a:t>Matija Lokar, FMF</a:t>
            </a: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A806F9B8-CCEA-4297-99B9-18F15DCFD3C2}" type="slidenum">
              <a:rPr lang="sl-SI"/>
              <a:pPr>
                <a:defRPr/>
              </a:pPr>
              <a:t>‹#›</a:t>
            </a:fld>
            <a:endParaRPr lang="sl-SI"/>
          </a:p>
        </p:txBody>
      </p:sp>
    </p:spTree>
    <p:extLst>
      <p:ext uri="{BB962C8B-B14F-4D97-AF65-F5344CB8AC3E}">
        <p14:creationId xmlns:p14="http://schemas.microsoft.com/office/powerpoint/2010/main" val="241382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820D8CE4-68AA-4182-B189-EFBBD871B7FF}" type="datetimeFigureOut">
              <a:rPr lang="en-US" smtClean="0"/>
              <a:t>28-Nov-18</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fld id="{43631929-338E-4092-A416-A3941DF39189}"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149981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9"/>
          <p:cNvSpPr>
            <a:spLocks noGrp="1"/>
          </p:cNvSpPr>
          <p:nvPr>
            <p:ph type="sldNum" sz="quarter" idx="11"/>
          </p:nvPr>
        </p:nvSpPr>
        <p:spPr/>
        <p:txBody>
          <a:bodyPr rtlCol="0"/>
          <a:lstStyle>
            <a:lvl1pPr>
              <a:defRPr/>
            </a:lvl1pPr>
          </a:lstStyle>
          <a:p>
            <a:fld id="{43631929-338E-4092-A416-A3941DF39189}" type="slidenum">
              <a:rPr lang="en-US" smtClean="0"/>
              <a:t>‹#›</a:t>
            </a:fld>
            <a:endParaRPr lang="en-US"/>
          </a:p>
        </p:txBody>
      </p:sp>
      <p:sp>
        <p:nvSpPr>
          <p:cNvPr id="7" name="Footer Placeholder 11"/>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109601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Edit Master text styles</a:t>
            </a:r>
          </a:p>
        </p:txBody>
      </p:sp>
      <p:sp>
        <p:nvSpPr>
          <p:cNvPr id="8" name="Slide Number Placeholder 11"/>
          <p:cNvSpPr>
            <a:spLocks noGrp="1"/>
          </p:cNvSpPr>
          <p:nvPr>
            <p:ph type="sldNum" sz="quarter" idx="11"/>
          </p:nvPr>
        </p:nvSpPr>
        <p:spPr/>
        <p:txBody>
          <a:bodyPr rtlCol="0"/>
          <a:lstStyle>
            <a:lvl1pPr>
              <a:defRPr/>
            </a:lvl1pPr>
          </a:lstStyle>
          <a:p>
            <a:fld id="{43631929-338E-4092-A416-A3941DF39189}" type="slidenum">
              <a:rPr lang="en-US" smtClean="0"/>
              <a:t>‹#›</a:t>
            </a:fld>
            <a:endParaRPr lang="en-US"/>
          </a:p>
        </p:txBody>
      </p:sp>
      <p:sp>
        <p:nvSpPr>
          <p:cNvPr id="9" name="Footer Placeholder 13"/>
          <p:cNvSpPr>
            <a:spLocks noGrp="1"/>
          </p:cNvSpPr>
          <p:nvPr>
            <p:ph type="ftr" sz="quarter" idx="12"/>
          </p:nvPr>
        </p:nvSpPr>
        <p:spPr/>
        <p:txBody>
          <a:bodyPr rtlCol="0"/>
          <a:lstStyle>
            <a:lvl1pPr>
              <a:defRPr/>
            </a:lvl1pPr>
          </a:lstStyle>
          <a:p>
            <a:endParaRPr lang="en-US"/>
          </a:p>
        </p:txBody>
      </p:sp>
    </p:spTree>
    <p:extLst>
      <p:ext uri="{BB962C8B-B14F-4D97-AF65-F5344CB8AC3E}">
        <p14:creationId xmlns:p14="http://schemas.microsoft.com/office/powerpoint/2010/main" val="303591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311961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0D8CE4-68AA-4182-B189-EFBBD871B7FF}" type="datetimeFigureOut">
              <a:rPr lang="en-US" smtClean="0"/>
              <a:t>28-Nov-18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215115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820D8CE4-68AA-4182-B189-EFBBD871B7FF}" type="datetimeFigureOut">
              <a:rPr lang="en-US" smtClean="0"/>
              <a:t>28-Nov-18</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374671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fld id="{820D8CE4-68AA-4182-B189-EFBBD871B7FF}" type="datetimeFigureOut">
              <a:rPr lang="en-US" smtClean="0"/>
              <a:t>28-Nov-18</a:t>
            </a:fld>
            <a:endParaRPr lang="en-US"/>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fld id="{43631929-338E-4092-A416-A3941DF39189}" type="slidenum">
              <a:rPr lang="en-US" smtClean="0"/>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endParaRPr lang="en-US"/>
          </a:p>
        </p:txBody>
      </p:sp>
    </p:spTree>
    <p:extLst>
      <p:ext uri="{BB962C8B-B14F-4D97-AF65-F5344CB8AC3E}">
        <p14:creationId xmlns:p14="http://schemas.microsoft.com/office/powerpoint/2010/main" val="3087942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820D8CE4-68AA-4182-B189-EFBBD871B7FF}" type="datetimeFigureOut">
              <a:rPr lang="en-US" smtClean="0"/>
              <a:t>28-Nov-18</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3631929-338E-4092-A416-A3941DF39189}" type="slidenum">
              <a:rPr lang="en-US" smtClean="0"/>
              <a:t>‹#›</a:t>
            </a:fld>
            <a:endParaRPr lang="en-US"/>
          </a:p>
        </p:txBody>
      </p:sp>
    </p:spTree>
    <p:extLst>
      <p:ext uri="{BB962C8B-B14F-4D97-AF65-F5344CB8AC3E}">
        <p14:creationId xmlns:p14="http://schemas.microsoft.com/office/powerpoint/2010/main" val="362018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5">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18"/>
        </a:defRPr>
      </a:lvl2pPr>
      <a:lvl3pPr algn="l" rtl="0" eaLnBrk="1" fontAlgn="base" hangingPunct="1">
        <a:spcBef>
          <a:spcPct val="0"/>
        </a:spcBef>
        <a:spcAft>
          <a:spcPct val="0"/>
        </a:spcAft>
        <a:defRPr sz="4400">
          <a:solidFill>
            <a:schemeClr val="tx2"/>
          </a:solidFill>
          <a:latin typeface="Tw Cen MT" pitchFamily="34" charset="-18"/>
        </a:defRPr>
      </a:lvl3pPr>
      <a:lvl4pPr algn="l" rtl="0" eaLnBrk="1" fontAlgn="base" hangingPunct="1">
        <a:spcBef>
          <a:spcPct val="0"/>
        </a:spcBef>
        <a:spcAft>
          <a:spcPct val="0"/>
        </a:spcAft>
        <a:defRPr sz="4400">
          <a:solidFill>
            <a:schemeClr val="tx2"/>
          </a:solidFill>
          <a:latin typeface="Tw Cen MT" pitchFamily="34" charset="-18"/>
        </a:defRPr>
      </a:lvl4pPr>
      <a:lvl5pPr algn="l" rtl="0" eaLnBrk="1" fontAlgn="base" hangingPunct="1">
        <a:spcBef>
          <a:spcPct val="0"/>
        </a:spcBef>
        <a:spcAft>
          <a:spcPct val="0"/>
        </a:spcAft>
        <a:defRPr sz="4400">
          <a:solidFill>
            <a:schemeClr val="tx2"/>
          </a:solidFill>
          <a:latin typeface="Tw Cen MT" pitchFamily="34" charset="-18"/>
        </a:defRPr>
      </a:lvl5pPr>
      <a:lvl6pPr marL="457200" algn="l" rtl="0" eaLnBrk="1" fontAlgn="base" hangingPunct="1">
        <a:spcBef>
          <a:spcPct val="0"/>
        </a:spcBef>
        <a:spcAft>
          <a:spcPct val="0"/>
        </a:spcAft>
        <a:defRPr sz="4400">
          <a:solidFill>
            <a:schemeClr val="tx2"/>
          </a:solidFill>
          <a:latin typeface="Tw Cen MT" pitchFamily="34" charset="-18"/>
        </a:defRPr>
      </a:lvl6pPr>
      <a:lvl7pPr marL="914400" algn="l" rtl="0" eaLnBrk="1" fontAlgn="base" hangingPunct="1">
        <a:spcBef>
          <a:spcPct val="0"/>
        </a:spcBef>
        <a:spcAft>
          <a:spcPct val="0"/>
        </a:spcAft>
        <a:defRPr sz="4400">
          <a:solidFill>
            <a:schemeClr val="tx2"/>
          </a:solidFill>
          <a:latin typeface="Tw Cen MT" pitchFamily="34" charset="-18"/>
        </a:defRPr>
      </a:lvl7pPr>
      <a:lvl8pPr marL="1371600" algn="l" rtl="0" eaLnBrk="1" fontAlgn="base" hangingPunct="1">
        <a:spcBef>
          <a:spcPct val="0"/>
        </a:spcBef>
        <a:spcAft>
          <a:spcPct val="0"/>
        </a:spcAft>
        <a:defRPr sz="4400">
          <a:solidFill>
            <a:schemeClr val="tx2"/>
          </a:solidFill>
          <a:latin typeface="Tw Cen MT" pitchFamily="34" charset="-18"/>
        </a:defRPr>
      </a:lvl8pPr>
      <a:lvl9pPr marL="1828800" algn="l" rtl="0" eaLnBrk="1" fontAlgn="base" hangingPunct="1">
        <a:spcBef>
          <a:spcPct val="0"/>
        </a:spcBef>
        <a:spcAft>
          <a:spcPct val="0"/>
        </a:spcAft>
        <a:defRPr sz="4400">
          <a:solidFill>
            <a:schemeClr val="tx2"/>
          </a:solidFill>
          <a:latin typeface="Tw Cen MT" pitchFamily="34" charset="-18"/>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34201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34202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sl-SI" smtClean="0"/>
              <a:t>Matija Lokar, FMF</a:t>
            </a:r>
            <a:endParaRPr lang="sl-SI"/>
          </a:p>
        </p:txBody>
      </p:sp>
      <p:sp>
        <p:nvSpPr>
          <p:cNvPr id="34202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sl-SI"/>
          </a:p>
        </p:txBody>
      </p:sp>
      <p:sp>
        <p:nvSpPr>
          <p:cNvPr id="34202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C0CB8C7-5CA6-4050-A735-AEDB89FA5D37}" type="slidenum">
              <a:rPr lang="sl-SI"/>
              <a:pPr>
                <a:defRPr/>
              </a:pPr>
              <a:t>‹#›</a:t>
            </a:fld>
            <a:endParaRPr lang="sl-SI"/>
          </a:p>
        </p:txBody>
      </p:sp>
    </p:spTree>
    <p:extLst>
      <p:ext uri="{BB962C8B-B14F-4D97-AF65-F5344CB8AC3E}">
        <p14:creationId xmlns:p14="http://schemas.microsoft.com/office/powerpoint/2010/main" val="37911356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20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20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2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bldLvl="5">
        <p:tmplLst>
          <p:tmpl lvl="1">
            <p:tnLst>
              <p:par>
                <p:cTn presetID="1" presetClass="entr" presetSubtype="0" fill="hold" nodeType="clickEffect">
                  <p:stCondLst>
                    <p:cond delay="0"/>
                  </p:stCondLst>
                  <p:childTnLst>
                    <p:set>
                      <p:cBhvr>
                        <p:cTn dur="1" fill="hold">
                          <p:stCondLst>
                            <p:cond delay="0"/>
                          </p:stCondLst>
                        </p:cTn>
                        <p:tgtEl>
                          <p:spTgt spid="342019"/>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4201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4201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4201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42019"/>
                        </p:tgtEl>
                        <p:attrNameLst>
                          <p:attrName>style.visibility</p:attrName>
                        </p:attrNameLst>
                      </p:cBhvr>
                      <p:to>
                        <p:strVal val="visible"/>
                      </p:to>
                    </p:set>
                  </p:childTnLst>
                </p:cTn>
              </p:par>
            </p:tnLst>
          </p:tmpl>
        </p:tmplLst>
      </p:bldP>
    </p:bld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smtClean="0"/>
              <a:t>PROBLEMI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058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Nedeljski planinec</a:t>
            </a:r>
            <a:endParaRPr lang="sl-SI" dirty="0"/>
          </a:p>
        </p:txBody>
      </p:sp>
      <p:sp>
        <p:nvSpPr>
          <p:cNvPr id="3" name="Content Placeholder 2"/>
          <p:cNvSpPr>
            <a:spLocks noGrp="1"/>
          </p:cNvSpPr>
          <p:nvPr>
            <p:ph sz="quarter" idx="1"/>
          </p:nvPr>
        </p:nvSpPr>
        <p:spPr>
          <a:xfrm>
            <a:off x="354330" y="1600200"/>
            <a:ext cx="9935718" cy="2743200"/>
          </a:xfrm>
        </p:spPr>
        <p:txBody>
          <a:bodyPr/>
          <a:lstStyle/>
          <a:p>
            <a:pPr marL="0" indent="0">
              <a:buNone/>
            </a:pPr>
            <a:r>
              <a:rPr lang="sl-SI" sz="2400" dirty="0"/>
              <a:t>Vsak nedeljski planinec se prej ali slej sooči z dejstvom, da bi rad v gore odnesel neverjetne količine hrane in pijače, teža, ki jo lahko nese, pa je zelo omejena - denimo 10 kilogramov.</a:t>
            </a:r>
          </a:p>
          <a:p>
            <a:pPr marL="0" indent="0">
              <a:buNone/>
            </a:pPr>
            <a:r>
              <a:rPr lang="sl-SI" sz="2400" dirty="0"/>
              <a:t>Da bo lažje ocenil kaj naj vzame s seboj, je naš nedeljski planinec naredil seznam stvari, ki jih ima na razpolago, in jih ocenil glede na pomembnost. Kako naj jih izbere, da njihova skupna teža ne bo presegala 10 kilogramov in da bo njihova skupna </a:t>
            </a:r>
            <a:r>
              <a:rPr lang="sl-SI" sz="2400" dirty="0" smtClean="0"/>
              <a:t>pomembnost </a:t>
            </a:r>
            <a:r>
              <a:rPr lang="sl-SI" sz="2400" dirty="0"/>
              <a:t>kar največja?</a:t>
            </a:r>
          </a:p>
          <a:p>
            <a:pPr marL="0" indent="0">
              <a:buNone/>
            </a:pPr>
            <a:endParaRPr lang="sl-SI" sz="2000" dirty="0"/>
          </a:p>
        </p:txBody>
      </p:sp>
      <p:sp>
        <p:nvSpPr>
          <p:cNvPr id="6" name="TextBox 5"/>
          <p:cNvSpPr txBox="1"/>
          <p:nvPr/>
        </p:nvSpPr>
        <p:spPr>
          <a:xfrm>
            <a:off x="816864" y="5090100"/>
            <a:ext cx="4114800" cy="1569660"/>
          </a:xfrm>
          <a:prstGeom prst="rect">
            <a:avLst/>
          </a:prstGeom>
          <a:noFill/>
        </p:spPr>
        <p:txBody>
          <a:bodyPr wrap="square" rtlCol="0">
            <a:spAutoFit/>
          </a:bodyPr>
          <a:lstStyle/>
          <a:p>
            <a:pPr marL="285750" indent="-285750">
              <a:buFont typeface="Arial" panose="020B0604020202020204" pitchFamily="34" charset="0"/>
              <a:buChar char="•"/>
            </a:pPr>
            <a:r>
              <a:rPr lang="sl-SI" sz="1600" dirty="0"/>
              <a:t>Cviček, 4 kg, </a:t>
            </a:r>
            <a:r>
              <a:rPr lang="sl-SI" sz="1600" dirty="0" smtClean="0"/>
              <a:t>pomembnost </a:t>
            </a:r>
            <a:r>
              <a:rPr lang="sl-SI" sz="1600" dirty="0"/>
              <a:t>8</a:t>
            </a:r>
          </a:p>
          <a:p>
            <a:pPr marL="285750" indent="-285750">
              <a:buFont typeface="Arial" panose="020B0604020202020204" pitchFamily="34" charset="0"/>
              <a:buChar char="•"/>
            </a:pPr>
            <a:r>
              <a:rPr lang="sl-SI" sz="1600" dirty="0"/>
              <a:t>Radenska, 3 kg, </a:t>
            </a:r>
            <a:r>
              <a:rPr lang="sl-SI" sz="1600" dirty="0" smtClean="0"/>
              <a:t>pomembnost </a:t>
            </a:r>
            <a:r>
              <a:rPr lang="sl-SI" sz="1600" dirty="0"/>
              <a:t>5</a:t>
            </a:r>
          </a:p>
          <a:p>
            <a:pPr marL="285750" indent="-285750">
              <a:buFont typeface="Arial" panose="020B0604020202020204" pitchFamily="34" charset="0"/>
              <a:buChar char="•"/>
            </a:pPr>
            <a:r>
              <a:rPr lang="sl-SI" sz="1600" dirty="0"/>
              <a:t>Gosti sok, 1 kg, </a:t>
            </a:r>
            <a:r>
              <a:rPr lang="sl-SI" sz="1600" dirty="0" smtClean="0"/>
              <a:t>pomembnost </a:t>
            </a:r>
            <a:r>
              <a:rPr lang="sl-SI" sz="1600" dirty="0"/>
              <a:t>1.5</a:t>
            </a:r>
          </a:p>
          <a:p>
            <a:pPr marL="285750" indent="-285750">
              <a:buFont typeface="Arial" panose="020B0604020202020204" pitchFamily="34" charset="0"/>
              <a:buChar char="•"/>
            </a:pPr>
            <a:r>
              <a:rPr lang="sl-SI" sz="1600" dirty="0"/>
              <a:t>Pršut, 5 kg, </a:t>
            </a:r>
            <a:r>
              <a:rPr lang="sl-SI" sz="1600" dirty="0" smtClean="0"/>
              <a:t>pomembnost </a:t>
            </a:r>
            <a:r>
              <a:rPr lang="sl-SI" sz="1600" dirty="0"/>
              <a:t>4</a:t>
            </a:r>
          </a:p>
          <a:p>
            <a:pPr marL="285750" indent="-285750">
              <a:buFont typeface="Arial" panose="020B0604020202020204" pitchFamily="34" charset="0"/>
              <a:buChar char="•"/>
            </a:pPr>
            <a:r>
              <a:rPr lang="sl-SI" sz="1600" dirty="0"/>
              <a:t>Čelada, 0.5 kg, </a:t>
            </a:r>
            <a:r>
              <a:rPr lang="sl-SI" sz="1600" dirty="0" smtClean="0"/>
              <a:t>pomembnost </a:t>
            </a:r>
            <a:r>
              <a:rPr lang="sl-SI" sz="1600" dirty="0"/>
              <a:t>2</a:t>
            </a:r>
          </a:p>
          <a:p>
            <a:pPr marL="285750" indent="-285750">
              <a:buFont typeface="Arial" panose="020B0604020202020204" pitchFamily="34" charset="0"/>
              <a:buChar char="•"/>
            </a:pPr>
            <a:endParaRPr lang="sl-SI" sz="1600" dirty="0"/>
          </a:p>
        </p:txBody>
      </p:sp>
      <p:sp>
        <p:nvSpPr>
          <p:cNvPr id="7" name="TextBox 6"/>
          <p:cNvSpPr txBox="1"/>
          <p:nvPr/>
        </p:nvSpPr>
        <p:spPr>
          <a:xfrm>
            <a:off x="5520690" y="5090100"/>
            <a:ext cx="5417820" cy="1569660"/>
          </a:xfrm>
          <a:prstGeom prst="rect">
            <a:avLst/>
          </a:prstGeom>
          <a:noFill/>
        </p:spPr>
        <p:txBody>
          <a:bodyPr wrap="square" rtlCol="0">
            <a:spAutoFit/>
          </a:bodyPr>
          <a:lstStyle/>
          <a:p>
            <a:pPr marL="285750" indent="-285750">
              <a:buFont typeface="Arial" panose="020B0604020202020204" pitchFamily="34" charset="0"/>
              <a:buChar char="•"/>
            </a:pPr>
            <a:r>
              <a:rPr lang="sl-SI" sz="1600" dirty="0"/>
              <a:t>Prva pomoč, 1 kg, </a:t>
            </a:r>
            <a:r>
              <a:rPr lang="sl-SI" sz="1600" dirty="0" smtClean="0"/>
              <a:t>pomembnost </a:t>
            </a:r>
            <a:r>
              <a:rPr lang="sl-SI" sz="1600" dirty="0"/>
              <a:t>1</a:t>
            </a:r>
          </a:p>
          <a:p>
            <a:pPr marL="285750" indent="-285750">
              <a:buFont typeface="Arial" panose="020B0604020202020204" pitchFamily="34" charset="0"/>
              <a:buChar char="•"/>
            </a:pPr>
            <a:r>
              <a:rPr lang="sl-SI" sz="1600" dirty="0"/>
              <a:t>sir Jošt, 2 kg, </a:t>
            </a:r>
            <a:r>
              <a:rPr lang="sl-SI" sz="1600" dirty="0" smtClean="0"/>
              <a:t>pomembnost </a:t>
            </a:r>
            <a:r>
              <a:rPr lang="sl-SI" sz="1600" dirty="0"/>
              <a:t>6</a:t>
            </a:r>
          </a:p>
          <a:p>
            <a:pPr marL="285750" indent="-285750">
              <a:buFont typeface="Arial" panose="020B0604020202020204" pitchFamily="34" charset="0"/>
              <a:buChar char="•"/>
            </a:pPr>
            <a:r>
              <a:rPr lang="sl-SI" sz="1600" dirty="0"/>
              <a:t>Sladkarije, 7 kg, </a:t>
            </a:r>
            <a:r>
              <a:rPr lang="sl-SI" sz="1600" dirty="0" smtClean="0"/>
              <a:t>pomembnost </a:t>
            </a:r>
            <a:r>
              <a:rPr lang="sl-SI" sz="1600" dirty="0"/>
              <a:t>10</a:t>
            </a:r>
          </a:p>
          <a:p>
            <a:pPr marL="285750" indent="-285750">
              <a:buFont typeface="Arial" panose="020B0604020202020204" pitchFamily="34" charset="0"/>
              <a:buChar char="•"/>
            </a:pPr>
            <a:r>
              <a:rPr lang="sl-SI" sz="1600" dirty="0"/>
              <a:t>Komplet za varovanje, 3.5 kg, </a:t>
            </a:r>
            <a:r>
              <a:rPr lang="sl-SI" sz="1600" dirty="0" smtClean="0"/>
              <a:t>pomembnost </a:t>
            </a:r>
            <a:r>
              <a:rPr lang="sl-SI" sz="1600" dirty="0"/>
              <a:t>4</a:t>
            </a:r>
          </a:p>
          <a:p>
            <a:pPr marL="285750" indent="-285750">
              <a:buFont typeface="Arial" panose="020B0604020202020204" pitchFamily="34" charset="0"/>
              <a:buChar char="•"/>
            </a:pPr>
            <a:r>
              <a:rPr lang="sl-SI" sz="1600" dirty="0"/>
              <a:t>Rženi kruh, 1.5 kg, </a:t>
            </a:r>
            <a:r>
              <a:rPr lang="sl-SI" sz="1600" dirty="0" smtClean="0"/>
              <a:t>pomembnost </a:t>
            </a:r>
            <a:r>
              <a:rPr lang="sl-SI" sz="1600" dirty="0"/>
              <a:t>5</a:t>
            </a:r>
          </a:p>
          <a:p>
            <a:endParaRPr lang="sl-SI" sz="1600" dirty="0"/>
          </a:p>
        </p:txBody>
      </p:sp>
    </p:spTree>
    <p:extLst>
      <p:ext uri="{BB962C8B-B14F-4D97-AF65-F5344CB8AC3E}">
        <p14:creationId xmlns:p14="http://schemas.microsoft.com/office/powerpoint/2010/main" val="269383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Gremo v NUK</a:t>
            </a:r>
            <a:endParaRPr lang="sl-S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11" y="1635450"/>
            <a:ext cx="824214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63608" y="5192768"/>
            <a:ext cx="3528392" cy="1477328"/>
          </a:xfrm>
          <a:prstGeom prst="rect">
            <a:avLst/>
          </a:prstGeom>
          <a:noFill/>
        </p:spPr>
        <p:txBody>
          <a:bodyPr wrap="square" rtlCol="0">
            <a:spAutoFit/>
          </a:bodyPr>
          <a:lstStyle/>
          <a:p>
            <a:pPr marL="285750" indent="-285750">
              <a:buFont typeface="Arial" pitchFamily="34" charset="0"/>
              <a:buChar char="•"/>
            </a:pPr>
            <a:r>
              <a:rPr lang="sl-SI" dirty="0" smtClean="0"/>
              <a:t>Najhitrejša pot</a:t>
            </a:r>
          </a:p>
          <a:p>
            <a:pPr marL="285750" indent="-285750">
              <a:buFont typeface="Arial" pitchFamily="34" charset="0"/>
              <a:buChar char="•"/>
            </a:pPr>
            <a:r>
              <a:rPr lang="sl-SI" dirty="0" smtClean="0"/>
              <a:t>Najbolj slikovita</a:t>
            </a:r>
          </a:p>
          <a:p>
            <a:pPr marL="285750" indent="-285750">
              <a:buFont typeface="Arial" pitchFamily="34" charset="0"/>
              <a:buChar char="•"/>
            </a:pPr>
            <a:r>
              <a:rPr lang="sl-SI" dirty="0" smtClean="0"/>
              <a:t>Najkrajša</a:t>
            </a:r>
          </a:p>
          <a:p>
            <a:pPr marL="285750" indent="-285750">
              <a:buFont typeface="Arial" pitchFamily="34" charset="0"/>
              <a:buChar char="•"/>
            </a:pPr>
            <a:r>
              <a:rPr lang="sl-SI" dirty="0" smtClean="0"/>
              <a:t>Z drugim prevoznim sredstvom</a:t>
            </a:r>
            <a:endParaRPr lang="sl-SI" dirty="0"/>
          </a:p>
        </p:txBody>
      </p:sp>
    </p:spTree>
    <p:extLst>
      <p:ext uri="{BB962C8B-B14F-4D97-AF65-F5344CB8AC3E}">
        <p14:creationId xmlns:p14="http://schemas.microsoft.com/office/powerpoint/2010/main" val="4224788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TeX</a:t>
            </a:r>
            <a:endParaRPr lang="sl-SI" dirty="0"/>
          </a:p>
        </p:txBody>
      </p:sp>
      <p:sp>
        <p:nvSpPr>
          <p:cNvPr id="3" name="Content Placeholder 2"/>
          <p:cNvSpPr>
            <a:spLocks noGrp="1"/>
          </p:cNvSpPr>
          <p:nvPr>
            <p:ph idx="1"/>
          </p:nvPr>
        </p:nvSpPr>
        <p:spPr/>
        <p:txBody>
          <a:bodyPr>
            <a:normAutofit/>
          </a:bodyPr>
          <a:lstStyle/>
          <a:p>
            <a:r>
              <a:rPr lang="sl-SI" dirty="0" smtClean="0"/>
              <a:t>Optimalno oblikovanje odstavka</a:t>
            </a:r>
          </a:p>
          <a:p>
            <a:r>
              <a:rPr lang="sl-SI" dirty="0" smtClean="0"/>
              <a:t>Imamo odstavek, ki ga sestavljajo besede b</a:t>
            </a:r>
            <a:r>
              <a:rPr lang="sl-SI" baseline="-25000" dirty="0" smtClean="0"/>
              <a:t>1</a:t>
            </a:r>
            <a:r>
              <a:rPr lang="sl-SI" dirty="0" smtClean="0"/>
              <a:t>, b</a:t>
            </a:r>
            <a:r>
              <a:rPr lang="sl-SI" baseline="-25000" dirty="0" smtClean="0"/>
              <a:t>2</a:t>
            </a:r>
            <a:r>
              <a:rPr lang="sl-SI" dirty="0" smtClean="0"/>
              <a:t>, …, </a:t>
            </a:r>
            <a:r>
              <a:rPr lang="sl-SI" dirty="0" err="1" smtClean="0"/>
              <a:t>b</a:t>
            </a:r>
            <a:r>
              <a:rPr lang="sl-SI" baseline="-25000" dirty="0" err="1" smtClean="0"/>
              <a:t>n</a:t>
            </a:r>
            <a:r>
              <a:rPr lang="sl-SI" dirty="0" smtClean="0"/>
              <a:t>, kjer je dolžina besede </a:t>
            </a:r>
            <a:r>
              <a:rPr lang="sl-SI" dirty="0" err="1"/>
              <a:t>b</a:t>
            </a:r>
            <a:r>
              <a:rPr lang="sl-SI" baseline="-25000" dirty="0" err="1" smtClean="0"/>
              <a:t>k</a:t>
            </a:r>
            <a:r>
              <a:rPr lang="sl-SI" dirty="0" smtClean="0"/>
              <a:t> enaka |</a:t>
            </a:r>
            <a:r>
              <a:rPr lang="sl-SI" dirty="0" err="1"/>
              <a:t>b</a:t>
            </a:r>
            <a:r>
              <a:rPr lang="sl-SI" baseline="-25000" dirty="0" err="1" smtClean="0"/>
              <a:t>k</a:t>
            </a:r>
            <a:r>
              <a:rPr lang="sl-SI" dirty="0" smtClean="0"/>
              <a:t>|. L pa je najdaljša dovoljena dolžina vrstice. Seveda velja |</a:t>
            </a:r>
            <a:r>
              <a:rPr lang="sl-SI" dirty="0" err="1"/>
              <a:t>b</a:t>
            </a:r>
            <a:r>
              <a:rPr lang="sl-SI" baseline="-25000" dirty="0" err="1" smtClean="0"/>
              <a:t>k</a:t>
            </a:r>
            <a:r>
              <a:rPr lang="sl-SI" dirty="0" smtClean="0"/>
              <a:t>| ≤ L za vsak k. Z V(i,j) označimo vrstico, ki se začne z i-to besedo (</a:t>
            </a:r>
            <a:r>
              <a:rPr lang="sl-SI" dirty="0"/>
              <a:t>b</a:t>
            </a:r>
            <a:r>
              <a:rPr lang="sl-SI" baseline="-25000" dirty="0" smtClean="0"/>
              <a:t>i</a:t>
            </a:r>
            <a:r>
              <a:rPr lang="sl-SI" dirty="0" smtClean="0"/>
              <a:t>) in konča z j-to (</a:t>
            </a:r>
            <a:r>
              <a:rPr lang="sl-SI" dirty="0" err="1"/>
              <a:t>b</a:t>
            </a:r>
            <a:r>
              <a:rPr lang="sl-SI" baseline="-25000" dirty="0" err="1" smtClean="0"/>
              <a:t>j</a:t>
            </a:r>
            <a:r>
              <a:rPr lang="sl-SI" dirty="0" smtClean="0"/>
              <a:t>). Potem definiramo "kazen na grdost" /odvisna od tega, kako se skupna dolžina V(i,j) razlikuje od L/ (ker je potem potrebno med besede vrivati dodatne presledke!). In sedaj je potrebno ugotoviti, kje razdeliti besede, da bo skupna "kazen" kar se da majhna. </a:t>
            </a:r>
          </a:p>
          <a:p>
            <a:endParaRPr lang="sl-SI" dirty="0"/>
          </a:p>
        </p:txBody>
      </p:sp>
    </p:spTree>
    <p:extLst>
      <p:ext uri="{BB962C8B-B14F-4D97-AF65-F5344CB8AC3E}">
        <p14:creationId xmlns:p14="http://schemas.microsoft.com/office/powerpoint/2010/main" val="3338807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Kovanci</a:t>
            </a:r>
            <a:endParaRPr lang="en-US" dirty="0"/>
          </a:p>
        </p:txBody>
      </p:sp>
      <p:sp>
        <p:nvSpPr>
          <p:cNvPr id="3" name="Content Placeholder 2"/>
          <p:cNvSpPr>
            <a:spLocks noGrp="1"/>
          </p:cNvSpPr>
          <p:nvPr>
            <p:ph sz="quarter" idx="1"/>
          </p:nvPr>
        </p:nvSpPr>
        <p:spPr/>
        <p:txBody>
          <a:bodyPr/>
          <a:lstStyle/>
          <a:p>
            <a:r>
              <a:rPr lang="sl-SI" dirty="0" smtClean="0"/>
              <a:t>Znesek Z moramo plačati s kovanci z vrednostmi v</a:t>
            </a:r>
            <a:r>
              <a:rPr lang="sl-SI" baseline="-25000" dirty="0" smtClean="0"/>
              <a:t>1</a:t>
            </a:r>
            <a:r>
              <a:rPr lang="sl-SI" dirty="0" smtClean="0"/>
              <a:t>, v</a:t>
            </a:r>
            <a:r>
              <a:rPr lang="sl-SI" baseline="-25000" dirty="0" smtClean="0"/>
              <a:t>2</a:t>
            </a:r>
            <a:r>
              <a:rPr lang="sl-SI" dirty="0" smtClean="0"/>
              <a:t>, …, </a:t>
            </a:r>
            <a:r>
              <a:rPr lang="sl-SI" dirty="0" err="1" smtClean="0"/>
              <a:t>v</a:t>
            </a:r>
            <a:r>
              <a:rPr lang="sl-SI" baseline="-25000" dirty="0" err="1" smtClean="0"/>
              <a:t>n</a:t>
            </a:r>
            <a:r>
              <a:rPr lang="sl-SI" dirty="0" smtClean="0"/>
              <a:t>. Uporabimo lahko poljubno število kovancev iste vrednosti. Kako jih izbrati, da jim bomo porabili najmanj.</a:t>
            </a:r>
          </a:p>
          <a:p>
            <a:r>
              <a:rPr lang="sl-SI" dirty="0" smtClean="0"/>
              <a:t>Denimo, da imamo kovance 1, 3 in 4 in znesek 11</a:t>
            </a:r>
          </a:p>
          <a:p>
            <a:r>
              <a:rPr lang="sl-SI" dirty="0" smtClean="0"/>
              <a:t>11 = 4 + 4 + 3</a:t>
            </a:r>
          </a:p>
          <a:p>
            <a:r>
              <a:rPr lang="sl-SI" dirty="0" smtClean="0"/>
              <a:t>Torej strategija …</a:t>
            </a:r>
          </a:p>
          <a:p>
            <a:r>
              <a:rPr lang="sl-SI" dirty="0" smtClean="0"/>
              <a:t>Ampak, kaj pa za 6</a:t>
            </a:r>
          </a:p>
          <a:p>
            <a:r>
              <a:rPr lang="sl-SI" dirty="0" smtClean="0"/>
              <a:t>6 = 4 + 1 + 1</a:t>
            </a:r>
          </a:p>
          <a:p>
            <a:r>
              <a:rPr lang="sl-SI" dirty="0" smtClean="0"/>
              <a:t>6 = 3 + 3</a:t>
            </a:r>
            <a:endParaRPr lang="en-US" dirty="0"/>
          </a:p>
        </p:txBody>
      </p:sp>
    </p:spTree>
    <p:extLst>
      <p:ext uri="{BB962C8B-B14F-4D97-AF65-F5344CB8AC3E}">
        <p14:creationId xmlns:p14="http://schemas.microsoft.com/office/powerpoint/2010/main" val="264274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Skupni podnizi</a:t>
            </a:r>
            <a:endParaRPr lang="en-US" dirty="0"/>
          </a:p>
        </p:txBody>
      </p:sp>
      <p:sp>
        <p:nvSpPr>
          <p:cNvPr id="3" name="Content Placeholder 2"/>
          <p:cNvSpPr>
            <a:spLocks noGrp="1"/>
          </p:cNvSpPr>
          <p:nvPr>
            <p:ph sz="quarter" idx="1"/>
          </p:nvPr>
        </p:nvSpPr>
        <p:spPr/>
        <p:txBody>
          <a:bodyPr/>
          <a:lstStyle/>
          <a:p>
            <a:r>
              <a:rPr lang="en-US" dirty="0" err="1"/>
              <a:t>Podana</a:t>
            </a:r>
            <a:r>
              <a:rPr lang="en-US" dirty="0"/>
              <a:t> </a:t>
            </a:r>
            <a:r>
              <a:rPr lang="en-US" dirty="0" err="1"/>
              <a:t>imamo</a:t>
            </a:r>
            <a:r>
              <a:rPr lang="en-US" dirty="0"/>
              <a:t> </a:t>
            </a:r>
            <a:r>
              <a:rPr lang="en-US" dirty="0" err="1"/>
              <a:t>niza</a:t>
            </a:r>
            <a:r>
              <a:rPr lang="en-US" dirty="0"/>
              <a:t> X in Y, </a:t>
            </a:r>
            <a:r>
              <a:rPr lang="en-US" dirty="0" err="1"/>
              <a:t>dolžin</a:t>
            </a:r>
            <a:r>
              <a:rPr lang="en-US" dirty="0"/>
              <a:t> n in m. </a:t>
            </a:r>
          </a:p>
          <a:p>
            <a:r>
              <a:rPr lang="sl-SI" dirty="0" smtClean="0"/>
              <a:t>Poiščimo </a:t>
            </a:r>
            <a:r>
              <a:rPr lang="en-US" dirty="0" err="1" smtClean="0"/>
              <a:t>najdaljš</a:t>
            </a:r>
            <a:r>
              <a:rPr lang="sl-SI" dirty="0" smtClean="0"/>
              <a:t>i</a:t>
            </a:r>
            <a:r>
              <a:rPr lang="en-US" dirty="0" smtClean="0"/>
              <a:t>, </a:t>
            </a:r>
            <a:r>
              <a:rPr lang="en-US" dirty="0"/>
              <a:t>ne </a:t>
            </a:r>
            <a:r>
              <a:rPr lang="en-US" dirty="0" err="1"/>
              <a:t>nujno</a:t>
            </a:r>
            <a:r>
              <a:rPr lang="en-US" dirty="0"/>
              <a:t> </a:t>
            </a:r>
            <a:r>
              <a:rPr lang="en-US" dirty="0" err="1" smtClean="0"/>
              <a:t>strnjen</a:t>
            </a:r>
            <a:r>
              <a:rPr lang="sl-SI" dirty="0" smtClean="0"/>
              <a:t>i</a:t>
            </a:r>
            <a:r>
              <a:rPr lang="en-US" dirty="0" smtClean="0"/>
              <a:t>, </a:t>
            </a:r>
            <a:r>
              <a:rPr lang="en-US" dirty="0" err="1" smtClean="0"/>
              <a:t>skupn</a:t>
            </a:r>
            <a:r>
              <a:rPr lang="sl-SI" dirty="0" smtClean="0"/>
              <a:t>i</a:t>
            </a:r>
            <a:r>
              <a:rPr lang="en-US" dirty="0" smtClean="0"/>
              <a:t> </a:t>
            </a:r>
            <a:r>
              <a:rPr lang="en-US" dirty="0" err="1" smtClean="0"/>
              <a:t>podniz</a:t>
            </a:r>
            <a:r>
              <a:rPr lang="sl-SI" dirty="0" smtClean="0"/>
              <a:t>.</a:t>
            </a:r>
          </a:p>
          <a:p>
            <a:pPr lvl="1"/>
            <a:r>
              <a:rPr lang="sl-SI" dirty="0"/>
              <a:t>Podniz je poljubno zaporedje črk iz nekega niza, ki so v istem relativnem vrstnem </a:t>
            </a:r>
            <a:r>
              <a:rPr lang="sl-SI" dirty="0" smtClean="0"/>
              <a:t>redu, </a:t>
            </a:r>
            <a:r>
              <a:rPr lang="sl-SI" dirty="0"/>
              <a:t>kot so bile podane v prvotnem nizu</a:t>
            </a:r>
            <a:endParaRPr lang="sl-SI" dirty="0" smtClean="0"/>
          </a:p>
          <a:p>
            <a:r>
              <a:rPr lang="en-US" b="1" dirty="0" smtClean="0"/>
              <a:t>KONKURENCA</a:t>
            </a:r>
            <a:r>
              <a:rPr lang="sl-SI" b="1" dirty="0" smtClean="0"/>
              <a:t>, </a:t>
            </a:r>
            <a:r>
              <a:rPr lang="en-US" b="1" dirty="0" smtClean="0"/>
              <a:t>KOMUTATIVNO</a:t>
            </a:r>
            <a:endParaRPr lang="sl-SI" b="1" dirty="0" smtClean="0"/>
          </a:p>
          <a:p>
            <a:r>
              <a:rPr lang="sl-SI" b="1" dirty="0" smtClean="0"/>
              <a:t>Rezultat:</a:t>
            </a:r>
          </a:p>
          <a:p>
            <a:pPr lvl="1"/>
            <a:r>
              <a:rPr lang="sl-SI" b="1" dirty="0" smtClean="0"/>
              <a:t>KOUA</a:t>
            </a:r>
            <a:endParaRPr lang="sl-SI" dirty="0" smtClean="0"/>
          </a:p>
        </p:txBody>
      </p:sp>
    </p:spTree>
    <p:extLst>
      <p:ext uri="{BB962C8B-B14F-4D97-AF65-F5344CB8AC3E}">
        <p14:creationId xmlns:p14="http://schemas.microsoft.com/office/powerpoint/2010/main" val="4096490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Rožice</a:t>
            </a:r>
            <a:endParaRPr lang="en-US" dirty="0"/>
          </a:p>
        </p:txBody>
      </p:sp>
      <p:sp>
        <p:nvSpPr>
          <p:cNvPr id="3" name="Content Placeholder 2"/>
          <p:cNvSpPr>
            <a:spLocks noGrp="1"/>
          </p:cNvSpPr>
          <p:nvPr>
            <p:ph sz="quarter" idx="1"/>
          </p:nvPr>
        </p:nvSpPr>
        <p:spPr/>
        <p:txBody>
          <a:bodyPr/>
          <a:lstStyle/>
          <a:p>
            <a:r>
              <a:rPr lang="sl-SI" dirty="0" smtClean="0"/>
              <a:t>Sadimo rože. Za vsako poznamo njeno višino, pa tudi od kdaj do kdaj (dnevi v letu) cvetijo. </a:t>
            </a:r>
            <a:r>
              <a:rPr lang="sl-SI" dirty="0"/>
              <a:t>Radi bi jih posadili tako, da v času cvetenja ne bi  ena zastirala druge</a:t>
            </a:r>
            <a:r>
              <a:rPr lang="sl-SI" dirty="0" smtClean="0"/>
              <a:t>. Prav tako pa želimo, da bi bile višje rože čim bolj naprej!</a:t>
            </a:r>
          </a:p>
          <a:p>
            <a:r>
              <a:rPr lang="sl-SI" dirty="0" smtClean="0"/>
              <a:t>Če torej na določen dan cvetita sočasno, mora biti tista, ki je manjša, posajena spredaj</a:t>
            </a:r>
          </a:p>
          <a:p>
            <a:pPr lvl="1"/>
            <a:r>
              <a:rPr lang="sl-SI" dirty="0" smtClean="0"/>
              <a:t>Višine: 3, 2, 5, 4</a:t>
            </a:r>
            <a:endParaRPr lang="sl-SI" dirty="0"/>
          </a:p>
          <a:p>
            <a:pPr lvl="1"/>
            <a:r>
              <a:rPr lang="sl-SI" dirty="0"/>
              <a:t>C</a:t>
            </a:r>
            <a:r>
              <a:rPr lang="sl-SI" dirty="0" smtClean="0"/>
              <a:t>veti  od: 1,2,11,10</a:t>
            </a:r>
            <a:endParaRPr lang="sl-SI" dirty="0"/>
          </a:p>
          <a:p>
            <a:pPr lvl="1"/>
            <a:r>
              <a:rPr lang="sl-SI" dirty="0" smtClean="0"/>
              <a:t>          do: 4,3,12,13</a:t>
            </a:r>
            <a:endParaRPr lang="sl-SI" dirty="0"/>
          </a:p>
          <a:p>
            <a:r>
              <a:rPr lang="sl-SI" dirty="0" smtClean="0"/>
              <a:t>Rezultat: 4</a:t>
            </a:r>
            <a:r>
              <a:rPr lang="sl-SI" dirty="0"/>
              <a:t>,  5,  2,  3 </a:t>
            </a:r>
          </a:p>
          <a:p>
            <a:pPr marL="0" indent="0">
              <a:buNone/>
            </a:pPr>
            <a:endParaRPr lang="en-US" dirty="0"/>
          </a:p>
        </p:txBody>
      </p:sp>
    </p:spTree>
    <p:extLst>
      <p:ext uri="{BB962C8B-B14F-4D97-AF65-F5344CB8AC3E}">
        <p14:creationId xmlns:p14="http://schemas.microsoft.com/office/powerpoint/2010/main" val="365556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p:cNvPicPr>
            <a:picLocks noChangeAspect="1" noChangeArrowheads="1"/>
          </p:cNvPicPr>
          <p:nvPr/>
        </p:nvPicPr>
        <p:blipFill>
          <a:blip r:embed="rId3" cstate="print">
            <a:lum bright="-38000"/>
          </a:blip>
          <a:srcRect/>
          <a:stretch>
            <a:fillRect/>
          </a:stretch>
        </p:blipFill>
        <p:spPr bwMode="auto">
          <a:xfrm rot="-1465922">
            <a:off x="4910138" y="1804988"/>
            <a:ext cx="2265362" cy="2495550"/>
          </a:xfrm>
          <a:prstGeom prst="rect">
            <a:avLst/>
          </a:prstGeom>
          <a:noFill/>
          <a:ln w="9525">
            <a:noFill/>
            <a:miter lim="800000"/>
            <a:headEnd/>
            <a:tailEnd/>
          </a:ln>
        </p:spPr>
      </p:pic>
      <p:sp>
        <p:nvSpPr>
          <p:cNvPr id="13314" name="Rectangle 2"/>
          <p:cNvSpPr>
            <a:spLocks noGrp="1" noChangeArrowheads="1"/>
          </p:cNvSpPr>
          <p:nvPr>
            <p:ph type="ctrTitle"/>
          </p:nvPr>
        </p:nvSpPr>
        <p:spPr>
          <a:xfrm>
            <a:off x="2133600" y="1143000"/>
            <a:ext cx="7772400" cy="1143000"/>
          </a:xfrm>
        </p:spPr>
        <p:txBody>
          <a:bodyPr>
            <a:normAutofit/>
          </a:bodyPr>
          <a:lstStyle/>
          <a:p>
            <a:pPr>
              <a:defRPr/>
            </a:pPr>
            <a:r>
              <a:rPr lang="sl-SI" dirty="0" smtClean="0"/>
              <a:t>Dinamično programiranje</a:t>
            </a:r>
            <a:endParaRPr lang="en-US" dirty="0" smtClean="0"/>
          </a:p>
        </p:txBody>
      </p:sp>
      <p:sp>
        <p:nvSpPr>
          <p:cNvPr id="19460" name="Rectangle 398"/>
          <p:cNvSpPr>
            <a:spLocks noGrp="1" noChangeArrowheads="1"/>
          </p:cNvSpPr>
          <p:nvPr>
            <p:ph type="subTitle" idx="1"/>
          </p:nvPr>
        </p:nvSpPr>
        <p:spPr>
          <a:xfrm>
            <a:off x="3886200" y="6049963"/>
            <a:ext cx="6705600" cy="685800"/>
          </a:xfrm>
        </p:spPr>
        <p:txBody>
          <a:bodyPr/>
          <a:lstStyle/>
          <a:p>
            <a:pPr eaLnBrk="1" hangingPunct="1"/>
            <a:endParaRPr lang="sl-SI" smtClean="0"/>
          </a:p>
        </p:txBody>
      </p:sp>
      <p:sp>
        <p:nvSpPr>
          <p:cNvPr id="19463" name="AutoShape 9" descr="http://en.wikipedia.org/wiki/File:Knapsack.svg"/>
          <p:cNvSpPr>
            <a:spLocks noChangeAspect="1" noChangeArrowheads="1"/>
          </p:cNvSpPr>
          <p:nvPr/>
        </p:nvSpPr>
        <p:spPr bwMode="auto">
          <a:xfrm>
            <a:off x="1697038" y="-144463"/>
            <a:ext cx="304800" cy="304801"/>
          </a:xfrm>
          <a:prstGeom prst="rect">
            <a:avLst/>
          </a:prstGeom>
          <a:noFill/>
          <a:ln w="9525">
            <a:noFill/>
            <a:miter lim="800000"/>
            <a:headEnd/>
            <a:tailEnd/>
          </a:ln>
        </p:spPr>
        <p:txBody>
          <a:bodyPr/>
          <a:lstStyle/>
          <a:p>
            <a:endParaRPr lang="sl-SI"/>
          </a:p>
        </p:txBody>
      </p:sp>
      <p:sp>
        <p:nvSpPr>
          <p:cNvPr id="19464" name="AutoShape 11" descr="http://en.wikipedia.org/wiki/File:Knapsack.svg"/>
          <p:cNvSpPr>
            <a:spLocks noChangeAspect="1" noChangeArrowheads="1"/>
          </p:cNvSpPr>
          <p:nvPr/>
        </p:nvSpPr>
        <p:spPr bwMode="auto">
          <a:xfrm>
            <a:off x="1697038" y="-144463"/>
            <a:ext cx="304800" cy="304801"/>
          </a:xfrm>
          <a:prstGeom prst="rect">
            <a:avLst/>
          </a:prstGeom>
          <a:noFill/>
          <a:ln w="9525">
            <a:noFill/>
            <a:miter lim="800000"/>
            <a:headEnd/>
            <a:tailEnd/>
          </a:ln>
        </p:spPr>
        <p:txBody>
          <a:bodyPr/>
          <a:lstStyle/>
          <a:p>
            <a:endParaRPr lang="sl-SI"/>
          </a:p>
        </p:txBody>
      </p:sp>
      <p:sp>
        <p:nvSpPr>
          <p:cNvPr id="19465" name="AutoShape 13" descr="File:Knapsack.svg"/>
          <p:cNvSpPr>
            <a:spLocks noChangeAspect="1" noChangeArrowheads="1"/>
          </p:cNvSpPr>
          <p:nvPr/>
        </p:nvSpPr>
        <p:spPr bwMode="auto">
          <a:xfrm>
            <a:off x="1697038" y="-144463"/>
            <a:ext cx="304800" cy="304801"/>
          </a:xfrm>
          <a:prstGeom prst="rect">
            <a:avLst/>
          </a:prstGeom>
          <a:noFill/>
          <a:ln w="9525">
            <a:noFill/>
            <a:miter lim="800000"/>
            <a:headEnd/>
            <a:tailEnd/>
          </a:ln>
        </p:spPr>
        <p:txBody>
          <a:bodyPr/>
          <a:lstStyle/>
          <a:p>
            <a:endParaRPr lang="sl-SI"/>
          </a:p>
        </p:txBody>
      </p:sp>
      <p:pic>
        <p:nvPicPr>
          <p:cNvPr id="19466" name="Picture 14"/>
          <p:cNvPicPr>
            <a:picLocks noChangeAspect="1" noChangeArrowheads="1"/>
          </p:cNvPicPr>
          <p:nvPr/>
        </p:nvPicPr>
        <p:blipFill>
          <a:blip r:embed="rId4" cstate="print"/>
          <a:srcRect/>
          <a:stretch>
            <a:fillRect/>
          </a:stretch>
        </p:blipFill>
        <p:spPr bwMode="auto">
          <a:xfrm>
            <a:off x="7696200" y="2514601"/>
            <a:ext cx="2401888" cy="2081213"/>
          </a:xfrm>
          <a:prstGeom prst="rect">
            <a:avLst/>
          </a:prstGeom>
          <a:noFill/>
          <a:ln w="9525">
            <a:noFill/>
            <a:miter lim="800000"/>
            <a:headEnd/>
            <a:tailEnd/>
          </a:ln>
        </p:spPr>
      </p:pic>
      <p:pic>
        <p:nvPicPr>
          <p:cNvPr id="19467" name="Picture 16"/>
          <p:cNvPicPr>
            <a:picLocks noChangeAspect="1" noChangeArrowheads="1"/>
          </p:cNvPicPr>
          <p:nvPr/>
        </p:nvPicPr>
        <p:blipFill>
          <a:blip r:embed="rId5" cstate="print"/>
          <a:srcRect/>
          <a:stretch>
            <a:fillRect/>
          </a:stretch>
        </p:blipFill>
        <p:spPr bwMode="auto">
          <a:xfrm rot="1603585">
            <a:off x="1781175" y="2825750"/>
            <a:ext cx="2476500" cy="1733550"/>
          </a:xfrm>
          <a:prstGeom prst="rect">
            <a:avLst/>
          </a:prstGeom>
          <a:noFill/>
          <a:ln w="9525">
            <a:noFill/>
            <a:miter lim="800000"/>
            <a:headEnd/>
            <a:tailEnd/>
          </a:ln>
        </p:spPr>
      </p:pic>
      <p:pic>
        <p:nvPicPr>
          <p:cNvPr id="19468" name="Picture 17"/>
          <p:cNvPicPr>
            <a:picLocks noChangeAspect="1" noChangeArrowheads="1"/>
          </p:cNvPicPr>
          <p:nvPr/>
        </p:nvPicPr>
        <p:blipFill>
          <a:blip r:embed="rId6" cstate="print"/>
          <a:srcRect/>
          <a:stretch>
            <a:fillRect/>
          </a:stretch>
        </p:blipFill>
        <p:spPr bwMode="auto">
          <a:xfrm rot="659269">
            <a:off x="7824789" y="4841876"/>
            <a:ext cx="1952625" cy="1331913"/>
          </a:xfrm>
          <a:prstGeom prst="rect">
            <a:avLst/>
          </a:prstGeom>
          <a:noFill/>
          <a:ln w="9525">
            <a:noFill/>
            <a:miter lim="800000"/>
            <a:headEnd/>
            <a:tailEnd/>
          </a:ln>
        </p:spPr>
      </p:pic>
      <p:sp>
        <p:nvSpPr>
          <p:cNvPr id="19469" name="TextBox 15"/>
          <p:cNvSpPr txBox="1">
            <a:spLocks noChangeArrowheads="1"/>
          </p:cNvSpPr>
          <p:nvPr/>
        </p:nvSpPr>
        <p:spPr bwMode="auto">
          <a:xfrm>
            <a:off x="2057400" y="5486400"/>
            <a:ext cx="3429000" cy="369888"/>
          </a:xfrm>
          <a:prstGeom prst="rect">
            <a:avLst/>
          </a:prstGeom>
          <a:noFill/>
          <a:ln w="9525">
            <a:noFill/>
            <a:miter lim="800000"/>
            <a:headEnd/>
            <a:tailEnd/>
          </a:ln>
        </p:spPr>
        <p:txBody>
          <a:bodyPr>
            <a:spAutoFit/>
          </a:bodyPr>
          <a:lstStyle/>
          <a:p>
            <a:r>
              <a:rPr lang="sl-SI"/>
              <a:t>Vir določenih slik: Wikipedia</a:t>
            </a:r>
          </a:p>
        </p:txBody>
      </p:sp>
    </p:spTree>
    <p:extLst>
      <p:ext uri="{BB962C8B-B14F-4D97-AF65-F5344CB8AC3E}">
        <p14:creationId xmlns:p14="http://schemas.microsoft.com/office/powerpoint/2010/main" val="236588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Študentova dilema</a:t>
            </a:r>
            <a:endParaRPr lang="sl-SI" dirty="0"/>
          </a:p>
        </p:txBody>
      </p:sp>
      <p:sp>
        <p:nvSpPr>
          <p:cNvPr id="3" name="Content Placeholder 2"/>
          <p:cNvSpPr>
            <a:spLocks noGrp="1"/>
          </p:cNvSpPr>
          <p:nvPr>
            <p:ph sz="quarter" idx="1"/>
          </p:nvPr>
        </p:nvSpPr>
        <p:spPr/>
        <p:txBody>
          <a:bodyPr/>
          <a:lstStyle/>
          <a:p>
            <a:r>
              <a:rPr lang="sl-SI" dirty="0" smtClean="0"/>
              <a:t>Imamo 480 minut časa in 6 opravil (domačih nalog, študij snovi …). Za vsako poznamo čas trajanja in pomembnost, da jo opravimo. Vsako opravilo, ki ga začnemo, moramo opraviti do konca. </a:t>
            </a:r>
          </a:p>
          <a:p>
            <a:pPr lvl="1"/>
            <a:r>
              <a:rPr lang="sl-SI" dirty="0" smtClean="0"/>
              <a:t>Katera izbrati?</a:t>
            </a:r>
          </a:p>
          <a:p>
            <a:pPr lvl="1">
              <a:buNone/>
            </a:pPr>
            <a:endParaRPr lang="sl-SI" dirty="0"/>
          </a:p>
        </p:txBody>
      </p:sp>
    </p:spTree>
    <p:extLst>
      <p:ext uri="{BB962C8B-B14F-4D97-AF65-F5344CB8AC3E}">
        <p14:creationId xmlns:p14="http://schemas.microsoft.com/office/powerpoint/2010/main" val="280590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Kaj delati</a:t>
            </a:r>
            <a:endParaRPr lang="sl-SI" dirty="0"/>
          </a:p>
        </p:txBody>
      </p:sp>
      <p:sp>
        <p:nvSpPr>
          <p:cNvPr id="3" name="Content Placeholder 2"/>
          <p:cNvSpPr>
            <a:spLocks noGrp="1"/>
          </p:cNvSpPr>
          <p:nvPr>
            <p:ph sz="quarter" idx="1"/>
          </p:nvPr>
        </p:nvSpPr>
        <p:spPr/>
        <p:txBody>
          <a:bodyPr/>
          <a:lstStyle/>
          <a:p>
            <a:r>
              <a:rPr lang="sl-SI" dirty="0" smtClean="0"/>
              <a:t>Potem, ko je Janezek proti koncu junija uspešno opravil še zadnji izpit, je pomisli: "Sedaj pa si lahko privoščim poštene počitnice". Ampak za to je potreben denar … </a:t>
            </a:r>
            <a:r>
              <a:rPr lang="sl-SI" dirty="0"/>
              <a:t>J</a:t>
            </a:r>
            <a:r>
              <a:rPr lang="sl-SI" dirty="0" smtClean="0"/>
              <a:t>anezek bi šel na potovanje na Portugalsko, ki se bo začelo čez 40 dni. Sedaj stoji na Študentskem servisu in izbira opravila. Katera naj izbere, da jih bo opravil v največ 40 dneh in pri tem zaslužil kar se da veliko!</a:t>
            </a:r>
          </a:p>
          <a:p>
            <a:pPr>
              <a:buNone/>
            </a:pPr>
            <a:endParaRPr lang="sl-SI" dirty="0" smtClean="0"/>
          </a:p>
          <a:p>
            <a:endParaRPr lang="sl-SI" dirty="0" smtClean="0"/>
          </a:p>
          <a:p>
            <a:endParaRPr lang="sl-SI" dirty="0"/>
          </a:p>
        </p:txBody>
      </p:sp>
    </p:spTree>
    <p:extLst>
      <p:ext uri="{BB962C8B-B14F-4D97-AF65-F5344CB8AC3E}">
        <p14:creationId xmlns:p14="http://schemas.microsoft.com/office/powerpoint/2010/main" val="345272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Iskalno drevo </a:t>
            </a:r>
            <a:r>
              <a:rPr lang="sl-SI" sz="1800" dirty="0"/>
              <a:t>(označeno je iskanje 9)</a:t>
            </a:r>
            <a:endParaRPr lang="sl-SI" dirty="0"/>
          </a:p>
        </p:txBody>
      </p:sp>
      <p:pic>
        <p:nvPicPr>
          <p:cNvPr id="4098" name="Picture 2" descr="(http://www2.nauk.si/files/637/rsz_optiskalno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14574" y="1621032"/>
            <a:ext cx="3153427" cy="2265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1" y="3886200"/>
            <a:ext cx="184731" cy="369332"/>
          </a:xfrm>
          <a:prstGeom prst="rect">
            <a:avLst/>
          </a:prstGeom>
          <a:noFill/>
        </p:spPr>
        <p:txBody>
          <a:bodyPr wrap="none" rtlCol="0">
            <a:spAutoFit/>
          </a:bodyPr>
          <a:lstStyle/>
          <a:p>
            <a:endParaRPr lang="sl-SI" dirty="0"/>
          </a:p>
        </p:txBody>
      </p:sp>
      <p:pic>
        <p:nvPicPr>
          <p:cNvPr id="3" name="Picture 2"/>
          <p:cNvPicPr>
            <a:picLocks noChangeAspect="1"/>
          </p:cNvPicPr>
          <p:nvPr/>
        </p:nvPicPr>
        <p:blipFill>
          <a:blip r:embed="rId3"/>
          <a:stretch>
            <a:fillRect/>
          </a:stretch>
        </p:blipFill>
        <p:spPr>
          <a:xfrm>
            <a:off x="1524000" y="1621032"/>
            <a:ext cx="3124200" cy="2265169"/>
          </a:xfrm>
          <a:prstGeom prst="rect">
            <a:avLst/>
          </a:prstGeom>
        </p:spPr>
      </p:pic>
      <p:pic>
        <p:nvPicPr>
          <p:cNvPr id="6" name="Picture 5"/>
          <p:cNvPicPr>
            <a:picLocks noChangeAspect="1"/>
          </p:cNvPicPr>
          <p:nvPr/>
        </p:nvPicPr>
        <p:blipFill>
          <a:blip r:embed="rId4"/>
          <a:stretch>
            <a:fillRect/>
          </a:stretch>
        </p:blipFill>
        <p:spPr>
          <a:xfrm>
            <a:off x="4709786" y="1629666"/>
            <a:ext cx="2743200" cy="2256535"/>
          </a:xfrm>
          <a:prstGeom prst="rect">
            <a:avLst/>
          </a:prstGeom>
        </p:spPr>
      </p:pic>
      <p:pic>
        <p:nvPicPr>
          <p:cNvPr id="7" name="Picture 6"/>
          <p:cNvPicPr>
            <a:picLocks noChangeAspect="1"/>
          </p:cNvPicPr>
          <p:nvPr/>
        </p:nvPicPr>
        <p:blipFill>
          <a:blip r:embed="rId5"/>
          <a:stretch>
            <a:fillRect/>
          </a:stretch>
        </p:blipFill>
        <p:spPr>
          <a:xfrm>
            <a:off x="1510022" y="4050247"/>
            <a:ext cx="3138179" cy="2470454"/>
          </a:xfrm>
          <a:prstGeom prst="rect">
            <a:avLst/>
          </a:prstGeom>
        </p:spPr>
      </p:pic>
      <p:pic>
        <p:nvPicPr>
          <p:cNvPr id="8" name="Picture 7"/>
          <p:cNvPicPr>
            <a:picLocks noChangeAspect="1"/>
          </p:cNvPicPr>
          <p:nvPr/>
        </p:nvPicPr>
        <p:blipFill>
          <a:blip r:embed="rId6"/>
          <a:stretch>
            <a:fillRect/>
          </a:stretch>
        </p:blipFill>
        <p:spPr>
          <a:xfrm>
            <a:off x="4709786" y="4050247"/>
            <a:ext cx="2743200" cy="2470454"/>
          </a:xfrm>
          <a:prstGeom prst="rect">
            <a:avLst/>
          </a:prstGeom>
        </p:spPr>
      </p:pic>
      <p:pic>
        <p:nvPicPr>
          <p:cNvPr id="9" name="Picture 8"/>
          <p:cNvPicPr>
            <a:picLocks noChangeAspect="1"/>
          </p:cNvPicPr>
          <p:nvPr/>
        </p:nvPicPr>
        <p:blipFill>
          <a:blip r:embed="rId7"/>
          <a:stretch>
            <a:fillRect/>
          </a:stretch>
        </p:blipFill>
        <p:spPr>
          <a:xfrm>
            <a:off x="7514572" y="4050247"/>
            <a:ext cx="3153428" cy="2470454"/>
          </a:xfrm>
          <a:prstGeom prst="rect">
            <a:avLst/>
          </a:prstGeom>
        </p:spPr>
      </p:pic>
    </p:spTree>
    <p:extLst>
      <p:ext uri="{BB962C8B-B14F-4D97-AF65-F5344CB8AC3E}">
        <p14:creationId xmlns:p14="http://schemas.microsoft.com/office/powerpoint/2010/main" val="411009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Staitčno</a:t>
            </a:r>
            <a:r>
              <a:rPr lang="sl-SI" dirty="0" smtClean="0"/>
              <a:t> optimalno iskalno drevo</a:t>
            </a:r>
            <a:endParaRPr lang="sl-SI" dirty="0"/>
          </a:p>
        </p:txBody>
      </p:sp>
      <p:pic>
        <p:nvPicPr>
          <p:cNvPr id="4098" name="Picture 2" descr="(http://www2.nauk.si/files/637/rsz_optiskalno4.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150249" y="3840552"/>
            <a:ext cx="3505200" cy="3017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1" y="3886200"/>
            <a:ext cx="184731" cy="369332"/>
          </a:xfrm>
          <a:prstGeom prst="rect">
            <a:avLst/>
          </a:prstGeom>
          <a:noFill/>
        </p:spPr>
        <p:txBody>
          <a:bodyPr wrap="none" rtlCol="0">
            <a:spAutoFit/>
          </a:bodyPr>
          <a:lstStyle/>
          <a:p>
            <a:endParaRPr lang="sl-SI" dirty="0"/>
          </a:p>
        </p:txBody>
      </p:sp>
      <p:sp>
        <p:nvSpPr>
          <p:cNvPr id="5" name="Rectangle 3"/>
          <p:cNvSpPr>
            <a:spLocks noChangeArrowheads="1"/>
          </p:cNvSpPr>
          <p:nvPr/>
        </p:nvSpPr>
        <p:spPr bwMode="auto">
          <a:xfrm>
            <a:off x="1709569" y="1676401"/>
            <a:ext cx="891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l-SI" altLang="sl-SI" sz="1600" i="1" dirty="0">
                <a:solidFill>
                  <a:srgbClr val="222222"/>
                </a:solidFill>
                <a:latin typeface="MathJax_Math"/>
                <a:cs typeface="Times New Roman" panose="02020603050405020304" pitchFamily="18" charset="0"/>
              </a:rPr>
              <a:t>P</a:t>
            </a:r>
            <a:r>
              <a:rPr lang="sl-SI" altLang="sl-SI" sz="1600" dirty="0">
                <a:solidFill>
                  <a:srgbClr val="222222"/>
                </a:solidFill>
                <a:latin typeface="MathJax_Main"/>
                <a:cs typeface="Times New Roman" panose="02020603050405020304" pitchFamily="18" charset="0"/>
              </a:rPr>
              <a:t>=(0.02, 0.04, 0.10, 0.01, 0.03, 0.03, 0.06, 0.01, 0.14, 0.03, 0.07, 0.05, 0.11, 0.01, 0.08)</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 </a:t>
            </a:r>
            <a:r>
              <a:rPr lang="sl-SI" altLang="sl-SI" i="1" dirty="0">
                <a:solidFill>
                  <a:srgbClr val="222222"/>
                </a:solidFill>
                <a:latin typeface="MathJax_Math"/>
                <a:cs typeface="Times New Roman" panose="02020603050405020304" pitchFamily="18" charset="0"/>
              </a:rPr>
              <a:t> </a:t>
            </a:r>
            <a:r>
              <a:rPr lang="sl-SI" altLang="sl-SI" i="1" dirty="0" smtClean="0">
                <a:solidFill>
                  <a:srgbClr val="222222"/>
                </a:solidFill>
                <a:latin typeface="MathJax_Math"/>
                <a:cs typeface="Times New Roman" panose="02020603050405020304" pitchFamily="18" charset="0"/>
              </a:rPr>
              <a:t/>
            </a:r>
            <a:br>
              <a:rPr lang="sl-SI" altLang="sl-SI" i="1" dirty="0" smtClean="0">
                <a:solidFill>
                  <a:srgbClr val="222222"/>
                </a:solidFill>
                <a:latin typeface="MathJax_Math"/>
                <a:cs typeface="Times New Roman" panose="02020603050405020304" pitchFamily="18" charset="0"/>
              </a:rPr>
            </a:br>
            <a:r>
              <a:rPr lang="sl-SI" altLang="sl-SI" sz="1600" i="1" dirty="0">
                <a:solidFill>
                  <a:srgbClr val="222222"/>
                </a:solidFill>
                <a:latin typeface="MathJax_Math"/>
                <a:cs typeface="Times New Roman" panose="02020603050405020304" pitchFamily="18" charset="0"/>
              </a:rPr>
              <a:t>Q</a:t>
            </a:r>
            <a:r>
              <a:rPr lang="sl-SI" altLang="sl-SI" sz="1600" dirty="0">
                <a:solidFill>
                  <a:srgbClr val="222222"/>
                </a:solidFill>
                <a:latin typeface="MathJax_Main"/>
                <a:cs typeface="Times New Roman" panose="02020603050405020304" pitchFamily="18" charset="0"/>
              </a:rPr>
              <a:t>=(0.01, 0.01, 0.02, 0.03, 0.01, 0.01, 0.01, 0.01, 0.01, 0.01, 0.01, 0.01, 0.01, 0.01, 0.02, 0.02)</a:t>
            </a:r>
            <a:endParaRPr lang="sl-SI" altLang="sl-SI" sz="1600" dirty="0"/>
          </a:p>
          <a:p>
            <a:endParaRPr kumimoji="0" lang="sl-SI" altLang="sl-SI" b="0" i="0" u="none" strike="noStrike" cap="none" normalizeH="0" baseline="0" dirty="0" smtClean="0">
              <a:ln>
                <a:noFill/>
              </a:ln>
              <a:solidFill>
                <a:srgbClr val="222222"/>
              </a:solidFill>
              <a:effectLst/>
              <a:latin typeface="Helvetica Neue"/>
            </a:endParaRPr>
          </a:p>
          <a:p>
            <a:r>
              <a:rPr lang="sl-SI" altLang="sl-SI" dirty="0">
                <a:solidFill>
                  <a:srgbClr val="222222"/>
                </a:solidFill>
                <a:latin typeface="Helvetica Neue"/>
              </a:rPr>
              <a:t>p</a:t>
            </a:r>
            <a:r>
              <a:rPr lang="sl-SI" altLang="sl-SI" dirty="0" smtClean="0">
                <a:solidFill>
                  <a:srgbClr val="222222"/>
                </a:solidFill>
                <a:latin typeface="Helvetica Neue"/>
              </a:rPr>
              <a:t>ovesta  da </a:t>
            </a:r>
            <a:r>
              <a:rPr kumimoji="0" lang="sl-SI" altLang="sl-SI" b="0" i="0" u="none" strike="noStrike" cap="none" normalizeH="0" baseline="0" dirty="0" smtClean="0">
                <a:ln>
                  <a:noFill/>
                </a:ln>
                <a:solidFill>
                  <a:srgbClr val="222222"/>
                </a:solidFill>
                <a:effectLst/>
                <a:latin typeface="Helvetica Neue"/>
              </a:rPr>
              <a:t> je verjetnost iskanja elementa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a:t>
            </a:r>
            <a:r>
              <a:rPr kumimoji="0" lang="sl-SI" altLang="sl-SI" b="0" i="0" u="none" strike="noStrike" cap="none" normalizeH="0" baseline="0" dirty="0" smtClean="0">
                <a:ln>
                  <a:noFill/>
                </a:ln>
                <a:solidFill>
                  <a:srgbClr val="222222"/>
                </a:solidFill>
                <a:effectLst/>
                <a:latin typeface="Helvetica Neue"/>
              </a:rPr>
              <a:t> enaka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2%</a:t>
            </a:r>
            <a:r>
              <a:rPr kumimoji="0" lang="sl-SI" altLang="sl-SI" b="0" i="0" u="none" strike="noStrike" cap="none" normalizeH="0" baseline="0" dirty="0" smtClean="0">
                <a:ln>
                  <a:noFill/>
                </a:ln>
                <a:solidFill>
                  <a:srgbClr val="222222"/>
                </a:solidFill>
                <a:effectLst/>
                <a:latin typeface="Helvetica Neue"/>
              </a:rPr>
              <a:t>, ... , verjetnost iskanja elementa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9</a:t>
            </a:r>
            <a:r>
              <a:rPr kumimoji="0" lang="sl-SI" altLang="sl-SI" b="0" i="0" u="none" strike="noStrike" cap="none" normalizeH="0" baseline="0" dirty="0" smtClean="0">
                <a:ln>
                  <a:noFill/>
                </a:ln>
                <a:solidFill>
                  <a:srgbClr val="222222"/>
                </a:solidFill>
                <a:effectLst/>
                <a:latin typeface="Helvetica Neue"/>
              </a:rPr>
              <a:t> enaka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14%</a:t>
            </a:r>
            <a:r>
              <a:rPr kumimoji="0" lang="sl-SI" altLang="sl-SI" b="0" i="0" u="none" strike="noStrike" cap="none" normalizeH="0" baseline="0" dirty="0" smtClean="0">
                <a:ln>
                  <a:noFill/>
                </a:ln>
                <a:solidFill>
                  <a:srgbClr val="222222"/>
                </a:solidFill>
                <a:effectLst/>
                <a:latin typeface="Helvetica Neue"/>
              </a:rPr>
              <a:t>, ... in verjetnost iskanja elementa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15</a:t>
            </a:r>
            <a:r>
              <a:rPr kumimoji="0" lang="sl-SI" altLang="sl-SI" b="0" i="0" u="none" strike="noStrike" cap="none" normalizeH="0" baseline="0" dirty="0" smtClean="0">
                <a:ln>
                  <a:noFill/>
                </a:ln>
                <a:solidFill>
                  <a:srgbClr val="222222"/>
                </a:solidFill>
                <a:effectLst/>
                <a:latin typeface="Helvetica Neue"/>
              </a:rPr>
              <a:t> je enaka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8%</a:t>
            </a:r>
            <a:r>
              <a:rPr kumimoji="0" lang="sl-SI" altLang="sl-SI" b="0" i="0" u="none" strike="noStrike" cap="none" normalizeH="0" baseline="0" dirty="0" smtClean="0">
                <a:ln>
                  <a:noFill/>
                </a:ln>
                <a:solidFill>
                  <a:srgbClr val="222222"/>
                </a:solidFill>
                <a:effectLst/>
                <a:latin typeface="Helvetica Neue"/>
              </a:rPr>
              <a:t>. Verjetnost, da iščemo element, ki je manjši od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a:t>
            </a:r>
            <a:r>
              <a:rPr kumimoji="0" lang="sl-SI" altLang="sl-SI" b="0" i="0" u="none" strike="noStrike" cap="none" normalizeH="0" baseline="0" dirty="0" smtClean="0">
                <a:ln>
                  <a:noFill/>
                </a:ln>
                <a:solidFill>
                  <a:srgbClr val="222222"/>
                </a:solidFill>
                <a:effectLst/>
                <a:latin typeface="Helvetica Neue"/>
              </a:rPr>
              <a:t> je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a:t>
            </a:r>
            <a:r>
              <a:rPr kumimoji="0" lang="sl-SI" altLang="sl-SI" b="0" i="0" u="none" strike="noStrike" cap="none" normalizeH="0" baseline="0" dirty="0" smtClean="0">
                <a:ln>
                  <a:noFill/>
                </a:ln>
                <a:solidFill>
                  <a:srgbClr val="222222"/>
                </a:solidFill>
                <a:effectLst/>
                <a:latin typeface="Helvetica Neue"/>
              </a:rPr>
              <a:t>, verjetnost, da iščemo nekaj med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a:t>
            </a:r>
            <a:r>
              <a:rPr kumimoji="0" lang="sl-SI" altLang="sl-SI" b="0" i="0" u="none" strike="noStrike" cap="none" normalizeH="0" baseline="0" dirty="0" smtClean="0">
                <a:ln>
                  <a:noFill/>
                </a:ln>
                <a:solidFill>
                  <a:srgbClr val="222222"/>
                </a:solidFill>
                <a:effectLst/>
                <a:latin typeface="Helvetica Neue"/>
              </a:rPr>
              <a:t> in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2</a:t>
            </a:r>
            <a:r>
              <a:rPr kumimoji="0" lang="sl-SI" altLang="sl-SI" b="0" i="0" u="none" strike="noStrike" cap="none" normalizeH="0" baseline="0" dirty="0" smtClean="0">
                <a:ln>
                  <a:noFill/>
                </a:ln>
                <a:solidFill>
                  <a:srgbClr val="222222"/>
                </a:solidFill>
                <a:effectLst/>
                <a:latin typeface="Helvetica Neue"/>
              </a:rPr>
              <a:t> je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a:t>
            </a:r>
            <a:r>
              <a:rPr kumimoji="0" lang="sl-SI" altLang="sl-SI" b="0" i="0" u="none" strike="noStrike" cap="none" normalizeH="0" baseline="0" dirty="0" smtClean="0">
                <a:ln>
                  <a:noFill/>
                </a:ln>
                <a:solidFill>
                  <a:srgbClr val="222222"/>
                </a:solidFill>
                <a:effectLst/>
                <a:latin typeface="Helvetica Neue"/>
              </a:rPr>
              <a:t>, ... in verjetnost, da iščemo element, ki je večji od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15</a:t>
            </a:r>
            <a:r>
              <a:rPr kumimoji="0" lang="sl-SI" altLang="sl-SI" b="0" i="0" u="none" strike="noStrike" cap="none" normalizeH="0" baseline="0" dirty="0" smtClean="0">
                <a:ln>
                  <a:noFill/>
                </a:ln>
                <a:solidFill>
                  <a:srgbClr val="222222"/>
                </a:solidFill>
                <a:effectLst/>
                <a:latin typeface="Helvetica Neue"/>
              </a:rPr>
              <a:t> je </a:t>
            </a:r>
            <a:r>
              <a:rPr kumimoji="0" lang="sl-SI" altLang="sl-SI" b="0" i="0" u="none" strike="noStrike" cap="none" normalizeH="0" baseline="0" dirty="0" smtClean="0">
                <a:ln>
                  <a:noFill/>
                </a:ln>
                <a:solidFill>
                  <a:srgbClr val="222222"/>
                </a:solidFill>
                <a:effectLst/>
                <a:latin typeface="MathJax_Main"/>
                <a:cs typeface="Times New Roman" panose="02020603050405020304" pitchFamily="18" charset="0"/>
              </a:rPr>
              <a:t>2%</a:t>
            </a:r>
            <a:r>
              <a:rPr kumimoji="0" lang="sl-SI" altLang="sl-SI" b="0" i="0" u="none" strike="noStrike" cap="none" normalizeH="0" baseline="0" dirty="0" smtClean="0">
                <a:ln>
                  <a:noFill/>
                </a:ln>
                <a:solidFill>
                  <a:srgbClr val="222222"/>
                </a:solidFill>
                <a:effectLst/>
                <a:latin typeface="Helvetica Neue"/>
              </a:rPr>
              <a:t>. </a:t>
            </a:r>
            <a:endParaRPr kumimoji="0" lang="sl-SI" altLang="sl-SI" b="0" i="0" u="none" strike="noStrike" cap="none" normalizeH="0" baseline="0" dirty="0" smtClean="0">
              <a:ln>
                <a:noFill/>
              </a:ln>
              <a:solidFill>
                <a:schemeClr val="tx1"/>
              </a:solidFill>
              <a:effectLst/>
            </a:endParaRPr>
          </a:p>
        </p:txBody>
      </p:sp>
      <p:sp>
        <p:nvSpPr>
          <p:cNvPr id="6" name="TextBox 5"/>
          <p:cNvSpPr txBox="1"/>
          <p:nvPr/>
        </p:nvSpPr>
        <p:spPr>
          <a:xfrm>
            <a:off x="2362200" y="4953001"/>
            <a:ext cx="3124200" cy="646331"/>
          </a:xfrm>
          <a:prstGeom prst="rect">
            <a:avLst/>
          </a:prstGeom>
          <a:noFill/>
        </p:spPr>
        <p:txBody>
          <a:bodyPr wrap="square" rtlCol="0">
            <a:spAutoFit/>
          </a:bodyPr>
          <a:lstStyle/>
          <a:p>
            <a:r>
              <a:rPr lang="sl-SI" dirty="0" smtClean="0"/>
              <a:t>OPTIMALNO DREVO (pa ne le za 9!)</a:t>
            </a:r>
            <a:endParaRPr lang="sl-SI" dirty="0"/>
          </a:p>
        </p:txBody>
      </p:sp>
    </p:spTree>
    <p:extLst>
      <p:ext uri="{BB962C8B-B14F-4D97-AF65-F5344CB8AC3E}">
        <p14:creationId xmlns:p14="http://schemas.microsoft.com/office/powerpoint/2010/main" val="167002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Kam z dobičkom </a:t>
            </a:r>
            <a:endParaRPr lang="sl-SI" dirty="0"/>
          </a:p>
        </p:txBody>
      </p:sp>
      <p:sp>
        <p:nvSpPr>
          <p:cNvPr id="3" name="Content Placeholder 2"/>
          <p:cNvSpPr>
            <a:spLocks noGrp="1"/>
          </p:cNvSpPr>
          <p:nvPr>
            <p:ph sz="quarter" idx="1"/>
          </p:nvPr>
        </p:nvSpPr>
        <p:spPr/>
        <p:txBody>
          <a:bodyPr/>
          <a:lstStyle/>
          <a:p>
            <a:r>
              <a:rPr lang="sl-SI" dirty="0" smtClean="0"/>
              <a:t>Podjetnik Tone se je ob mesečni bilanci uspeha razveselil dobička 5000€. Znašel se je pred težko nalogo, kam z denarjem. Bolj kot je razmišljal, manj je vedel, kako ga naj razporedi, da bo najbolje. Pripravil je tabelo, kamor je vpisal, najmanj koliko denarja bi bilo potrebno investirati v posamezno zadevo (manj nima smisla) in vprašal za mnenje svojega računovodjo. Ta mu je zraven pripisal oceno, s katero je ocenil pomembnost investicije. </a:t>
            </a:r>
          </a:p>
          <a:p>
            <a:pPr>
              <a:buNone/>
            </a:pPr>
            <a:endParaRPr lang="sl-SI" dirty="0" smtClean="0"/>
          </a:p>
          <a:p>
            <a:endParaRPr lang="sl-SI" dirty="0" smtClean="0"/>
          </a:p>
          <a:p>
            <a:endParaRPr lang="sl-SI" dirty="0"/>
          </a:p>
        </p:txBody>
      </p:sp>
    </p:spTree>
    <p:extLst>
      <p:ext uri="{BB962C8B-B14F-4D97-AF65-F5344CB8AC3E}">
        <p14:creationId xmlns:p14="http://schemas.microsoft.com/office/powerpoint/2010/main" val="298264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smtClean="0"/>
              <a:t>Kam z dobičkom - podatki</a:t>
            </a:r>
            <a:endParaRPr lang="sl-SI" dirty="0"/>
          </a:p>
        </p:txBody>
      </p:sp>
      <p:sp>
        <p:nvSpPr>
          <p:cNvPr id="3" name="Content Placeholder 2"/>
          <p:cNvSpPr>
            <a:spLocks noGrp="1"/>
          </p:cNvSpPr>
          <p:nvPr>
            <p:ph sz="quarter" idx="1"/>
          </p:nvPr>
        </p:nvSpPr>
        <p:spPr/>
        <p:txBody>
          <a:bodyPr/>
          <a:lstStyle/>
          <a:p>
            <a:endParaRPr lang="sl-SI" dirty="0" smtClean="0"/>
          </a:p>
          <a:p>
            <a:endParaRPr lang="sl-SI" dirty="0"/>
          </a:p>
        </p:txBody>
      </p:sp>
      <p:graphicFrame>
        <p:nvGraphicFramePr>
          <p:cNvPr id="5" name="Table 4"/>
          <p:cNvGraphicFramePr>
            <a:graphicFrameLocks noGrp="1"/>
          </p:cNvGraphicFramePr>
          <p:nvPr/>
        </p:nvGraphicFramePr>
        <p:xfrm>
          <a:off x="2667000" y="2209800"/>
          <a:ext cx="6221222" cy="3840480"/>
        </p:xfrm>
        <a:graphic>
          <a:graphicData uri="http://schemas.openxmlformats.org/drawingml/2006/table">
            <a:tbl>
              <a:tblPr firstRow="1" bandRow="1">
                <a:tableStyleId>{5C22544A-7EE6-4342-B048-85BDC9FD1C3A}</a:tableStyleId>
              </a:tblPr>
              <a:tblGrid>
                <a:gridCol w="2756980">
                  <a:extLst>
                    <a:ext uri="{9D8B030D-6E8A-4147-A177-3AD203B41FA5}">
                      <a16:colId xmlns:a16="http://schemas.microsoft.com/office/drawing/2014/main" val="20000"/>
                    </a:ext>
                  </a:extLst>
                </a:gridCol>
                <a:gridCol w="1432242">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sl-SI" b="1" dirty="0"/>
                        <a:t/>
                      </a:r>
                      <a:br>
                        <a:rPr lang="sl-SI" b="1" dirty="0"/>
                      </a:br>
                      <a:endParaRPr lang="sl-SI" b="1" dirty="0"/>
                    </a:p>
                  </a:txBody>
                  <a:tcPr/>
                </a:tc>
                <a:tc>
                  <a:txBody>
                    <a:bodyPr/>
                    <a:lstStyle/>
                    <a:p>
                      <a:pPr algn="ctr"/>
                      <a:r>
                        <a:rPr lang="sl-SI" b="1"/>
                        <a:t>Znesek (v €)</a:t>
                      </a:r>
                      <a:br>
                        <a:rPr lang="sl-SI" b="1"/>
                      </a:br>
                      <a:endParaRPr lang="sl-SI" b="1"/>
                    </a:p>
                  </a:txBody>
                  <a:tcPr/>
                </a:tc>
                <a:tc>
                  <a:txBody>
                    <a:bodyPr/>
                    <a:lstStyle/>
                    <a:p>
                      <a:pPr algn="ctr"/>
                      <a:r>
                        <a:rPr lang="sl-SI" b="1"/>
                        <a:t>Pomembnost</a:t>
                      </a:r>
                      <a:br>
                        <a:rPr lang="sl-SI" b="1"/>
                      </a:br>
                      <a:endParaRPr lang="sl-SI" b="1"/>
                    </a:p>
                  </a:txBody>
                  <a:tcPr/>
                </a:tc>
                <a:extLst>
                  <a:ext uri="{0D108BD9-81ED-4DB2-BD59-A6C34878D82A}">
                    <a16:rowId xmlns:a16="http://schemas.microsoft.com/office/drawing/2014/main" val="10000"/>
                  </a:ext>
                </a:extLst>
              </a:tr>
              <a:tr h="370840">
                <a:tc>
                  <a:txBody>
                    <a:bodyPr/>
                    <a:lstStyle/>
                    <a:p>
                      <a:r>
                        <a:rPr lang="sl-SI" b="1"/>
                        <a:t>Plačilo nadur računovodji</a:t>
                      </a:r>
                      <a:br>
                        <a:rPr lang="sl-SI" b="1"/>
                      </a:br>
                      <a:endParaRPr lang="sl-SI" b="1"/>
                    </a:p>
                  </a:txBody>
                  <a:tcPr/>
                </a:tc>
                <a:tc>
                  <a:txBody>
                    <a:bodyPr/>
                    <a:lstStyle/>
                    <a:p>
                      <a:pPr algn="ctr"/>
                      <a:r>
                        <a:rPr lang="sl-SI"/>
                        <a:t>700</a:t>
                      </a:r>
                      <a:br>
                        <a:rPr lang="sl-SI"/>
                      </a:br>
                      <a:endParaRPr lang="sl-SI"/>
                    </a:p>
                  </a:txBody>
                  <a:tcPr/>
                </a:tc>
                <a:tc>
                  <a:txBody>
                    <a:bodyPr/>
                    <a:lstStyle/>
                    <a:p>
                      <a:pPr algn="ctr"/>
                      <a:r>
                        <a:rPr lang="sl-SI"/>
                        <a:t>8</a:t>
                      </a:r>
                      <a:br>
                        <a:rPr lang="sl-SI"/>
                      </a:br>
                      <a:endParaRPr lang="sl-SI"/>
                    </a:p>
                  </a:txBody>
                  <a:tcPr/>
                </a:tc>
                <a:extLst>
                  <a:ext uri="{0D108BD9-81ED-4DB2-BD59-A6C34878D82A}">
                    <a16:rowId xmlns:a16="http://schemas.microsoft.com/office/drawing/2014/main" val="10001"/>
                  </a:ext>
                </a:extLst>
              </a:tr>
              <a:tr h="370840">
                <a:tc>
                  <a:txBody>
                    <a:bodyPr/>
                    <a:lstStyle/>
                    <a:p>
                      <a:r>
                        <a:rPr lang="sl-SI" b="1"/>
                        <a:t>Nakup stroja</a:t>
                      </a:r>
                      <a:br>
                        <a:rPr lang="sl-SI" b="1"/>
                      </a:br>
                      <a:endParaRPr lang="sl-SI" b="1"/>
                    </a:p>
                  </a:txBody>
                  <a:tcPr/>
                </a:tc>
                <a:tc>
                  <a:txBody>
                    <a:bodyPr/>
                    <a:lstStyle/>
                    <a:p>
                      <a:pPr algn="ctr"/>
                      <a:r>
                        <a:rPr lang="sl-SI" dirty="0"/>
                        <a:t>1500</a:t>
                      </a:r>
                      <a:br>
                        <a:rPr lang="sl-SI" dirty="0"/>
                      </a:br>
                      <a:endParaRPr lang="sl-SI" dirty="0"/>
                    </a:p>
                  </a:txBody>
                  <a:tcPr/>
                </a:tc>
                <a:tc>
                  <a:txBody>
                    <a:bodyPr/>
                    <a:lstStyle/>
                    <a:p>
                      <a:pPr algn="ctr"/>
                      <a:r>
                        <a:rPr lang="sl-SI"/>
                        <a:t>3</a:t>
                      </a:r>
                      <a:br>
                        <a:rPr lang="sl-SI"/>
                      </a:br>
                      <a:endParaRPr lang="sl-SI"/>
                    </a:p>
                  </a:txBody>
                  <a:tcPr/>
                </a:tc>
                <a:extLst>
                  <a:ext uri="{0D108BD9-81ED-4DB2-BD59-A6C34878D82A}">
                    <a16:rowId xmlns:a16="http://schemas.microsoft.com/office/drawing/2014/main" val="10002"/>
                  </a:ext>
                </a:extLst>
              </a:tr>
              <a:tr h="370840">
                <a:tc>
                  <a:txBody>
                    <a:bodyPr/>
                    <a:lstStyle/>
                    <a:p>
                      <a:r>
                        <a:rPr lang="sl-SI" b="1" dirty="0"/>
                        <a:t>Zabava za delavce</a:t>
                      </a:r>
                      <a:br>
                        <a:rPr lang="sl-SI" b="1" dirty="0"/>
                      </a:br>
                      <a:endParaRPr lang="sl-SI" b="1" dirty="0"/>
                    </a:p>
                  </a:txBody>
                  <a:tcPr/>
                </a:tc>
                <a:tc>
                  <a:txBody>
                    <a:bodyPr/>
                    <a:lstStyle/>
                    <a:p>
                      <a:pPr algn="ctr"/>
                      <a:r>
                        <a:rPr lang="sl-SI"/>
                        <a:t>1800</a:t>
                      </a:r>
                      <a:br>
                        <a:rPr lang="sl-SI"/>
                      </a:br>
                      <a:endParaRPr lang="sl-SI"/>
                    </a:p>
                  </a:txBody>
                  <a:tcPr/>
                </a:tc>
                <a:tc>
                  <a:txBody>
                    <a:bodyPr/>
                    <a:lstStyle/>
                    <a:p>
                      <a:pPr algn="ctr"/>
                      <a:r>
                        <a:rPr lang="sl-SI"/>
                        <a:t>7</a:t>
                      </a:r>
                      <a:br>
                        <a:rPr lang="sl-SI"/>
                      </a:br>
                      <a:endParaRPr lang="sl-SI"/>
                    </a:p>
                  </a:txBody>
                  <a:tcPr/>
                </a:tc>
                <a:extLst>
                  <a:ext uri="{0D108BD9-81ED-4DB2-BD59-A6C34878D82A}">
                    <a16:rowId xmlns:a16="http://schemas.microsoft.com/office/drawing/2014/main" val="10003"/>
                  </a:ext>
                </a:extLst>
              </a:tr>
              <a:tr h="370840">
                <a:tc>
                  <a:txBody>
                    <a:bodyPr/>
                    <a:lstStyle/>
                    <a:p>
                      <a:r>
                        <a:rPr lang="sl-SI" b="1"/>
                        <a:t>Potovanje</a:t>
                      </a:r>
                      <a:br>
                        <a:rPr lang="sl-SI" b="1"/>
                      </a:br>
                      <a:endParaRPr lang="sl-SI" b="1"/>
                    </a:p>
                  </a:txBody>
                  <a:tcPr/>
                </a:tc>
                <a:tc>
                  <a:txBody>
                    <a:bodyPr/>
                    <a:lstStyle/>
                    <a:p>
                      <a:pPr algn="ctr"/>
                      <a:r>
                        <a:rPr lang="sl-SI"/>
                        <a:t>2000</a:t>
                      </a:r>
                      <a:br>
                        <a:rPr lang="sl-SI"/>
                      </a:br>
                      <a:endParaRPr lang="sl-SI"/>
                    </a:p>
                  </a:txBody>
                  <a:tcPr/>
                </a:tc>
                <a:tc>
                  <a:txBody>
                    <a:bodyPr/>
                    <a:lstStyle/>
                    <a:p>
                      <a:pPr algn="ctr"/>
                      <a:r>
                        <a:rPr lang="sl-SI"/>
                        <a:t>2</a:t>
                      </a:r>
                      <a:br>
                        <a:rPr lang="sl-SI"/>
                      </a:br>
                      <a:endParaRPr lang="sl-SI"/>
                    </a:p>
                  </a:txBody>
                  <a:tcPr/>
                </a:tc>
                <a:extLst>
                  <a:ext uri="{0D108BD9-81ED-4DB2-BD59-A6C34878D82A}">
                    <a16:rowId xmlns:a16="http://schemas.microsoft.com/office/drawing/2014/main" val="10004"/>
                  </a:ext>
                </a:extLst>
              </a:tr>
              <a:tr h="370840">
                <a:tc>
                  <a:txBody>
                    <a:bodyPr/>
                    <a:lstStyle/>
                    <a:p>
                      <a:r>
                        <a:rPr lang="sl-SI" b="1"/>
                        <a:t>Dodatek plačam delavcem</a:t>
                      </a:r>
                      <a:br>
                        <a:rPr lang="sl-SI" b="1"/>
                      </a:br>
                      <a:endParaRPr lang="sl-SI" b="1"/>
                    </a:p>
                  </a:txBody>
                  <a:tcPr/>
                </a:tc>
                <a:tc>
                  <a:txBody>
                    <a:bodyPr/>
                    <a:lstStyle/>
                    <a:p>
                      <a:pPr algn="ctr"/>
                      <a:r>
                        <a:rPr lang="sl-SI"/>
                        <a:t>2100</a:t>
                      </a:r>
                      <a:br>
                        <a:rPr lang="sl-SI"/>
                      </a:br>
                      <a:endParaRPr lang="sl-SI"/>
                    </a:p>
                  </a:txBody>
                  <a:tcPr/>
                </a:tc>
                <a:tc>
                  <a:txBody>
                    <a:bodyPr/>
                    <a:lstStyle/>
                    <a:p>
                      <a:pPr algn="ctr"/>
                      <a:r>
                        <a:rPr lang="sl-SI" dirty="0"/>
                        <a:t>5</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737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Množenje matrik</a:t>
            </a:r>
            <a:endParaRPr lang="en-US" dirty="0"/>
          </a:p>
        </p:txBody>
      </p:sp>
      <p:sp>
        <p:nvSpPr>
          <p:cNvPr id="3" name="Content Placeholder 2"/>
          <p:cNvSpPr>
            <a:spLocks noGrp="1"/>
          </p:cNvSpPr>
          <p:nvPr>
            <p:ph sz="quarter" idx="1"/>
          </p:nvPr>
        </p:nvSpPr>
        <p:spPr/>
        <p:txBody>
          <a:bodyPr/>
          <a:lstStyle/>
          <a:p>
            <a:r>
              <a:rPr lang="sl-SI" dirty="0" smtClean="0"/>
              <a:t>M</a:t>
            </a:r>
            <a:r>
              <a:rPr lang="sl-SI" baseline="-25000" dirty="0" smtClean="0"/>
              <a:t>1</a:t>
            </a:r>
            <a:r>
              <a:rPr lang="sl-SI" dirty="0" smtClean="0"/>
              <a:t> x M</a:t>
            </a:r>
            <a:r>
              <a:rPr lang="sl-SI" baseline="-25000" dirty="0" smtClean="0"/>
              <a:t>2</a:t>
            </a:r>
            <a:r>
              <a:rPr lang="sl-SI" dirty="0" smtClean="0"/>
              <a:t> x M</a:t>
            </a:r>
            <a:r>
              <a:rPr lang="sl-SI" baseline="-25000" dirty="0" smtClean="0"/>
              <a:t>3</a:t>
            </a:r>
            <a:r>
              <a:rPr lang="sl-SI" dirty="0" smtClean="0"/>
              <a:t> … x M</a:t>
            </a:r>
            <a:r>
              <a:rPr lang="sl-SI" baseline="-25000" dirty="0" smtClean="0"/>
              <a:t>n</a:t>
            </a:r>
          </a:p>
          <a:p>
            <a:r>
              <a:rPr lang="sl-SI" dirty="0" smtClean="0"/>
              <a:t>Dimenzije so seveda ustrezne</a:t>
            </a:r>
          </a:p>
          <a:p>
            <a:r>
              <a:rPr lang="sl-SI" dirty="0" smtClean="0"/>
              <a:t>V kakšnem vrstnem redu množiti, da bomo opravili kar se da malo množenj realnih števil</a:t>
            </a:r>
            <a:endParaRPr lang="en-US" dirty="0"/>
          </a:p>
        </p:txBody>
      </p:sp>
    </p:spTree>
    <p:extLst>
      <p:ext uri="{BB962C8B-B14F-4D97-AF65-F5344CB8AC3E}">
        <p14:creationId xmlns:p14="http://schemas.microsoft.com/office/powerpoint/2010/main" val="3387640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4DEE12-023F-4636-AAA0-D508C6EA30E7}" type="slidenum">
              <a:rPr lang="sl-SI" altLang="en-US">
                <a:latin typeface="Verdana" panose="020B0604030504040204" pitchFamily="34" charset="0"/>
              </a:rPr>
              <a:pPr/>
              <a:t>9</a:t>
            </a:fld>
            <a:endParaRPr lang="sl-SI" altLang="en-US">
              <a:latin typeface="Verdana" panose="020B0604030504040204" pitchFamily="34" charset="0"/>
            </a:endParaRPr>
          </a:p>
        </p:txBody>
      </p:sp>
      <p:sp>
        <p:nvSpPr>
          <p:cNvPr id="9219" name="Rectangle 2"/>
          <p:cNvSpPr>
            <a:spLocks noGrp="1" noChangeArrowheads="1"/>
          </p:cNvSpPr>
          <p:nvPr>
            <p:ph type="title" idx="4294967295"/>
          </p:nvPr>
        </p:nvSpPr>
        <p:spPr/>
        <p:txBody>
          <a:bodyPr/>
          <a:lstStyle/>
          <a:p>
            <a:pPr eaLnBrk="1" hangingPunct="1"/>
            <a:r>
              <a:rPr lang="sl-SI" altLang="en-US" smtClean="0"/>
              <a:t>Množenje 5 matrik</a:t>
            </a:r>
          </a:p>
        </p:txBody>
      </p:sp>
      <p:sp>
        <p:nvSpPr>
          <p:cNvPr id="9220" name="Rectangle 3"/>
          <p:cNvSpPr>
            <a:spLocks noGrp="1" noChangeArrowheads="1"/>
          </p:cNvSpPr>
          <p:nvPr>
            <p:ph idx="4294967295"/>
          </p:nvPr>
        </p:nvSpPr>
        <p:spPr/>
        <p:txBody>
          <a:bodyPr/>
          <a:lstStyle/>
          <a:p>
            <a:pPr eaLnBrk="1" hangingPunct="1"/>
            <a:r>
              <a:rPr lang="sl-SI" altLang="en-US" sz="2200"/>
              <a:t>A1*A2*A3*A4*A5</a:t>
            </a:r>
          </a:p>
          <a:p>
            <a:pPr eaLnBrk="1" hangingPunct="1"/>
            <a:r>
              <a:rPr lang="sl-SI" altLang="en-US" sz="2200"/>
              <a:t>A1: 30 </a:t>
            </a:r>
            <a:r>
              <a:rPr lang="sl-SI" altLang="en-US" sz="2200">
                <a:sym typeface="TI-83 Symbols" pitchFamily="2" charset="2"/>
              </a:rPr>
              <a:t> 35</a:t>
            </a:r>
          </a:p>
          <a:p>
            <a:pPr eaLnBrk="1" hangingPunct="1"/>
            <a:r>
              <a:rPr lang="sl-SI" altLang="en-US" sz="2200"/>
              <a:t>A2: 35 </a:t>
            </a:r>
            <a:r>
              <a:rPr lang="sl-SI" altLang="en-US" sz="2200">
                <a:sym typeface="TI-83 Symbols" pitchFamily="2" charset="2"/>
              </a:rPr>
              <a:t> 15</a:t>
            </a:r>
          </a:p>
          <a:p>
            <a:pPr eaLnBrk="1" hangingPunct="1"/>
            <a:r>
              <a:rPr lang="sl-SI" altLang="en-US" sz="2200"/>
              <a:t>A3: 15 </a:t>
            </a:r>
            <a:r>
              <a:rPr lang="sl-SI" altLang="en-US" sz="2200">
                <a:sym typeface="TI-83 Symbols" pitchFamily="2" charset="2"/>
              </a:rPr>
              <a:t> 10</a:t>
            </a:r>
          </a:p>
          <a:p>
            <a:pPr eaLnBrk="1" hangingPunct="1"/>
            <a:r>
              <a:rPr lang="sl-SI" altLang="en-US" sz="2200"/>
              <a:t>A4: 10 </a:t>
            </a:r>
            <a:r>
              <a:rPr lang="sl-SI" altLang="en-US" sz="2200">
                <a:sym typeface="TI-83 Symbols" pitchFamily="2" charset="2"/>
              </a:rPr>
              <a:t> 5</a:t>
            </a:r>
          </a:p>
          <a:p>
            <a:pPr eaLnBrk="1" hangingPunct="1"/>
            <a:r>
              <a:rPr lang="sl-SI" altLang="en-US" sz="2200"/>
              <a:t>A5: 5 </a:t>
            </a:r>
            <a:r>
              <a:rPr lang="sl-SI" altLang="en-US" sz="2200">
                <a:sym typeface="TI-83 Symbols" pitchFamily="2" charset="2"/>
              </a:rPr>
              <a:t> 10</a:t>
            </a:r>
          </a:p>
          <a:p>
            <a:pPr eaLnBrk="1" hangingPunct="1"/>
            <a:r>
              <a:rPr lang="sl-SI" altLang="en-US" sz="2200">
                <a:sym typeface="TI-83 Symbols" pitchFamily="2" charset="2"/>
              </a:rPr>
              <a:t>14 načinov!</a:t>
            </a:r>
          </a:p>
        </p:txBody>
      </p:sp>
      <p:sp>
        <p:nvSpPr>
          <p:cNvPr id="9222" name="Slide Number Placeholder 5"/>
          <p:cNvSpPr txBox="1">
            <a:spLocks noGrp="1"/>
          </p:cNvSpPr>
          <p:nvPr/>
        </p:nvSpPr>
        <p:spPr bwMode="auto">
          <a:xfrm>
            <a:off x="8040688" y="661987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003A010-C81A-4096-B724-5AACE341C8FC}" type="slidenum">
              <a:rPr lang="sl-SI" altLang="en-US" sz="1200">
                <a:latin typeface="Verdana" panose="020B0604030504040204" pitchFamily="34" charset="0"/>
              </a:rPr>
              <a:pPr algn="r" eaLnBrk="1" hangingPunct="1"/>
              <a:t>9</a:t>
            </a:fld>
            <a:endParaRPr lang="sl-SI" altLang="en-US" sz="1200">
              <a:latin typeface="Verdana" panose="020B0604030504040204" pitchFamily="34" charset="0"/>
            </a:endParaRPr>
          </a:p>
        </p:txBody>
      </p:sp>
      <p:pic>
        <p:nvPicPr>
          <p:cNvPr id="92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167286"/>
            <a:ext cx="7985260" cy="537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1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bldLvl="5"/>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DinamicnoProgramiranje_01Nahrbtnik_zgled-V2</Template>
  <TotalTime>191</TotalTime>
  <Words>911</Words>
  <Application>Microsoft Office PowerPoint</Application>
  <PresentationFormat>Widescreen</PresentationFormat>
  <Paragraphs>100</Paragraphs>
  <Slides>16</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Calibri</vt:lpstr>
      <vt:lpstr>Helvetica Neue</vt:lpstr>
      <vt:lpstr>MathJax_Main</vt:lpstr>
      <vt:lpstr>MathJax_Math</vt:lpstr>
      <vt:lpstr>Tahoma</vt:lpstr>
      <vt:lpstr>TI-83 Symbols</vt:lpstr>
      <vt:lpstr>Times New Roman</vt:lpstr>
      <vt:lpstr>Tw Cen MT</vt:lpstr>
      <vt:lpstr>Verdana</vt:lpstr>
      <vt:lpstr>Wingdings</vt:lpstr>
      <vt:lpstr>Wingdings 2</vt:lpstr>
      <vt:lpstr>Median</vt:lpstr>
      <vt:lpstr>Default Design</vt:lpstr>
      <vt:lpstr>PROBLEMI</vt:lpstr>
      <vt:lpstr>Študentova dilema</vt:lpstr>
      <vt:lpstr>Kaj delati</vt:lpstr>
      <vt:lpstr>Iskalno drevo (označeno je iskanje 9)</vt:lpstr>
      <vt:lpstr>Staitčno optimalno iskalno drevo</vt:lpstr>
      <vt:lpstr>Kam z dobičkom </vt:lpstr>
      <vt:lpstr>Kam z dobičkom - podatki</vt:lpstr>
      <vt:lpstr>Množenje matrik</vt:lpstr>
      <vt:lpstr>Množenje 5 matrik</vt:lpstr>
      <vt:lpstr>Nedeljski planinec</vt:lpstr>
      <vt:lpstr>Gremo v NUK</vt:lpstr>
      <vt:lpstr>TeX</vt:lpstr>
      <vt:lpstr>Kovanci</vt:lpstr>
      <vt:lpstr>Skupni podnizi</vt:lpstr>
      <vt:lpstr>Rožice</vt:lpstr>
      <vt:lpstr>Dinamično programiranje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Dinamično programiranje</dc:title>
  <dc:creator>Lokar, Matija</dc:creator>
  <cp:lastModifiedBy>Matija Lokar</cp:lastModifiedBy>
  <cp:revision>28</cp:revision>
  <dcterms:created xsi:type="dcterms:W3CDTF">2016-12-07T12:03:42Z</dcterms:created>
  <dcterms:modified xsi:type="dcterms:W3CDTF">2018-11-28T09:56:10Z</dcterms:modified>
</cp:coreProperties>
</file>