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1" r:id="rId1"/>
  </p:sldMasterIdLst>
  <p:notesMasterIdLst>
    <p:notesMasterId r:id="rId7"/>
  </p:notesMasterIdLst>
  <p:handoutMasterIdLst>
    <p:handoutMasterId r:id="rId8"/>
  </p:handoutMasterIdLst>
  <p:sldIdLst>
    <p:sldId id="256" r:id="rId2"/>
    <p:sldId id="320" r:id="rId3"/>
    <p:sldId id="321" r:id="rId4"/>
    <p:sldId id="322" r:id="rId5"/>
    <p:sldId id="319" r:id="rId6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EA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6" autoAdjust="0"/>
    <p:restoredTop sz="94636" autoAdjust="0"/>
  </p:normalViewPr>
  <p:slideViewPr>
    <p:cSldViewPr>
      <p:cViewPr varScale="1">
        <p:scale>
          <a:sx n="106" d="100"/>
          <a:sy n="106" d="100"/>
        </p:scale>
        <p:origin x="80" y="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710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710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F1482F58-E6FC-4473-A9DF-399ADB58F50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2940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5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4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7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7738" y="4862513"/>
            <a:ext cx="5203825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8918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9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CAE8BEAC-8395-4213-8558-2F0DE19030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6060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sl-SI" sz="2400">
              <a:latin typeface="Times New Roman" pitchFamily="18" charset="0"/>
            </a:endParaRPr>
          </a:p>
        </p:txBody>
      </p:sp>
      <p:sp>
        <p:nvSpPr>
          <p:cNvPr id="290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3600"/>
            </a:lvl1pPr>
          </a:lstStyle>
          <a:p>
            <a:r>
              <a:rPr lang="sl-SI"/>
              <a:t>Click to edit Master title style</a:t>
            </a:r>
          </a:p>
        </p:txBody>
      </p:sp>
      <p:sp>
        <p:nvSpPr>
          <p:cNvPr id="290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r>
              <a:rPr lang="sl-SI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BBD006-98ED-4D82-BB61-1D6B042BB8D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574378-5323-4393-B858-230FCE827040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88913"/>
            <a:ext cx="2024063" cy="61928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188913"/>
            <a:ext cx="5922962" cy="61928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867282-EA7D-404A-B1C0-2075C2070024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5A3C8E-DDD7-403A-8DC9-C47C73EDF80E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72481C-AB85-4EDB-831B-E3CE2101EBD9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341438"/>
            <a:ext cx="39243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341438"/>
            <a:ext cx="39243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59946E-2A21-489A-893E-F905BC13F86F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171FD9-FBC5-4554-B797-D7CABDA25EF5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A1D769-6A8F-4A34-9F3B-570F8E9B0D2F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41729D-8C03-40C8-BA18-F972BC1471BD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63005C-6C04-4373-961E-9A49693106EB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32BC34-65DB-41CE-9DB6-38FA2BA7F67D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88913"/>
            <a:ext cx="8001000" cy="68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title style</a:t>
            </a:r>
          </a:p>
        </p:txBody>
      </p:sp>
      <p:sp>
        <p:nvSpPr>
          <p:cNvPr id="2897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341438"/>
            <a:ext cx="8001000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</a:p>
        </p:txBody>
      </p:sp>
      <p:sp>
        <p:nvSpPr>
          <p:cNvPr id="289796" name="AutoShape 4"/>
          <p:cNvSpPr>
            <a:spLocks noChangeArrowheads="1"/>
          </p:cNvSpPr>
          <p:nvPr/>
        </p:nvSpPr>
        <p:spPr bwMode="auto">
          <a:xfrm>
            <a:off x="611188" y="1125538"/>
            <a:ext cx="7958137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sl-SI" sz="2400">
              <a:latin typeface="Times New Roman" pitchFamily="18" charset="0"/>
            </a:endParaRPr>
          </a:p>
        </p:txBody>
      </p:sp>
      <p:sp>
        <p:nvSpPr>
          <p:cNvPr id="289797" name="Line 5"/>
          <p:cNvSpPr>
            <a:spLocks noChangeShapeType="1"/>
          </p:cNvSpPr>
          <p:nvPr/>
        </p:nvSpPr>
        <p:spPr bwMode="auto">
          <a:xfrm flipV="1">
            <a:off x="539750" y="6524625"/>
            <a:ext cx="7924800" cy="0"/>
          </a:xfrm>
          <a:prstGeom prst="line">
            <a:avLst/>
          </a:prstGeom>
          <a:noFill/>
          <a:ln w="3175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289798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289799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61987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28980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49D1EF9-E706-4F4E-A701-273295CF96E1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9795" grpId="0" build="p" bldLvl="5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o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o"/>
        <a:defRPr sz="21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Kako iz programa v </a:t>
            </a:r>
            <a:r>
              <a:rPr lang="sl-SI" dirty="0" err="1" smtClean="0">
                <a:latin typeface="Arial" charset="0"/>
              </a:rPr>
              <a:t>Pythonu</a:t>
            </a:r>
            <a:r>
              <a:rPr lang="sl-SI" dirty="0" smtClean="0"/>
              <a:t> do baze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BAZA NOBELOVIH NAGRAJENCEV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Zgled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Del baze </a:t>
            </a:r>
            <a:r>
              <a:rPr lang="sl-SI" dirty="0" err="1" smtClean="0"/>
              <a:t>nobelovih</a:t>
            </a:r>
            <a:r>
              <a:rPr lang="sl-SI" dirty="0" smtClean="0"/>
              <a:t> nagrajencev</a:t>
            </a:r>
          </a:p>
          <a:p>
            <a:r>
              <a:rPr lang="sl-SI" dirty="0" smtClean="0"/>
              <a:t>Nobel_</a:t>
            </a:r>
            <a:r>
              <a:rPr lang="sl-SI" dirty="0" err="1" smtClean="0"/>
              <a:t>baza.py</a:t>
            </a:r>
            <a:endParaRPr lang="sl-SI" dirty="0" smtClean="0"/>
          </a:p>
          <a:p>
            <a:pPr>
              <a:buNone/>
            </a:pPr>
            <a:endParaRPr lang="sl-SI" dirty="0" smtClean="0"/>
          </a:p>
          <a:p>
            <a:pPr>
              <a:buNone/>
            </a:pPr>
            <a:endParaRPr lang="sl-S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4"/>
          <p:cNvSpPr/>
          <p:nvPr/>
        </p:nvSpPr>
        <p:spPr>
          <a:xfrm>
            <a:off x="214282" y="214290"/>
            <a:ext cx="835824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200" dirty="0" err="1" smtClean="0">
                <a:latin typeface="Courier New" pitchFamily="49" charset="0"/>
                <a:cs typeface="Courier New" pitchFamily="49" charset="0"/>
              </a:rPr>
              <a:t>import</a:t>
            </a: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 sqlite3 as </a:t>
            </a:r>
            <a:r>
              <a:rPr lang="sl-SI" sz="1200" dirty="0" err="1" smtClean="0">
                <a:latin typeface="Courier New" pitchFamily="49" charset="0"/>
                <a:cs typeface="Courier New" pitchFamily="49" charset="0"/>
              </a:rPr>
              <a:t>dbAPI</a:t>
            </a:r>
            <a:endParaRPr lang="sl-SI" sz="12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 </a:t>
            </a:r>
          </a:p>
          <a:p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# Stavki, s katerimi naredimo tabelo</a:t>
            </a:r>
          </a:p>
          <a:p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 </a:t>
            </a:r>
          </a:p>
          <a:p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UKAZ_ZA_CREATE_TABLE = """</a:t>
            </a:r>
          </a:p>
          <a:p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----------------------------------------------------------------------</a:t>
            </a:r>
          </a:p>
          <a:p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-- dobitniki Nobelovih nagrad</a:t>
            </a:r>
          </a:p>
          <a:p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----------------------------------------------------------------------</a:t>
            </a:r>
          </a:p>
          <a:p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 </a:t>
            </a:r>
          </a:p>
          <a:p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CREATE TABLE IF NOT EXISTS </a:t>
            </a:r>
            <a:r>
              <a:rPr lang="sl-SI" sz="1200" dirty="0" err="1" smtClean="0">
                <a:latin typeface="Courier New" pitchFamily="49" charset="0"/>
                <a:cs typeface="Courier New" pitchFamily="49" charset="0"/>
              </a:rPr>
              <a:t>nobel</a:t>
            </a: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 (</a:t>
            </a:r>
          </a:p>
          <a:p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sl-SI" sz="1200" dirty="0" err="1" smtClean="0">
                <a:latin typeface="Courier New" pitchFamily="49" charset="0"/>
                <a:cs typeface="Courier New" pitchFamily="49" charset="0"/>
              </a:rPr>
              <a:t>yr</a:t>
            </a: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 INTEGER,</a:t>
            </a:r>
          </a:p>
          <a:p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sl-SI" sz="1200" dirty="0" err="1" smtClean="0">
                <a:latin typeface="Courier New" pitchFamily="49" charset="0"/>
                <a:cs typeface="Courier New" pitchFamily="49" charset="0"/>
              </a:rPr>
              <a:t>subject</a:t>
            </a: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 TEXT,</a:t>
            </a:r>
          </a:p>
          <a:p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sl-SI" sz="1200" dirty="0" err="1" smtClean="0">
                <a:latin typeface="Courier New" pitchFamily="49" charset="0"/>
                <a:cs typeface="Courier New" pitchFamily="49" charset="0"/>
              </a:rPr>
              <a:t>winner</a:t>
            </a: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 TEXT</a:t>
            </a:r>
          </a:p>
          <a:p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 </a:t>
            </a:r>
          </a:p>
          <a:p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"""</a:t>
            </a:r>
          </a:p>
          <a:p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 </a:t>
            </a:r>
          </a:p>
          <a:p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nagrajenci = [    # seznam nagrajencev v obliki naborov (trojk)</a:t>
            </a:r>
          </a:p>
          <a:p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(2008 ,'</a:t>
            </a:r>
            <a:r>
              <a:rPr lang="sl-SI" sz="1200" dirty="0" err="1" smtClean="0">
                <a:latin typeface="Courier New" pitchFamily="49" charset="0"/>
                <a:cs typeface="Courier New" pitchFamily="49" charset="0"/>
              </a:rPr>
              <a:t>Chemistry</a:t>
            </a: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', 	'Martin </a:t>
            </a:r>
            <a:r>
              <a:rPr lang="sl-SI" sz="1200" dirty="0" err="1" smtClean="0">
                <a:latin typeface="Courier New" pitchFamily="49" charset="0"/>
                <a:cs typeface="Courier New" pitchFamily="49" charset="0"/>
              </a:rPr>
              <a:t>Chalfie</a:t>
            </a: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'),</a:t>
            </a:r>
          </a:p>
          <a:p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(2008 ,	'</a:t>
            </a:r>
            <a:r>
              <a:rPr lang="sl-SI" sz="1200" dirty="0" err="1" smtClean="0">
                <a:latin typeface="Courier New" pitchFamily="49" charset="0"/>
                <a:cs typeface="Courier New" pitchFamily="49" charset="0"/>
              </a:rPr>
              <a:t>Chemistry</a:t>
            </a: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', 	'</a:t>
            </a:r>
            <a:r>
              <a:rPr lang="sl-SI" sz="1200" dirty="0" err="1" smtClean="0">
                <a:latin typeface="Courier New" pitchFamily="49" charset="0"/>
                <a:cs typeface="Courier New" pitchFamily="49" charset="0"/>
              </a:rPr>
              <a:t>Osamu</a:t>
            </a: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200" dirty="0" err="1" smtClean="0">
                <a:latin typeface="Courier New" pitchFamily="49" charset="0"/>
                <a:cs typeface="Courier New" pitchFamily="49" charset="0"/>
              </a:rPr>
              <a:t>Shimomura</a:t>
            </a: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'),</a:t>
            </a:r>
          </a:p>
          <a:p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...</a:t>
            </a:r>
          </a:p>
          <a:p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(1998 ,	'</a:t>
            </a:r>
            <a:r>
              <a:rPr lang="sl-SI" sz="1200" dirty="0" err="1" smtClean="0">
                <a:latin typeface="Courier New" pitchFamily="49" charset="0"/>
                <a:cs typeface="Courier New" pitchFamily="49" charset="0"/>
              </a:rPr>
              <a:t>Physics</a:t>
            </a: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', 	'Daniel C. </a:t>
            </a:r>
            <a:r>
              <a:rPr lang="sl-SI" sz="1200" dirty="0" err="1" smtClean="0">
                <a:latin typeface="Courier New" pitchFamily="49" charset="0"/>
                <a:cs typeface="Courier New" pitchFamily="49" charset="0"/>
              </a:rPr>
              <a:t>Tsui</a:t>
            </a: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')</a:t>
            </a:r>
          </a:p>
          <a:p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]</a:t>
            </a:r>
          </a:p>
          <a:p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 </a:t>
            </a:r>
          </a:p>
          <a:p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# ====================================#</a:t>
            </a:r>
          </a:p>
          <a:p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 </a:t>
            </a:r>
          </a:p>
          <a:p>
            <a:r>
              <a:rPr lang="sl-SI" sz="1200" dirty="0" err="1" smtClean="0">
                <a:latin typeface="Courier New" pitchFamily="49" charset="0"/>
                <a:cs typeface="Courier New" pitchFamily="49" charset="0"/>
              </a:rPr>
              <a:t>def</a:t>
            </a: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200" dirty="0" err="1" smtClean="0">
                <a:latin typeface="Courier New" pitchFamily="49" charset="0"/>
                <a:cs typeface="Courier New" pitchFamily="49" charset="0"/>
              </a:rPr>
              <a:t>vpišiNagrajenca</a:t>
            </a: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1200" dirty="0" err="1" smtClean="0">
                <a:latin typeface="Courier New" pitchFamily="49" charset="0"/>
                <a:cs typeface="Courier New" pitchFamily="49" charset="0"/>
              </a:rPr>
              <a:t>cur</a:t>
            </a: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, **</a:t>
            </a:r>
            <a:r>
              <a:rPr lang="sl-SI" sz="1200" dirty="0" err="1" smtClean="0">
                <a:latin typeface="Courier New" pitchFamily="49" charset="0"/>
                <a:cs typeface="Courier New" pitchFamily="49" charset="0"/>
              </a:rPr>
              <a:t>kwargs</a:t>
            </a: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): #uporaba poimenovanih parametrov</a:t>
            </a:r>
          </a:p>
          <a:p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'''</a:t>
            </a: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Vpiši </a:t>
            </a: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osebo z danimi </a:t>
            </a: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podatki</a:t>
            </a: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.'''</a:t>
            </a:r>
            <a:endParaRPr lang="sl-SI" sz="12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200" dirty="0" err="1" smtClean="0">
                <a:latin typeface="Courier New" pitchFamily="49" charset="0"/>
                <a:cs typeface="Courier New" pitchFamily="49" charset="0"/>
              </a:rPr>
              <a:t>cur.execute</a:t>
            </a: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("""INSERT INTO </a:t>
            </a:r>
            <a:r>
              <a:rPr lang="sl-SI" sz="1200" dirty="0" err="1" smtClean="0">
                <a:latin typeface="Courier New" pitchFamily="49" charset="0"/>
                <a:cs typeface="Courier New" pitchFamily="49" charset="0"/>
              </a:rPr>
              <a:t>nobel</a:t>
            </a: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1200" dirty="0" err="1" smtClean="0">
                <a:latin typeface="Courier New" pitchFamily="49" charset="0"/>
                <a:cs typeface="Courier New" pitchFamily="49" charset="0"/>
              </a:rPr>
              <a:t>yr</a:t>
            </a: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, </a:t>
            </a:r>
            <a:r>
              <a:rPr lang="sl-SI" sz="1200" dirty="0" err="1" smtClean="0">
                <a:latin typeface="Courier New" pitchFamily="49" charset="0"/>
                <a:cs typeface="Courier New" pitchFamily="49" charset="0"/>
              </a:rPr>
              <a:t>subject</a:t>
            </a: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, </a:t>
            </a:r>
            <a:r>
              <a:rPr lang="sl-SI" sz="1200" dirty="0" err="1" smtClean="0">
                <a:latin typeface="Courier New" pitchFamily="49" charset="0"/>
                <a:cs typeface="Courier New" pitchFamily="49" charset="0"/>
              </a:rPr>
              <a:t>winner</a:t>
            </a: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                   VALUES (:</a:t>
            </a:r>
            <a:r>
              <a:rPr lang="sl-SI" sz="1200" dirty="0" err="1" smtClean="0">
                <a:latin typeface="Courier New" pitchFamily="49" charset="0"/>
                <a:cs typeface="Courier New" pitchFamily="49" charset="0"/>
              </a:rPr>
              <a:t>yr</a:t>
            </a: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, :</a:t>
            </a:r>
            <a:r>
              <a:rPr lang="sl-SI" sz="1200" dirty="0" err="1" smtClean="0">
                <a:latin typeface="Courier New" pitchFamily="49" charset="0"/>
                <a:cs typeface="Courier New" pitchFamily="49" charset="0"/>
              </a:rPr>
              <a:t>subject</a:t>
            </a: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, :</a:t>
            </a:r>
            <a:r>
              <a:rPr lang="sl-SI" sz="1200" dirty="0" err="1" smtClean="0">
                <a:latin typeface="Courier New" pitchFamily="49" charset="0"/>
                <a:cs typeface="Courier New" pitchFamily="49" charset="0"/>
              </a:rPr>
              <a:t>winner</a:t>
            </a: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)""",</a:t>
            </a:r>
          </a:p>
          <a:p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                </a:t>
            </a:r>
            <a:r>
              <a:rPr lang="sl-SI" sz="1200" dirty="0" err="1" smtClean="0">
                <a:latin typeface="Courier New" pitchFamily="49" charset="0"/>
                <a:cs typeface="Courier New" pitchFamily="49" charset="0"/>
              </a:rPr>
              <a:t>kwargs</a:t>
            </a: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200" dirty="0" err="1" smtClean="0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200" dirty="0" err="1" smtClean="0">
                <a:latin typeface="Courier New" pitchFamily="49" charset="0"/>
                <a:cs typeface="Courier New" pitchFamily="49" charset="0"/>
              </a:rPr>
              <a:t>cur.lastrowid</a:t>
            </a:r>
            <a:endParaRPr lang="sl-SI" sz="12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   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4"/>
          <p:cNvSpPr/>
          <p:nvPr/>
        </p:nvSpPr>
        <p:spPr>
          <a:xfrm>
            <a:off x="142844" y="0"/>
            <a:ext cx="8358246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# 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--------- Glavni program ----------</a:t>
            </a:r>
          </a:p>
          <a:p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# Delamo s podatkovno bazo, ki je/bo 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shranjena 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v datoteki </a:t>
            </a: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Nobel.db</a:t>
            </a:r>
            <a:endParaRPr lang="sl-SI" sz="14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 </a:t>
            </a:r>
          </a:p>
          <a:p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db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dbAPI.connect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('</a:t>
            </a: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nobel.db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')</a:t>
            </a:r>
          </a:p>
          <a:p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c = </a:t>
            </a: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db.cursor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()</a:t>
            </a:r>
          </a:p>
          <a:p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 </a:t>
            </a:r>
          </a:p>
          <a:p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# Naredimo tabelo, če je še ni</a:t>
            </a:r>
          </a:p>
          <a:p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c.execute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(UKAZ_ZA_CREATE_TABLE)</a:t>
            </a:r>
            <a:endParaRPr lang="sl-SI" sz="14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 </a:t>
            </a:r>
          </a:p>
          <a:p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#Vstavljanje podatkov v bazo</a:t>
            </a:r>
          </a:p>
          <a:p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for 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x in nagrajenci :</a:t>
            </a:r>
          </a:p>
          <a:p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  k</a:t>
            </a: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ateri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=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vpišiNagrajenca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(c, </a:t>
            </a: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yr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= leto,</a:t>
            </a:r>
          </a:p>
          <a:p>
            <a:r>
              <a:rPr lang="sl-SI" sz="1400" dirty="0">
                <a:latin typeface="Courier New" pitchFamily="49" charset="0"/>
                <a:cs typeface="Courier New" pitchFamily="49" charset="0"/>
              </a:rPr>
              <a:t>                   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subject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podrocje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,</a:t>
            </a:r>
          </a:p>
          <a:p>
            <a:r>
              <a:rPr lang="sl-SI" sz="1400" dirty="0">
                <a:latin typeface="Courier New" pitchFamily="49" charset="0"/>
                <a:cs typeface="Courier New" pitchFamily="49" charset="0"/>
              </a:rPr>
              <a:t>                   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winner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dobitnik)</a:t>
            </a:r>
            <a:endParaRPr lang="en-US" sz="1400" dirty="0" smtClean="0">
              <a:latin typeface="Courier New" pitchFamily="49" charset="0"/>
              <a:cs typeface="Courier New" pitchFamily="49" charset="0"/>
            </a:endParaRPr>
          </a:p>
          <a:p>
            <a:endParaRPr lang="sl-SI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# 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Dejansko zapišemo v bazo</a:t>
            </a:r>
          </a:p>
          <a:p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db.commit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()</a:t>
            </a:r>
          </a:p>
          <a:p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 </a:t>
            </a:r>
          </a:p>
          <a:p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# Izberemo vse nagrajence od 2006 dalje</a:t>
            </a:r>
          </a:p>
          <a:p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c.execute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("SELECT * FROM </a:t>
            </a: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nobel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 WHERE </a:t>
            </a: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yr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 &gt; 2005")</a:t>
            </a:r>
          </a:p>
          <a:p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 </a:t>
            </a:r>
          </a:p>
          <a:p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# Gremo vrstico po vrstico čez rezultate SELECT</a:t>
            </a:r>
          </a:p>
          <a:p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for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 vrstica in c:</a:t>
            </a:r>
          </a:p>
          <a:p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("Nobelovec: %s" % str(vrstica))</a:t>
            </a:r>
          </a:p>
          <a:p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 </a:t>
            </a:r>
          </a:p>
          <a:p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# </a:t>
            </a: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Kurzorja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 ne potrebujemo več, ga zapremo</a:t>
            </a:r>
          </a:p>
          <a:p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c.close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()</a:t>
            </a:r>
          </a:p>
          <a:p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# Tudi povezave do baze ne</a:t>
            </a:r>
          </a:p>
          <a:p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db.close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()</a:t>
            </a:r>
          </a:p>
          <a:p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 </a:t>
            </a:r>
          </a:p>
          <a:p>
            <a:endParaRPr lang="sl-SI" sz="1400" dirty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3600" dirty="0"/>
              <a:t>Nekaj </a:t>
            </a:r>
            <a:r>
              <a:rPr lang="sl-SI" sz="3600" dirty="0" smtClean="0"/>
              <a:t>komentarjev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400" dirty="0">
                <a:latin typeface="Courier New" pitchFamily="49" charset="0"/>
                <a:cs typeface="Courier New" pitchFamily="49" charset="0"/>
              </a:rPr>
              <a:t>UKAZ_ZA_CREATE_TABLE </a:t>
            </a:r>
            <a:r>
              <a:rPr lang="sl-SI" sz="2400" dirty="0" smtClean="0"/>
              <a:t>je niz, ki vsebuje ukaz v SQL</a:t>
            </a:r>
          </a:p>
          <a:p>
            <a:pPr lvl="1"/>
            <a:r>
              <a:rPr lang="sl-SI" sz="2000" dirty="0" smtClean="0"/>
              <a:t>pozor na """</a:t>
            </a:r>
          </a:p>
          <a:p>
            <a:pPr lvl="1"/>
            <a:r>
              <a:rPr lang="sl-SI" sz="2000" dirty="0" smtClean="0"/>
              <a:t>Ni težav z več vrsticami</a:t>
            </a:r>
          </a:p>
          <a:p>
            <a:pPr lvl="1"/>
            <a:r>
              <a:rPr lang="sl-SI" sz="2000" dirty="0" smtClean="0"/>
              <a:t>-- komentar v SQL! </a:t>
            </a:r>
          </a:p>
          <a:p>
            <a:r>
              <a:rPr lang="sl-SI" sz="2400" dirty="0" smtClean="0"/>
              <a:t>Tudi v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vpišiNagrajenca</a:t>
            </a:r>
            <a:endParaRPr lang="sl-SI" sz="24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sl-SI" sz="2400" dirty="0" smtClean="0">
                <a:latin typeface="Calibri" pitchFamily="34" charset="0"/>
                <a:cs typeface="Courier New" pitchFamily="49" charset="0"/>
              </a:rPr>
              <a:t>Uporaba </a:t>
            </a:r>
            <a:r>
              <a:rPr lang="sl-SI" sz="2400" dirty="0" smtClean="0">
                <a:latin typeface="Calibri" pitchFamily="34" charset="0"/>
                <a:cs typeface="Courier New" pitchFamily="49" charset="0"/>
              </a:rPr>
              <a:t>poimenovanih parametrov</a:t>
            </a:r>
          </a:p>
          <a:p>
            <a:r>
              <a:rPr lang="sl-SI" sz="2400" smtClean="0">
                <a:latin typeface="Calibri" pitchFamily="34" charset="0"/>
                <a:cs typeface="Courier New" pitchFamily="49" charset="0"/>
              </a:rPr>
              <a:t>cur.lastrowid</a:t>
            </a:r>
            <a:r>
              <a:rPr lang="sl-SI" sz="2400" dirty="0" smtClean="0">
                <a:latin typeface="Calibri" pitchFamily="34" charset="0"/>
                <a:cs typeface="Courier New" pitchFamily="49" charset="0"/>
              </a:rPr>
              <a:t> </a:t>
            </a:r>
            <a:r>
              <a:rPr lang="sl-SI" sz="2400" dirty="0" smtClean="0">
                <a:latin typeface="Calibri" pitchFamily="34" charset="0"/>
                <a:cs typeface="Courier New" pitchFamily="49" charset="0"/>
              </a:rPr>
              <a:t>– id zadnje vstavljene vrstice (v bistvu števec vstavljenih vrstic)</a:t>
            </a:r>
          </a:p>
          <a:p>
            <a:r>
              <a:rPr lang="sl-SI" sz="2400" dirty="0" smtClean="0">
                <a:latin typeface="Calibri" pitchFamily="34" charset="0"/>
                <a:cs typeface="Courier New" pitchFamily="49" charset="0"/>
              </a:rPr>
              <a:t>Kaj se zgodi, če program poženemo večkrat?</a:t>
            </a:r>
            <a:endParaRPr lang="sl-SI" sz="24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Profile">
  <a:themeElements>
    <a:clrScheme name="1_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1_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Branje_random_cast_</Template>
  <TotalTime>2862</TotalTime>
  <Words>105</Words>
  <Application>Microsoft Office PowerPoint</Application>
  <PresentationFormat>On-screen Show (4:3)</PresentationFormat>
  <Paragraphs>81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Courier New</vt:lpstr>
      <vt:lpstr>Times New Roman</vt:lpstr>
      <vt:lpstr>Verdana</vt:lpstr>
      <vt:lpstr>Wingdings</vt:lpstr>
      <vt:lpstr>1_Profile</vt:lpstr>
      <vt:lpstr>Kako iz programa v Pythonu do baze</vt:lpstr>
      <vt:lpstr>Zgled</vt:lpstr>
      <vt:lpstr>PowerPoint Presentation</vt:lpstr>
      <vt:lpstr>PowerPoint Presentation</vt:lpstr>
      <vt:lpstr>Nekaj komentarjev</vt:lpstr>
    </vt:vector>
  </TitlesOfParts>
  <Company>RC 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Algoritmi</dc:title>
  <dc:creator>Matija Lokar</dc:creator>
  <cp:lastModifiedBy>Matija Lokar</cp:lastModifiedBy>
  <cp:revision>109</cp:revision>
  <dcterms:created xsi:type="dcterms:W3CDTF">1998-10-28T10:06:14Z</dcterms:created>
  <dcterms:modified xsi:type="dcterms:W3CDTF">2021-12-07T13:09:26Z</dcterms:modified>
</cp:coreProperties>
</file>