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  <p:sldMasterId id="2147483705" r:id="rId2"/>
    <p:sldMasterId id="2147483706" r:id="rId3"/>
    <p:sldMasterId id="2147483707" r:id="rId4"/>
    <p:sldMasterId id="2147483708" r:id="rId5"/>
  </p:sldMasterIdLst>
  <p:notesMasterIdLst>
    <p:notesMasterId r:id="rId18"/>
  </p:notesMasterIdLst>
  <p:handoutMasterIdLst>
    <p:handoutMasterId r:id="rId19"/>
  </p:handoutMasterIdLst>
  <p:sldIdLst>
    <p:sldId id="256" r:id="rId6"/>
    <p:sldId id="257" r:id="rId7"/>
    <p:sldId id="296" r:id="rId8"/>
    <p:sldId id="265" r:id="rId9"/>
    <p:sldId id="297" r:id="rId10"/>
    <p:sldId id="258" r:id="rId11"/>
    <p:sldId id="295" r:id="rId12"/>
    <p:sldId id="266" r:id="rId13"/>
    <p:sldId id="294" r:id="rId14"/>
    <p:sldId id="267" r:id="rId15"/>
    <p:sldId id="300" r:id="rId16"/>
    <p:sldId id="299" r:id="rId17"/>
  </p:sldIdLst>
  <p:sldSz cx="9144000" cy="6858000" type="screen4x3"/>
  <p:notesSz cx="7099300" cy="10234613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54" autoAdjust="0"/>
    <p:restoredTop sz="94660"/>
  </p:normalViewPr>
  <p:slideViewPr>
    <p:cSldViewPr>
      <p:cViewPr varScale="1">
        <p:scale>
          <a:sx n="124" d="100"/>
          <a:sy n="124" d="100"/>
        </p:scale>
        <p:origin x="112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fld id="{969E295C-A009-408D-A72E-B313E1D6B1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0875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BDF30D0-50B7-43A9-8DDB-4729F548A468}" type="datetimeFigureOut">
              <a:rPr lang="sl-SI"/>
              <a:pPr>
                <a:defRPr/>
              </a:pPr>
              <a:t>29. 09. 2018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l-SI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4EFEC1E-2C55-43B5-8736-46E4B0EF5DC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670490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3CF95-2AF9-4E59-9236-C400DCAF086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9843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5608A-108D-457D-A168-76691D7EC20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55082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ADDC6-2EA1-402F-8DB1-12759E6EF8E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1948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C06E5-0E04-40AE-965D-C4AC5847126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8032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BA3336-9DB9-4D4A-9824-B75843C58E1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034709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C1062A-6A72-4A25-B0DB-830B6A758A9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7228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2BA8F-C2F1-49DE-9368-6C6F80E7DDA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549578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BB7CB-6E0D-496A-90D0-8B5A8FE5FD1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07943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42F55-051E-4E9F-A0A4-BC77648F5BA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451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EE52F-9082-44C7-A939-A946A7529B0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59790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B57C8-A7F3-4B8A-9F24-BF3DEF31966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5193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96048-7070-4DD7-B9FC-22C28E7B69B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67189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A076D-51EC-41D4-8CCC-1DDC7F406EA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836218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CF58E-2331-4CF5-B47B-8B378D8B2FF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211744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3707E-7BA8-4737-9052-453DFD27D24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603573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7DC70-EF2F-4B2F-A895-8CE2C0788CC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434884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C8BC8-08E0-42D1-B1DD-CEFD9760B63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84092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E0D60-E600-4027-B210-480F16B4C9E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9141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E92DE-7526-4074-BD19-560B3224CFB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9405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E5A18-D2A8-4AF4-A54B-7F8F8F430D1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740588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8AE15-B9BC-40C0-9EFD-2494EF6A5C8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01709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25157-73E0-4A9D-B6EF-B5792534D74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72924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AB18D-0D6D-48A5-A0FD-7B46693CAF9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551527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216EF-D80D-4476-9DFE-87134B60070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718533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36340-A5A4-4E46-BC67-C2373DA2AF2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962867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F08D1-5A75-45D5-BA96-4E8991F6B41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951219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C0C22-F74A-4E5C-9A8A-A171F27DF68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842722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60A68-A34D-42FF-983A-7E5DA64CEC8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5099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58B22-72E7-4ABC-8B72-959C3659A09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739067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BF8F6-53FF-4C92-AAB1-1F22F8F8F70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563489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C5575-D3EA-4134-B84D-BB85C08935B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3601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8E418-9175-455E-9C7A-9419B4B1643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073515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A0F76-FE87-4B27-B0F0-8A54EB87FF7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20807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484DC-FA23-417D-B5C7-7A85B97F3DC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829103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5999E-4858-48A1-8578-C419AE025A9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91530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6C3F-3B4B-4ABF-8D71-4BD8FB965E4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15370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BE0BE-FBB6-4F71-A0B5-A25F3B155F7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6217231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D55DB-327E-45E1-AC40-3DA6DFCAACC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4278676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15C0E-69C4-4E0D-83BB-B6346A62A05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765045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sl-SI" noProof="0" smtClean="0"/>
              <a:t>Click to edit Master title style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sl-SI" noProof="0" smtClean="0"/>
              <a:t>Click to edit Master subtitle style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fld id="{F1E614DE-816F-4CB1-AD84-F990C0675169}" type="datetimeFigureOut">
              <a:rPr lang="sl-SI"/>
              <a:pPr/>
              <a:t>29. 09. 2018</a:t>
            </a:fld>
            <a:endParaRPr lang="sl-SI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D8C7080E-E662-4298-8FE2-A4A887F5A36E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75783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4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l-SI" sz="2400">
              <a:latin typeface="Times New Roman" pitchFamily="18" charset="0"/>
            </a:endParaRPr>
          </a:p>
        </p:txBody>
      </p:sp>
      <p:sp>
        <p:nvSpPr>
          <p:cNvPr id="75785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l-SI" sz="2400">
              <a:latin typeface="Times New Roman" pitchFamily="18" charset="0"/>
            </a:endParaRPr>
          </a:p>
        </p:txBody>
      </p:sp>
      <p:sp>
        <p:nvSpPr>
          <p:cNvPr id="75786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l-SI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 bldLvl="5">
        <p:tmplLst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57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57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595358-8B1E-4C20-93AE-080AEF62A1E3}" type="datetimeFigureOut">
              <a:rPr lang="sl-SI"/>
              <a:pPr/>
              <a:t>29. 09. 2018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AFD660-A2B7-498A-BE8B-95F6A875A43B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998970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3B3002-42BF-428F-8949-EC7BA4203688}" type="datetimeFigureOut">
              <a:rPr lang="sl-SI"/>
              <a:pPr/>
              <a:t>29. 09. 2018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BE8364-812D-455D-85AA-C389A1F16728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745239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388" y="1905000"/>
            <a:ext cx="41005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32300" y="1905000"/>
            <a:ext cx="4102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7EF3B1-6AC6-4D7B-8C1F-854BA146AB70}" type="datetimeFigureOut">
              <a:rPr lang="sl-SI"/>
              <a:pPr/>
              <a:t>29. 09. 2018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63DC35-198D-42C2-BFC4-DBA6A7B1349B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114905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C7C4F7-C2A5-420C-9149-609A3263A627}" type="datetimeFigureOut">
              <a:rPr lang="sl-SI"/>
              <a:pPr/>
              <a:t>29. 09. 2018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BFFD22-AA8E-4258-84C8-82CBD357FBDB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39619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7B5FD-29B5-4153-96AD-69F8734F0F7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3716367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1C1997-E570-49C6-962E-0A564F7100B8}" type="datetimeFigureOut">
              <a:rPr lang="sl-SI"/>
              <a:pPr/>
              <a:t>29. 09. 2018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BDCE86-84BE-40CD-AA05-C8E5B5A9496B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839312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D0DCC0-D07A-4FD2-9C2C-FC28B9774F74}" type="datetimeFigureOut">
              <a:rPr lang="sl-SI"/>
              <a:pPr/>
              <a:t>29. 09. 2018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33977-5454-4E42-BD2C-EAA39A9BDB48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890709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0EE465-C45C-4BFF-8BB7-4829F8D28D86}" type="datetimeFigureOut">
              <a:rPr lang="sl-SI"/>
              <a:pPr/>
              <a:t>29. 09. 2018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44010-2D41-49E4-B47D-7B7AC53EF9B9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6383739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23B21E-EEF8-4466-9A3F-3513325A8BDE}" type="datetimeFigureOut">
              <a:rPr lang="sl-SI"/>
              <a:pPr/>
              <a:t>29. 09. 2018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1DE07-2A47-49B0-858C-189042CDCA54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122476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5202EE-854B-42F4-9252-41357FB5495A}" type="datetimeFigureOut">
              <a:rPr lang="sl-SI"/>
              <a:pPr/>
              <a:t>29. 09. 2018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5EED79-D167-4983-8FC6-C5AF0E0C315D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147076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6838" y="190500"/>
            <a:ext cx="2087562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9388" y="190500"/>
            <a:ext cx="611505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9E4F49-7DE9-40A0-856F-88AF460A9C2F}" type="datetimeFigureOut">
              <a:rPr lang="sl-SI"/>
              <a:pPr/>
              <a:t>29. 09. 2018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84CBF8-2BE2-4D37-A1A9-11797F12A01E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31495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68709-D6EE-4103-9725-7BD72EB7D1D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82485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E7DA6-7B58-4BE1-BBB3-AF90FA435DD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0618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280BD-AB53-4B35-9EB9-E2CE8D2318C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5416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F483B-6F95-4F32-A842-B3CAA2B143C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23870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031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0CC880F8-C716-487F-88B8-01D13B81131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18" r:id="rId3"/>
    <p:sldLayoutId id="2147483717" r:id="rId4"/>
    <p:sldLayoutId id="2147483716" r:id="rId5"/>
    <p:sldLayoutId id="2147483715" r:id="rId6"/>
    <p:sldLayoutId id="2147483714" r:id="rId7"/>
    <p:sldLayoutId id="2147483713" r:id="rId8"/>
    <p:sldLayoutId id="2147483712" r:id="rId9"/>
    <p:sldLayoutId id="2147483711" r:id="rId10"/>
    <p:sldLayoutId id="214748371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C70520DE-2380-424A-A774-6D70A853EBB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2053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0" r:id="rId2"/>
    <p:sldLayoutId id="2147483729" r:id="rId3"/>
    <p:sldLayoutId id="2147483728" r:id="rId4"/>
    <p:sldLayoutId id="2147483727" r:id="rId5"/>
    <p:sldLayoutId id="2147483726" r:id="rId6"/>
    <p:sldLayoutId id="2147483725" r:id="rId7"/>
    <p:sldLayoutId id="2147483724" r:id="rId8"/>
    <p:sldLayoutId id="2147483723" r:id="rId9"/>
    <p:sldLayoutId id="2147483722" r:id="rId10"/>
    <p:sldLayoutId id="214748372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3079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AC8C6179-6B93-405F-AB86-FB7DE581896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1" r:id="rId2"/>
    <p:sldLayoutId id="2147483740" r:id="rId3"/>
    <p:sldLayoutId id="2147483739" r:id="rId4"/>
    <p:sldLayoutId id="2147483738" r:id="rId5"/>
    <p:sldLayoutId id="2147483737" r:id="rId6"/>
    <p:sldLayoutId id="2147483736" r:id="rId7"/>
    <p:sldLayoutId id="2147483735" r:id="rId8"/>
    <p:sldLayoutId id="2147483734" r:id="rId9"/>
    <p:sldLayoutId id="2147483733" r:id="rId10"/>
    <p:sldLayoutId id="214748373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4103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74E10802-530B-424B-8E2D-0AF4E511725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2" r:id="rId2"/>
    <p:sldLayoutId id="2147483751" r:id="rId3"/>
    <p:sldLayoutId id="2147483750" r:id="rId4"/>
    <p:sldLayoutId id="2147483749" r:id="rId5"/>
    <p:sldLayoutId id="2147483748" r:id="rId6"/>
    <p:sldLayoutId id="2147483747" r:id="rId7"/>
    <p:sldLayoutId id="2147483746" r:id="rId8"/>
    <p:sldLayoutId id="2147483745" r:id="rId9"/>
    <p:sldLayoutId id="2147483744" r:id="rId10"/>
    <p:sldLayoutId id="214748374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title style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905000"/>
            <a:ext cx="835501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fld id="{EC6CBC8C-84FF-472A-8CA2-F2C0BC90E7A3}" type="datetimeFigureOut">
              <a:rPr lang="sl-SI"/>
              <a:pPr/>
              <a:t>29. 09. 2018</a:t>
            </a:fld>
            <a:endParaRPr lang="sl-SI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</a:defRPr>
            </a:lvl1pPr>
          </a:lstStyle>
          <a:p>
            <a:endParaRPr lang="sl-SI"/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CE509A65-A59B-48B4-8E89-C99CCCE1DF4D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74759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0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l-SI" sz="2400">
              <a:latin typeface="Times New Roman" pitchFamily="18" charset="0"/>
            </a:endParaRPr>
          </a:p>
        </p:txBody>
      </p:sp>
      <p:sp>
        <p:nvSpPr>
          <p:cNvPr id="74761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l-SI" sz="2400">
              <a:latin typeface="Times New Roman" pitchFamily="18" charset="0"/>
            </a:endParaRPr>
          </a:p>
        </p:txBody>
      </p:sp>
      <p:sp>
        <p:nvSpPr>
          <p:cNvPr id="74762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l-SI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 bldLvl="5">
        <p:tmplLst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47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47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47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47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47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47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microsoft.com/en-us/dotnet/api/system.math?view=netframework-4.7.2" TargetMode="External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z="5400"/>
              <a:t>C#</a:t>
            </a:r>
            <a:endParaRPr lang="en-US" sz="540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108075" y="3983038"/>
            <a:ext cx="6497638" cy="15938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sl-SI">
                <a:solidFill>
                  <a:srgbClr val="898989"/>
                </a:solidFill>
              </a:rPr>
              <a:t>Spremenljivke, prireditveni stavek</a:t>
            </a:r>
            <a:endParaRPr lang="en-US">
              <a:solidFill>
                <a:srgbClr val="898989"/>
              </a:solidFill>
            </a:endParaRPr>
          </a:p>
        </p:txBody>
      </p:sp>
      <p:sp>
        <p:nvSpPr>
          <p:cNvPr id="3076" name="Date Placeholder 5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</p:spPr>
        <p:txBody>
          <a:bodyPr anchor="ctr"/>
          <a:lstStyle/>
          <a:p>
            <a:pPr algn="l"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307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 anchor="ctr"/>
          <a:lstStyle/>
          <a:p>
            <a:pPr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 sz="4000" dirty="0"/>
              <a:t>Povzetek – najpomembnejše </a:t>
            </a:r>
            <a:r>
              <a:rPr lang="sl-SI" sz="4000" dirty="0" smtClean="0"/>
              <a:t>razlike do </a:t>
            </a:r>
            <a:r>
              <a:rPr lang="sl-SI" sz="4000" dirty="0" err="1" smtClean="0"/>
              <a:t>Pythona</a:t>
            </a:r>
            <a:endParaRPr lang="en-US" sz="40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79388" y="1916832"/>
            <a:ext cx="8355012" cy="4114800"/>
          </a:xfrm>
        </p:spPr>
        <p:txBody>
          <a:bodyPr/>
          <a:lstStyle/>
          <a:p>
            <a:r>
              <a:rPr lang="sl-SI" sz="2600" dirty="0" smtClean="0"/>
              <a:t>"Tipiziran</a:t>
            </a:r>
            <a:r>
              <a:rPr lang="sl-SI" sz="2600" dirty="0"/>
              <a:t>" jezik</a:t>
            </a:r>
          </a:p>
          <a:p>
            <a:r>
              <a:rPr lang="sl-SI" sz="2600" dirty="0"/>
              <a:t>Vsako spremenljivko je potrebno napovedati (le enkrat!)</a:t>
            </a:r>
          </a:p>
          <a:p>
            <a:pPr lvl="1"/>
            <a:r>
              <a:rPr lang="sl-SI" sz="2400" dirty="0"/>
              <a:t>Napovemo jih pred prvo uporabo z deklaracijskim stavkom</a:t>
            </a:r>
          </a:p>
          <a:p>
            <a:r>
              <a:rPr lang="sl-SI" sz="2600" dirty="0" smtClean="0"/>
              <a:t>; na koncu stavka </a:t>
            </a:r>
          </a:p>
          <a:p>
            <a:r>
              <a:rPr lang="sl-SI" sz="2600" dirty="0" smtClean="0"/>
              <a:t>// namesto # za komentarje</a:t>
            </a:r>
          </a:p>
        </p:txBody>
      </p:sp>
      <p:sp>
        <p:nvSpPr>
          <p:cNvPr id="2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</p:spPr>
        <p:txBody>
          <a:bodyPr anchor="ctr"/>
          <a:lstStyle/>
          <a:p>
            <a:pPr algn="l"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 anchor="ctr"/>
          <a:lstStyle/>
          <a:p>
            <a:pPr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 sz="4000" dirty="0"/>
              <a:t>Povzetek – najpomembnejše </a:t>
            </a:r>
            <a:r>
              <a:rPr lang="sl-SI" sz="4000" dirty="0" smtClean="0"/>
              <a:t>razlike do </a:t>
            </a:r>
            <a:r>
              <a:rPr lang="sl-SI" sz="4000" dirty="0" err="1" smtClean="0"/>
              <a:t>Pythona</a:t>
            </a:r>
            <a:endParaRPr lang="en-US" sz="40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79388" y="1916832"/>
            <a:ext cx="8355012" cy="4114800"/>
          </a:xfrm>
        </p:spPr>
        <p:txBody>
          <a:bodyPr/>
          <a:lstStyle/>
          <a:p>
            <a:r>
              <a:rPr lang="sl-SI" sz="2600" dirty="0" smtClean="0"/>
              <a:t>Cela </a:t>
            </a:r>
            <a:r>
              <a:rPr lang="sl-SI" sz="2600" dirty="0"/>
              <a:t>števila imajo omejeno velikost (prekoračitve</a:t>
            </a:r>
            <a:r>
              <a:rPr lang="sl-SI" sz="2600" dirty="0" smtClean="0"/>
              <a:t>!)</a:t>
            </a:r>
          </a:p>
          <a:p>
            <a:r>
              <a:rPr lang="sl-SI" sz="2600" dirty="0" smtClean="0"/>
              <a:t>Za deljenje nimamo operatorja </a:t>
            </a:r>
            <a:r>
              <a:rPr lang="sl-SI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r>
              <a:rPr lang="sl-SI" sz="2600" dirty="0" smtClean="0"/>
              <a:t>, </a:t>
            </a:r>
            <a:r>
              <a:rPr lang="sl-SI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/ b </a:t>
            </a:r>
            <a:r>
              <a:rPr lang="sl-SI" sz="2600" dirty="0" smtClean="0"/>
              <a:t>odvisno od tipa operandov </a:t>
            </a:r>
            <a:endParaRPr lang="sl-SI" sz="2600" dirty="0"/>
          </a:p>
          <a:p>
            <a:r>
              <a:rPr lang="sl-SI" sz="2600" dirty="0"/>
              <a:t>Zamikanje ni pomembno, a je nujno zaradi </a:t>
            </a:r>
            <a:r>
              <a:rPr lang="sl-SI" sz="2600" dirty="0" smtClean="0"/>
              <a:t>berljivosti kode!</a:t>
            </a:r>
          </a:p>
          <a:p>
            <a:r>
              <a:rPr lang="sl-SI" sz="2600" dirty="0" smtClean="0"/>
              <a:t>Malo drugačen način izpisovanja</a:t>
            </a:r>
            <a:endParaRPr lang="sl-SI" sz="2600" dirty="0"/>
          </a:p>
        </p:txBody>
      </p:sp>
      <p:sp>
        <p:nvSpPr>
          <p:cNvPr id="2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</p:spPr>
        <p:txBody>
          <a:bodyPr anchor="ctr"/>
          <a:lstStyle/>
          <a:p>
            <a:pPr algn="l"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 anchor="ctr"/>
          <a:lstStyle/>
          <a:p>
            <a:pPr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834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 sz="4000" dirty="0" smtClean="0"/>
              <a:t>Razlike do Jave …</a:t>
            </a:r>
            <a:endParaRPr lang="en-US" sz="40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79388" y="1916832"/>
            <a:ext cx="8355012" cy="4114800"/>
          </a:xfrm>
        </p:spPr>
        <p:txBody>
          <a:bodyPr/>
          <a:lstStyle/>
          <a:p>
            <a:pPr marL="0" indent="0">
              <a:buNone/>
            </a:pPr>
            <a:r>
              <a:rPr lang="sl-SI" sz="2600" dirty="0" smtClean="0"/>
              <a:t>Jih praktično ni …</a:t>
            </a:r>
            <a:br>
              <a:rPr lang="sl-SI" sz="2600" dirty="0" smtClean="0"/>
            </a:br>
            <a:r>
              <a:rPr lang="sl-SI" sz="2600" dirty="0" smtClean="0"/>
              <a:t>     </a:t>
            </a:r>
            <a:r>
              <a:rPr lang="sl-SI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(za doslej obravnavano snov ...)</a:t>
            </a:r>
          </a:p>
          <a:p>
            <a:endParaRPr lang="sl-SI" sz="2600" dirty="0" smtClean="0"/>
          </a:p>
          <a:p>
            <a:r>
              <a:rPr lang="sl-SI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sl-SI" sz="2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ut.print</a:t>
            </a:r>
            <a:r>
              <a:rPr lang="sl-SI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6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 Console.Write</a:t>
            </a:r>
          </a:p>
          <a:p>
            <a:r>
              <a:rPr lang="sl-SI" sz="2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out.println</a:t>
            </a:r>
            <a:r>
              <a:rPr lang="sl-SI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6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 </a:t>
            </a:r>
            <a:r>
              <a:rPr lang="sl-SI" sz="26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Console.WriteLine</a:t>
            </a:r>
          </a:p>
          <a:p>
            <a:r>
              <a:rPr lang="sl-SI" sz="26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main</a:t>
            </a:r>
            <a:r>
              <a:rPr lang="sl-SI" sz="26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 Main</a:t>
            </a:r>
          </a:p>
          <a:p>
            <a:r>
              <a:rPr lang="sl-SI" sz="26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String</a:t>
            </a:r>
            <a:r>
              <a:rPr lang="sl-SI" sz="26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sl-SI" sz="26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args</a:t>
            </a:r>
            <a:r>
              <a:rPr lang="sl-SI" sz="26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[]  String[] args</a:t>
            </a:r>
            <a:endParaRPr lang="sl-SI" sz="2600" dirty="0">
              <a:latin typeface="Courier New" panose="02070309020205020404" pitchFamily="49" charset="0"/>
              <a:cs typeface="Courier New" panose="02070309020205020404" pitchFamily="49" charset="0"/>
              <a:sym typeface="Wingdings" panose="05000000000000000000" pitchFamily="2" charset="2"/>
            </a:endParaRPr>
          </a:p>
          <a:p>
            <a:endParaRPr lang="sl-SI" sz="2600" dirty="0" smtClean="0"/>
          </a:p>
          <a:p>
            <a:endParaRPr lang="sl-SI" sz="2600" dirty="0"/>
          </a:p>
        </p:txBody>
      </p:sp>
      <p:sp>
        <p:nvSpPr>
          <p:cNvPr id="2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</p:spPr>
        <p:txBody>
          <a:bodyPr anchor="ctr"/>
          <a:lstStyle/>
          <a:p>
            <a:pPr algn="l"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 anchor="ctr"/>
          <a:lstStyle/>
          <a:p>
            <a:pPr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080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/>
              <a:t>Spremenljivke</a:t>
            </a: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sl-SI" sz="2000" dirty="0" smtClean="0"/>
              <a:t>V nasprotju s </a:t>
            </a:r>
            <a:r>
              <a:rPr lang="sl-SI" sz="2000" dirty="0" err="1" smtClean="0"/>
              <a:t>Pythonom</a:t>
            </a:r>
            <a:r>
              <a:rPr lang="sl-SI" sz="2000" dirty="0" smtClean="0"/>
              <a:t> in </a:t>
            </a:r>
            <a:r>
              <a:rPr lang="sl-SI" sz="2000" dirty="0" smtClean="0">
                <a:solidFill>
                  <a:srgbClr val="FF0000"/>
                </a:solidFill>
              </a:rPr>
              <a:t>enako kot pri Javi </a:t>
            </a:r>
            <a:r>
              <a:rPr lang="sl-SI" sz="2000" dirty="0" smtClean="0"/>
              <a:t>vse spremenljivke </a:t>
            </a:r>
            <a:r>
              <a:rPr lang="sl-SI" sz="2000" dirty="0" smtClean="0">
                <a:solidFill>
                  <a:srgbClr val="FF0000"/>
                </a:solidFill>
              </a:rPr>
              <a:t>obvezno</a:t>
            </a:r>
            <a:r>
              <a:rPr lang="sl-SI" sz="2000" dirty="0" smtClean="0"/>
              <a:t> napovemo pred prvo uporabo</a:t>
            </a:r>
          </a:p>
          <a:p>
            <a:r>
              <a:rPr lang="sl-SI" sz="2000" dirty="0" smtClean="0"/>
              <a:t>Običajno na začetku "modula" (funkcije, razreda …)  [lokalnost]</a:t>
            </a:r>
          </a:p>
          <a:p>
            <a:r>
              <a:rPr lang="sl-SI" sz="2000" dirty="0"/>
              <a:t>Deklaracijski stavek</a:t>
            </a:r>
          </a:p>
          <a:p>
            <a:pPr lvl="1"/>
            <a:r>
              <a:rPr lang="sl-SI" sz="1800" dirty="0" err="1" smtClean="0">
                <a:latin typeface="Courier New" pitchFamily="49" charset="0"/>
              </a:rPr>
              <a:t>int</a:t>
            </a:r>
            <a:r>
              <a:rPr lang="sl-SI" sz="1800" dirty="0" smtClean="0">
                <a:latin typeface="Courier New" pitchFamily="49" charset="0"/>
              </a:rPr>
              <a:t> </a:t>
            </a:r>
            <a:r>
              <a:rPr lang="sl-SI" sz="1800" dirty="0" err="1" smtClean="0">
                <a:latin typeface="Courier New" pitchFamily="49" charset="0"/>
              </a:rPr>
              <a:t>sirina</a:t>
            </a:r>
            <a:r>
              <a:rPr lang="sl-SI" sz="1800" dirty="0" smtClean="0">
                <a:latin typeface="Courier New" pitchFamily="49" charset="0"/>
              </a:rPr>
              <a:t>;</a:t>
            </a:r>
          </a:p>
          <a:p>
            <a:pPr lvl="1"/>
            <a:r>
              <a:rPr lang="sl-SI" sz="1800" dirty="0" err="1" smtClean="0">
                <a:latin typeface="Courier New" pitchFamily="49" charset="0"/>
              </a:rPr>
              <a:t>int</a:t>
            </a:r>
            <a:r>
              <a:rPr lang="sl-SI" sz="1800" dirty="0" smtClean="0">
                <a:latin typeface="Courier New" pitchFamily="49" charset="0"/>
              </a:rPr>
              <a:t> starost, </a:t>
            </a:r>
            <a:r>
              <a:rPr lang="sl-SI" sz="1800" dirty="0" err="1" smtClean="0">
                <a:latin typeface="Courier New" pitchFamily="49" charset="0"/>
              </a:rPr>
              <a:t>stČevljev</a:t>
            </a:r>
            <a:r>
              <a:rPr lang="sl-SI" sz="1800" dirty="0" smtClean="0">
                <a:latin typeface="Courier New" pitchFamily="49" charset="0"/>
              </a:rPr>
              <a:t>;</a:t>
            </a:r>
          </a:p>
          <a:p>
            <a:r>
              <a:rPr lang="sl-SI" sz="2000" dirty="0" smtClean="0"/>
              <a:t>Tip spremenljivke</a:t>
            </a:r>
          </a:p>
          <a:p>
            <a:pPr lvl="1"/>
            <a:r>
              <a:rPr lang="sl-SI" sz="1800" dirty="0" err="1" smtClean="0">
                <a:latin typeface="Courier New" pitchFamily="49" charset="0"/>
              </a:rPr>
              <a:t>int</a:t>
            </a:r>
            <a:r>
              <a:rPr lang="sl-SI" sz="1800" dirty="0" smtClean="0"/>
              <a:t> (cela števila)</a:t>
            </a:r>
          </a:p>
          <a:p>
            <a:pPr marL="0" indent="0">
              <a:buNone/>
            </a:pPr>
            <a:endParaRPr lang="en-GB" sz="2000" dirty="0">
              <a:latin typeface="Courier New" pitchFamily="49" charset="0"/>
            </a:endParaRPr>
          </a:p>
        </p:txBody>
      </p:sp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</p:spPr>
        <p:txBody>
          <a:bodyPr anchor="ctr"/>
          <a:lstStyle/>
          <a:p>
            <a:pPr algn="l">
              <a:defRPr/>
            </a:pPr>
            <a:endParaRPr lang="sl-SI" sz="1200" dirty="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 anchor="ctr"/>
          <a:lstStyle/>
          <a:p>
            <a:pPr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/>
              <a:t>Spremenljivke</a:t>
            </a: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sl-SI" sz="2000" dirty="0" smtClean="0"/>
              <a:t>Ime</a:t>
            </a:r>
            <a:endParaRPr lang="sl-SI" sz="2000" dirty="0"/>
          </a:p>
          <a:p>
            <a:pPr lvl="1"/>
            <a:r>
              <a:rPr lang="sl-SI" sz="1800" dirty="0"/>
              <a:t>z</a:t>
            </a:r>
            <a:r>
              <a:rPr lang="sl-SI" sz="1800" dirty="0" smtClean="0"/>
              <a:t>nak</a:t>
            </a:r>
            <a:r>
              <a:rPr lang="sl-SI" sz="1800" dirty="0"/>
              <a:t>, števka, _ </a:t>
            </a:r>
          </a:p>
          <a:p>
            <a:pPr lvl="1"/>
            <a:r>
              <a:rPr lang="sl-SI" sz="1800" dirty="0" smtClean="0"/>
              <a:t>Dogovor: imena spremenljivk se začno z malo črko!</a:t>
            </a:r>
          </a:p>
          <a:p>
            <a:pPr lvl="2"/>
            <a:r>
              <a:rPr lang="sl-SI" sz="1400" dirty="0" smtClean="0"/>
              <a:t>Natančneje – z malo spremenljivko se začno privatna imena</a:t>
            </a:r>
          </a:p>
          <a:p>
            <a:pPr lvl="1"/>
            <a:r>
              <a:rPr lang="sl-SI" sz="1800" dirty="0" smtClean="0"/>
              <a:t>Male / velike črke so kot pri </a:t>
            </a:r>
            <a:r>
              <a:rPr lang="sl-SI" sz="1800" dirty="0" err="1" smtClean="0"/>
              <a:t>Pythonu</a:t>
            </a:r>
            <a:r>
              <a:rPr lang="sl-SI" sz="1800" dirty="0" smtClean="0"/>
              <a:t> </a:t>
            </a:r>
            <a:r>
              <a:rPr lang="sl-SI" sz="1800" dirty="0" smtClean="0">
                <a:solidFill>
                  <a:srgbClr val="FF0000"/>
                </a:solidFill>
              </a:rPr>
              <a:t>pomembne</a:t>
            </a:r>
            <a:endParaRPr lang="sl-SI" sz="1800" dirty="0">
              <a:solidFill>
                <a:srgbClr val="FF0000"/>
              </a:solidFill>
            </a:endParaRPr>
          </a:p>
          <a:p>
            <a:endParaRPr lang="en-GB" sz="2000" dirty="0">
              <a:latin typeface="Courier New" pitchFamily="49" charset="0"/>
            </a:endParaRPr>
          </a:p>
        </p:txBody>
      </p:sp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</p:spPr>
        <p:txBody>
          <a:bodyPr anchor="ctr"/>
          <a:lstStyle/>
          <a:p>
            <a:pPr algn="l">
              <a:defRPr/>
            </a:pPr>
            <a:endParaRPr lang="sl-SI" sz="1200" dirty="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 anchor="ctr"/>
          <a:lstStyle/>
          <a:p>
            <a:pPr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42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/>
              <a:t>Tip </a:t>
            </a:r>
            <a:r>
              <a:rPr lang="sl-SI">
                <a:latin typeface="Courier New" pitchFamily="49" charset="0"/>
                <a:cs typeface="Courier New" pitchFamily="49" charset="0"/>
              </a:rPr>
              <a:t>int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l-SI" sz="2200" dirty="0" err="1">
                <a:latin typeface="Courier New" pitchFamily="49" charset="0"/>
                <a:cs typeface="Courier New" pitchFamily="49" charset="0"/>
              </a:rPr>
              <a:t>int</a:t>
            </a:r>
            <a:endParaRPr lang="sl-SI" sz="22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sl-SI" sz="2200" dirty="0"/>
              <a:t>Cela </a:t>
            </a:r>
            <a:r>
              <a:rPr lang="sl-SI" sz="2200" dirty="0" smtClean="0"/>
              <a:t>števila</a:t>
            </a:r>
          </a:p>
          <a:p>
            <a:pPr>
              <a:lnSpc>
                <a:spcPct val="80000"/>
              </a:lnSpc>
            </a:pPr>
            <a:r>
              <a:rPr lang="sl-SI" sz="2200" dirty="0" smtClean="0"/>
              <a:t>Enako kot pri Javi</a:t>
            </a:r>
            <a:endParaRPr lang="sl-SI" sz="2200" dirty="0"/>
          </a:p>
          <a:p>
            <a:pPr>
              <a:lnSpc>
                <a:spcPct val="80000"/>
              </a:lnSpc>
            </a:pPr>
            <a:r>
              <a:rPr lang="sl-SI" sz="2200" dirty="0">
                <a:solidFill>
                  <a:srgbClr val="FF0000"/>
                </a:solidFill>
              </a:rPr>
              <a:t>Omejen</a:t>
            </a:r>
            <a:r>
              <a:rPr lang="sl-SI" sz="2200" dirty="0"/>
              <a:t> obseg</a:t>
            </a:r>
          </a:p>
          <a:p>
            <a:pPr lvl="1">
              <a:lnSpc>
                <a:spcPct val="80000"/>
              </a:lnSpc>
            </a:pPr>
            <a:r>
              <a:rPr lang="sl-SI" sz="2000" dirty="0"/>
              <a:t>Med okvirno [-2 milijarde, +2 milijarde] </a:t>
            </a:r>
            <a:endParaRPr lang="sl-SI" sz="2000" dirty="0" smtClean="0"/>
          </a:p>
          <a:p>
            <a:pPr lvl="2">
              <a:lnSpc>
                <a:spcPct val="80000"/>
              </a:lnSpc>
            </a:pPr>
            <a:r>
              <a:rPr lang="sl-SI" sz="1600" dirty="0" smtClean="0"/>
              <a:t>(2 147 483 647 = 2</a:t>
            </a:r>
            <a:r>
              <a:rPr lang="sl-SI" sz="1600" baseline="30000" dirty="0" smtClean="0"/>
              <a:t>31 </a:t>
            </a:r>
            <a:r>
              <a:rPr lang="sl-SI" sz="1600" dirty="0" smtClean="0"/>
              <a:t>– 1 : </a:t>
            </a:r>
            <a:r>
              <a:rPr lang="sl-SI" sz="1600" dirty="0"/>
              <a:t>2 147 483 </a:t>
            </a:r>
            <a:r>
              <a:rPr lang="sl-SI" sz="1600" dirty="0" smtClean="0"/>
              <a:t>648 </a:t>
            </a:r>
            <a:r>
              <a:rPr lang="sl-SI" sz="1600" dirty="0"/>
              <a:t>= </a:t>
            </a:r>
            <a:r>
              <a:rPr lang="sl-SI" sz="1600" dirty="0" smtClean="0"/>
              <a:t>2</a:t>
            </a:r>
            <a:r>
              <a:rPr lang="sl-SI" sz="1600" baseline="30000" dirty="0" smtClean="0"/>
              <a:t>31</a:t>
            </a:r>
            <a:r>
              <a:rPr lang="sl-SI" sz="1600" dirty="0" smtClean="0"/>
              <a:t>)</a:t>
            </a:r>
          </a:p>
          <a:p>
            <a:pPr lvl="1">
              <a:lnSpc>
                <a:spcPct val="80000"/>
              </a:lnSpc>
            </a:pPr>
            <a:r>
              <a:rPr lang="sl-SI" sz="2000" dirty="0" smtClean="0">
                <a:solidFill>
                  <a:srgbClr val="FF0000"/>
                </a:solidFill>
              </a:rPr>
              <a:t>Sami </a:t>
            </a:r>
            <a:r>
              <a:rPr lang="sl-SI" sz="2000" dirty="0">
                <a:solidFill>
                  <a:srgbClr val="FF0000"/>
                </a:solidFill>
              </a:rPr>
              <a:t>moramo poskrbeti, da so rezultati operacij znotraj tega </a:t>
            </a:r>
            <a:r>
              <a:rPr lang="sl-SI" sz="2000" dirty="0" smtClean="0">
                <a:solidFill>
                  <a:srgbClr val="FF0000"/>
                </a:solidFill>
              </a:rPr>
              <a:t>obsega</a:t>
            </a:r>
            <a:endParaRPr lang="sl-SI" sz="2000" dirty="0">
              <a:solidFill>
                <a:srgbClr val="FF0000"/>
              </a:solidFill>
            </a:endParaRPr>
          </a:p>
        </p:txBody>
      </p:sp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</p:spPr>
        <p:txBody>
          <a:bodyPr anchor="ctr"/>
          <a:lstStyle/>
          <a:p>
            <a:pPr algn="l"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 anchor="ctr"/>
          <a:lstStyle/>
          <a:p>
            <a:pPr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7574" y="4326916"/>
            <a:ext cx="3850729" cy="22987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/>
              <a:t>Tip </a:t>
            </a:r>
            <a:r>
              <a:rPr lang="sl-SI">
                <a:latin typeface="Courier New" pitchFamily="49" charset="0"/>
                <a:cs typeface="Courier New" pitchFamily="49" charset="0"/>
              </a:rPr>
              <a:t>int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l-SI" sz="2200" dirty="0" smtClean="0"/>
              <a:t>Operacije</a:t>
            </a:r>
            <a:r>
              <a:rPr lang="sl-SI" sz="2200" dirty="0"/>
              <a:t>: </a:t>
            </a:r>
            <a:r>
              <a:rPr lang="sl-SI" sz="2200" dirty="0">
                <a:latin typeface="Courier New" pitchFamily="49" charset="0"/>
                <a:cs typeface="Courier New" pitchFamily="49" charset="0"/>
              </a:rPr>
              <a:t>+, -, *, /, %</a:t>
            </a:r>
          </a:p>
          <a:p>
            <a:pPr>
              <a:lnSpc>
                <a:spcPct val="80000"/>
              </a:lnSpc>
            </a:pPr>
            <a:r>
              <a:rPr lang="sl-SI" sz="22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2200" dirty="0">
                <a:latin typeface="Courier New" pitchFamily="49" charset="0"/>
                <a:cs typeface="Courier New" pitchFamily="49" charset="0"/>
              </a:rPr>
              <a:t> x = 10; </a:t>
            </a:r>
          </a:p>
          <a:p>
            <a:pPr>
              <a:lnSpc>
                <a:spcPct val="80000"/>
              </a:lnSpc>
            </a:pPr>
            <a:r>
              <a:rPr lang="sl-SI" sz="2200" dirty="0"/>
              <a:t>Deklaracija </a:t>
            </a:r>
            <a:r>
              <a:rPr lang="sl-SI" sz="2200" dirty="0" smtClean="0"/>
              <a:t>in prirejanje </a:t>
            </a:r>
            <a:r>
              <a:rPr lang="sl-SI" sz="2200" dirty="0"/>
              <a:t>začetne vrednosti.</a:t>
            </a:r>
          </a:p>
          <a:p>
            <a:pPr>
              <a:lnSpc>
                <a:spcPct val="80000"/>
              </a:lnSpc>
            </a:pPr>
            <a:r>
              <a:rPr lang="sl-SI" sz="2200" dirty="0"/>
              <a:t>V spremenljivki </a:t>
            </a:r>
            <a:r>
              <a:rPr lang="sl-SI" sz="2200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sl-SI" sz="2200" dirty="0"/>
              <a:t> hranimo cela števila in začetna vrednost je 10</a:t>
            </a:r>
            <a:r>
              <a:rPr lang="sl-SI" sz="2200" dirty="0" smtClean="0"/>
              <a:t>.</a:t>
            </a:r>
          </a:p>
          <a:p>
            <a:pPr>
              <a:lnSpc>
                <a:spcPct val="80000"/>
              </a:lnSpc>
            </a:pPr>
            <a:endParaRPr lang="sl-SI" sz="2200" dirty="0"/>
          </a:p>
          <a:p>
            <a:pPr>
              <a:lnSpc>
                <a:spcPct val="90000"/>
              </a:lnSpc>
            </a:pPr>
            <a:r>
              <a:rPr lang="en-US" sz="23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sl-SI" sz="2300" dirty="0">
                <a:latin typeface="Courier New" pitchFamily="49" charset="0"/>
                <a:cs typeface="Courier New" pitchFamily="49" charset="0"/>
              </a:rPr>
              <a:t> : </a:t>
            </a:r>
            <a:r>
              <a:rPr lang="en-US" sz="2300" dirty="0" err="1"/>
              <a:t>Celoštevilsko</a:t>
            </a:r>
            <a:r>
              <a:rPr lang="sl-SI" sz="2300" dirty="0"/>
              <a:t> deljenje</a:t>
            </a:r>
          </a:p>
          <a:p>
            <a:pPr lvl="1">
              <a:lnSpc>
                <a:spcPct val="90000"/>
              </a:lnSpc>
            </a:pPr>
            <a:r>
              <a:rPr lang="sl-SI" sz="2200" dirty="0">
                <a:latin typeface="Courier New" pitchFamily="49" charset="0"/>
              </a:rPr>
              <a:t>3</a:t>
            </a:r>
            <a:r>
              <a:rPr lang="en-US" sz="2200" dirty="0">
                <a:latin typeface="Courier New" pitchFamily="49" charset="0"/>
              </a:rPr>
              <a:t>2</a:t>
            </a:r>
            <a:r>
              <a:rPr lang="sl-SI" sz="2200" dirty="0">
                <a:latin typeface="Courier New" pitchFamily="49" charset="0"/>
              </a:rPr>
              <a:t> </a:t>
            </a:r>
            <a:r>
              <a:rPr lang="en-US" sz="2200" dirty="0">
                <a:latin typeface="Courier New" pitchFamily="49" charset="0"/>
              </a:rPr>
              <a:t>/</a:t>
            </a:r>
            <a:r>
              <a:rPr lang="sl-SI" sz="2200" dirty="0">
                <a:latin typeface="Courier New" pitchFamily="49" charset="0"/>
              </a:rPr>
              <a:t> </a:t>
            </a:r>
            <a:r>
              <a:rPr lang="en-US" sz="2200" dirty="0">
                <a:latin typeface="Courier New" pitchFamily="49" charset="0"/>
              </a:rPr>
              <a:t>7 </a:t>
            </a:r>
            <a:r>
              <a:rPr lang="sl-SI" sz="2200" dirty="0">
                <a:latin typeface="Courier New" pitchFamily="49" charset="0"/>
              </a:rPr>
              <a:t> </a:t>
            </a:r>
            <a:r>
              <a:rPr lang="sl-SI" sz="2200" dirty="0">
                <a:latin typeface="Courier New" pitchFamily="49" charset="0"/>
                <a:sym typeface="Wingdings" pitchFamily="2" charset="2"/>
              </a:rPr>
              <a:t></a:t>
            </a:r>
            <a:r>
              <a:rPr lang="sl-SI" sz="2200" dirty="0">
                <a:latin typeface="Courier New" pitchFamily="49" charset="0"/>
              </a:rPr>
              <a:t> 4</a:t>
            </a:r>
            <a:endParaRPr lang="en-US" sz="2200" dirty="0"/>
          </a:p>
          <a:p>
            <a:pPr>
              <a:lnSpc>
                <a:spcPct val="90000"/>
              </a:lnSpc>
            </a:pPr>
            <a:r>
              <a:rPr lang="en-US" sz="2300" dirty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2300" dirty="0"/>
              <a:t> </a:t>
            </a:r>
            <a:r>
              <a:rPr lang="sl-SI" sz="2300" dirty="0"/>
              <a:t>: </a:t>
            </a:r>
            <a:r>
              <a:rPr lang="en-US" sz="2300" dirty="0" err="1"/>
              <a:t>ostanek</a:t>
            </a:r>
            <a:r>
              <a:rPr lang="en-US" sz="2300" dirty="0"/>
              <a:t> </a:t>
            </a:r>
            <a:r>
              <a:rPr lang="en-US" sz="2300" dirty="0" err="1"/>
              <a:t>pri</a:t>
            </a:r>
            <a:r>
              <a:rPr lang="en-US" sz="2300" dirty="0"/>
              <a:t> </a:t>
            </a:r>
            <a:r>
              <a:rPr lang="en-US" sz="2300" dirty="0" err="1"/>
              <a:t>deljenju</a:t>
            </a:r>
            <a:r>
              <a:rPr lang="en-US" sz="2300" dirty="0"/>
              <a:t> </a:t>
            </a:r>
            <a:endParaRPr lang="sl-SI" sz="2300" dirty="0"/>
          </a:p>
          <a:p>
            <a:pPr lvl="1">
              <a:lnSpc>
                <a:spcPct val="90000"/>
              </a:lnSpc>
            </a:pPr>
            <a:r>
              <a:rPr lang="en-US" sz="2200" dirty="0">
                <a:latin typeface="Courier New" pitchFamily="49" charset="0"/>
              </a:rPr>
              <a:t>12 % </a:t>
            </a:r>
            <a:r>
              <a:rPr lang="sl-SI" sz="2200" dirty="0">
                <a:latin typeface="Courier New" pitchFamily="49" charset="0"/>
              </a:rPr>
              <a:t>5</a:t>
            </a:r>
            <a:r>
              <a:rPr lang="en-US" sz="2200" dirty="0">
                <a:latin typeface="Courier New" pitchFamily="49" charset="0"/>
              </a:rPr>
              <a:t> </a:t>
            </a:r>
            <a:r>
              <a:rPr lang="sl-SI" sz="2200" dirty="0">
                <a:latin typeface="Courier New" pitchFamily="49" charset="0"/>
              </a:rPr>
              <a:t> </a:t>
            </a:r>
            <a:r>
              <a:rPr lang="sl-SI" sz="2200" dirty="0">
                <a:latin typeface="Courier New" pitchFamily="49" charset="0"/>
                <a:sym typeface="Wingdings" pitchFamily="2" charset="2"/>
              </a:rPr>
              <a:t></a:t>
            </a:r>
            <a:r>
              <a:rPr lang="en-US" sz="2200" dirty="0">
                <a:latin typeface="Courier New" pitchFamily="49" charset="0"/>
              </a:rPr>
              <a:t> </a:t>
            </a:r>
            <a:r>
              <a:rPr lang="sl-SI" sz="2200" dirty="0">
                <a:latin typeface="Courier New" pitchFamily="49" charset="0"/>
              </a:rPr>
              <a:t>2</a:t>
            </a:r>
            <a:endParaRPr lang="sl-SI" sz="2200" dirty="0"/>
          </a:p>
          <a:p>
            <a:pPr>
              <a:lnSpc>
                <a:spcPct val="80000"/>
              </a:lnSpc>
            </a:pPr>
            <a:endParaRPr lang="en-US" sz="2200" dirty="0"/>
          </a:p>
        </p:txBody>
      </p:sp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</p:spPr>
        <p:txBody>
          <a:bodyPr anchor="ctr"/>
          <a:lstStyle/>
          <a:p>
            <a:pPr algn="l"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 anchor="ctr"/>
          <a:lstStyle/>
          <a:p>
            <a:pPr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45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Prireditveni stavek</a:t>
            </a: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l-SI" sz="2400" dirty="0"/>
              <a:t>V spremenljivko shranimo vrednost</a:t>
            </a:r>
          </a:p>
          <a:p>
            <a:pPr lvl="1">
              <a:lnSpc>
                <a:spcPct val="90000"/>
              </a:lnSpc>
            </a:pPr>
            <a:r>
              <a:rPr lang="sl-SI" sz="2000" dirty="0">
                <a:latin typeface="Courier New" pitchFamily="49" charset="0"/>
              </a:rPr>
              <a:t>x = 10;</a:t>
            </a:r>
          </a:p>
          <a:p>
            <a:pPr lvl="1">
              <a:lnSpc>
                <a:spcPct val="90000"/>
              </a:lnSpc>
            </a:pPr>
            <a:r>
              <a:rPr lang="sl-SI" sz="2000" dirty="0">
                <a:latin typeface="Courier New" pitchFamily="49" charset="0"/>
              </a:rPr>
              <a:t>starost = 25 + 2 * 8;</a:t>
            </a:r>
          </a:p>
          <a:p>
            <a:pPr>
              <a:spcBef>
                <a:spcPct val="0"/>
              </a:spcBef>
            </a:pPr>
            <a:r>
              <a:rPr lang="sl-SI" sz="2000" dirty="0"/>
              <a:t>Oblika</a:t>
            </a:r>
            <a:r>
              <a:rPr lang="sl-SI" sz="1800" dirty="0">
                <a:latin typeface="Courier New" pitchFamily="49" charset="0"/>
              </a:rPr>
              <a:t/>
            </a:r>
            <a:br>
              <a:rPr lang="sl-SI" sz="1800" dirty="0">
                <a:latin typeface="Courier New" pitchFamily="49" charset="0"/>
              </a:rPr>
            </a:br>
            <a:r>
              <a:rPr lang="sl-SI" sz="1800" dirty="0">
                <a:latin typeface="Courier New" pitchFamily="49" charset="0"/>
              </a:rPr>
              <a:t>	</a:t>
            </a:r>
            <a:r>
              <a:rPr lang="sl-SI" sz="1800" dirty="0" err="1" smtClean="0">
                <a:latin typeface="Courier New" pitchFamily="49" charset="0"/>
              </a:rPr>
              <a:t>imeSpremenljivke</a:t>
            </a:r>
            <a:r>
              <a:rPr lang="sl-SI" sz="1800" dirty="0" smtClean="0">
                <a:latin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</a:rPr>
              <a:t>= izraz;</a:t>
            </a:r>
          </a:p>
          <a:p>
            <a:pPr>
              <a:lnSpc>
                <a:spcPct val="90000"/>
              </a:lnSpc>
            </a:pPr>
            <a:r>
              <a:rPr lang="sl-SI" sz="2400" dirty="0" smtClean="0"/>
              <a:t>Spremenljivka </a:t>
            </a:r>
            <a:r>
              <a:rPr lang="sl-SI" sz="2400" dirty="0"/>
              <a:t>mora biti prej deklarirana</a:t>
            </a:r>
          </a:p>
          <a:p>
            <a:pPr>
              <a:lnSpc>
                <a:spcPct val="90000"/>
              </a:lnSpc>
            </a:pPr>
            <a:r>
              <a:rPr lang="sl-SI" sz="2400" dirty="0"/>
              <a:t>Izračuna se vrednost izraza. </a:t>
            </a:r>
          </a:p>
          <a:p>
            <a:pPr>
              <a:lnSpc>
                <a:spcPct val="90000"/>
              </a:lnSpc>
            </a:pPr>
            <a:r>
              <a:rPr lang="sl-SI" sz="2400" dirty="0"/>
              <a:t>Preverimo, ali se tip vrednosti izraza ujema z deklaracijo</a:t>
            </a:r>
          </a:p>
          <a:p>
            <a:pPr>
              <a:lnSpc>
                <a:spcPct val="90000"/>
              </a:lnSpc>
            </a:pPr>
            <a:r>
              <a:rPr lang="sl-SI" sz="2400" dirty="0"/>
              <a:t>Dobljena vrednost se shrani v spremenljivko.</a:t>
            </a:r>
          </a:p>
        </p:txBody>
      </p:sp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</p:spPr>
        <p:txBody>
          <a:bodyPr anchor="ctr"/>
          <a:lstStyle/>
          <a:p>
            <a:pPr algn="l"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 anchor="ctr"/>
          <a:lstStyle/>
          <a:p>
            <a:pPr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 rot="19672324">
            <a:off x="3924857" y="3237009"/>
            <a:ext cx="3600400" cy="76944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4400" dirty="0" smtClean="0"/>
              <a:t>Kot pri Javi!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bldLvl="3" autoUpdateAnimBg="0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/>
              <a:t>Komentarji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lvl="1">
              <a:lnSpc>
                <a:spcPct val="80000"/>
              </a:lnSpc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Komentar se konča v vrstici</a:t>
            </a:r>
          </a:p>
          <a:p>
            <a:pPr lvl="1">
              <a:lnSpc>
                <a:spcPct val="80000"/>
              </a:lnSpc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/* Komentar se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konča</a:t>
            </a:r>
            <a:b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pri paru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znakov 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*/</a:t>
            </a:r>
          </a:p>
          <a:p>
            <a:pPr>
              <a:lnSpc>
                <a:spcPct val="80000"/>
              </a:lnSpc>
            </a:pPr>
            <a:r>
              <a:rPr lang="sl-SI" sz="2400" dirty="0"/>
              <a:t>Oblika programa</a:t>
            </a:r>
          </a:p>
          <a:p>
            <a:pPr lvl="1">
              <a:lnSpc>
                <a:spcPct val="80000"/>
              </a:lnSpc>
            </a:pPr>
            <a:r>
              <a:rPr lang="sl-SI" sz="2400" dirty="0"/>
              <a:t>presledki, prehodi v novo vrsto, zamikanje, zanki okoli operatorjev, …</a:t>
            </a:r>
          </a:p>
          <a:p>
            <a:pPr lvl="1">
              <a:lnSpc>
                <a:spcPct val="80000"/>
              </a:lnSpc>
            </a:pPr>
            <a:r>
              <a:rPr lang="sl-SI" sz="2400" dirty="0">
                <a:solidFill>
                  <a:srgbClr val="FF0000"/>
                </a:solidFill>
              </a:rPr>
              <a:t>nepomembno</a:t>
            </a:r>
            <a:r>
              <a:rPr lang="sl-SI" sz="2400" dirty="0"/>
              <a:t> za prevajalnik </a:t>
            </a:r>
            <a:r>
              <a:rPr lang="sl-SI" sz="2400" dirty="0">
                <a:solidFill>
                  <a:srgbClr val="FF0000"/>
                </a:solidFill>
              </a:rPr>
              <a:t>(tudi zamiki!)</a:t>
            </a:r>
          </a:p>
          <a:p>
            <a:pPr lvl="1">
              <a:lnSpc>
                <a:spcPct val="80000"/>
              </a:lnSpc>
            </a:pPr>
            <a:r>
              <a:rPr lang="sl-SI" sz="2400" dirty="0"/>
              <a:t>zelo pomembno za </a:t>
            </a:r>
            <a:r>
              <a:rPr lang="sl-SI" sz="2400" dirty="0" smtClean="0"/>
              <a:t>človeka</a:t>
            </a:r>
          </a:p>
          <a:p>
            <a:pPr>
              <a:lnSpc>
                <a:spcPct val="80000"/>
              </a:lnSpc>
            </a:pPr>
            <a:r>
              <a:rPr lang="sl-SI" sz="2800" dirty="0" smtClean="0"/>
              <a:t>Okolje </a:t>
            </a:r>
            <a:r>
              <a:rPr lang="sl-SI" sz="2800" dirty="0" err="1" smtClean="0"/>
              <a:t>VisualStudio</a:t>
            </a:r>
            <a:r>
              <a:rPr lang="sl-SI" sz="2800" dirty="0" smtClean="0"/>
              <a:t> pomaga pri pravilnem zamikanju</a:t>
            </a:r>
          </a:p>
          <a:p>
            <a:pPr lvl="1">
              <a:lnSpc>
                <a:spcPct val="80000"/>
              </a:lnSpc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Edit/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dvanced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/Format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document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b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(Ctrl-K + Ctrl-D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GB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 bldLvl="5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 sz="2700"/>
              <a:t>Tip double</a:t>
            </a:r>
            <a:endParaRPr lang="en-US" sz="270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79388" y="1905000"/>
            <a:ext cx="8355012" cy="37496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sz="2400" dirty="0"/>
              <a:t>Realna števila (decimalna števila)</a:t>
            </a:r>
          </a:p>
          <a:p>
            <a:pPr>
              <a:lnSpc>
                <a:spcPct val="90000"/>
              </a:lnSpc>
            </a:pPr>
            <a:r>
              <a:rPr lang="sl-SI" sz="2400" dirty="0"/>
              <a:t>Decimalna pika.</a:t>
            </a:r>
          </a:p>
          <a:p>
            <a:pPr>
              <a:lnSpc>
                <a:spcPct val="90000"/>
              </a:lnSpc>
            </a:pPr>
            <a:r>
              <a:rPr lang="sl-SI" sz="2400" dirty="0" smtClean="0"/>
              <a:t>Operacije</a:t>
            </a:r>
            <a:r>
              <a:rPr lang="sl-SI" sz="2400" dirty="0"/>
              <a:t>: </a:t>
            </a:r>
            <a:r>
              <a:rPr lang="sl-SI" sz="2400" dirty="0">
                <a:latin typeface="Courier New" pitchFamily="49" charset="0"/>
              </a:rPr>
              <a:t>+, -, *, /</a:t>
            </a:r>
          </a:p>
          <a:p>
            <a:pPr>
              <a:lnSpc>
                <a:spcPct val="90000"/>
              </a:lnSpc>
            </a:pPr>
            <a:r>
              <a:rPr lang="sl-SI" sz="2400" dirty="0" err="1">
                <a:latin typeface="Courier New" pitchFamily="49" charset="0"/>
              </a:rPr>
              <a:t>double</a:t>
            </a:r>
            <a:r>
              <a:rPr lang="sl-SI" sz="2400" dirty="0">
                <a:latin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</a:rPr>
              <a:t>menjalniTečaj</a:t>
            </a:r>
            <a:r>
              <a:rPr lang="sl-SI" sz="2400" dirty="0" smtClean="0">
                <a:latin typeface="Courier New" pitchFamily="49" charset="0"/>
              </a:rPr>
              <a:t>, </a:t>
            </a:r>
            <a:r>
              <a:rPr lang="sl-SI" sz="2400" dirty="0" err="1" smtClean="0">
                <a:latin typeface="Courier New" pitchFamily="49" charset="0"/>
              </a:rPr>
              <a:t>provizijaVOdstotkih</a:t>
            </a:r>
            <a:r>
              <a:rPr lang="sl-SI" sz="2400" dirty="0" smtClean="0">
                <a:latin typeface="Courier New" pitchFamily="49" charset="0"/>
              </a:rPr>
              <a:t>; </a:t>
            </a:r>
            <a:endParaRPr lang="sl-SI" sz="2400" dirty="0">
              <a:latin typeface="Courier New" pitchFamily="49" charset="0"/>
            </a:endParaRPr>
          </a:p>
          <a:p>
            <a:pPr>
              <a:lnSpc>
                <a:spcPct val="90000"/>
              </a:lnSpc>
            </a:pPr>
            <a:r>
              <a:rPr lang="sl-SI" sz="2400" dirty="0" err="1" smtClean="0">
                <a:latin typeface="Courier New" pitchFamily="49" charset="0"/>
              </a:rPr>
              <a:t>double</a:t>
            </a:r>
            <a:r>
              <a:rPr lang="sl-SI" sz="2400" dirty="0" smtClean="0">
                <a:latin typeface="Courier New" pitchFamily="49" charset="0"/>
              </a:rPr>
              <a:t> </a:t>
            </a:r>
            <a:r>
              <a:rPr lang="sl-SI" sz="2400" dirty="0">
                <a:latin typeface="Courier New" pitchFamily="49" charset="0"/>
              </a:rPr>
              <a:t>x = 10.2; </a:t>
            </a:r>
            <a:endParaRPr lang="sl-SI" sz="2400" dirty="0" smtClean="0">
              <a:latin typeface="Courier New" pitchFamily="49" charset="0"/>
            </a:endParaRPr>
          </a:p>
          <a:p>
            <a:pPr>
              <a:lnSpc>
                <a:spcPct val="90000"/>
              </a:lnSpc>
            </a:pPr>
            <a:r>
              <a:rPr lang="sl-SI" sz="2400" dirty="0" smtClean="0"/>
              <a:t>V </a:t>
            </a:r>
            <a:r>
              <a:rPr lang="sl-SI" sz="2400" dirty="0"/>
              <a:t>spremenljivki </a:t>
            </a:r>
            <a:r>
              <a:rPr lang="sl-SI" sz="2400" dirty="0">
                <a:latin typeface="Courier New" pitchFamily="49" charset="0"/>
              </a:rPr>
              <a:t>x</a:t>
            </a:r>
            <a:r>
              <a:rPr lang="sl-SI" sz="2400" dirty="0"/>
              <a:t> hranimo decimalna števila in začetna vrednost je 10.2</a:t>
            </a:r>
            <a:r>
              <a:rPr lang="sl-SI" sz="2400" dirty="0" smtClean="0">
                <a:latin typeface="Courier New" pitchFamily="49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sl-SI" sz="2400" dirty="0" smtClean="0">
                <a:latin typeface="Courier New" pitchFamily="49" charset="0"/>
              </a:rPr>
              <a:t>5 / 2 -&gt; 2</a:t>
            </a:r>
          </a:p>
          <a:p>
            <a:pPr>
              <a:lnSpc>
                <a:spcPct val="90000"/>
              </a:lnSpc>
            </a:pPr>
            <a:r>
              <a:rPr lang="sl-SI" sz="2400" dirty="0" smtClean="0">
                <a:latin typeface="Courier New" pitchFamily="49" charset="0"/>
              </a:rPr>
              <a:t>5.0 / 2 -&gt; 2.5</a:t>
            </a:r>
          </a:p>
          <a:p>
            <a:pPr>
              <a:lnSpc>
                <a:spcPct val="90000"/>
              </a:lnSpc>
            </a:pPr>
            <a:r>
              <a:rPr lang="sl-SI" sz="2400" dirty="0" smtClean="0"/>
              <a:t>Lahko tudi</a:t>
            </a:r>
            <a:r>
              <a:rPr lang="sl-SI" sz="2400" dirty="0" smtClean="0">
                <a:latin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</a:rPr>
              <a:t>float</a:t>
            </a:r>
            <a:endParaRPr lang="sl-SI" sz="2400" dirty="0" smtClean="0">
              <a:latin typeface="Courier New" pitchFamily="49" charset="0"/>
            </a:endParaRPr>
          </a:p>
        </p:txBody>
      </p:sp>
      <p:sp>
        <p:nvSpPr>
          <p:cNvPr id="2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</p:spPr>
        <p:txBody>
          <a:bodyPr anchor="ctr"/>
          <a:lstStyle/>
          <a:p>
            <a:pPr algn="l"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 anchor="ctr"/>
          <a:lstStyle/>
          <a:p>
            <a:pPr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bldLvl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Standardne funkcije</a:t>
            </a:r>
            <a:endParaRPr lang="en-GB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05000"/>
            <a:ext cx="8641084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000" dirty="0" err="1"/>
              <a:t>Kako</a:t>
            </a:r>
            <a:r>
              <a:rPr lang="en-GB" sz="2000" dirty="0"/>
              <a:t> </a:t>
            </a:r>
            <a:r>
              <a:rPr lang="en-GB" sz="2000" dirty="0" err="1"/>
              <a:t>izračunamo</a:t>
            </a:r>
            <a:r>
              <a:rPr lang="en-GB" sz="2000" dirty="0"/>
              <a:t> </a:t>
            </a:r>
            <a:r>
              <a:rPr lang="en-GB" sz="2000" dirty="0" err="1"/>
              <a:t>elementarne</a:t>
            </a:r>
            <a:r>
              <a:rPr lang="en-GB" sz="2000" dirty="0"/>
              <a:t> </a:t>
            </a:r>
            <a:r>
              <a:rPr lang="en-GB" sz="2000" dirty="0" err="1"/>
              <a:t>funkcije</a:t>
            </a:r>
            <a:r>
              <a:rPr lang="en-GB" sz="2000" dirty="0"/>
              <a:t>, </a:t>
            </a:r>
            <a:r>
              <a:rPr lang="en-GB" sz="2000" dirty="0" err="1"/>
              <a:t>kot</a:t>
            </a:r>
            <a:r>
              <a:rPr lang="en-GB" sz="2000" dirty="0"/>
              <a:t> so </a:t>
            </a:r>
            <a:r>
              <a:rPr lang="en-GB" sz="2000" dirty="0" err="1"/>
              <a:t>logaritem</a:t>
            </a:r>
            <a:r>
              <a:rPr lang="en-GB" sz="2000" dirty="0"/>
              <a:t>, </a:t>
            </a:r>
            <a:r>
              <a:rPr lang="en-GB" sz="2000" dirty="0" err="1"/>
              <a:t>eksponentna</a:t>
            </a:r>
            <a:r>
              <a:rPr lang="en-GB" sz="2000" dirty="0"/>
              <a:t> fun</a:t>
            </a:r>
            <a:r>
              <a:rPr lang="sl-SI" sz="2000" dirty="0"/>
              <a:t>k</a:t>
            </a:r>
            <a:r>
              <a:rPr lang="en-GB" sz="2000" dirty="0" err="1"/>
              <a:t>cija</a:t>
            </a:r>
            <a:r>
              <a:rPr lang="en-GB" sz="2000" dirty="0"/>
              <a:t>, sinus, </a:t>
            </a:r>
            <a:r>
              <a:rPr lang="en-GB" sz="2000" dirty="0" err="1"/>
              <a:t>kosinus</a:t>
            </a:r>
            <a:r>
              <a:rPr lang="en-GB" sz="2000" dirty="0"/>
              <a:t>, </a:t>
            </a:r>
            <a:r>
              <a:rPr lang="en-GB" sz="2000" dirty="0" err="1"/>
              <a:t>ipd</a:t>
            </a:r>
            <a:r>
              <a:rPr lang="en-GB" sz="2000" dirty="0"/>
              <a:t>.? </a:t>
            </a:r>
            <a:endParaRPr lang="sl-SI" sz="2000" dirty="0"/>
          </a:p>
          <a:p>
            <a:pPr>
              <a:lnSpc>
                <a:spcPct val="80000"/>
              </a:lnSpc>
            </a:pPr>
            <a:r>
              <a:rPr lang="en-GB" sz="2000" dirty="0" err="1"/>
              <a:t>Vse</a:t>
            </a:r>
            <a:r>
              <a:rPr lang="en-GB" sz="2000" dirty="0"/>
              <a:t> </a:t>
            </a:r>
            <a:r>
              <a:rPr lang="en-GB" sz="2000" dirty="0" err="1"/>
              <a:t>te</a:t>
            </a:r>
            <a:r>
              <a:rPr lang="en-GB" sz="2000" dirty="0"/>
              <a:t> </a:t>
            </a:r>
            <a:r>
              <a:rPr lang="en-GB" sz="2000" dirty="0" err="1"/>
              <a:t>funkcije</a:t>
            </a:r>
            <a:r>
              <a:rPr lang="en-GB" sz="2000" dirty="0"/>
              <a:t> so </a:t>
            </a:r>
            <a:r>
              <a:rPr lang="en-GB" sz="2000" dirty="0" err="1" smtClean="0"/>
              <a:t>na</a:t>
            </a:r>
            <a:r>
              <a:rPr lang="en-GB" sz="2000" dirty="0" smtClean="0"/>
              <a:t> </a:t>
            </a:r>
            <a:r>
              <a:rPr lang="en-GB" sz="2000" dirty="0" err="1" smtClean="0"/>
              <a:t>voljo</a:t>
            </a:r>
            <a:r>
              <a:rPr lang="en-GB" sz="2000" dirty="0" smtClean="0"/>
              <a:t> </a:t>
            </a:r>
            <a:r>
              <a:rPr lang="en-GB" sz="2000" dirty="0"/>
              <a:t>v </a:t>
            </a:r>
            <a:r>
              <a:rPr lang="en-GB" sz="2000" dirty="0" err="1"/>
              <a:t>standardni</a:t>
            </a:r>
            <a:r>
              <a:rPr lang="en-GB" sz="2000" dirty="0"/>
              <a:t> </a:t>
            </a:r>
            <a:r>
              <a:rPr lang="en-GB" sz="2000" dirty="0" err="1"/>
              <a:t>knjižnici</a:t>
            </a:r>
            <a:r>
              <a:rPr lang="en-GB" sz="2000" dirty="0"/>
              <a:t>, v </a:t>
            </a:r>
            <a:r>
              <a:rPr lang="en-GB" sz="2000" dirty="0" err="1"/>
              <a:t>razredu</a:t>
            </a:r>
            <a:r>
              <a:rPr lang="en-GB" sz="2000" dirty="0"/>
              <a:t> 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Math</a:t>
            </a:r>
            <a:r>
              <a:rPr lang="en-GB" sz="2000" dirty="0"/>
              <a:t>.</a:t>
            </a:r>
            <a:r>
              <a:rPr lang="en-GB" sz="2200" dirty="0"/>
              <a:t> </a:t>
            </a:r>
            <a:endParaRPr lang="sl-SI" sz="2200" dirty="0"/>
          </a:p>
          <a:p>
            <a:pPr>
              <a:lnSpc>
                <a:spcPct val="80000"/>
              </a:lnSpc>
            </a:pPr>
            <a:r>
              <a:rPr lang="sl-SI" sz="2000" dirty="0"/>
              <a:t>Različne metode </a:t>
            </a:r>
          </a:p>
          <a:p>
            <a:pPr lvl="1">
              <a:lnSpc>
                <a:spcPct val="80000"/>
              </a:lnSpc>
            </a:pPr>
            <a:r>
              <a:rPr lang="sl-SI" sz="2000" dirty="0" err="1">
                <a:latin typeface="Courier New" pitchFamily="49" charset="0"/>
              </a:rPr>
              <a:t>Sqrt</a:t>
            </a:r>
            <a:r>
              <a:rPr lang="sl-SI" sz="2000" dirty="0"/>
              <a:t> (</a:t>
            </a:r>
            <a:r>
              <a:rPr lang="sl-SI" sz="2000" dirty="0" err="1"/>
              <a:t>kv</a:t>
            </a:r>
            <a:r>
              <a:rPr lang="sl-SI" sz="2000" dirty="0"/>
              <a:t>. koren)</a:t>
            </a:r>
          </a:p>
          <a:p>
            <a:pPr lvl="1">
              <a:lnSpc>
                <a:spcPct val="80000"/>
              </a:lnSpc>
            </a:pPr>
            <a:r>
              <a:rPr lang="sl-SI" sz="2000" dirty="0">
                <a:latin typeface="Courier New" pitchFamily="49" charset="0"/>
              </a:rPr>
              <a:t>Abs</a:t>
            </a:r>
            <a:r>
              <a:rPr lang="sl-SI" sz="2000" dirty="0"/>
              <a:t> (absolutna vrednost)</a:t>
            </a:r>
          </a:p>
          <a:p>
            <a:pPr lvl="1">
              <a:lnSpc>
                <a:spcPct val="80000"/>
              </a:lnSpc>
            </a:pPr>
            <a:r>
              <a:rPr lang="sl-SI" sz="2000" dirty="0">
                <a:latin typeface="Courier New" pitchFamily="49" charset="0"/>
              </a:rPr>
              <a:t>Sin</a:t>
            </a:r>
            <a:r>
              <a:rPr lang="sl-SI" sz="2000" dirty="0"/>
              <a:t> (sinus – argument v radianih)</a:t>
            </a:r>
          </a:p>
          <a:p>
            <a:pPr lvl="1">
              <a:lnSpc>
                <a:spcPct val="80000"/>
              </a:lnSpc>
            </a:pPr>
            <a:r>
              <a:rPr lang="sl-SI" sz="2000" dirty="0"/>
              <a:t>Ostale si </a:t>
            </a:r>
            <a:r>
              <a:rPr lang="sl-SI" sz="2000" dirty="0" smtClean="0"/>
              <a:t>oglej</a:t>
            </a:r>
            <a:r>
              <a:rPr lang="en-US" sz="2000" dirty="0" err="1" smtClean="0"/>
              <a:t>te</a:t>
            </a:r>
            <a:r>
              <a:rPr lang="sl-SI" sz="2000" dirty="0" smtClean="0"/>
              <a:t> </a:t>
            </a:r>
            <a:r>
              <a:rPr lang="sl-SI" sz="2000" dirty="0"/>
              <a:t>npr. na </a:t>
            </a:r>
            <a:br>
              <a:rPr lang="sl-SI" sz="2000" dirty="0"/>
            </a:br>
            <a:r>
              <a:rPr lang="sl-SI" sz="2000" dirty="0"/>
              <a:t> </a:t>
            </a:r>
            <a:r>
              <a:rPr lang="sl-SI" sz="2000" dirty="0">
                <a:hlinkClick r:id="rId2"/>
              </a:rPr>
              <a:t>https://</a:t>
            </a:r>
            <a:r>
              <a:rPr lang="sl-SI" sz="2000" dirty="0" smtClean="0">
                <a:hlinkClick r:id="rId2"/>
              </a:rPr>
              <a:t>docs.microsoft.com/en-us/dotnet/api/system.math?view=netframework-4.7.2</a:t>
            </a: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sl-SI" sz="2200" dirty="0" smtClean="0"/>
              <a:t>Konstanti </a:t>
            </a:r>
            <a:r>
              <a:rPr lang="sl-SI" sz="2100" dirty="0" err="1">
                <a:latin typeface="Courier New" pitchFamily="49" charset="0"/>
              </a:rPr>
              <a:t>Math.PI</a:t>
            </a:r>
            <a:r>
              <a:rPr lang="sl-SI" sz="2200" dirty="0"/>
              <a:t> in </a:t>
            </a:r>
            <a:r>
              <a:rPr lang="sl-SI" sz="2100" dirty="0" err="1">
                <a:latin typeface="Courier New" pitchFamily="49" charset="0"/>
              </a:rPr>
              <a:t>Math.E</a:t>
            </a:r>
            <a:r>
              <a:rPr lang="sl-SI" sz="2100" dirty="0">
                <a:latin typeface="Courier New" pitchFamily="49" charset="0"/>
              </a:rPr>
              <a:t> (3.141... in 2.7...)</a:t>
            </a:r>
          </a:p>
          <a:p>
            <a:pPr>
              <a:lnSpc>
                <a:spcPct val="80000"/>
              </a:lnSpc>
            </a:pPr>
            <a:r>
              <a:rPr lang="sl-SI" sz="2000" dirty="0"/>
              <a:t>Kličemo  npr. z </a:t>
            </a:r>
            <a:r>
              <a:rPr lang="sl-SI" sz="1900" dirty="0" err="1">
                <a:latin typeface="Courier New" pitchFamily="49" charset="0"/>
              </a:rPr>
              <a:t>Math.Sin</a:t>
            </a:r>
            <a:r>
              <a:rPr lang="sl-SI" sz="1900" dirty="0">
                <a:latin typeface="Courier New" pitchFamily="49" charset="0"/>
              </a:rPr>
              <a:t>(izraz) </a:t>
            </a:r>
            <a:r>
              <a:rPr lang="sl-SI" sz="2000" dirty="0"/>
              <a:t>oziroma (brez </a:t>
            </a:r>
            <a:r>
              <a:rPr lang="sl-SI" sz="2000" dirty="0" err="1" smtClean="0">
                <a:latin typeface="Courier New" pitchFamily="49" charset="0"/>
              </a:rPr>
              <a:t>using</a:t>
            </a:r>
            <a:r>
              <a:rPr lang="en-US" sz="2000" dirty="0" smtClean="0">
                <a:latin typeface="Courier New" pitchFamily="49" charset="0"/>
              </a:rPr>
              <a:t> System</a:t>
            </a:r>
            <a:r>
              <a:rPr lang="sl-SI" sz="2000" dirty="0" smtClean="0"/>
              <a:t>) </a:t>
            </a:r>
            <a:r>
              <a:rPr lang="sl-SI" sz="1900" dirty="0" err="1">
                <a:latin typeface="Courier New" pitchFamily="49" charset="0"/>
              </a:rPr>
              <a:t>System.Math.Sin</a:t>
            </a:r>
            <a:r>
              <a:rPr lang="sl-SI" sz="1900" dirty="0">
                <a:latin typeface="Courier New" pitchFamily="49" charset="0"/>
              </a:rPr>
              <a:t>(izraz) </a:t>
            </a:r>
            <a:endParaRPr lang="sl-SI" sz="1900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sl-SI" sz="1900" dirty="0" smtClean="0">
                <a:latin typeface="Courier New" pitchFamily="49" charset="0"/>
                <a:cs typeface="Courier New" pitchFamily="49" charset="0"/>
              </a:rPr>
              <a:t>x = </a:t>
            </a:r>
            <a:r>
              <a:rPr lang="sl-SI" sz="1900" dirty="0" err="1" smtClean="0">
                <a:latin typeface="Courier New" pitchFamily="49" charset="0"/>
                <a:cs typeface="Courier New" pitchFamily="49" charset="0"/>
              </a:rPr>
              <a:t>Math.Sqrt</a:t>
            </a:r>
            <a:r>
              <a:rPr lang="sl-SI" sz="1900" dirty="0" smtClean="0">
                <a:latin typeface="Courier New" pitchFamily="49" charset="0"/>
                <a:cs typeface="Courier New" pitchFamily="49" charset="0"/>
              </a:rPr>
              <a:t>(17);</a:t>
            </a:r>
            <a:endParaRPr lang="sl-SI" sz="19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</p:spPr>
        <p:txBody>
          <a:bodyPr anchor="ctr"/>
          <a:lstStyle/>
          <a:p>
            <a:pPr algn="l"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 anchor="ctr"/>
          <a:lstStyle/>
          <a:p>
            <a:pPr>
              <a:defRPr/>
            </a:pPr>
            <a:endParaRPr lang="sl-SI" sz="1200">
              <a:solidFill>
                <a:schemeClr val="tx1">
                  <a:tint val="75000"/>
                </a:schemeClr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#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Spremenljivke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Tip int&amp;quot;&quot;/&gt;&lt;property id=&quot;20307&quot; value=&quot;265&quot;/&gt;&lt;/object&gt;&lt;object type=&quot;3&quot; unique_id=&quot;10007&quot;&gt;&lt;property id=&quot;20148&quot; value=&quot;5&quot;/&gt;&lt;property id=&quot;20300&quot; value=&quot;Slide 4 - &amp;quot;int - operacije&amp;quot;&quot;/&gt;&lt;property id=&quot;20307&quot; value=&quot;271&quot;/&gt;&lt;/object&gt;&lt;object type=&quot;3&quot; unique_id=&quot;10008&quot;&gt;&lt;property id=&quot;20148&quot; value=&quot;5&quot;/&gt;&lt;property id=&quot;20300&quot; value=&quot;Slide 5 - &amp;quot;Prireditveni stavek&amp;quot;&quot;/&gt;&lt;property id=&quot;20307&quot; value=&quot;258&quot;/&gt;&lt;/object&gt;&lt;object type=&quot;3&quot; unique_id=&quot;10009&quot;&gt;&lt;property id=&quot;20148&quot; value=&quot;5&quot;/&gt;&lt;property id=&quot;20300&quot; value=&quot;Slide 6 - &amp;quot;Komentarji&amp;quot;&quot;/&gt;&lt;property id=&quot;20307&quot; value=&quot;295&quot;/&gt;&lt;/object&gt;&lt;object type=&quot;3&quot; unique_id=&quot;10010&quot;&gt;&lt;property id=&quot;20148&quot; value=&quot;5&quot;/&gt;&lt;property id=&quot;20300&quot; value=&quot;Slide 7 - &amp;quot;Tip double&amp;quot;&quot;/&gt;&lt;property id=&quot;20307&quot; value=&quot;266&quot;/&gt;&lt;/object&gt;&lt;object type=&quot;3&quot; unique_id=&quot;10011&quot;&gt;&lt;property id=&quot;20148&quot; value=&quot;5&quot;/&gt;&lt;property id=&quot;20300&quot; value=&quot;Slide 8 - &amp;quot;Standardne funkcije&amp;quot;&quot;/&gt;&lt;property id=&quot;20307&quot; value=&quot;294&quot;/&gt;&lt;/object&gt;&lt;object type=&quot;3&quot; unique_id=&quot;10012&quot;&gt;&lt;property id=&quot;20148&quot; value=&quot;5&quot;/&gt;&lt;property id=&quot;20300&quot; value=&quot;Slide 9 - &amp;quot;Povzetek – najpomembnejše razlike&amp;quot;&quot;/&gt;&lt;property id=&quot;20307&quot; value=&quot;26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_ESS-Tema-PP2007-UP">
  <a:themeElements>
    <a:clrScheme name="1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SS-Tema-PP2007-UP">
  <a:themeElements>
    <a:clrScheme name="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ESS-Tema-PP2007-UP">
  <a:themeElements>
    <a:clrScheme name="2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ESS-Tema-PP2007-UP">
  <a:themeElements>
    <a:clrScheme name="3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Echo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ESS-Predloga-PP2003-UP</Template>
  <TotalTime>482</TotalTime>
  <Words>425</Words>
  <Application>Microsoft Office PowerPoint</Application>
  <PresentationFormat>On-screen Show (4:3)</PresentationFormat>
  <Paragraphs>92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Courier New</vt:lpstr>
      <vt:lpstr>Tahoma</vt:lpstr>
      <vt:lpstr>Times New Roman</vt:lpstr>
      <vt:lpstr>Verdana</vt:lpstr>
      <vt:lpstr>Wingdings</vt:lpstr>
      <vt:lpstr>1_ESS-Tema-PP2007-UP</vt:lpstr>
      <vt:lpstr>ESS-Tema-PP2007-UP</vt:lpstr>
      <vt:lpstr>2_ESS-Tema-PP2007-UP</vt:lpstr>
      <vt:lpstr>3_ESS-Tema-PP2007-UP</vt:lpstr>
      <vt:lpstr>Echo</vt:lpstr>
      <vt:lpstr>C#</vt:lpstr>
      <vt:lpstr>Spremenljivke</vt:lpstr>
      <vt:lpstr>Spremenljivke</vt:lpstr>
      <vt:lpstr>Tip int</vt:lpstr>
      <vt:lpstr>Tip int</vt:lpstr>
      <vt:lpstr>Prireditveni stavek</vt:lpstr>
      <vt:lpstr>Komentarji</vt:lpstr>
      <vt:lpstr>Tip double</vt:lpstr>
      <vt:lpstr>Standardne funkcije</vt:lpstr>
      <vt:lpstr>Povzetek – najpomembnejše razlike do Pythona</vt:lpstr>
      <vt:lpstr>Povzetek – najpomembnejše razlike do Pythona</vt:lpstr>
      <vt:lpstr>Razlike do Jave …</vt:lpstr>
    </vt:vector>
  </TitlesOfParts>
  <Company>FMF - RC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C# iz Pythona</dc:title>
  <dc:creator>Matija Lokar</dc:creator>
  <cp:lastModifiedBy>Matija Lokar</cp:lastModifiedBy>
  <cp:revision>45</cp:revision>
  <dcterms:created xsi:type="dcterms:W3CDTF">2004-01-09T08:02:43Z</dcterms:created>
  <dcterms:modified xsi:type="dcterms:W3CDTF">2018-09-29T13:38:52Z</dcterms:modified>
</cp:coreProperties>
</file>