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0"/>
  </p:notesMasterIdLst>
  <p:sldIdLst>
    <p:sldId id="289" r:id="rId2"/>
    <p:sldId id="283" r:id="rId3"/>
    <p:sldId id="288" r:id="rId4"/>
    <p:sldId id="256" r:id="rId5"/>
    <p:sldId id="286" r:id="rId6"/>
    <p:sldId id="284" r:id="rId7"/>
    <p:sldId id="285" r:id="rId8"/>
    <p:sldId id="287" r:id="rId9"/>
    <p:sldId id="290" r:id="rId10"/>
    <p:sldId id="258" r:id="rId11"/>
    <p:sldId id="261" r:id="rId12"/>
    <p:sldId id="260" r:id="rId13"/>
    <p:sldId id="262" r:id="rId14"/>
    <p:sldId id="257" r:id="rId15"/>
    <p:sldId id="263" r:id="rId16"/>
    <p:sldId id="264" r:id="rId17"/>
    <p:sldId id="265" r:id="rId18"/>
    <p:sldId id="268" r:id="rId19"/>
    <p:sldId id="280" r:id="rId20"/>
    <p:sldId id="270" r:id="rId21"/>
    <p:sldId id="271" r:id="rId22"/>
    <p:sldId id="272" r:id="rId23"/>
    <p:sldId id="273" r:id="rId24"/>
    <p:sldId id="274" r:id="rId25"/>
    <p:sldId id="267" r:id="rId26"/>
    <p:sldId id="275" r:id="rId27"/>
    <p:sldId id="291" r:id="rId28"/>
    <p:sldId id="282" r:id="rId29"/>
  </p:sldIdLst>
  <p:sldSz cx="9144000" cy="6858000" type="screen4x3"/>
  <p:notesSz cx="6858000" cy="9144000"/>
  <p:custDataLst>
    <p:tags r:id="rId31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7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9E9956E-163E-4C9E-8135-751E0751011B}" type="datetimeFigureOut">
              <a:rPr lang="sl-SI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2FED66D-5E47-4BBB-95AD-0E3B7528C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0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FED66D-5E47-4BBB-95AD-0E3B7528CE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94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DBC0D-4B65-4600-A558-DB18E7C75366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D3580-F510-420E-A935-7318E01A6B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8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D6A0C2-BC76-417A-AD94-1388CCBD5F07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530D1-3238-4B88-90FD-D14B832366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30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FD0ED1-5241-4B93-A28C-9E4AACD8953E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347424-E268-4DEE-8F73-AB792FD579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1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3A196A-C0F0-4E0B-B1A9-44C1E60891C4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F00EE-E7D5-42E9-8A08-212B8D9C33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6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E3043-4A74-46EE-9321-A79F0C61C38C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BF7C1-4136-4BF7-A0CA-8C6BA2FE8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4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269646-85FE-4518-8E47-9352D56D5104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D3263-FFF1-447B-96CD-22BB647B22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03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658BAA-1B11-4B5B-9055-9282FF802C23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E918D-4E0B-4D17-A503-AD94B4C1D4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2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8EF3BE-692A-46CD-950F-6E52DFC2841C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F8069-99AF-434B-B57A-F1A605330D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212A51-00DF-4B17-8B75-2ADA4182E494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6D50FD-27E4-4E67-8942-0172B549D0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9DAE72-595A-44E2-95A4-7B9652D1C61C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28D61E-D18D-4D6E-8747-1C6A61A6FC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4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  <p:bldP spid="4" grpId="0" build="p" bldLvl="5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123E7E-6562-42FB-B5D8-9532C9822355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048F37-C4A3-41AC-A52A-147CD0E537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6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  <p:bldP spid="4" grpId="0" build="p" bldLvl="5" autoUpdateAnimBg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2D016C-90E4-4073-B50C-81F8B9770CED}" type="datetimeFigureOut">
              <a:rPr lang="sl-SI" smtClean="0"/>
              <a:pPr>
                <a:defRPr/>
              </a:pPr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923512-ABC5-447B-BFAC-F2A38C9E0D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Košarkaš</a:t>
            </a:r>
            <a:endParaRPr lang="sl-SI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83568" y="1700808"/>
            <a:ext cx="8136904" cy="2620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ime_igralca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input('Ime igralca: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prostih metov: ')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metov za 2: ')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zadeti_meti2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metov za 3: ')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zadeti_meti3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točk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zadeti_meti2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očk = točk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zadeti_meti3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* 3</a:t>
            </a:r>
          </a:p>
          <a:p>
            <a:pPr marL="0" indent="0">
              <a:buNone/>
            </a:pP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(ime_igralca,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'je dosegel', točk, 'točk')</a:t>
            </a:r>
          </a:p>
        </p:txBody>
      </p:sp>
    </p:spTree>
    <p:extLst>
      <p:ext uri="{BB962C8B-B14F-4D97-AF65-F5344CB8AC3E}">
        <p14:creationId xmlns:p14="http://schemas.microsoft.com/office/powerpoint/2010/main" val="35223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Vgrajene funkcije</a:t>
            </a:r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Kaj je funkcija?</a:t>
            </a:r>
          </a:p>
          <a:p>
            <a:pPr lvl="1"/>
            <a:r>
              <a:rPr lang="sl-SI" dirty="0" err="1" smtClean="0"/>
              <a:t>Nek</a:t>
            </a:r>
            <a:r>
              <a:rPr lang="sl-SI" dirty="0" smtClean="0"/>
              <a:t> "kos" programske kode, ki nekaj dela!</a:t>
            </a:r>
          </a:p>
          <a:p>
            <a:r>
              <a:rPr lang="sl-SI" dirty="0" smtClean="0"/>
              <a:t>Doslej</a:t>
            </a:r>
          </a:p>
          <a:p>
            <a:pPr lvl="1"/>
            <a:r>
              <a:rPr lang="sl-SI" dirty="0" smtClean="0"/>
              <a:t>Vgrajene funkcije: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input, str,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dirty="0" smtClean="0"/>
              <a:t>  …</a:t>
            </a:r>
          </a:p>
          <a:p>
            <a:r>
              <a:rPr lang="sl-SI" dirty="0" smtClean="0"/>
              <a:t>Opravijo neko delo in</a:t>
            </a:r>
          </a:p>
          <a:p>
            <a:pPr lvl="1"/>
            <a:r>
              <a:rPr lang="sl-SI" dirty="0" smtClean="0"/>
              <a:t>Vrnejo rezultat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input 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/>
              <a:t>…</a:t>
            </a:r>
          </a:p>
          <a:p>
            <a:pPr lvl="1"/>
            <a:r>
              <a:rPr lang="sl-SI" dirty="0" smtClean="0"/>
              <a:t>imajo le učinek</a:t>
            </a:r>
          </a:p>
          <a:p>
            <a:pPr lvl="2"/>
            <a:r>
              <a:rPr lang="sl-SI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rint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cs typeface="Courier New" pitchFamily="49" charset="0"/>
              </a:rPr>
              <a:t>Mimogrede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Če želimo uporabljati matematične funkcije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sin,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…)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mport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math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dirty="0" smtClean="0">
                <a:cs typeface="Courier New" pitchFamily="49" charset="0"/>
              </a:rPr>
              <a:t>Napovemo uporabo matematičnih funkcij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In potem pišemo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(12)</a:t>
            </a:r>
          </a:p>
          <a:p>
            <a:pPr lvl="2">
              <a:buFont typeface="Wingdings 2" pitchFamily="18" charset="2"/>
              <a:buNone/>
            </a:pPr>
            <a:endParaRPr lang="sl-SI" dirty="0" smtClean="0"/>
          </a:p>
          <a:p>
            <a:pPr lvl="1"/>
            <a:endParaRPr lang="sl-SI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1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smtClean="0"/>
              <a:t>Kaj se zgodi, ko "pokličemo" funkcijo</a:t>
            </a:r>
            <a:endParaRPr lang="en-US" sz="3600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Definicija funkcije vsebuje neko zaporedje stavkov</a:t>
            </a:r>
          </a:p>
          <a:p>
            <a:r>
              <a:rPr lang="sl-SI" dirty="0" smtClean="0"/>
              <a:t>Ko jo pokličemo (navedemo njeno ime), se začno ti stavki, ki jih je avtor funkcije napisal, izvajati</a:t>
            </a:r>
          </a:p>
          <a:p>
            <a:r>
              <a:rPr lang="sl-SI" dirty="0" smtClean="0"/>
              <a:t>Ko pridemo do konca (ko se izvede zadnji stavek), se "vrnemo" tja, kjer smo funkcijo poklicali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x = 2 +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(14) + 3 –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(2)</a:t>
            </a:r>
          </a:p>
          <a:p>
            <a:r>
              <a:rPr lang="sl-SI" dirty="0" smtClean="0"/>
              <a:t>Če jo pokličemo drugič, se </a:t>
            </a:r>
            <a:r>
              <a:rPr lang="sl-SI" dirty="0" smtClean="0"/>
              <a:t>začno stavki, ki </a:t>
            </a:r>
            <a:r>
              <a:rPr lang="sl-SI" dirty="0"/>
              <a:t>sestavljajo funkcijo, </a:t>
            </a:r>
            <a:r>
              <a:rPr lang="sl-SI" dirty="0" smtClean="0"/>
              <a:t>spet  izvajati od začetka</a:t>
            </a:r>
            <a:endParaRPr lang="sl-SI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1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"Podatki</a:t>
            </a:r>
            <a:r>
              <a:rPr lang="sl-SI" dirty="0" smtClean="0"/>
              <a:t>" za funkcije</a:t>
            </a:r>
            <a:endParaRPr lang="en-US" dirty="0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smtClean="0"/>
              <a:t>Imenujemo jih parametri</a:t>
            </a:r>
          </a:p>
          <a:p>
            <a:pPr lvl="1"/>
            <a:r>
              <a:rPr lang="sl-SI" sz="1800" smtClean="0"/>
              <a:t>Vrednosti izrazov, ki jih navedemo ob klicu</a:t>
            </a:r>
          </a:p>
          <a:p>
            <a:r>
              <a:rPr lang="sl-SI" sz="2000" smtClean="0"/>
              <a:t>Povemo, s čim naj funkcija začne računati, kakšna je določena začetna vrednost spremenljivk "znotraj" v funkciji zapisanega postopka </a:t>
            </a:r>
          </a:p>
          <a:p>
            <a:r>
              <a:rPr lang="sl-SI" sz="2000" smtClean="0">
                <a:latin typeface="Courier New" pitchFamily="49" charset="0"/>
                <a:cs typeface="Courier New" pitchFamily="49" charset="0"/>
              </a:rPr>
              <a:t>math.sqrt(12.5)</a:t>
            </a:r>
          </a:p>
          <a:p>
            <a:pPr lvl="2"/>
            <a:r>
              <a:rPr lang="sl-SI" sz="1600" smtClean="0"/>
              <a:t>Povemo, da želimo izračunati koren števila 12.5</a:t>
            </a:r>
          </a:p>
          <a:p>
            <a:r>
              <a:rPr lang="sl-SI" sz="2000" smtClean="0"/>
              <a:t>Funkcije imajo lahko </a:t>
            </a:r>
          </a:p>
          <a:p>
            <a:pPr lvl="1"/>
            <a:r>
              <a:rPr lang="sl-SI" sz="1800" smtClean="0"/>
              <a:t>En parameter</a:t>
            </a:r>
          </a:p>
          <a:p>
            <a:pPr lvl="2"/>
            <a:r>
              <a:rPr lang="sl-SI" sz="1600" smtClean="0">
                <a:latin typeface="Courier New" pitchFamily="49" charset="0"/>
                <a:cs typeface="Courier New" pitchFamily="49" charset="0"/>
              </a:rPr>
              <a:t>int(7 + 6.7)</a:t>
            </a:r>
          </a:p>
          <a:p>
            <a:pPr lvl="1"/>
            <a:r>
              <a:rPr lang="sl-SI" sz="1800" smtClean="0"/>
              <a:t>Več parametrov</a:t>
            </a:r>
          </a:p>
          <a:p>
            <a:pPr lvl="2"/>
            <a:r>
              <a:rPr lang="sl-SI" sz="1600" smtClean="0">
                <a:latin typeface="Courier New" pitchFamily="49" charset="0"/>
                <a:cs typeface="Courier New" pitchFamily="49" charset="0"/>
              </a:rPr>
              <a:t>max(12, x, 1 + 5, 66, 12)</a:t>
            </a:r>
          </a:p>
          <a:p>
            <a:r>
              <a:rPr lang="sl-SI" sz="2000" smtClean="0"/>
              <a:t>Ali pa so brez</a:t>
            </a:r>
          </a:p>
          <a:p>
            <a:pPr lvl="1"/>
            <a:r>
              <a:rPr lang="sl-SI" sz="1800" smtClean="0">
                <a:latin typeface="Courier New" pitchFamily="49" charset="0"/>
                <a:cs typeface="Courier New" pitchFamily="49" charset="0"/>
              </a:rPr>
              <a:t>random.random()</a:t>
            </a:r>
          </a:p>
          <a:p>
            <a:pPr lvl="2"/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3923928" y="3071514"/>
            <a:ext cx="2736304" cy="1008112"/>
          </a:xfrm>
          <a:prstGeom prst="wedgeRectCallout">
            <a:avLst>
              <a:gd name="adj1" fmla="val -139465"/>
              <a:gd name="adj2" fmla="val -13256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ZAMIKANJE!</a:t>
            </a:r>
            <a:endParaRPr lang="sl-SI" dirty="0"/>
          </a:p>
        </p:txBody>
      </p:sp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Primer</a:t>
            </a:r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154915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vsota_stevil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(a, b):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vsota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a + b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vsota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279731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b"/>
          <a:lstStyle/>
          <a:p>
            <a:pPr>
              <a:defRPr/>
            </a:pPr>
            <a:r>
              <a:rPr lang="sl-SI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Uporaba</a:t>
            </a:r>
            <a:endParaRPr lang="en-US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45167" y="4234929"/>
            <a:ext cx="777240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# ker je zgoraj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vsota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Python "ve" kaj ta 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# funkcija počne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prvo_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(input('Prvi podatek: '))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drugo_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(input(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Drugipodatek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: '))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rez =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vsota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drugo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(rez)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Kako ustvarimo svojo funkcijo</a:t>
            </a:r>
            <a:endParaRPr lang="en-US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400" dirty="0" smtClean="0"/>
              <a:t>Glava</a:t>
            </a:r>
          </a:p>
          <a:p>
            <a:pPr lvl="1"/>
            <a:r>
              <a:rPr lang="sl-SI" sz="2000" dirty="0" smtClean="0"/>
              <a:t>Rezervirane beseda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def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smtClean="0"/>
              <a:t> sledi ime funkcije </a:t>
            </a:r>
          </a:p>
          <a:p>
            <a:pPr lvl="2"/>
            <a:r>
              <a:rPr lang="sl-SI" sz="1800" dirty="0" smtClean="0"/>
              <a:t>ime naj bo takšno, da lahko iz njega sklepamo, kaj funkcija počne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(</a:t>
            </a:r>
          </a:p>
          <a:p>
            <a:pPr lvl="2"/>
            <a:r>
              <a:rPr lang="sl-SI" sz="1800" dirty="0" smtClean="0"/>
              <a:t>Obvezno, tudi če ni parametrov!</a:t>
            </a:r>
          </a:p>
          <a:p>
            <a:pPr lvl="1"/>
            <a:r>
              <a:rPr lang="sl-SI" sz="2000" dirty="0" smtClean="0"/>
              <a:t>imena parametrov</a:t>
            </a:r>
          </a:p>
          <a:p>
            <a:pPr lvl="2"/>
            <a:r>
              <a:rPr lang="sl-SI" sz="1800" dirty="0" smtClean="0"/>
              <a:t>Če je parametrov več, jih ločimo s vejicami. 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 :</a:t>
            </a:r>
          </a:p>
          <a:p>
            <a:pPr lvl="2"/>
            <a:r>
              <a:rPr lang="sl-SI" sz="1700" dirty="0" smtClean="0">
                <a:cs typeface="Courier New" pitchFamily="49" charset="0"/>
              </a:rPr>
              <a:t>Ne pozabimo na </a:t>
            </a:r>
            <a:r>
              <a:rPr lang="sl-SI" sz="17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sl-SI" sz="2400" dirty="0" smtClean="0"/>
              <a:t>Telo </a:t>
            </a:r>
          </a:p>
          <a:p>
            <a:pPr lvl="1"/>
            <a:r>
              <a:rPr lang="sl-SI" sz="2000" dirty="0" smtClean="0"/>
              <a:t>stavki, ki se bodo izvršili vsakič, ko bomo funkcijo poklicali. </a:t>
            </a:r>
          </a:p>
          <a:p>
            <a:pPr lvl="1"/>
            <a:r>
              <a:rPr lang="sl-SI" sz="2000" dirty="0" smtClean="0"/>
              <a:t>zamik stavkov obvezen</a:t>
            </a:r>
          </a:p>
          <a:p>
            <a:pPr lvl="2"/>
            <a:r>
              <a:rPr lang="sl-SI" sz="1600" dirty="0" smtClean="0"/>
              <a:t>Enak za vse stavke v telesu</a:t>
            </a:r>
          </a:p>
          <a:p>
            <a:pPr>
              <a:buFont typeface="Wingdings 2" pitchFamily="18" charset="2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857250" y="0"/>
            <a:ext cx="7772400" cy="1143000"/>
          </a:xfrm>
        </p:spPr>
        <p:txBody>
          <a:bodyPr/>
          <a:lstStyle/>
          <a:p>
            <a:r>
              <a:rPr lang="sl-SI" smtClean="0"/>
              <a:t>Konec funkcije</a:t>
            </a:r>
            <a:endParaRPr lang="en-US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928688" y="1214438"/>
            <a:ext cx="7772400" cy="1338262"/>
          </a:xfrm>
        </p:spPr>
        <p:txBody>
          <a:bodyPr/>
          <a:lstStyle/>
          <a:p>
            <a:r>
              <a:rPr lang="sl-SI" sz="2800" dirty="0" smtClean="0"/>
              <a:t>Ko se izvede zadnji stavek v telesu</a:t>
            </a:r>
          </a:p>
          <a:p>
            <a:r>
              <a:rPr lang="sl-SI" sz="2800" dirty="0" smtClean="0"/>
              <a:t>Ali ko se izvede ukaz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endParaRPr lang="sl-SI" dirty="0" smtClean="0"/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928688" y="21431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b"/>
          <a:lstStyle/>
          <a:p>
            <a:pPr>
              <a:defRPr/>
            </a:pPr>
            <a:r>
              <a:rPr lang="sl-SI" sz="40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return</a:t>
            </a:r>
            <a:endParaRPr lang="en-US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000125" y="3143250"/>
            <a:ext cx="77724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izraz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Funkcija kot svoj rezultat vrne vrednost izraza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Običajno je to zadnji stavek v funkciji</a:t>
            </a:r>
          </a:p>
          <a:p>
            <a:pPr marL="730250" lvl="1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Ni pa nujno (pogojni stavki)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V telesu je lahko več ukazov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return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Če ima funkcija le učinek</a:t>
            </a:r>
          </a:p>
          <a:p>
            <a:pPr marL="730250" lvl="1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l-SI" sz="2000" dirty="0">
                <a:latin typeface="Calibri" pitchFamily="34" charset="0"/>
              </a:rPr>
              <a:t>Ukaza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>
                <a:latin typeface="Calibri" pitchFamily="34" charset="0"/>
              </a:rPr>
              <a:t> </a:t>
            </a:r>
            <a:r>
              <a:rPr lang="sl-SI" sz="2000" dirty="0" smtClean="0">
                <a:latin typeface="Calibri" pitchFamily="34" charset="0"/>
              </a:rPr>
              <a:t>ni</a:t>
            </a:r>
            <a:endParaRPr lang="sl-SI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Zgled</a:t>
            </a:r>
            <a:endParaRPr lang="en-US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Sestavimo funkcijo, ki iz trimestnega naravnega število naredi novo število tako, da prvotnemu "obrne" vrstni red števk</a:t>
            </a:r>
          </a:p>
          <a:p>
            <a:pPr lvl="1"/>
            <a:r>
              <a:rPr lang="sl-SI" dirty="0" smtClean="0"/>
              <a:t>Iz 124 dobimo 421</a:t>
            </a:r>
          </a:p>
          <a:p>
            <a:pPr lvl="1"/>
            <a:r>
              <a:rPr lang="sl-SI" dirty="0" smtClean="0"/>
              <a:t>Iz 793 dobimo 397</a:t>
            </a:r>
          </a:p>
          <a:p>
            <a:pPr lvl="1"/>
            <a:r>
              <a:rPr lang="sl-SI" dirty="0" smtClean="0"/>
              <a:t>Iz 112 dobimo 211</a:t>
            </a:r>
          </a:p>
          <a:p>
            <a:r>
              <a:rPr lang="sl-SI" dirty="0" smtClean="0"/>
              <a:t>Ideja 0:</a:t>
            </a:r>
          </a:p>
          <a:p>
            <a:pPr marL="546100" lvl="2" indent="-273050">
              <a:spcBef>
                <a:spcPts val="575"/>
              </a:spcBef>
              <a:buClr>
                <a:schemeClr val="accent1"/>
              </a:buClr>
            </a:pPr>
            <a:r>
              <a:rPr lang="sl-SI" sz="1800" dirty="0" smtClean="0"/>
              <a:t>Število razbijemo na </a:t>
            </a:r>
            <a:r>
              <a:rPr lang="sl-SI" sz="1800" dirty="0" err="1" smtClean="0"/>
              <a:t>enice</a:t>
            </a:r>
            <a:r>
              <a:rPr lang="sl-SI" sz="1800" dirty="0" smtClean="0"/>
              <a:t>, </a:t>
            </a:r>
            <a:r>
              <a:rPr lang="sl-SI" sz="1800" dirty="0" err="1" smtClean="0"/>
              <a:t>desetice</a:t>
            </a:r>
            <a:r>
              <a:rPr lang="sl-SI" sz="1800" dirty="0" smtClean="0"/>
              <a:t> in </a:t>
            </a:r>
            <a:r>
              <a:rPr lang="sl-SI" sz="1800" dirty="0" err="1" smtClean="0"/>
              <a:t>stotice</a:t>
            </a:r>
            <a:endParaRPr lang="sl-SI" sz="1800" dirty="0" smtClean="0"/>
          </a:p>
          <a:p>
            <a:pPr marL="546100" lvl="2" indent="-273050">
              <a:spcBef>
                <a:spcPts val="575"/>
              </a:spcBef>
              <a:buClr>
                <a:schemeClr val="accent1"/>
              </a:buClr>
            </a:pPr>
            <a:r>
              <a:rPr lang="sl-SI" sz="1800" dirty="0" smtClean="0"/>
              <a:t>Izpišemo najprej </a:t>
            </a:r>
            <a:r>
              <a:rPr lang="sl-SI" sz="1800" dirty="0" err="1" smtClean="0"/>
              <a:t>enice</a:t>
            </a:r>
            <a:r>
              <a:rPr lang="sl-SI" sz="1800" dirty="0" smtClean="0"/>
              <a:t>, nato </a:t>
            </a:r>
            <a:r>
              <a:rPr lang="sl-SI" sz="1800" dirty="0" err="1" smtClean="0"/>
              <a:t>desetice</a:t>
            </a:r>
            <a:r>
              <a:rPr lang="sl-SI" sz="1800" dirty="0" smtClean="0"/>
              <a:t> in potem </a:t>
            </a:r>
            <a:r>
              <a:rPr lang="sl-SI" sz="1800" dirty="0" err="1" smtClean="0"/>
              <a:t>stotice</a:t>
            </a:r>
            <a:endParaRPr lang="sl-SI" sz="18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Funkcija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447800"/>
            <a:ext cx="8329612" cy="4572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obrni_trimestno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(n):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Funkcija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obrne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naravno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Predpostavljamo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da je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podano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res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Iz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', n, 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naredili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',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1800" dirty="0">
                <a:latin typeface="Courier New" pitchFamily="49" charset="0"/>
                <a:cs typeface="Courier New" pitchFamily="49" charset="0"/>
              </a:rPr>
            </a:b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'')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("testiranje funkcije\n\n")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brni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_t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rimestno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(125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brni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_t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rimestno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(677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brni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_t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rimestno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(215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("Konec testa")</a:t>
            </a:r>
          </a:p>
          <a:p>
            <a:pPr>
              <a:buFont typeface="Wingdings 2" pitchFamily="18" charset="2"/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85812" y="1628800"/>
            <a:ext cx="7572375" cy="114456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357687" y="584995"/>
            <a:ext cx="4429125" cy="642937"/>
          </a:xfrm>
          <a:prstGeom prst="wedgeRoundRectCallout">
            <a:avLst>
              <a:gd name="adj1" fmla="val -54754"/>
              <a:gd name="adj2" fmla="val 1150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Opisni </a:t>
            </a:r>
            <a:r>
              <a:rPr lang="sl-SI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komentar</a:t>
            </a:r>
            <a:endParaRPr lang="en-US" sz="1600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04048" y="4585016"/>
            <a:ext cx="3682752" cy="190821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rgbClr val="FF0000"/>
                </a:solidFill>
              </a:rPr>
              <a:t>ZAPOMNI SI!!!!!</a:t>
            </a:r>
          </a:p>
          <a:p>
            <a:endParaRPr lang="sl-SI" dirty="0"/>
          </a:p>
          <a:p>
            <a:r>
              <a:rPr lang="sl-SI" dirty="0" smtClean="0"/>
              <a:t>Pri predmetu Programiranje 1 je </a:t>
            </a:r>
            <a:r>
              <a:rPr lang="sl-SI" b="1" dirty="0" smtClean="0">
                <a:solidFill>
                  <a:srgbClr val="FF0000"/>
                </a:solidFill>
              </a:rPr>
              <a:t>OBVEZNO</a:t>
            </a:r>
            <a:r>
              <a:rPr lang="sl-SI" dirty="0" smtClean="0"/>
              <a:t> napisati opisni komentar za vsako funkcijo. Potrebno ga je napisati </a:t>
            </a:r>
            <a:r>
              <a:rPr lang="sl-SI" b="1" dirty="0" smtClean="0">
                <a:solidFill>
                  <a:srgbClr val="FF0000"/>
                </a:solidFill>
              </a:rPr>
              <a:t>TAKOJ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Ideja 1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sl-SI" sz="2400" dirty="0" smtClean="0"/>
              <a:t>Zakaj ideja 0 ni prav?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sl-SI" sz="2400" dirty="0" smtClean="0"/>
              <a:t>Saj dobimo izpis</a:t>
            </a:r>
          </a:p>
          <a:p>
            <a:pPr marL="546100" lvl="2" indent="-273050">
              <a:spcBef>
                <a:spcPts val="575"/>
              </a:spcBef>
              <a:buClr>
                <a:schemeClr val="accent1"/>
              </a:buClr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Iz 234 smo naredili 432</a:t>
            </a:r>
          </a:p>
          <a:p>
            <a:r>
              <a:rPr lang="sl-SI" sz="2400" dirty="0" smtClean="0"/>
              <a:t>Hočemo novo število in ne le "pravi izpis"</a:t>
            </a:r>
          </a:p>
          <a:p>
            <a:endParaRPr lang="sl-SI" dirty="0" smtClean="0">
              <a:latin typeface="Arial" charset="0"/>
            </a:endParaRPr>
          </a:p>
          <a:p>
            <a:pPr marL="547688" lvl="3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Ideja 1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Hočemo novo število in ne le "pravi izpis"</a:t>
            </a:r>
          </a:p>
          <a:p>
            <a:r>
              <a:rPr lang="sl-SI" sz="2800" dirty="0" smtClean="0"/>
              <a:t>Nova ideja:</a:t>
            </a:r>
          </a:p>
          <a:p>
            <a:pPr lvl="1"/>
            <a:r>
              <a:rPr lang="sl-SI" sz="2400" dirty="0" smtClean="0"/>
              <a:t>Število razbijemo na </a:t>
            </a:r>
            <a:r>
              <a:rPr lang="sl-SI" sz="2400" dirty="0" err="1" smtClean="0"/>
              <a:t>enice</a:t>
            </a:r>
            <a:r>
              <a:rPr lang="sl-SI" sz="2400" dirty="0" smtClean="0"/>
              <a:t>, </a:t>
            </a:r>
            <a:r>
              <a:rPr lang="sl-SI" sz="2400" dirty="0" err="1" smtClean="0"/>
              <a:t>desetice</a:t>
            </a:r>
            <a:r>
              <a:rPr lang="sl-SI" sz="2400" dirty="0" smtClean="0"/>
              <a:t> in </a:t>
            </a:r>
            <a:r>
              <a:rPr lang="sl-SI" sz="2400" dirty="0" err="1" smtClean="0"/>
              <a:t>stotice</a:t>
            </a:r>
            <a:endParaRPr lang="sl-SI" sz="2400" dirty="0" smtClean="0"/>
          </a:p>
          <a:p>
            <a:pPr lvl="1"/>
            <a:r>
              <a:rPr lang="sl-SI" sz="2400" dirty="0" err="1" smtClean="0"/>
              <a:t>Enice</a:t>
            </a:r>
            <a:r>
              <a:rPr lang="sl-SI" sz="2400" dirty="0" smtClean="0"/>
              <a:t> množimo s 100, </a:t>
            </a:r>
            <a:r>
              <a:rPr lang="sl-SI" sz="2400" dirty="0" err="1" smtClean="0"/>
              <a:t>destice</a:t>
            </a:r>
            <a:r>
              <a:rPr lang="sl-SI" sz="2400" dirty="0" smtClean="0"/>
              <a:t> z 10 in </a:t>
            </a:r>
            <a:r>
              <a:rPr lang="sl-SI" sz="2400" dirty="0" err="1" smtClean="0"/>
              <a:t>stotice</a:t>
            </a:r>
            <a:r>
              <a:rPr lang="sl-SI" sz="2400" dirty="0" smtClean="0"/>
              <a:t> z 1 ter seštejemo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Paketki</a:t>
            </a:r>
            <a:r>
              <a:rPr lang="en-US" dirty="0" smtClean="0"/>
              <a:t>" </a:t>
            </a:r>
            <a:r>
              <a:rPr lang="en-US" dirty="0" err="1" smtClean="0"/>
              <a:t>ukazov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97152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prostih metov: ')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metov za 2: ')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zadeti_meti_2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prebrani_podatek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input('Koliko zadetih metov za 3: ')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zadeti_meti_3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28650" y="1844824"/>
            <a:ext cx="7183710" cy="86409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Rounded Rectangle 4"/>
          <p:cNvSpPr/>
          <p:nvPr/>
        </p:nvSpPr>
        <p:spPr>
          <a:xfrm>
            <a:off x="628650" y="2851191"/>
            <a:ext cx="7183710" cy="86409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ounded Rectangle 5"/>
          <p:cNvSpPr/>
          <p:nvPr/>
        </p:nvSpPr>
        <p:spPr>
          <a:xfrm>
            <a:off x="576098" y="3850223"/>
            <a:ext cx="7183710" cy="86409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630017" y="5093554"/>
            <a:ext cx="4320480" cy="64633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pl-PL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poziv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0072" y="6021288"/>
            <a:ext cx="3600400" cy="369332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preberi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poziv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l-P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981903" y="2270234"/>
            <a:ext cx="3696661" cy="3143915"/>
          </a:xfrm>
          <a:custGeom>
            <a:avLst/>
            <a:gdLst>
              <a:gd name="connsiteX0" fmla="*/ 2837794 w 3696661"/>
              <a:gd name="connsiteY0" fmla="*/ 0 h 3143915"/>
              <a:gd name="connsiteX1" fmla="*/ 2974428 w 3696661"/>
              <a:gd name="connsiteY1" fmla="*/ 21021 h 3143915"/>
              <a:gd name="connsiteX2" fmla="*/ 3005959 w 3696661"/>
              <a:gd name="connsiteY2" fmla="*/ 42042 h 3143915"/>
              <a:gd name="connsiteX3" fmla="*/ 3100552 w 3696661"/>
              <a:gd name="connsiteY3" fmla="*/ 73573 h 3143915"/>
              <a:gd name="connsiteX4" fmla="*/ 3132083 w 3696661"/>
              <a:gd name="connsiteY4" fmla="*/ 84083 h 3143915"/>
              <a:gd name="connsiteX5" fmla="*/ 3205656 w 3696661"/>
              <a:gd name="connsiteY5" fmla="*/ 126125 h 3143915"/>
              <a:gd name="connsiteX6" fmla="*/ 3268718 w 3696661"/>
              <a:gd name="connsiteY6" fmla="*/ 168166 h 3143915"/>
              <a:gd name="connsiteX7" fmla="*/ 3331780 w 3696661"/>
              <a:gd name="connsiteY7" fmla="*/ 231228 h 3143915"/>
              <a:gd name="connsiteX8" fmla="*/ 3373821 w 3696661"/>
              <a:gd name="connsiteY8" fmla="*/ 294290 h 3143915"/>
              <a:gd name="connsiteX9" fmla="*/ 3384331 w 3696661"/>
              <a:gd name="connsiteY9" fmla="*/ 325821 h 3143915"/>
              <a:gd name="connsiteX10" fmla="*/ 3415863 w 3696661"/>
              <a:gd name="connsiteY10" fmla="*/ 357352 h 3143915"/>
              <a:gd name="connsiteX11" fmla="*/ 3489435 w 3696661"/>
              <a:gd name="connsiteY11" fmla="*/ 472966 h 3143915"/>
              <a:gd name="connsiteX12" fmla="*/ 3510456 w 3696661"/>
              <a:gd name="connsiteY12" fmla="*/ 536028 h 3143915"/>
              <a:gd name="connsiteX13" fmla="*/ 3552497 w 3696661"/>
              <a:gd name="connsiteY13" fmla="*/ 620111 h 3143915"/>
              <a:gd name="connsiteX14" fmla="*/ 3584028 w 3696661"/>
              <a:gd name="connsiteY14" fmla="*/ 746235 h 3143915"/>
              <a:gd name="connsiteX15" fmla="*/ 3605049 w 3696661"/>
              <a:gd name="connsiteY15" fmla="*/ 777766 h 3143915"/>
              <a:gd name="connsiteX16" fmla="*/ 3615559 w 3696661"/>
              <a:gd name="connsiteY16" fmla="*/ 819807 h 3143915"/>
              <a:gd name="connsiteX17" fmla="*/ 3636580 w 3696661"/>
              <a:gd name="connsiteY17" fmla="*/ 882869 h 3143915"/>
              <a:gd name="connsiteX18" fmla="*/ 3647090 w 3696661"/>
              <a:gd name="connsiteY18" fmla="*/ 935421 h 3143915"/>
              <a:gd name="connsiteX19" fmla="*/ 3678621 w 3696661"/>
              <a:gd name="connsiteY19" fmla="*/ 1082566 h 3143915"/>
              <a:gd name="connsiteX20" fmla="*/ 3689131 w 3696661"/>
              <a:gd name="connsiteY20" fmla="*/ 1156138 h 3143915"/>
              <a:gd name="connsiteX21" fmla="*/ 3668111 w 3696661"/>
              <a:gd name="connsiteY21" fmla="*/ 1692166 h 3143915"/>
              <a:gd name="connsiteX22" fmla="*/ 3647090 w 3696661"/>
              <a:gd name="connsiteY22" fmla="*/ 1755228 h 3143915"/>
              <a:gd name="connsiteX23" fmla="*/ 3626069 w 3696661"/>
              <a:gd name="connsiteY23" fmla="*/ 1797269 h 3143915"/>
              <a:gd name="connsiteX24" fmla="*/ 3594538 w 3696661"/>
              <a:gd name="connsiteY24" fmla="*/ 1902373 h 3143915"/>
              <a:gd name="connsiteX25" fmla="*/ 3541987 w 3696661"/>
              <a:gd name="connsiteY25" fmla="*/ 1975945 h 3143915"/>
              <a:gd name="connsiteX26" fmla="*/ 3531476 w 3696661"/>
              <a:gd name="connsiteY26" fmla="*/ 2007476 h 3143915"/>
              <a:gd name="connsiteX27" fmla="*/ 3499945 w 3696661"/>
              <a:gd name="connsiteY27" fmla="*/ 2039007 h 3143915"/>
              <a:gd name="connsiteX28" fmla="*/ 3415863 w 3696661"/>
              <a:gd name="connsiteY28" fmla="*/ 2133600 h 3143915"/>
              <a:gd name="connsiteX29" fmla="*/ 3352800 w 3696661"/>
              <a:gd name="connsiteY29" fmla="*/ 2186152 h 3143915"/>
              <a:gd name="connsiteX30" fmla="*/ 3321269 w 3696661"/>
              <a:gd name="connsiteY30" fmla="*/ 2196663 h 3143915"/>
              <a:gd name="connsiteX31" fmla="*/ 3289738 w 3696661"/>
              <a:gd name="connsiteY31" fmla="*/ 2217683 h 3143915"/>
              <a:gd name="connsiteX32" fmla="*/ 3258207 w 3696661"/>
              <a:gd name="connsiteY32" fmla="*/ 2228194 h 3143915"/>
              <a:gd name="connsiteX33" fmla="*/ 3226676 w 3696661"/>
              <a:gd name="connsiteY33" fmla="*/ 2249214 h 3143915"/>
              <a:gd name="connsiteX34" fmla="*/ 3153104 w 3696661"/>
              <a:gd name="connsiteY34" fmla="*/ 2280745 h 3143915"/>
              <a:gd name="connsiteX35" fmla="*/ 3121573 w 3696661"/>
              <a:gd name="connsiteY35" fmla="*/ 2301766 h 3143915"/>
              <a:gd name="connsiteX36" fmla="*/ 3079531 w 3696661"/>
              <a:gd name="connsiteY36" fmla="*/ 2312276 h 3143915"/>
              <a:gd name="connsiteX37" fmla="*/ 3048000 w 3696661"/>
              <a:gd name="connsiteY37" fmla="*/ 2343807 h 3143915"/>
              <a:gd name="connsiteX38" fmla="*/ 3016469 w 3696661"/>
              <a:gd name="connsiteY38" fmla="*/ 2354318 h 3143915"/>
              <a:gd name="connsiteX39" fmla="*/ 2932387 w 3696661"/>
              <a:gd name="connsiteY39" fmla="*/ 2396359 h 3143915"/>
              <a:gd name="connsiteX40" fmla="*/ 2869325 w 3696661"/>
              <a:gd name="connsiteY40" fmla="*/ 2438400 h 3143915"/>
              <a:gd name="connsiteX41" fmla="*/ 2785242 w 3696661"/>
              <a:gd name="connsiteY41" fmla="*/ 2469932 h 3143915"/>
              <a:gd name="connsiteX42" fmla="*/ 2753711 w 3696661"/>
              <a:gd name="connsiteY42" fmla="*/ 2480442 h 3143915"/>
              <a:gd name="connsiteX43" fmla="*/ 2690649 w 3696661"/>
              <a:gd name="connsiteY43" fmla="*/ 2511973 h 3143915"/>
              <a:gd name="connsiteX44" fmla="*/ 2596056 w 3696661"/>
              <a:gd name="connsiteY44" fmla="*/ 2554014 h 3143915"/>
              <a:gd name="connsiteX45" fmla="*/ 2543504 w 3696661"/>
              <a:gd name="connsiteY45" fmla="*/ 2564525 h 3143915"/>
              <a:gd name="connsiteX46" fmla="*/ 2511973 w 3696661"/>
              <a:gd name="connsiteY46" fmla="*/ 2575035 h 3143915"/>
              <a:gd name="connsiteX47" fmla="*/ 2469931 w 3696661"/>
              <a:gd name="connsiteY47" fmla="*/ 2585545 h 3143915"/>
              <a:gd name="connsiteX48" fmla="*/ 2375338 w 3696661"/>
              <a:gd name="connsiteY48" fmla="*/ 2617076 h 3143915"/>
              <a:gd name="connsiteX49" fmla="*/ 2301766 w 3696661"/>
              <a:gd name="connsiteY49" fmla="*/ 2638097 h 3143915"/>
              <a:gd name="connsiteX50" fmla="*/ 2133600 w 3696661"/>
              <a:gd name="connsiteY50" fmla="*/ 2669628 h 3143915"/>
              <a:gd name="connsiteX51" fmla="*/ 2028497 w 3696661"/>
              <a:gd name="connsiteY51" fmla="*/ 2690649 h 3143915"/>
              <a:gd name="connsiteX52" fmla="*/ 1975945 w 3696661"/>
              <a:gd name="connsiteY52" fmla="*/ 2701159 h 3143915"/>
              <a:gd name="connsiteX53" fmla="*/ 1860331 w 3696661"/>
              <a:gd name="connsiteY53" fmla="*/ 2711669 h 3143915"/>
              <a:gd name="connsiteX54" fmla="*/ 1786759 w 3696661"/>
              <a:gd name="connsiteY54" fmla="*/ 2722180 h 3143915"/>
              <a:gd name="connsiteX55" fmla="*/ 1734207 w 3696661"/>
              <a:gd name="connsiteY55" fmla="*/ 2732690 h 3143915"/>
              <a:gd name="connsiteX56" fmla="*/ 1608083 w 3696661"/>
              <a:gd name="connsiteY56" fmla="*/ 2743200 h 3143915"/>
              <a:gd name="connsiteX57" fmla="*/ 1513490 w 3696661"/>
              <a:gd name="connsiteY57" fmla="*/ 2753711 h 3143915"/>
              <a:gd name="connsiteX58" fmla="*/ 1261242 w 3696661"/>
              <a:gd name="connsiteY58" fmla="*/ 2764221 h 3143915"/>
              <a:gd name="connsiteX59" fmla="*/ 1061545 w 3696661"/>
              <a:gd name="connsiteY59" fmla="*/ 2774732 h 3143915"/>
              <a:gd name="connsiteX60" fmla="*/ 1030014 w 3696661"/>
              <a:gd name="connsiteY60" fmla="*/ 2785242 h 3143915"/>
              <a:gd name="connsiteX61" fmla="*/ 893380 w 3696661"/>
              <a:gd name="connsiteY61" fmla="*/ 2816773 h 3143915"/>
              <a:gd name="connsiteX62" fmla="*/ 788276 w 3696661"/>
              <a:gd name="connsiteY62" fmla="*/ 2848304 h 3143915"/>
              <a:gd name="connsiteX63" fmla="*/ 756745 w 3696661"/>
              <a:gd name="connsiteY63" fmla="*/ 2858814 h 3143915"/>
              <a:gd name="connsiteX64" fmla="*/ 672663 w 3696661"/>
              <a:gd name="connsiteY64" fmla="*/ 2869325 h 3143915"/>
              <a:gd name="connsiteX65" fmla="*/ 609600 w 3696661"/>
              <a:gd name="connsiteY65" fmla="*/ 2879835 h 3143915"/>
              <a:gd name="connsiteX66" fmla="*/ 546538 w 3696661"/>
              <a:gd name="connsiteY66" fmla="*/ 2900856 h 3143915"/>
              <a:gd name="connsiteX67" fmla="*/ 504497 w 3696661"/>
              <a:gd name="connsiteY67" fmla="*/ 2921876 h 3143915"/>
              <a:gd name="connsiteX68" fmla="*/ 409904 w 3696661"/>
              <a:gd name="connsiteY68" fmla="*/ 2942897 h 3143915"/>
              <a:gd name="connsiteX69" fmla="*/ 378373 w 3696661"/>
              <a:gd name="connsiteY69" fmla="*/ 2974428 h 3143915"/>
              <a:gd name="connsiteX70" fmla="*/ 346842 w 3696661"/>
              <a:gd name="connsiteY70" fmla="*/ 2995449 h 3143915"/>
              <a:gd name="connsiteX71" fmla="*/ 325821 w 3696661"/>
              <a:gd name="connsiteY71" fmla="*/ 3026980 h 3143915"/>
              <a:gd name="connsiteX72" fmla="*/ 294290 w 3696661"/>
              <a:gd name="connsiteY72" fmla="*/ 3048000 h 3143915"/>
              <a:gd name="connsiteX73" fmla="*/ 231228 w 3696661"/>
              <a:gd name="connsiteY73" fmla="*/ 3100552 h 3143915"/>
              <a:gd name="connsiteX74" fmla="*/ 210207 w 3696661"/>
              <a:gd name="connsiteY74" fmla="*/ 3132083 h 3143915"/>
              <a:gd name="connsiteX75" fmla="*/ 178676 w 3696661"/>
              <a:gd name="connsiteY75" fmla="*/ 3142594 h 3143915"/>
              <a:gd name="connsiteX76" fmla="*/ 0 w 3696661"/>
              <a:gd name="connsiteY76" fmla="*/ 3142594 h 314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3696661" h="3143915">
                <a:moveTo>
                  <a:pt x="2837794" y="0"/>
                </a:moveTo>
                <a:cubicBezTo>
                  <a:pt x="2856777" y="2109"/>
                  <a:pt x="2942572" y="7368"/>
                  <a:pt x="2974428" y="21021"/>
                </a:cubicBezTo>
                <a:cubicBezTo>
                  <a:pt x="2986039" y="25997"/>
                  <a:pt x="2994416" y="36912"/>
                  <a:pt x="3005959" y="42042"/>
                </a:cubicBezTo>
                <a:cubicBezTo>
                  <a:pt x="3005969" y="42047"/>
                  <a:pt x="3084781" y="68316"/>
                  <a:pt x="3100552" y="73573"/>
                </a:cubicBezTo>
                <a:lnTo>
                  <a:pt x="3132083" y="84083"/>
                </a:lnTo>
                <a:cubicBezTo>
                  <a:pt x="3241140" y="156789"/>
                  <a:pt x="3072325" y="46127"/>
                  <a:pt x="3205656" y="126125"/>
                </a:cubicBezTo>
                <a:cubicBezTo>
                  <a:pt x="3227319" y="139123"/>
                  <a:pt x="3253560" y="147955"/>
                  <a:pt x="3268718" y="168166"/>
                </a:cubicBezTo>
                <a:cubicBezTo>
                  <a:pt x="3307828" y="220312"/>
                  <a:pt x="3285674" y="200490"/>
                  <a:pt x="3331780" y="231228"/>
                </a:cubicBezTo>
                <a:cubicBezTo>
                  <a:pt x="3345794" y="252249"/>
                  <a:pt x="3365832" y="270323"/>
                  <a:pt x="3373821" y="294290"/>
                </a:cubicBezTo>
                <a:cubicBezTo>
                  <a:pt x="3377324" y="304800"/>
                  <a:pt x="3378186" y="316603"/>
                  <a:pt x="3384331" y="325821"/>
                </a:cubicBezTo>
                <a:cubicBezTo>
                  <a:pt x="3392576" y="338189"/>
                  <a:pt x="3405352" y="346842"/>
                  <a:pt x="3415863" y="357352"/>
                </a:cubicBezTo>
                <a:cubicBezTo>
                  <a:pt x="3464551" y="454730"/>
                  <a:pt x="3435746" y="419277"/>
                  <a:pt x="3489435" y="472966"/>
                </a:cubicBezTo>
                <a:cubicBezTo>
                  <a:pt x="3496442" y="493987"/>
                  <a:pt x="3501728" y="515662"/>
                  <a:pt x="3510456" y="536028"/>
                </a:cubicBezTo>
                <a:cubicBezTo>
                  <a:pt x="3522800" y="564830"/>
                  <a:pt x="3552497" y="620111"/>
                  <a:pt x="3552497" y="620111"/>
                </a:cubicBezTo>
                <a:cubicBezTo>
                  <a:pt x="3557751" y="651634"/>
                  <a:pt x="3565521" y="718474"/>
                  <a:pt x="3584028" y="746235"/>
                </a:cubicBezTo>
                <a:lnTo>
                  <a:pt x="3605049" y="777766"/>
                </a:lnTo>
                <a:cubicBezTo>
                  <a:pt x="3608552" y="791780"/>
                  <a:pt x="3611408" y="805971"/>
                  <a:pt x="3615559" y="819807"/>
                </a:cubicBezTo>
                <a:cubicBezTo>
                  <a:pt x="3621926" y="841030"/>
                  <a:pt x="3632235" y="861141"/>
                  <a:pt x="3636580" y="882869"/>
                </a:cubicBezTo>
                <a:cubicBezTo>
                  <a:pt x="3640083" y="900386"/>
                  <a:pt x="3643215" y="917982"/>
                  <a:pt x="3647090" y="935421"/>
                </a:cubicBezTo>
                <a:cubicBezTo>
                  <a:pt x="3662383" y="1004244"/>
                  <a:pt x="3664368" y="982790"/>
                  <a:pt x="3678621" y="1082566"/>
                </a:cubicBezTo>
                <a:lnTo>
                  <a:pt x="3689131" y="1156138"/>
                </a:lnTo>
                <a:cubicBezTo>
                  <a:pt x="3687098" y="1251707"/>
                  <a:pt x="3717795" y="1526552"/>
                  <a:pt x="3668111" y="1692166"/>
                </a:cubicBezTo>
                <a:cubicBezTo>
                  <a:pt x="3661744" y="1713389"/>
                  <a:pt x="3656999" y="1735410"/>
                  <a:pt x="3647090" y="1755228"/>
                </a:cubicBezTo>
                <a:lnTo>
                  <a:pt x="3626069" y="1797269"/>
                </a:lnTo>
                <a:cubicBezTo>
                  <a:pt x="3617587" y="1839682"/>
                  <a:pt x="3616144" y="1863482"/>
                  <a:pt x="3594538" y="1902373"/>
                </a:cubicBezTo>
                <a:cubicBezTo>
                  <a:pt x="3570721" y="1945244"/>
                  <a:pt x="3561696" y="1936527"/>
                  <a:pt x="3541987" y="1975945"/>
                </a:cubicBezTo>
                <a:cubicBezTo>
                  <a:pt x="3537032" y="1985854"/>
                  <a:pt x="3537622" y="1998258"/>
                  <a:pt x="3531476" y="2007476"/>
                </a:cubicBezTo>
                <a:cubicBezTo>
                  <a:pt x="3523231" y="2019843"/>
                  <a:pt x="3509070" y="2027274"/>
                  <a:pt x="3499945" y="2039007"/>
                </a:cubicBezTo>
                <a:cubicBezTo>
                  <a:pt x="3399862" y="2167685"/>
                  <a:pt x="3511622" y="2051520"/>
                  <a:pt x="3415863" y="2133600"/>
                </a:cubicBezTo>
                <a:cubicBezTo>
                  <a:pt x="3383318" y="2161496"/>
                  <a:pt x="3389969" y="2167567"/>
                  <a:pt x="3352800" y="2186152"/>
                </a:cubicBezTo>
                <a:cubicBezTo>
                  <a:pt x="3342891" y="2191107"/>
                  <a:pt x="3331178" y="2191708"/>
                  <a:pt x="3321269" y="2196663"/>
                </a:cubicBezTo>
                <a:cubicBezTo>
                  <a:pt x="3309971" y="2202312"/>
                  <a:pt x="3301036" y="2212034"/>
                  <a:pt x="3289738" y="2217683"/>
                </a:cubicBezTo>
                <a:cubicBezTo>
                  <a:pt x="3279829" y="2222638"/>
                  <a:pt x="3268116" y="2223239"/>
                  <a:pt x="3258207" y="2228194"/>
                </a:cubicBezTo>
                <a:cubicBezTo>
                  <a:pt x="3246909" y="2233843"/>
                  <a:pt x="3237643" y="2242947"/>
                  <a:pt x="3226676" y="2249214"/>
                </a:cubicBezTo>
                <a:cubicBezTo>
                  <a:pt x="3190307" y="2269996"/>
                  <a:pt x="3188481" y="2268953"/>
                  <a:pt x="3153104" y="2280745"/>
                </a:cubicBezTo>
                <a:cubicBezTo>
                  <a:pt x="3142594" y="2287752"/>
                  <a:pt x="3133184" y="2296790"/>
                  <a:pt x="3121573" y="2301766"/>
                </a:cubicBezTo>
                <a:cubicBezTo>
                  <a:pt x="3108296" y="2307456"/>
                  <a:pt x="3092073" y="2305109"/>
                  <a:pt x="3079531" y="2312276"/>
                </a:cubicBezTo>
                <a:cubicBezTo>
                  <a:pt x="3066626" y="2319650"/>
                  <a:pt x="3060367" y="2335562"/>
                  <a:pt x="3048000" y="2343807"/>
                </a:cubicBezTo>
                <a:cubicBezTo>
                  <a:pt x="3038782" y="2349953"/>
                  <a:pt x="3026555" y="2349733"/>
                  <a:pt x="3016469" y="2354318"/>
                </a:cubicBezTo>
                <a:cubicBezTo>
                  <a:pt x="2987942" y="2367285"/>
                  <a:pt x="2958460" y="2378977"/>
                  <a:pt x="2932387" y="2396359"/>
                </a:cubicBezTo>
                <a:cubicBezTo>
                  <a:pt x="2911366" y="2410373"/>
                  <a:pt x="2893292" y="2430410"/>
                  <a:pt x="2869325" y="2438400"/>
                </a:cubicBezTo>
                <a:cubicBezTo>
                  <a:pt x="2797739" y="2462264"/>
                  <a:pt x="2885812" y="2432218"/>
                  <a:pt x="2785242" y="2469932"/>
                </a:cubicBezTo>
                <a:cubicBezTo>
                  <a:pt x="2774869" y="2473822"/>
                  <a:pt x="2764221" y="2476939"/>
                  <a:pt x="2753711" y="2480442"/>
                </a:cubicBezTo>
                <a:cubicBezTo>
                  <a:pt x="2693116" y="2520839"/>
                  <a:pt x="2751570" y="2485864"/>
                  <a:pt x="2690649" y="2511973"/>
                </a:cubicBezTo>
                <a:cubicBezTo>
                  <a:pt x="2642337" y="2532678"/>
                  <a:pt x="2650386" y="2537715"/>
                  <a:pt x="2596056" y="2554014"/>
                </a:cubicBezTo>
                <a:cubicBezTo>
                  <a:pt x="2578945" y="2559147"/>
                  <a:pt x="2560835" y="2560192"/>
                  <a:pt x="2543504" y="2564525"/>
                </a:cubicBezTo>
                <a:cubicBezTo>
                  <a:pt x="2532756" y="2567212"/>
                  <a:pt x="2522626" y="2571992"/>
                  <a:pt x="2511973" y="2575035"/>
                </a:cubicBezTo>
                <a:cubicBezTo>
                  <a:pt x="2498083" y="2579003"/>
                  <a:pt x="2483945" y="2582042"/>
                  <a:pt x="2469931" y="2585545"/>
                </a:cubicBezTo>
                <a:cubicBezTo>
                  <a:pt x="2417470" y="2620519"/>
                  <a:pt x="2456256" y="2600892"/>
                  <a:pt x="2375338" y="2617076"/>
                </a:cubicBezTo>
                <a:cubicBezTo>
                  <a:pt x="2211768" y="2649791"/>
                  <a:pt x="2431966" y="2608051"/>
                  <a:pt x="2301766" y="2638097"/>
                </a:cubicBezTo>
                <a:cubicBezTo>
                  <a:pt x="2185976" y="2664818"/>
                  <a:pt x="2225815" y="2652338"/>
                  <a:pt x="2133600" y="2669628"/>
                </a:cubicBezTo>
                <a:cubicBezTo>
                  <a:pt x="2098484" y="2676212"/>
                  <a:pt x="2063531" y="2683642"/>
                  <a:pt x="2028497" y="2690649"/>
                </a:cubicBezTo>
                <a:cubicBezTo>
                  <a:pt x="2010980" y="2694152"/>
                  <a:pt x="1993736" y="2699542"/>
                  <a:pt x="1975945" y="2701159"/>
                </a:cubicBezTo>
                <a:cubicBezTo>
                  <a:pt x="1937407" y="2704662"/>
                  <a:pt x="1898791" y="2707396"/>
                  <a:pt x="1860331" y="2711669"/>
                </a:cubicBezTo>
                <a:cubicBezTo>
                  <a:pt x="1835710" y="2714405"/>
                  <a:pt x="1811195" y="2718107"/>
                  <a:pt x="1786759" y="2722180"/>
                </a:cubicBezTo>
                <a:cubicBezTo>
                  <a:pt x="1769138" y="2725117"/>
                  <a:pt x="1751949" y="2730603"/>
                  <a:pt x="1734207" y="2732690"/>
                </a:cubicBezTo>
                <a:cubicBezTo>
                  <a:pt x="1692309" y="2737619"/>
                  <a:pt x="1650080" y="2739200"/>
                  <a:pt x="1608083" y="2743200"/>
                </a:cubicBezTo>
                <a:cubicBezTo>
                  <a:pt x="1576501" y="2746208"/>
                  <a:pt x="1545157" y="2751792"/>
                  <a:pt x="1513490" y="2753711"/>
                </a:cubicBezTo>
                <a:cubicBezTo>
                  <a:pt x="1429489" y="2758802"/>
                  <a:pt x="1345307" y="2760311"/>
                  <a:pt x="1261242" y="2764221"/>
                </a:cubicBezTo>
                <a:lnTo>
                  <a:pt x="1061545" y="2774732"/>
                </a:lnTo>
                <a:cubicBezTo>
                  <a:pt x="1051035" y="2778235"/>
                  <a:pt x="1040762" y="2782555"/>
                  <a:pt x="1030014" y="2785242"/>
                </a:cubicBezTo>
                <a:cubicBezTo>
                  <a:pt x="963315" y="2801916"/>
                  <a:pt x="971859" y="2790613"/>
                  <a:pt x="893380" y="2816773"/>
                </a:cubicBezTo>
                <a:cubicBezTo>
                  <a:pt x="743543" y="2866719"/>
                  <a:pt x="899451" y="2816541"/>
                  <a:pt x="788276" y="2848304"/>
                </a:cubicBezTo>
                <a:cubicBezTo>
                  <a:pt x="777623" y="2851347"/>
                  <a:pt x="767645" y="2856832"/>
                  <a:pt x="756745" y="2858814"/>
                </a:cubicBezTo>
                <a:cubicBezTo>
                  <a:pt x="728955" y="2863867"/>
                  <a:pt x="700625" y="2865330"/>
                  <a:pt x="672663" y="2869325"/>
                </a:cubicBezTo>
                <a:cubicBezTo>
                  <a:pt x="651566" y="2872339"/>
                  <a:pt x="630621" y="2876332"/>
                  <a:pt x="609600" y="2879835"/>
                </a:cubicBezTo>
                <a:cubicBezTo>
                  <a:pt x="588579" y="2886842"/>
                  <a:pt x="566357" y="2890947"/>
                  <a:pt x="546538" y="2900856"/>
                </a:cubicBezTo>
                <a:cubicBezTo>
                  <a:pt x="532524" y="2907863"/>
                  <a:pt x="519167" y="2916375"/>
                  <a:pt x="504497" y="2921876"/>
                </a:cubicBezTo>
                <a:cubicBezTo>
                  <a:pt x="487526" y="2928240"/>
                  <a:pt x="424183" y="2940041"/>
                  <a:pt x="409904" y="2942897"/>
                </a:cubicBezTo>
                <a:cubicBezTo>
                  <a:pt x="399394" y="2953407"/>
                  <a:pt x="389792" y="2964912"/>
                  <a:pt x="378373" y="2974428"/>
                </a:cubicBezTo>
                <a:cubicBezTo>
                  <a:pt x="368669" y="2982515"/>
                  <a:pt x="355774" y="2986517"/>
                  <a:pt x="346842" y="2995449"/>
                </a:cubicBezTo>
                <a:cubicBezTo>
                  <a:pt x="337910" y="3004381"/>
                  <a:pt x="334753" y="3018048"/>
                  <a:pt x="325821" y="3026980"/>
                </a:cubicBezTo>
                <a:cubicBezTo>
                  <a:pt x="316889" y="3035912"/>
                  <a:pt x="303994" y="3039913"/>
                  <a:pt x="294290" y="3048000"/>
                </a:cubicBezTo>
                <a:cubicBezTo>
                  <a:pt x="213364" y="3115438"/>
                  <a:pt x="309513" y="3048364"/>
                  <a:pt x="231228" y="3100552"/>
                </a:cubicBezTo>
                <a:cubicBezTo>
                  <a:pt x="224221" y="3111062"/>
                  <a:pt x="220071" y="3124192"/>
                  <a:pt x="210207" y="3132083"/>
                </a:cubicBezTo>
                <a:cubicBezTo>
                  <a:pt x="201556" y="3139004"/>
                  <a:pt x="189741" y="3142041"/>
                  <a:pt x="178676" y="3142594"/>
                </a:cubicBezTo>
                <a:cubicBezTo>
                  <a:pt x="119192" y="3145568"/>
                  <a:pt x="59559" y="3142594"/>
                  <a:pt x="0" y="3142594"/>
                </a:cubicBezTo>
              </a:path>
            </a:pathLst>
          </a:custGeom>
          <a:noFill/>
          <a:ln w="57150"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Freeform 11"/>
          <p:cNvSpPr/>
          <p:nvPr/>
        </p:nvSpPr>
        <p:spPr>
          <a:xfrm>
            <a:off x="5030563" y="3283240"/>
            <a:ext cx="3696661" cy="2130910"/>
          </a:xfrm>
          <a:custGeom>
            <a:avLst/>
            <a:gdLst>
              <a:gd name="connsiteX0" fmla="*/ 2837794 w 3696661"/>
              <a:gd name="connsiteY0" fmla="*/ 0 h 3143915"/>
              <a:gd name="connsiteX1" fmla="*/ 2974428 w 3696661"/>
              <a:gd name="connsiteY1" fmla="*/ 21021 h 3143915"/>
              <a:gd name="connsiteX2" fmla="*/ 3005959 w 3696661"/>
              <a:gd name="connsiteY2" fmla="*/ 42042 h 3143915"/>
              <a:gd name="connsiteX3" fmla="*/ 3100552 w 3696661"/>
              <a:gd name="connsiteY3" fmla="*/ 73573 h 3143915"/>
              <a:gd name="connsiteX4" fmla="*/ 3132083 w 3696661"/>
              <a:gd name="connsiteY4" fmla="*/ 84083 h 3143915"/>
              <a:gd name="connsiteX5" fmla="*/ 3205656 w 3696661"/>
              <a:gd name="connsiteY5" fmla="*/ 126125 h 3143915"/>
              <a:gd name="connsiteX6" fmla="*/ 3268718 w 3696661"/>
              <a:gd name="connsiteY6" fmla="*/ 168166 h 3143915"/>
              <a:gd name="connsiteX7" fmla="*/ 3331780 w 3696661"/>
              <a:gd name="connsiteY7" fmla="*/ 231228 h 3143915"/>
              <a:gd name="connsiteX8" fmla="*/ 3373821 w 3696661"/>
              <a:gd name="connsiteY8" fmla="*/ 294290 h 3143915"/>
              <a:gd name="connsiteX9" fmla="*/ 3384331 w 3696661"/>
              <a:gd name="connsiteY9" fmla="*/ 325821 h 3143915"/>
              <a:gd name="connsiteX10" fmla="*/ 3415863 w 3696661"/>
              <a:gd name="connsiteY10" fmla="*/ 357352 h 3143915"/>
              <a:gd name="connsiteX11" fmla="*/ 3489435 w 3696661"/>
              <a:gd name="connsiteY11" fmla="*/ 472966 h 3143915"/>
              <a:gd name="connsiteX12" fmla="*/ 3510456 w 3696661"/>
              <a:gd name="connsiteY12" fmla="*/ 536028 h 3143915"/>
              <a:gd name="connsiteX13" fmla="*/ 3552497 w 3696661"/>
              <a:gd name="connsiteY13" fmla="*/ 620111 h 3143915"/>
              <a:gd name="connsiteX14" fmla="*/ 3584028 w 3696661"/>
              <a:gd name="connsiteY14" fmla="*/ 746235 h 3143915"/>
              <a:gd name="connsiteX15" fmla="*/ 3605049 w 3696661"/>
              <a:gd name="connsiteY15" fmla="*/ 777766 h 3143915"/>
              <a:gd name="connsiteX16" fmla="*/ 3615559 w 3696661"/>
              <a:gd name="connsiteY16" fmla="*/ 819807 h 3143915"/>
              <a:gd name="connsiteX17" fmla="*/ 3636580 w 3696661"/>
              <a:gd name="connsiteY17" fmla="*/ 882869 h 3143915"/>
              <a:gd name="connsiteX18" fmla="*/ 3647090 w 3696661"/>
              <a:gd name="connsiteY18" fmla="*/ 935421 h 3143915"/>
              <a:gd name="connsiteX19" fmla="*/ 3678621 w 3696661"/>
              <a:gd name="connsiteY19" fmla="*/ 1082566 h 3143915"/>
              <a:gd name="connsiteX20" fmla="*/ 3689131 w 3696661"/>
              <a:gd name="connsiteY20" fmla="*/ 1156138 h 3143915"/>
              <a:gd name="connsiteX21" fmla="*/ 3668111 w 3696661"/>
              <a:gd name="connsiteY21" fmla="*/ 1692166 h 3143915"/>
              <a:gd name="connsiteX22" fmla="*/ 3647090 w 3696661"/>
              <a:gd name="connsiteY22" fmla="*/ 1755228 h 3143915"/>
              <a:gd name="connsiteX23" fmla="*/ 3626069 w 3696661"/>
              <a:gd name="connsiteY23" fmla="*/ 1797269 h 3143915"/>
              <a:gd name="connsiteX24" fmla="*/ 3594538 w 3696661"/>
              <a:gd name="connsiteY24" fmla="*/ 1902373 h 3143915"/>
              <a:gd name="connsiteX25" fmla="*/ 3541987 w 3696661"/>
              <a:gd name="connsiteY25" fmla="*/ 1975945 h 3143915"/>
              <a:gd name="connsiteX26" fmla="*/ 3531476 w 3696661"/>
              <a:gd name="connsiteY26" fmla="*/ 2007476 h 3143915"/>
              <a:gd name="connsiteX27" fmla="*/ 3499945 w 3696661"/>
              <a:gd name="connsiteY27" fmla="*/ 2039007 h 3143915"/>
              <a:gd name="connsiteX28" fmla="*/ 3415863 w 3696661"/>
              <a:gd name="connsiteY28" fmla="*/ 2133600 h 3143915"/>
              <a:gd name="connsiteX29" fmla="*/ 3352800 w 3696661"/>
              <a:gd name="connsiteY29" fmla="*/ 2186152 h 3143915"/>
              <a:gd name="connsiteX30" fmla="*/ 3321269 w 3696661"/>
              <a:gd name="connsiteY30" fmla="*/ 2196663 h 3143915"/>
              <a:gd name="connsiteX31" fmla="*/ 3289738 w 3696661"/>
              <a:gd name="connsiteY31" fmla="*/ 2217683 h 3143915"/>
              <a:gd name="connsiteX32" fmla="*/ 3258207 w 3696661"/>
              <a:gd name="connsiteY32" fmla="*/ 2228194 h 3143915"/>
              <a:gd name="connsiteX33" fmla="*/ 3226676 w 3696661"/>
              <a:gd name="connsiteY33" fmla="*/ 2249214 h 3143915"/>
              <a:gd name="connsiteX34" fmla="*/ 3153104 w 3696661"/>
              <a:gd name="connsiteY34" fmla="*/ 2280745 h 3143915"/>
              <a:gd name="connsiteX35" fmla="*/ 3121573 w 3696661"/>
              <a:gd name="connsiteY35" fmla="*/ 2301766 h 3143915"/>
              <a:gd name="connsiteX36" fmla="*/ 3079531 w 3696661"/>
              <a:gd name="connsiteY36" fmla="*/ 2312276 h 3143915"/>
              <a:gd name="connsiteX37" fmla="*/ 3048000 w 3696661"/>
              <a:gd name="connsiteY37" fmla="*/ 2343807 h 3143915"/>
              <a:gd name="connsiteX38" fmla="*/ 3016469 w 3696661"/>
              <a:gd name="connsiteY38" fmla="*/ 2354318 h 3143915"/>
              <a:gd name="connsiteX39" fmla="*/ 2932387 w 3696661"/>
              <a:gd name="connsiteY39" fmla="*/ 2396359 h 3143915"/>
              <a:gd name="connsiteX40" fmla="*/ 2869325 w 3696661"/>
              <a:gd name="connsiteY40" fmla="*/ 2438400 h 3143915"/>
              <a:gd name="connsiteX41" fmla="*/ 2785242 w 3696661"/>
              <a:gd name="connsiteY41" fmla="*/ 2469932 h 3143915"/>
              <a:gd name="connsiteX42" fmla="*/ 2753711 w 3696661"/>
              <a:gd name="connsiteY42" fmla="*/ 2480442 h 3143915"/>
              <a:gd name="connsiteX43" fmla="*/ 2690649 w 3696661"/>
              <a:gd name="connsiteY43" fmla="*/ 2511973 h 3143915"/>
              <a:gd name="connsiteX44" fmla="*/ 2596056 w 3696661"/>
              <a:gd name="connsiteY44" fmla="*/ 2554014 h 3143915"/>
              <a:gd name="connsiteX45" fmla="*/ 2543504 w 3696661"/>
              <a:gd name="connsiteY45" fmla="*/ 2564525 h 3143915"/>
              <a:gd name="connsiteX46" fmla="*/ 2511973 w 3696661"/>
              <a:gd name="connsiteY46" fmla="*/ 2575035 h 3143915"/>
              <a:gd name="connsiteX47" fmla="*/ 2469931 w 3696661"/>
              <a:gd name="connsiteY47" fmla="*/ 2585545 h 3143915"/>
              <a:gd name="connsiteX48" fmla="*/ 2375338 w 3696661"/>
              <a:gd name="connsiteY48" fmla="*/ 2617076 h 3143915"/>
              <a:gd name="connsiteX49" fmla="*/ 2301766 w 3696661"/>
              <a:gd name="connsiteY49" fmla="*/ 2638097 h 3143915"/>
              <a:gd name="connsiteX50" fmla="*/ 2133600 w 3696661"/>
              <a:gd name="connsiteY50" fmla="*/ 2669628 h 3143915"/>
              <a:gd name="connsiteX51" fmla="*/ 2028497 w 3696661"/>
              <a:gd name="connsiteY51" fmla="*/ 2690649 h 3143915"/>
              <a:gd name="connsiteX52" fmla="*/ 1975945 w 3696661"/>
              <a:gd name="connsiteY52" fmla="*/ 2701159 h 3143915"/>
              <a:gd name="connsiteX53" fmla="*/ 1860331 w 3696661"/>
              <a:gd name="connsiteY53" fmla="*/ 2711669 h 3143915"/>
              <a:gd name="connsiteX54" fmla="*/ 1786759 w 3696661"/>
              <a:gd name="connsiteY54" fmla="*/ 2722180 h 3143915"/>
              <a:gd name="connsiteX55" fmla="*/ 1734207 w 3696661"/>
              <a:gd name="connsiteY55" fmla="*/ 2732690 h 3143915"/>
              <a:gd name="connsiteX56" fmla="*/ 1608083 w 3696661"/>
              <a:gd name="connsiteY56" fmla="*/ 2743200 h 3143915"/>
              <a:gd name="connsiteX57" fmla="*/ 1513490 w 3696661"/>
              <a:gd name="connsiteY57" fmla="*/ 2753711 h 3143915"/>
              <a:gd name="connsiteX58" fmla="*/ 1261242 w 3696661"/>
              <a:gd name="connsiteY58" fmla="*/ 2764221 h 3143915"/>
              <a:gd name="connsiteX59" fmla="*/ 1061545 w 3696661"/>
              <a:gd name="connsiteY59" fmla="*/ 2774732 h 3143915"/>
              <a:gd name="connsiteX60" fmla="*/ 1030014 w 3696661"/>
              <a:gd name="connsiteY60" fmla="*/ 2785242 h 3143915"/>
              <a:gd name="connsiteX61" fmla="*/ 893380 w 3696661"/>
              <a:gd name="connsiteY61" fmla="*/ 2816773 h 3143915"/>
              <a:gd name="connsiteX62" fmla="*/ 788276 w 3696661"/>
              <a:gd name="connsiteY62" fmla="*/ 2848304 h 3143915"/>
              <a:gd name="connsiteX63" fmla="*/ 756745 w 3696661"/>
              <a:gd name="connsiteY63" fmla="*/ 2858814 h 3143915"/>
              <a:gd name="connsiteX64" fmla="*/ 672663 w 3696661"/>
              <a:gd name="connsiteY64" fmla="*/ 2869325 h 3143915"/>
              <a:gd name="connsiteX65" fmla="*/ 609600 w 3696661"/>
              <a:gd name="connsiteY65" fmla="*/ 2879835 h 3143915"/>
              <a:gd name="connsiteX66" fmla="*/ 546538 w 3696661"/>
              <a:gd name="connsiteY66" fmla="*/ 2900856 h 3143915"/>
              <a:gd name="connsiteX67" fmla="*/ 504497 w 3696661"/>
              <a:gd name="connsiteY67" fmla="*/ 2921876 h 3143915"/>
              <a:gd name="connsiteX68" fmla="*/ 409904 w 3696661"/>
              <a:gd name="connsiteY68" fmla="*/ 2942897 h 3143915"/>
              <a:gd name="connsiteX69" fmla="*/ 378373 w 3696661"/>
              <a:gd name="connsiteY69" fmla="*/ 2974428 h 3143915"/>
              <a:gd name="connsiteX70" fmla="*/ 346842 w 3696661"/>
              <a:gd name="connsiteY70" fmla="*/ 2995449 h 3143915"/>
              <a:gd name="connsiteX71" fmla="*/ 325821 w 3696661"/>
              <a:gd name="connsiteY71" fmla="*/ 3026980 h 3143915"/>
              <a:gd name="connsiteX72" fmla="*/ 294290 w 3696661"/>
              <a:gd name="connsiteY72" fmla="*/ 3048000 h 3143915"/>
              <a:gd name="connsiteX73" fmla="*/ 231228 w 3696661"/>
              <a:gd name="connsiteY73" fmla="*/ 3100552 h 3143915"/>
              <a:gd name="connsiteX74" fmla="*/ 210207 w 3696661"/>
              <a:gd name="connsiteY74" fmla="*/ 3132083 h 3143915"/>
              <a:gd name="connsiteX75" fmla="*/ 178676 w 3696661"/>
              <a:gd name="connsiteY75" fmla="*/ 3142594 h 3143915"/>
              <a:gd name="connsiteX76" fmla="*/ 0 w 3696661"/>
              <a:gd name="connsiteY76" fmla="*/ 3142594 h 314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3696661" h="3143915">
                <a:moveTo>
                  <a:pt x="2837794" y="0"/>
                </a:moveTo>
                <a:cubicBezTo>
                  <a:pt x="2856777" y="2109"/>
                  <a:pt x="2942572" y="7368"/>
                  <a:pt x="2974428" y="21021"/>
                </a:cubicBezTo>
                <a:cubicBezTo>
                  <a:pt x="2986039" y="25997"/>
                  <a:pt x="2994416" y="36912"/>
                  <a:pt x="3005959" y="42042"/>
                </a:cubicBezTo>
                <a:cubicBezTo>
                  <a:pt x="3005969" y="42047"/>
                  <a:pt x="3084781" y="68316"/>
                  <a:pt x="3100552" y="73573"/>
                </a:cubicBezTo>
                <a:lnTo>
                  <a:pt x="3132083" y="84083"/>
                </a:lnTo>
                <a:cubicBezTo>
                  <a:pt x="3241140" y="156789"/>
                  <a:pt x="3072325" y="46127"/>
                  <a:pt x="3205656" y="126125"/>
                </a:cubicBezTo>
                <a:cubicBezTo>
                  <a:pt x="3227319" y="139123"/>
                  <a:pt x="3253560" y="147955"/>
                  <a:pt x="3268718" y="168166"/>
                </a:cubicBezTo>
                <a:cubicBezTo>
                  <a:pt x="3307828" y="220312"/>
                  <a:pt x="3285674" y="200490"/>
                  <a:pt x="3331780" y="231228"/>
                </a:cubicBezTo>
                <a:cubicBezTo>
                  <a:pt x="3345794" y="252249"/>
                  <a:pt x="3365832" y="270323"/>
                  <a:pt x="3373821" y="294290"/>
                </a:cubicBezTo>
                <a:cubicBezTo>
                  <a:pt x="3377324" y="304800"/>
                  <a:pt x="3378186" y="316603"/>
                  <a:pt x="3384331" y="325821"/>
                </a:cubicBezTo>
                <a:cubicBezTo>
                  <a:pt x="3392576" y="338189"/>
                  <a:pt x="3405352" y="346842"/>
                  <a:pt x="3415863" y="357352"/>
                </a:cubicBezTo>
                <a:cubicBezTo>
                  <a:pt x="3464551" y="454730"/>
                  <a:pt x="3435746" y="419277"/>
                  <a:pt x="3489435" y="472966"/>
                </a:cubicBezTo>
                <a:cubicBezTo>
                  <a:pt x="3496442" y="493987"/>
                  <a:pt x="3501728" y="515662"/>
                  <a:pt x="3510456" y="536028"/>
                </a:cubicBezTo>
                <a:cubicBezTo>
                  <a:pt x="3522800" y="564830"/>
                  <a:pt x="3552497" y="620111"/>
                  <a:pt x="3552497" y="620111"/>
                </a:cubicBezTo>
                <a:cubicBezTo>
                  <a:pt x="3557751" y="651634"/>
                  <a:pt x="3565521" y="718474"/>
                  <a:pt x="3584028" y="746235"/>
                </a:cubicBezTo>
                <a:lnTo>
                  <a:pt x="3605049" y="777766"/>
                </a:lnTo>
                <a:cubicBezTo>
                  <a:pt x="3608552" y="791780"/>
                  <a:pt x="3611408" y="805971"/>
                  <a:pt x="3615559" y="819807"/>
                </a:cubicBezTo>
                <a:cubicBezTo>
                  <a:pt x="3621926" y="841030"/>
                  <a:pt x="3632235" y="861141"/>
                  <a:pt x="3636580" y="882869"/>
                </a:cubicBezTo>
                <a:cubicBezTo>
                  <a:pt x="3640083" y="900386"/>
                  <a:pt x="3643215" y="917982"/>
                  <a:pt x="3647090" y="935421"/>
                </a:cubicBezTo>
                <a:cubicBezTo>
                  <a:pt x="3662383" y="1004244"/>
                  <a:pt x="3664368" y="982790"/>
                  <a:pt x="3678621" y="1082566"/>
                </a:cubicBezTo>
                <a:lnTo>
                  <a:pt x="3689131" y="1156138"/>
                </a:lnTo>
                <a:cubicBezTo>
                  <a:pt x="3687098" y="1251707"/>
                  <a:pt x="3717795" y="1526552"/>
                  <a:pt x="3668111" y="1692166"/>
                </a:cubicBezTo>
                <a:cubicBezTo>
                  <a:pt x="3661744" y="1713389"/>
                  <a:pt x="3656999" y="1735410"/>
                  <a:pt x="3647090" y="1755228"/>
                </a:cubicBezTo>
                <a:lnTo>
                  <a:pt x="3626069" y="1797269"/>
                </a:lnTo>
                <a:cubicBezTo>
                  <a:pt x="3617587" y="1839682"/>
                  <a:pt x="3616144" y="1863482"/>
                  <a:pt x="3594538" y="1902373"/>
                </a:cubicBezTo>
                <a:cubicBezTo>
                  <a:pt x="3570721" y="1945244"/>
                  <a:pt x="3561696" y="1936527"/>
                  <a:pt x="3541987" y="1975945"/>
                </a:cubicBezTo>
                <a:cubicBezTo>
                  <a:pt x="3537032" y="1985854"/>
                  <a:pt x="3537622" y="1998258"/>
                  <a:pt x="3531476" y="2007476"/>
                </a:cubicBezTo>
                <a:cubicBezTo>
                  <a:pt x="3523231" y="2019843"/>
                  <a:pt x="3509070" y="2027274"/>
                  <a:pt x="3499945" y="2039007"/>
                </a:cubicBezTo>
                <a:cubicBezTo>
                  <a:pt x="3399862" y="2167685"/>
                  <a:pt x="3511622" y="2051520"/>
                  <a:pt x="3415863" y="2133600"/>
                </a:cubicBezTo>
                <a:cubicBezTo>
                  <a:pt x="3383318" y="2161496"/>
                  <a:pt x="3389969" y="2167567"/>
                  <a:pt x="3352800" y="2186152"/>
                </a:cubicBezTo>
                <a:cubicBezTo>
                  <a:pt x="3342891" y="2191107"/>
                  <a:pt x="3331178" y="2191708"/>
                  <a:pt x="3321269" y="2196663"/>
                </a:cubicBezTo>
                <a:cubicBezTo>
                  <a:pt x="3309971" y="2202312"/>
                  <a:pt x="3301036" y="2212034"/>
                  <a:pt x="3289738" y="2217683"/>
                </a:cubicBezTo>
                <a:cubicBezTo>
                  <a:pt x="3279829" y="2222638"/>
                  <a:pt x="3268116" y="2223239"/>
                  <a:pt x="3258207" y="2228194"/>
                </a:cubicBezTo>
                <a:cubicBezTo>
                  <a:pt x="3246909" y="2233843"/>
                  <a:pt x="3237643" y="2242947"/>
                  <a:pt x="3226676" y="2249214"/>
                </a:cubicBezTo>
                <a:cubicBezTo>
                  <a:pt x="3190307" y="2269996"/>
                  <a:pt x="3188481" y="2268953"/>
                  <a:pt x="3153104" y="2280745"/>
                </a:cubicBezTo>
                <a:cubicBezTo>
                  <a:pt x="3142594" y="2287752"/>
                  <a:pt x="3133184" y="2296790"/>
                  <a:pt x="3121573" y="2301766"/>
                </a:cubicBezTo>
                <a:cubicBezTo>
                  <a:pt x="3108296" y="2307456"/>
                  <a:pt x="3092073" y="2305109"/>
                  <a:pt x="3079531" y="2312276"/>
                </a:cubicBezTo>
                <a:cubicBezTo>
                  <a:pt x="3066626" y="2319650"/>
                  <a:pt x="3060367" y="2335562"/>
                  <a:pt x="3048000" y="2343807"/>
                </a:cubicBezTo>
                <a:cubicBezTo>
                  <a:pt x="3038782" y="2349953"/>
                  <a:pt x="3026555" y="2349733"/>
                  <a:pt x="3016469" y="2354318"/>
                </a:cubicBezTo>
                <a:cubicBezTo>
                  <a:pt x="2987942" y="2367285"/>
                  <a:pt x="2958460" y="2378977"/>
                  <a:pt x="2932387" y="2396359"/>
                </a:cubicBezTo>
                <a:cubicBezTo>
                  <a:pt x="2911366" y="2410373"/>
                  <a:pt x="2893292" y="2430410"/>
                  <a:pt x="2869325" y="2438400"/>
                </a:cubicBezTo>
                <a:cubicBezTo>
                  <a:pt x="2797739" y="2462264"/>
                  <a:pt x="2885812" y="2432218"/>
                  <a:pt x="2785242" y="2469932"/>
                </a:cubicBezTo>
                <a:cubicBezTo>
                  <a:pt x="2774869" y="2473822"/>
                  <a:pt x="2764221" y="2476939"/>
                  <a:pt x="2753711" y="2480442"/>
                </a:cubicBezTo>
                <a:cubicBezTo>
                  <a:pt x="2693116" y="2520839"/>
                  <a:pt x="2751570" y="2485864"/>
                  <a:pt x="2690649" y="2511973"/>
                </a:cubicBezTo>
                <a:cubicBezTo>
                  <a:pt x="2642337" y="2532678"/>
                  <a:pt x="2650386" y="2537715"/>
                  <a:pt x="2596056" y="2554014"/>
                </a:cubicBezTo>
                <a:cubicBezTo>
                  <a:pt x="2578945" y="2559147"/>
                  <a:pt x="2560835" y="2560192"/>
                  <a:pt x="2543504" y="2564525"/>
                </a:cubicBezTo>
                <a:cubicBezTo>
                  <a:pt x="2532756" y="2567212"/>
                  <a:pt x="2522626" y="2571992"/>
                  <a:pt x="2511973" y="2575035"/>
                </a:cubicBezTo>
                <a:cubicBezTo>
                  <a:pt x="2498083" y="2579003"/>
                  <a:pt x="2483945" y="2582042"/>
                  <a:pt x="2469931" y="2585545"/>
                </a:cubicBezTo>
                <a:cubicBezTo>
                  <a:pt x="2417470" y="2620519"/>
                  <a:pt x="2456256" y="2600892"/>
                  <a:pt x="2375338" y="2617076"/>
                </a:cubicBezTo>
                <a:cubicBezTo>
                  <a:pt x="2211768" y="2649791"/>
                  <a:pt x="2431966" y="2608051"/>
                  <a:pt x="2301766" y="2638097"/>
                </a:cubicBezTo>
                <a:cubicBezTo>
                  <a:pt x="2185976" y="2664818"/>
                  <a:pt x="2225815" y="2652338"/>
                  <a:pt x="2133600" y="2669628"/>
                </a:cubicBezTo>
                <a:cubicBezTo>
                  <a:pt x="2098484" y="2676212"/>
                  <a:pt x="2063531" y="2683642"/>
                  <a:pt x="2028497" y="2690649"/>
                </a:cubicBezTo>
                <a:cubicBezTo>
                  <a:pt x="2010980" y="2694152"/>
                  <a:pt x="1993736" y="2699542"/>
                  <a:pt x="1975945" y="2701159"/>
                </a:cubicBezTo>
                <a:cubicBezTo>
                  <a:pt x="1937407" y="2704662"/>
                  <a:pt x="1898791" y="2707396"/>
                  <a:pt x="1860331" y="2711669"/>
                </a:cubicBezTo>
                <a:cubicBezTo>
                  <a:pt x="1835710" y="2714405"/>
                  <a:pt x="1811195" y="2718107"/>
                  <a:pt x="1786759" y="2722180"/>
                </a:cubicBezTo>
                <a:cubicBezTo>
                  <a:pt x="1769138" y="2725117"/>
                  <a:pt x="1751949" y="2730603"/>
                  <a:pt x="1734207" y="2732690"/>
                </a:cubicBezTo>
                <a:cubicBezTo>
                  <a:pt x="1692309" y="2737619"/>
                  <a:pt x="1650080" y="2739200"/>
                  <a:pt x="1608083" y="2743200"/>
                </a:cubicBezTo>
                <a:cubicBezTo>
                  <a:pt x="1576501" y="2746208"/>
                  <a:pt x="1545157" y="2751792"/>
                  <a:pt x="1513490" y="2753711"/>
                </a:cubicBezTo>
                <a:cubicBezTo>
                  <a:pt x="1429489" y="2758802"/>
                  <a:pt x="1345307" y="2760311"/>
                  <a:pt x="1261242" y="2764221"/>
                </a:cubicBezTo>
                <a:lnTo>
                  <a:pt x="1061545" y="2774732"/>
                </a:lnTo>
                <a:cubicBezTo>
                  <a:pt x="1051035" y="2778235"/>
                  <a:pt x="1040762" y="2782555"/>
                  <a:pt x="1030014" y="2785242"/>
                </a:cubicBezTo>
                <a:cubicBezTo>
                  <a:pt x="963315" y="2801916"/>
                  <a:pt x="971859" y="2790613"/>
                  <a:pt x="893380" y="2816773"/>
                </a:cubicBezTo>
                <a:cubicBezTo>
                  <a:pt x="743543" y="2866719"/>
                  <a:pt x="899451" y="2816541"/>
                  <a:pt x="788276" y="2848304"/>
                </a:cubicBezTo>
                <a:cubicBezTo>
                  <a:pt x="777623" y="2851347"/>
                  <a:pt x="767645" y="2856832"/>
                  <a:pt x="756745" y="2858814"/>
                </a:cubicBezTo>
                <a:cubicBezTo>
                  <a:pt x="728955" y="2863867"/>
                  <a:pt x="700625" y="2865330"/>
                  <a:pt x="672663" y="2869325"/>
                </a:cubicBezTo>
                <a:cubicBezTo>
                  <a:pt x="651566" y="2872339"/>
                  <a:pt x="630621" y="2876332"/>
                  <a:pt x="609600" y="2879835"/>
                </a:cubicBezTo>
                <a:cubicBezTo>
                  <a:pt x="588579" y="2886842"/>
                  <a:pt x="566357" y="2890947"/>
                  <a:pt x="546538" y="2900856"/>
                </a:cubicBezTo>
                <a:cubicBezTo>
                  <a:pt x="532524" y="2907863"/>
                  <a:pt x="519167" y="2916375"/>
                  <a:pt x="504497" y="2921876"/>
                </a:cubicBezTo>
                <a:cubicBezTo>
                  <a:pt x="487526" y="2928240"/>
                  <a:pt x="424183" y="2940041"/>
                  <a:pt x="409904" y="2942897"/>
                </a:cubicBezTo>
                <a:cubicBezTo>
                  <a:pt x="399394" y="2953407"/>
                  <a:pt x="389792" y="2964912"/>
                  <a:pt x="378373" y="2974428"/>
                </a:cubicBezTo>
                <a:cubicBezTo>
                  <a:pt x="368669" y="2982515"/>
                  <a:pt x="355774" y="2986517"/>
                  <a:pt x="346842" y="2995449"/>
                </a:cubicBezTo>
                <a:cubicBezTo>
                  <a:pt x="337910" y="3004381"/>
                  <a:pt x="334753" y="3018048"/>
                  <a:pt x="325821" y="3026980"/>
                </a:cubicBezTo>
                <a:cubicBezTo>
                  <a:pt x="316889" y="3035912"/>
                  <a:pt x="303994" y="3039913"/>
                  <a:pt x="294290" y="3048000"/>
                </a:cubicBezTo>
                <a:cubicBezTo>
                  <a:pt x="213364" y="3115438"/>
                  <a:pt x="309513" y="3048364"/>
                  <a:pt x="231228" y="3100552"/>
                </a:cubicBezTo>
                <a:cubicBezTo>
                  <a:pt x="224221" y="3111062"/>
                  <a:pt x="220071" y="3124192"/>
                  <a:pt x="210207" y="3132083"/>
                </a:cubicBezTo>
                <a:cubicBezTo>
                  <a:pt x="201556" y="3139004"/>
                  <a:pt x="189741" y="3142041"/>
                  <a:pt x="178676" y="3142594"/>
                </a:cubicBezTo>
                <a:cubicBezTo>
                  <a:pt x="119192" y="3145568"/>
                  <a:pt x="59559" y="3142594"/>
                  <a:pt x="0" y="3142594"/>
                </a:cubicBezTo>
              </a:path>
            </a:pathLst>
          </a:custGeom>
          <a:noFill/>
          <a:ln w="57150">
            <a:solidFill>
              <a:srgbClr val="FFC000"/>
            </a:solidFill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Freeform 12"/>
          <p:cNvSpPr/>
          <p:nvPr/>
        </p:nvSpPr>
        <p:spPr>
          <a:xfrm>
            <a:off x="4950497" y="4272630"/>
            <a:ext cx="3696661" cy="1141519"/>
          </a:xfrm>
          <a:custGeom>
            <a:avLst/>
            <a:gdLst>
              <a:gd name="connsiteX0" fmla="*/ 2837794 w 3696661"/>
              <a:gd name="connsiteY0" fmla="*/ 0 h 3143915"/>
              <a:gd name="connsiteX1" fmla="*/ 2974428 w 3696661"/>
              <a:gd name="connsiteY1" fmla="*/ 21021 h 3143915"/>
              <a:gd name="connsiteX2" fmla="*/ 3005959 w 3696661"/>
              <a:gd name="connsiteY2" fmla="*/ 42042 h 3143915"/>
              <a:gd name="connsiteX3" fmla="*/ 3100552 w 3696661"/>
              <a:gd name="connsiteY3" fmla="*/ 73573 h 3143915"/>
              <a:gd name="connsiteX4" fmla="*/ 3132083 w 3696661"/>
              <a:gd name="connsiteY4" fmla="*/ 84083 h 3143915"/>
              <a:gd name="connsiteX5" fmla="*/ 3205656 w 3696661"/>
              <a:gd name="connsiteY5" fmla="*/ 126125 h 3143915"/>
              <a:gd name="connsiteX6" fmla="*/ 3268718 w 3696661"/>
              <a:gd name="connsiteY6" fmla="*/ 168166 h 3143915"/>
              <a:gd name="connsiteX7" fmla="*/ 3331780 w 3696661"/>
              <a:gd name="connsiteY7" fmla="*/ 231228 h 3143915"/>
              <a:gd name="connsiteX8" fmla="*/ 3373821 w 3696661"/>
              <a:gd name="connsiteY8" fmla="*/ 294290 h 3143915"/>
              <a:gd name="connsiteX9" fmla="*/ 3384331 w 3696661"/>
              <a:gd name="connsiteY9" fmla="*/ 325821 h 3143915"/>
              <a:gd name="connsiteX10" fmla="*/ 3415863 w 3696661"/>
              <a:gd name="connsiteY10" fmla="*/ 357352 h 3143915"/>
              <a:gd name="connsiteX11" fmla="*/ 3489435 w 3696661"/>
              <a:gd name="connsiteY11" fmla="*/ 472966 h 3143915"/>
              <a:gd name="connsiteX12" fmla="*/ 3510456 w 3696661"/>
              <a:gd name="connsiteY12" fmla="*/ 536028 h 3143915"/>
              <a:gd name="connsiteX13" fmla="*/ 3552497 w 3696661"/>
              <a:gd name="connsiteY13" fmla="*/ 620111 h 3143915"/>
              <a:gd name="connsiteX14" fmla="*/ 3584028 w 3696661"/>
              <a:gd name="connsiteY14" fmla="*/ 746235 h 3143915"/>
              <a:gd name="connsiteX15" fmla="*/ 3605049 w 3696661"/>
              <a:gd name="connsiteY15" fmla="*/ 777766 h 3143915"/>
              <a:gd name="connsiteX16" fmla="*/ 3615559 w 3696661"/>
              <a:gd name="connsiteY16" fmla="*/ 819807 h 3143915"/>
              <a:gd name="connsiteX17" fmla="*/ 3636580 w 3696661"/>
              <a:gd name="connsiteY17" fmla="*/ 882869 h 3143915"/>
              <a:gd name="connsiteX18" fmla="*/ 3647090 w 3696661"/>
              <a:gd name="connsiteY18" fmla="*/ 935421 h 3143915"/>
              <a:gd name="connsiteX19" fmla="*/ 3678621 w 3696661"/>
              <a:gd name="connsiteY19" fmla="*/ 1082566 h 3143915"/>
              <a:gd name="connsiteX20" fmla="*/ 3689131 w 3696661"/>
              <a:gd name="connsiteY20" fmla="*/ 1156138 h 3143915"/>
              <a:gd name="connsiteX21" fmla="*/ 3668111 w 3696661"/>
              <a:gd name="connsiteY21" fmla="*/ 1692166 h 3143915"/>
              <a:gd name="connsiteX22" fmla="*/ 3647090 w 3696661"/>
              <a:gd name="connsiteY22" fmla="*/ 1755228 h 3143915"/>
              <a:gd name="connsiteX23" fmla="*/ 3626069 w 3696661"/>
              <a:gd name="connsiteY23" fmla="*/ 1797269 h 3143915"/>
              <a:gd name="connsiteX24" fmla="*/ 3594538 w 3696661"/>
              <a:gd name="connsiteY24" fmla="*/ 1902373 h 3143915"/>
              <a:gd name="connsiteX25" fmla="*/ 3541987 w 3696661"/>
              <a:gd name="connsiteY25" fmla="*/ 1975945 h 3143915"/>
              <a:gd name="connsiteX26" fmla="*/ 3531476 w 3696661"/>
              <a:gd name="connsiteY26" fmla="*/ 2007476 h 3143915"/>
              <a:gd name="connsiteX27" fmla="*/ 3499945 w 3696661"/>
              <a:gd name="connsiteY27" fmla="*/ 2039007 h 3143915"/>
              <a:gd name="connsiteX28" fmla="*/ 3415863 w 3696661"/>
              <a:gd name="connsiteY28" fmla="*/ 2133600 h 3143915"/>
              <a:gd name="connsiteX29" fmla="*/ 3352800 w 3696661"/>
              <a:gd name="connsiteY29" fmla="*/ 2186152 h 3143915"/>
              <a:gd name="connsiteX30" fmla="*/ 3321269 w 3696661"/>
              <a:gd name="connsiteY30" fmla="*/ 2196663 h 3143915"/>
              <a:gd name="connsiteX31" fmla="*/ 3289738 w 3696661"/>
              <a:gd name="connsiteY31" fmla="*/ 2217683 h 3143915"/>
              <a:gd name="connsiteX32" fmla="*/ 3258207 w 3696661"/>
              <a:gd name="connsiteY32" fmla="*/ 2228194 h 3143915"/>
              <a:gd name="connsiteX33" fmla="*/ 3226676 w 3696661"/>
              <a:gd name="connsiteY33" fmla="*/ 2249214 h 3143915"/>
              <a:gd name="connsiteX34" fmla="*/ 3153104 w 3696661"/>
              <a:gd name="connsiteY34" fmla="*/ 2280745 h 3143915"/>
              <a:gd name="connsiteX35" fmla="*/ 3121573 w 3696661"/>
              <a:gd name="connsiteY35" fmla="*/ 2301766 h 3143915"/>
              <a:gd name="connsiteX36" fmla="*/ 3079531 w 3696661"/>
              <a:gd name="connsiteY36" fmla="*/ 2312276 h 3143915"/>
              <a:gd name="connsiteX37" fmla="*/ 3048000 w 3696661"/>
              <a:gd name="connsiteY37" fmla="*/ 2343807 h 3143915"/>
              <a:gd name="connsiteX38" fmla="*/ 3016469 w 3696661"/>
              <a:gd name="connsiteY38" fmla="*/ 2354318 h 3143915"/>
              <a:gd name="connsiteX39" fmla="*/ 2932387 w 3696661"/>
              <a:gd name="connsiteY39" fmla="*/ 2396359 h 3143915"/>
              <a:gd name="connsiteX40" fmla="*/ 2869325 w 3696661"/>
              <a:gd name="connsiteY40" fmla="*/ 2438400 h 3143915"/>
              <a:gd name="connsiteX41" fmla="*/ 2785242 w 3696661"/>
              <a:gd name="connsiteY41" fmla="*/ 2469932 h 3143915"/>
              <a:gd name="connsiteX42" fmla="*/ 2753711 w 3696661"/>
              <a:gd name="connsiteY42" fmla="*/ 2480442 h 3143915"/>
              <a:gd name="connsiteX43" fmla="*/ 2690649 w 3696661"/>
              <a:gd name="connsiteY43" fmla="*/ 2511973 h 3143915"/>
              <a:gd name="connsiteX44" fmla="*/ 2596056 w 3696661"/>
              <a:gd name="connsiteY44" fmla="*/ 2554014 h 3143915"/>
              <a:gd name="connsiteX45" fmla="*/ 2543504 w 3696661"/>
              <a:gd name="connsiteY45" fmla="*/ 2564525 h 3143915"/>
              <a:gd name="connsiteX46" fmla="*/ 2511973 w 3696661"/>
              <a:gd name="connsiteY46" fmla="*/ 2575035 h 3143915"/>
              <a:gd name="connsiteX47" fmla="*/ 2469931 w 3696661"/>
              <a:gd name="connsiteY47" fmla="*/ 2585545 h 3143915"/>
              <a:gd name="connsiteX48" fmla="*/ 2375338 w 3696661"/>
              <a:gd name="connsiteY48" fmla="*/ 2617076 h 3143915"/>
              <a:gd name="connsiteX49" fmla="*/ 2301766 w 3696661"/>
              <a:gd name="connsiteY49" fmla="*/ 2638097 h 3143915"/>
              <a:gd name="connsiteX50" fmla="*/ 2133600 w 3696661"/>
              <a:gd name="connsiteY50" fmla="*/ 2669628 h 3143915"/>
              <a:gd name="connsiteX51" fmla="*/ 2028497 w 3696661"/>
              <a:gd name="connsiteY51" fmla="*/ 2690649 h 3143915"/>
              <a:gd name="connsiteX52" fmla="*/ 1975945 w 3696661"/>
              <a:gd name="connsiteY52" fmla="*/ 2701159 h 3143915"/>
              <a:gd name="connsiteX53" fmla="*/ 1860331 w 3696661"/>
              <a:gd name="connsiteY53" fmla="*/ 2711669 h 3143915"/>
              <a:gd name="connsiteX54" fmla="*/ 1786759 w 3696661"/>
              <a:gd name="connsiteY54" fmla="*/ 2722180 h 3143915"/>
              <a:gd name="connsiteX55" fmla="*/ 1734207 w 3696661"/>
              <a:gd name="connsiteY55" fmla="*/ 2732690 h 3143915"/>
              <a:gd name="connsiteX56" fmla="*/ 1608083 w 3696661"/>
              <a:gd name="connsiteY56" fmla="*/ 2743200 h 3143915"/>
              <a:gd name="connsiteX57" fmla="*/ 1513490 w 3696661"/>
              <a:gd name="connsiteY57" fmla="*/ 2753711 h 3143915"/>
              <a:gd name="connsiteX58" fmla="*/ 1261242 w 3696661"/>
              <a:gd name="connsiteY58" fmla="*/ 2764221 h 3143915"/>
              <a:gd name="connsiteX59" fmla="*/ 1061545 w 3696661"/>
              <a:gd name="connsiteY59" fmla="*/ 2774732 h 3143915"/>
              <a:gd name="connsiteX60" fmla="*/ 1030014 w 3696661"/>
              <a:gd name="connsiteY60" fmla="*/ 2785242 h 3143915"/>
              <a:gd name="connsiteX61" fmla="*/ 893380 w 3696661"/>
              <a:gd name="connsiteY61" fmla="*/ 2816773 h 3143915"/>
              <a:gd name="connsiteX62" fmla="*/ 788276 w 3696661"/>
              <a:gd name="connsiteY62" fmla="*/ 2848304 h 3143915"/>
              <a:gd name="connsiteX63" fmla="*/ 756745 w 3696661"/>
              <a:gd name="connsiteY63" fmla="*/ 2858814 h 3143915"/>
              <a:gd name="connsiteX64" fmla="*/ 672663 w 3696661"/>
              <a:gd name="connsiteY64" fmla="*/ 2869325 h 3143915"/>
              <a:gd name="connsiteX65" fmla="*/ 609600 w 3696661"/>
              <a:gd name="connsiteY65" fmla="*/ 2879835 h 3143915"/>
              <a:gd name="connsiteX66" fmla="*/ 546538 w 3696661"/>
              <a:gd name="connsiteY66" fmla="*/ 2900856 h 3143915"/>
              <a:gd name="connsiteX67" fmla="*/ 504497 w 3696661"/>
              <a:gd name="connsiteY67" fmla="*/ 2921876 h 3143915"/>
              <a:gd name="connsiteX68" fmla="*/ 409904 w 3696661"/>
              <a:gd name="connsiteY68" fmla="*/ 2942897 h 3143915"/>
              <a:gd name="connsiteX69" fmla="*/ 378373 w 3696661"/>
              <a:gd name="connsiteY69" fmla="*/ 2974428 h 3143915"/>
              <a:gd name="connsiteX70" fmla="*/ 346842 w 3696661"/>
              <a:gd name="connsiteY70" fmla="*/ 2995449 h 3143915"/>
              <a:gd name="connsiteX71" fmla="*/ 325821 w 3696661"/>
              <a:gd name="connsiteY71" fmla="*/ 3026980 h 3143915"/>
              <a:gd name="connsiteX72" fmla="*/ 294290 w 3696661"/>
              <a:gd name="connsiteY72" fmla="*/ 3048000 h 3143915"/>
              <a:gd name="connsiteX73" fmla="*/ 231228 w 3696661"/>
              <a:gd name="connsiteY73" fmla="*/ 3100552 h 3143915"/>
              <a:gd name="connsiteX74" fmla="*/ 210207 w 3696661"/>
              <a:gd name="connsiteY74" fmla="*/ 3132083 h 3143915"/>
              <a:gd name="connsiteX75" fmla="*/ 178676 w 3696661"/>
              <a:gd name="connsiteY75" fmla="*/ 3142594 h 3143915"/>
              <a:gd name="connsiteX76" fmla="*/ 0 w 3696661"/>
              <a:gd name="connsiteY76" fmla="*/ 3142594 h 314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3696661" h="3143915">
                <a:moveTo>
                  <a:pt x="2837794" y="0"/>
                </a:moveTo>
                <a:cubicBezTo>
                  <a:pt x="2856777" y="2109"/>
                  <a:pt x="2942572" y="7368"/>
                  <a:pt x="2974428" y="21021"/>
                </a:cubicBezTo>
                <a:cubicBezTo>
                  <a:pt x="2986039" y="25997"/>
                  <a:pt x="2994416" y="36912"/>
                  <a:pt x="3005959" y="42042"/>
                </a:cubicBezTo>
                <a:cubicBezTo>
                  <a:pt x="3005969" y="42047"/>
                  <a:pt x="3084781" y="68316"/>
                  <a:pt x="3100552" y="73573"/>
                </a:cubicBezTo>
                <a:lnTo>
                  <a:pt x="3132083" y="84083"/>
                </a:lnTo>
                <a:cubicBezTo>
                  <a:pt x="3241140" y="156789"/>
                  <a:pt x="3072325" y="46127"/>
                  <a:pt x="3205656" y="126125"/>
                </a:cubicBezTo>
                <a:cubicBezTo>
                  <a:pt x="3227319" y="139123"/>
                  <a:pt x="3253560" y="147955"/>
                  <a:pt x="3268718" y="168166"/>
                </a:cubicBezTo>
                <a:cubicBezTo>
                  <a:pt x="3307828" y="220312"/>
                  <a:pt x="3285674" y="200490"/>
                  <a:pt x="3331780" y="231228"/>
                </a:cubicBezTo>
                <a:cubicBezTo>
                  <a:pt x="3345794" y="252249"/>
                  <a:pt x="3365832" y="270323"/>
                  <a:pt x="3373821" y="294290"/>
                </a:cubicBezTo>
                <a:cubicBezTo>
                  <a:pt x="3377324" y="304800"/>
                  <a:pt x="3378186" y="316603"/>
                  <a:pt x="3384331" y="325821"/>
                </a:cubicBezTo>
                <a:cubicBezTo>
                  <a:pt x="3392576" y="338189"/>
                  <a:pt x="3405352" y="346842"/>
                  <a:pt x="3415863" y="357352"/>
                </a:cubicBezTo>
                <a:cubicBezTo>
                  <a:pt x="3464551" y="454730"/>
                  <a:pt x="3435746" y="419277"/>
                  <a:pt x="3489435" y="472966"/>
                </a:cubicBezTo>
                <a:cubicBezTo>
                  <a:pt x="3496442" y="493987"/>
                  <a:pt x="3501728" y="515662"/>
                  <a:pt x="3510456" y="536028"/>
                </a:cubicBezTo>
                <a:cubicBezTo>
                  <a:pt x="3522800" y="564830"/>
                  <a:pt x="3552497" y="620111"/>
                  <a:pt x="3552497" y="620111"/>
                </a:cubicBezTo>
                <a:cubicBezTo>
                  <a:pt x="3557751" y="651634"/>
                  <a:pt x="3565521" y="718474"/>
                  <a:pt x="3584028" y="746235"/>
                </a:cubicBezTo>
                <a:lnTo>
                  <a:pt x="3605049" y="777766"/>
                </a:lnTo>
                <a:cubicBezTo>
                  <a:pt x="3608552" y="791780"/>
                  <a:pt x="3611408" y="805971"/>
                  <a:pt x="3615559" y="819807"/>
                </a:cubicBezTo>
                <a:cubicBezTo>
                  <a:pt x="3621926" y="841030"/>
                  <a:pt x="3632235" y="861141"/>
                  <a:pt x="3636580" y="882869"/>
                </a:cubicBezTo>
                <a:cubicBezTo>
                  <a:pt x="3640083" y="900386"/>
                  <a:pt x="3643215" y="917982"/>
                  <a:pt x="3647090" y="935421"/>
                </a:cubicBezTo>
                <a:cubicBezTo>
                  <a:pt x="3662383" y="1004244"/>
                  <a:pt x="3664368" y="982790"/>
                  <a:pt x="3678621" y="1082566"/>
                </a:cubicBezTo>
                <a:lnTo>
                  <a:pt x="3689131" y="1156138"/>
                </a:lnTo>
                <a:cubicBezTo>
                  <a:pt x="3687098" y="1251707"/>
                  <a:pt x="3717795" y="1526552"/>
                  <a:pt x="3668111" y="1692166"/>
                </a:cubicBezTo>
                <a:cubicBezTo>
                  <a:pt x="3661744" y="1713389"/>
                  <a:pt x="3656999" y="1735410"/>
                  <a:pt x="3647090" y="1755228"/>
                </a:cubicBezTo>
                <a:lnTo>
                  <a:pt x="3626069" y="1797269"/>
                </a:lnTo>
                <a:cubicBezTo>
                  <a:pt x="3617587" y="1839682"/>
                  <a:pt x="3616144" y="1863482"/>
                  <a:pt x="3594538" y="1902373"/>
                </a:cubicBezTo>
                <a:cubicBezTo>
                  <a:pt x="3570721" y="1945244"/>
                  <a:pt x="3561696" y="1936527"/>
                  <a:pt x="3541987" y="1975945"/>
                </a:cubicBezTo>
                <a:cubicBezTo>
                  <a:pt x="3537032" y="1985854"/>
                  <a:pt x="3537622" y="1998258"/>
                  <a:pt x="3531476" y="2007476"/>
                </a:cubicBezTo>
                <a:cubicBezTo>
                  <a:pt x="3523231" y="2019843"/>
                  <a:pt x="3509070" y="2027274"/>
                  <a:pt x="3499945" y="2039007"/>
                </a:cubicBezTo>
                <a:cubicBezTo>
                  <a:pt x="3399862" y="2167685"/>
                  <a:pt x="3511622" y="2051520"/>
                  <a:pt x="3415863" y="2133600"/>
                </a:cubicBezTo>
                <a:cubicBezTo>
                  <a:pt x="3383318" y="2161496"/>
                  <a:pt x="3389969" y="2167567"/>
                  <a:pt x="3352800" y="2186152"/>
                </a:cubicBezTo>
                <a:cubicBezTo>
                  <a:pt x="3342891" y="2191107"/>
                  <a:pt x="3331178" y="2191708"/>
                  <a:pt x="3321269" y="2196663"/>
                </a:cubicBezTo>
                <a:cubicBezTo>
                  <a:pt x="3309971" y="2202312"/>
                  <a:pt x="3301036" y="2212034"/>
                  <a:pt x="3289738" y="2217683"/>
                </a:cubicBezTo>
                <a:cubicBezTo>
                  <a:pt x="3279829" y="2222638"/>
                  <a:pt x="3268116" y="2223239"/>
                  <a:pt x="3258207" y="2228194"/>
                </a:cubicBezTo>
                <a:cubicBezTo>
                  <a:pt x="3246909" y="2233843"/>
                  <a:pt x="3237643" y="2242947"/>
                  <a:pt x="3226676" y="2249214"/>
                </a:cubicBezTo>
                <a:cubicBezTo>
                  <a:pt x="3190307" y="2269996"/>
                  <a:pt x="3188481" y="2268953"/>
                  <a:pt x="3153104" y="2280745"/>
                </a:cubicBezTo>
                <a:cubicBezTo>
                  <a:pt x="3142594" y="2287752"/>
                  <a:pt x="3133184" y="2296790"/>
                  <a:pt x="3121573" y="2301766"/>
                </a:cubicBezTo>
                <a:cubicBezTo>
                  <a:pt x="3108296" y="2307456"/>
                  <a:pt x="3092073" y="2305109"/>
                  <a:pt x="3079531" y="2312276"/>
                </a:cubicBezTo>
                <a:cubicBezTo>
                  <a:pt x="3066626" y="2319650"/>
                  <a:pt x="3060367" y="2335562"/>
                  <a:pt x="3048000" y="2343807"/>
                </a:cubicBezTo>
                <a:cubicBezTo>
                  <a:pt x="3038782" y="2349953"/>
                  <a:pt x="3026555" y="2349733"/>
                  <a:pt x="3016469" y="2354318"/>
                </a:cubicBezTo>
                <a:cubicBezTo>
                  <a:pt x="2987942" y="2367285"/>
                  <a:pt x="2958460" y="2378977"/>
                  <a:pt x="2932387" y="2396359"/>
                </a:cubicBezTo>
                <a:cubicBezTo>
                  <a:pt x="2911366" y="2410373"/>
                  <a:pt x="2893292" y="2430410"/>
                  <a:pt x="2869325" y="2438400"/>
                </a:cubicBezTo>
                <a:cubicBezTo>
                  <a:pt x="2797739" y="2462264"/>
                  <a:pt x="2885812" y="2432218"/>
                  <a:pt x="2785242" y="2469932"/>
                </a:cubicBezTo>
                <a:cubicBezTo>
                  <a:pt x="2774869" y="2473822"/>
                  <a:pt x="2764221" y="2476939"/>
                  <a:pt x="2753711" y="2480442"/>
                </a:cubicBezTo>
                <a:cubicBezTo>
                  <a:pt x="2693116" y="2520839"/>
                  <a:pt x="2751570" y="2485864"/>
                  <a:pt x="2690649" y="2511973"/>
                </a:cubicBezTo>
                <a:cubicBezTo>
                  <a:pt x="2642337" y="2532678"/>
                  <a:pt x="2650386" y="2537715"/>
                  <a:pt x="2596056" y="2554014"/>
                </a:cubicBezTo>
                <a:cubicBezTo>
                  <a:pt x="2578945" y="2559147"/>
                  <a:pt x="2560835" y="2560192"/>
                  <a:pt x="2543504" y="2564525"/>
                </a:cubicBezTo>
                <a:cubicBezTo>
                  <a:pt x="2532756" y="2567212"/>
                  <a:pt x="2522626" y="2571992"/>
                  <a:pt x="2511973" y="2575035"/>
                </a:cubicBezTo>
                <a:cubicBezTo>
                  <a:pt x="2498083" y="2579003"/>
                  <a:pt x="2483945" y="2582042"/>
                  <a:pt x="2469931" y="2585545"/>
                </a:cubicBezTo>
                <a:cubicBezTo>
                  <a:pt x="2417470" y="2620519"/>
                  <a:pt x="2456256" y="2600892"/>
                  <a:pt x="2375338" y="2617076"/>
                </a:cubicBezTo>
                <a:cubicBezTo>
                  <a:pt x="2211768" y="2649791"/>
                  <a:pt x="2431966" y="2608051"/>
                  <a:pt x="2301766" y="2638097"/>
                </a:cubicBezTo>
                <a:cubicBezTo>
                  <a:pt x="2185976" y="2664818"/>
                  <a:pt x="2225815" y="2652338"/>
                  <a:pt x="2133600" y="2669628"/>
                </a:cubicBezTo>
                <a:cubicBezTo>
                  <a:pt x="2098484" y="2676212"/>
                  <a:pt x="2063531" y="2683642"/>
                  <a:pt x="2028497" y="2690649"/>
                </a:cubicBezTo>
                <a:cubicBezTo>
                  <a:pt x="2010980" y="2694152"/>
                  <a:pt x="1993736" y="2699542"/>
                  <a:pt x="1975945" y="2701159"/>
                </a:cubicBezTo>
                <a:cubicBezTo>
                  <a:pt x="1937407" y="2704662"/>
                  <a:pt x="1898791" y="2707396"/>
                  <a:pt x="1860331" y="2711669"/>
                </a:cubicBezTo>
                <a:cubicBezTo>
                  <a:pt x="1835710" y="2714405"/>
                  <a:pt x="1811195" y="2718107"/>
                  <a:pt x="1786759" y="2722180"/>
                </a:cubicBezTo>
                <a:cubicBezTo>
                  <a:pt x="1769138" y="2725117"/>
                  <a:pt x="1751949" y="2730603"/>
                  <a:pt x="1734207" y="2732690"/>
                </a:cubicBezTo>
                <a:cubicBezTo>
                  <a:pt x="1692309" y="2737619"/>
                  <a:pt x="1650080" y="2739200"/>
                  <a:pt x="1608083" y="2743200"/>
                </a:cubicBezTo>
                <a:cubicBezTo>
                  <a:pt x="1576501" y="2746208"/>
                  <a:pt x="1545157" y="2751792"/>
                  <a:pt x="1513490" y="2753711"/>
                </a:cubicBezTo>
                <a:cubicBezTo>
                  <a:pt x="1429489" y="2758802"/>
                  <a:pt x="1345307" y="2760311"/>
                  <a:pt x="1261242" y="2764221"/>
                </a:cubicBezTo>
                <a:lnTo>
                  <a:pt x="1061545" y="2774732"/>
                </a:lnTo>
                <a:cubicBezTo>
                  <a:pt x="1051035" y="2778235"/>
                  <a:pt x="1040762" y="2782555"/>
                  <a:pt x="1030014" y="2785242"/>
                </a:cubicBezTo>
                <a:cubicBezTo>
                  <a:pt x="963315" y="2801916"/>
                  <a:pt x="971859" y="2790613"/>
                  <a:pt x="893380" y="2816773"/>
                </a:cubicBezTo>
                <a:cubicBezTo>
                  <a:pt x="743543" y="2866719"/>
                  <a:pt x="899451" y="2816541"/>
                  <a:pt x="788276" y="2848304"/>
                </a:cubicBezTo>
                <a:cubicBezTo>
                  <a:pt x="777623" y="2851347"/>
                  <a:pt x="767645" y="2856832"/>
                  <a:pt x="756745" y="2858814"/>
                </a:cubicBezTo>
                <a:cubicBezTo>
                  <a:pt x="728955" y="2863867"/>
                  <a:pt x="700625" y="2865330"/>
                  <a:pt x="672663" y="2869325"/>
                </a:cubicBezTo>
                <a:cubicBezTo>
                  <a:pt x="651566" y="2872339"/>
                  <a:pt x="630621" y="2876332"/>
                  <a:pt x="609600" y="2879835"/>
                </a:cubicBezTo>
                <a:cubicBezTo>
                  <a:pt x="588579" y="2886842"/>
                  <a:pt x="566357" y="2890947"/>
                  <a:pt x="546538" y="2900856"/>
                </a:cubicBezTo>
                <a:cubicBezTo>
                  <a:pt x="532524" y="2907863"/>
                  <a:pt x="519167" y="2916375"/>
                  <a:pt x="504497" y="2921876"/>
                </a:cubicBezTo>
                <a:cubicBezTo>
                  <a:pt x="487526" y="2928240"/>
                  <a:pt x="424183" y="2940041"/>
                  <a:pt x="409904" y="2942897"/>
                </a:cubicBezTo>
                <a:cubicBezTo>
                  <a:pt x="399394" y="2953407"/>
                  <a:pt x="389792" y="2964912"/>
                  <a:pt x="378373" y="2974428"/>
                </a:cubicBezTo>
                <a:cubicBezTo>
                  <a:pt x="368669" y="2982515"/>
                  <a:pt x="355774" y="2986517"/>
                  <a:pt x="346842" y="2995449"/>
                </a:cubicBezTo>
                <a:cubicBezTo>
                  <a:pt x="337910" y="3004381"/>
                  <a:pt x="334753" y="3018048"/>
                  <a:pt x="325821" y="3026980"/>
                </a:cubicBezTo>
                <a:cubicBezTo>
                  <a:pt x="316889" y="3035912"/>
                  <a:pt x="303994" y="3039913"/>
                  <a:pt x="294290" y="3048000"/>
                </a:cubicBezTo>
                <a:cubicBezTo>
                  <a:pt x="213364" y="3115438"/>
                  <a:pt x="309513" y="3048364"/>
                  <a:pt x="231228" y="3100552"/>
                </a:cubicBezTo>
                <a:cubicBezTo>
                  <a:pt x="224221" y="3111062"/>
                  <a:pt x="220071" y="3124192"/>
                  <a:pt x="210207" y="3132083"/>
                </a:cubicBezTo>
                <a:cubicBezTo>
                  <a:pt x="201556" y="3139004"/>
                  <a:pt x="189741" y="3142041"/>
                  <a:pt x="178676" y="3142594"/>
                </a:cubicBezTo>
                <a:cubicBezTo>
                  <a:pt x="119192" y="3145568"/>
                  <a:pt x="59559" y="3142594"/>
                  <a:pt x="0" y="3142594"/>
                </a:cubicBezTo>
              </a:path>
            </a:pathLst>
          </a:custGeom>
          <a:noFill/>
          <a:ln w="57150">
            <a:solidFill>
              <a:srgbClr val="92D050"/>
            </a:solidFill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658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Funkcija po ideji 1</a:t>
            </a:r>
            <a:endParaRPr lang="en-US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obrni_trimestno1(n):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Funkcija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obrne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naravno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Predpostavljamo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da je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podano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res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n % 10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n // 10 % 10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n // 100</a:t>
            </a: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100 +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Iz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', n, '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naredili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',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Ampak še vedno ni čisto v redu</a:t>
            </a:r>
            <a:endParaRPr lang="en-US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Zakaj?</a:t>
            </a:r>
          </a:p>
          <a:p>
            <a:r>
              <a:rPr lang="sl-SI" sz="2800" dirty="0" smtClean="0"/>
              <a:t>Denimo, da želimo izračunati razliko med prvotnim in obrnjenim številom.</a:t>
            </a:r>
          </a:p>
          <a:p>
            <a:r>
              <a:rPr lang="sl-SI" sz="2800" dirty="0" smtClean="0"/>
              <a:t>Si lahko pomagamo z našo funkcijo?</a:t>
            </a:r>
          </a:p>
          <a:p>
            <a:r>
              <a:rPr lang="sl-SI" sz="2800" dirty="0" smtClean="0"/>
              <a:t>Ne, saj ne dobimo </a:t>
            </a:r>
            <a:r>
              <a:rPr lang="sl-SI" sz="2800" dirty="0" smtClean="0"/>
              <a:t>rezultata</a:t>
            </a:r>
          </a:p>
          <a:p>
            <a:pPr lvl="1"/>
            <a:r>
              <a:rPr lang="sl-SI" sz="2500" dirty="0" smtClean="0"/>
              <a:t>Funkcija nič ne vrača!</a:t>
            </a:r>
            <a:endParaRPr lang="sl-SI" sz="2500" dirty="0" smtClean="0"/>
          </a:p>
          <a:p>
            <a:pPr lvl="1"/>
            <a:r>
              <a:rPr lang="sl-SI" sz="2400" dirty="0" smtClean="0"/>
              <a:t>Ima le </a:t>
            </a:r>
            <a:r>
              <a:rPr lang="sl-SI" sz="2400" dirty="0" smtClean="0"/>
              <a:t>učinek (izpis</a:t>
            </a:r>
            <a:r>
              <a:rPr lang="sl-SI" sz="2400" dirty="0" smtClean="0"/>
              <a:t>)!</a:t>
            </a:r>
            <a:endParaRPr lang="sl-SI" sz="2400" dirty="0" smtClean="0"/>
          </a:p>
          <a:p>
            <a:r>
              <a:rPr lang="sl-SI" sz="2800" dirty="0" smtClean="0"/>
              <a:t>Zato na </a:t>
            </a:r>
            <a:r>
              <a:rPr lang="sl-SI" sz="2800" dirty="0" smtClean="0"/>
              <a:t>konec dodamo </a:t>
            </a:r>
          </a:p>
          <a:p>
            <a:pPr lvl="1"/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novo</a:t>
            </a:r>
            <a:r>
              <a:rPr lang="en-US" sz="2400" dirty="0" smtClean="0">
                <a:latin typeface="Courier New" pitchFamily="49" charset="0"/>
              </a:rPr>
              <a:t>_s</a:t>
            </a:r>
            <a:r>
              <a:rPr lang="sl-SI" sz="2400" dirty="0" err="1" smtClean="0">
                <a:latin typeface="Courier New" pitchFamily="49" charset="0"/>
              </a:rPr>
              <a:t>tevilo</a:t>
            </a:r>
            <a:endParaRPr lang="en-US" sz="24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Različica 2</a:t>
            </a:r>
            <a:endParaRPr lang="en-US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6868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obrni_trimestno2(n):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Funkcija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obrnjeno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naravno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Predpostavljamo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da je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podano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res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100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Iz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', n, 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naredili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Ampak …</a:t>
            </a:r>
            <a:endParaRPr lang="en-US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Po nepotrebnem "packamo" po zaslonu</a:t>
            </a:r>
          </a:p>
          <a:p>
            <a:r>
              <a:rPr lang="sl-SI" sz="2800" dirty="0" smtClean="0"/>
              <a:t>Kdo pravi, da želimo obrnjeno število izpisati</a:t>
            </a:r>
          </a:p>
          <a:p>
            <a:r>
              <a:rPr lang="sl-SI" sz="2800" dirty="0" smtClean="0"/>
              <a:t>Pravilo:</a:t>
            </a:r>
          </a:p>
          <a:p>
            <a:pPr lvl="1"/>
            <a:r>
              <a:rPr lang="sl-SI" sz="2400" dirty="0" smtClean="0">
                <a:solidFill>
                  <a:srgbClr val="C00000"/>
                </a:solidFill>
              </a:rPr>
              <a:t>V funkciji ne izpisujemo nič </a:t>
            </a:r>
          </a:p>
          <a:p>
            <a:pPr lvl="1"/>
            <a:r>
              <a:rPr lang="sl-SI" sz="2400" dirty="0" smtClean="0"/>
              <a:t>Razen seveda, če hočemo početi le to!</a:t>
            </a:r>
          </a:p>
          <a:p>
            <a:r>
              <a:rPr lang="sl-SI" sz="2800" dirty="0" smtClean="0"/>
              <a:t>Tisti, ki funkcijo pokliče, se odloči, kaj bo naredil z rezultatom</a:t>
            </a:r>
          </a:p>
          <a:p>
            <a:pPr lvl="1"/>
            <a:r>
              <a:rPr lang="sl-SI" sz="2400" dirty="0" smtClean="0"/>
              <a:t>Izpisal, uporabil pri nadaljnjem računanju, oboje …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Zato …</a:t>
            </a:r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142875" y="1785938"/>
            <a:ext cx="8543925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obrni_trimestno3(n):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Funkcija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obrnjeno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naravno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Predpostavljamo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da je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podano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res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10 % 10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n // 100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100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Ideja 2</a:t>
            </a:r>
            <a:endParaRPr lang="en-US" smtClean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Število razbijemo na </a:t>
            </a:r>
            <a:r>
              <a:rPr lang="sl-SI" sz="2400" dirty="0" err="1" smtClean="0"/>
              <a:t>enice</a:t>
            </a:r>
            <a:r>
              <a:rPr lang="sl-SI" sz="2400" dirty="0" smtClean="0"/>
              <a:t>, </a:t>
            </a:r>
            <a:r>
              <a:rPr lang="sl-SI" sz="2400" dirty="0" err="1" smtClean="0"/>
              <a:t>desetice</a:t>
            </a:r>
            <a:r>
              <a:rPr lang="sl-SI" sz="2400" dirty="0" smtClean="0"/>
              <a:t> in </a:t>
            </a:r>
            <a:r>
              <a:rPr lang="sl-SI" sz="2400" dirty="0" err="1" smtClean="0"/>
              <a:t>stotice</a:t>
            </a:r>
            <a:endParaRPr lang="sl-SI" sz="2400" dirty="0" smtClean="0"/>
          </a:p>
          <a:p>
            <a:r>
              <a:rPr lang="sl-SI" sz="2400" dirty="0" smtClean="0"/>
              <a:t>Števila pretvorimo v nize</a:t>
            </a:r>
          </a:p>
          <a:p>
            <a:r>
              <a:rPr lang="sl-SI" sz="2400" dirty="0" smtClean="0"/>
              <a:t>Ustrezno "zlepimo" skupaj nize</a:t>
            </a:r>
          </a:p>
          <a:p>
            <a:r>
              <a:rPr lang="sl-SI" sz="2400" dirty="0" smtClean="0"/>
              <a:t>In niza naredimo spet število</a:t>
            </a:r>
          </a:p>
          <a:p>
            <a:endParaRPr lang="sl-SI" sz="2400" dirty="0" smtClean="0"/>
          </a:p>
          <a:p>
            <a:r>
              <a:rPr lang="sl-SI" sz="2400" dirty="0" smtClean="0"/>
              <a:t>Primer, ko isti problem enako rešimo (torej dobimo enak rezultat) na različne načine</a:t>
            </a:r>
          </a:p>
          <a:p>
            <a:endParaRPr lang="sl-SI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Koda</a:t>
            </a:r>
            <a:endParaRPr lang="en-US" smtClean="0"/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63830" cy="4351338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obrni_trimestno4(n):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Funkcija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vrne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obrnjeno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naravno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Predpostavljamo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da je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podano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res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trimestno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n % 10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n // 10 % 10</a:t>
            </a: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n // 100</a:t>
            </a:r>
          </a:p>
          <a:p>
            <a:pPr>
              <a:buFont typeface="Wingdings 2" pitchFamily="18" charset="2"/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sestavimo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novo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novo_niz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stotice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zlepimo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števke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novo_niz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naredimo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iz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tega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spet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2" pitchFamily="18" charset="2"/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novo_stevilo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 števila naredimo niz</a:t>
            </a:r>
          </a:p>
          <a:p>
            <a:r>
              <a:rPr lang="sl-SI" dirty="0" smtClean="0"/>
              <a:t>Ga obrnemo</a:t>
            </a:r>
          </a:p>
          <a:p>
            <a:r>
              <a:rPr lang="sl-SI" dirty="0" smtClean="0"/>
              <a:t>In spet naredimo število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23728" y="4077072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 poljubno naravno število:</a:t>
            </a:r>
          </a:p>
          <a:p>
            <a:endParaRPr lang="sl-SI" dirty="0"/>
          </a:p>
          <a:p>
            <a:r>
              <a:rPr lang="sl-SI" dirty="0" smtClean="0"/>
              <a:t>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(str(n)[::-1])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37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Branje v funkcijah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Enako nezaželeno kot izpisovanje</a:t>
            </a:r>
          </a:p>
          <a:p>
            <a:r>
              <a:rPr lang="sl-SI" sz="2400" dirty="0" smtClean="0"/>
              <a:t>Omejevanje uporabnosti</a:t>
            </a:r>
          </a:p>
          <a:p>
            <a:r>
              <a:rPr lang="sl-SI" sz="2400" dirty="0" smtClean="0"/>
              <a:t>Podatki se v funkcijo prenašajo preko parametrov in ne z branjem znotraj funkcije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Paketki</a:t>
            </a:r>
            <a:r>
              <a:rPr lang="en-US" dirty="0" smtClean="0"/>
              <a:t>" </a:t>
            </a:r>
            <a:r>
              <a:rPr lang="en-US" dirty="0" err="1" smtClean="0"/>
              <a:t>ukazov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92221"/>
            <a:ext cx="8856984" cy="160878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preberi('Koliko zadetih prostih metov: ')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zadeti_meti_2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preberi('Koliko zadetih metov za 2: ')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zadeti_meti_3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preberi('Koliko zadetih metov za 3: ')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331640" y="3068960"/>
            <a:ext cx="5837212" cy="10772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Da bo delovalo, potrebujemo "paketek" preberi</a:t>
            </a:r>
            <a:endParaRPr lang="en-US" sz="32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28650" y="4581128"/>
            <a:ext cx="6463630" cy="1608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preberi(poziv):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'''Vrne celo število, ki ga prebere'''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beri = input(poziv)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rezultat 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(beri)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rezultat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3489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Funkcije</a:t>
            </a:r>
            <a:endParaRPr smtClean="0"/>
          </a:p>
        </p:txBody>
      </p:sp>
      <p:sp>
        <p:nvSpPr>
          <p:cNvPr id="14337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že</a:t>
            </a:r>
            <a:r>
              <a:rPr lang="en-US" dirty="0" smtClean="0"/>
              <a:t> </a:t>
            </a:r>
            <a:r>
              <a:rPr lang="en-US" dirty="0" err="1" smtClean="0"/>
              <a:t>srečali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Seveda</a:t>
            </a:r>
            <a:r>
              <a:rPr lang="en-US" dirty="0" smtClean="0"/>
              <a:t>: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dirty="0" smtClean="0"/>
              <a:t>, ….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/>
              <a:t> je "</a:t>
            </a:r>
            <a:r>
              <a:rPr lang="en-US" dirty="0" err="1" smtClean="0"/>
              <a:t>paketek</a:t>
            </a:r>
            <a:r>
              <a:rPr lang="en-US" dirty="0" smtClean="0"/>
              <a:t>" </a:t>
            </a:r>
            <a:r>
              <a:rPr lang="en-US" dirty="0" err="1" smtClean="0"/>
              <a:t>ukazov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poskrbi</a:t>
            </a:r>
            <a:r>
              <a:rPr lang="en-US" dirty="0" smtClean="0"/>
              <a:t>, da se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niza</a:t>
            </a:r>
            <a:r>
              <a:rPr lang="en-US" dirty="0" smtClean="0"/>
              <a:t> </a:t>
            </a:r>
            <a:r>
              <a:rPr lang="en-US" dirty="0" err="1" smtClean="0"/>
              <a:t>naredi</a:t>
            </a:r>
            <a:r>
              <a:rPr lang="en-US" dirty="0" smtClean="0"/>
              <a:t> </a:t>
            </a:r>
            <a:r>
              <a:rPr lang="en-US" dirty="0" err="1" smtClean="0"/>
              <a:t>celo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nput</a:t>
            </a:r>
            <a:r>
              <a:rPr lang="en-US" dirty="0" smtClean="0"/>
              <a:t> je </a:t>
            </a:r>
            <a:r>
              <a:rPr lang="en-US" dirty="0" err="1" smtClean="0"/>
              <a:t>funkcija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izpiše</a:t>
            </a:r>
            <a:r>
              <a:rPr lang="en-US" dirty="0" smtClean="0"/>
              <a:t> </a:t>
            </a:r>
            <a:r>
              <a:rPr lang="en-US" dirty="0" err="1" smtClean="0"/>
              <a:t>nek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čaka</a:t>
            </a:r>
            <a:r>
              <a:rPr lang="en-US" dirty="0" smtClean="0"/>
              <a:t>, da </a:t>
            </a:r>
            <a:r>
              <a:rPr lang="en-US" dirty="0" err="1" smtClean="0"/>
              <a:t>uporabnik</a:t>
            </a:r>
            <a:r>
              <a:rPr lang="en-US" dirty="0" smtClean="0"/>
              <a:t> </a:t>
            </a:r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natipka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pritisne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Enter, </a:t>
            </a:r>
            <a:r>
              <a:rPr lang="en-US" dirty="0" err="1" smtClean="0"/>
              <a:t>natipkano</a:t>
            </a:r>
            <a:r>
              <a:rPr lang="en-US" dirty="0" smtClean="0"/>
              <a:t> </a:t>
            </a:r>
            <a:r>
              <a:rPr lang="en-US" dirty="0" err="1" smtClean="0"/>
              <a:t>vrne</a:t>
            </a:r>
            <a:r>
              <a:rPr lang="en-US" dirty="0" smtClean="0"/>
              <a:t> v </a:t>
            </a:r>
            <a:r>
              <a:rPr lang="en-US" dirty="0" err="1" smtClean="0"/>
              <a:t>obliki</a:t>
            </a:r>
            <a:r>
              <a:rPr lang="en-US" dirty="0" smtClean="0"/>
              <a:t> </a:t>
            </a:r>
            <a:r>
              <a:rPr lang="en-US" dirty="0" err="1" smtClean="0"/>
              <a:t>niza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855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Preberi</a:t>
            </a:r>
            <a:r>
              <a:rPr lang="en-US" dirty="0" smtClean="0"/>
              <a:t> </a:t>
            </a:r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en-US" dirty="0" err="1" smtClean="0"/>
              <a:t>dvomestni</a:t>
            </a:r>
            <a:r>
              <a:rPr lang="en-US" dirty="0" smtClean="0"/>
              <a:t> </a:t>
            </a:r>
            <a:r>
              <a:rPr lang="en-US" dirty="0" err="1" smtClean="0"/>
              <a:t>naravni</a:t>
            </a:r>
            <a:r>
              <a:rPr lang="en-US" dirty="0" smtClean="0"/>
              <a:t> </a:t>
            </a:r>
            <a:r>
              <a:rPr lang="en-US" dirty="0" err="1" smtClean="0"/>
              <a:t>števili</a:t>
            </a:r>
            <a:r>
              <a:rPr lang="en-US" dirty="0" smtClean="0"/>
              <a:t> in </a:t>
            </a:r>
            <a:r>
              <a:rPr lang="en-US" dirty="0" err="1" smtClean="0"/>
              <a:t>izpiši</a:t>
            </a:r>
            <a:r>
              <a:rPr lang="en-US" dirty="0" smtClean="0"/>
              <a:t> </a:t>
            </a:r>
            <a:r>
              <a:rPr lang="en-US" dirty="0" err="1" smtClean="0"/>
              <a:t>razliko</a:t>
            </a:r>
            <a:r>
              <a:rPr lang="en-US" dirty="0" smtClean="0"/>
              <a:t> </a:t>
            </a:r>
            <a:r>
              <a:rPr lang="en-US" dirty="0" smtClean="0"/>
              <a:t>med </a:t>
            </a:r>
            <a:r>
              <a:rPr lang="en-US" dirty="0" err="1" smtClean="0"/>
              <a:t>obrnjenimi</a:t>
            </a:r>
            <a:r>
              <a:rPr lang="en-US" dirty="0" smtClean="0"/>
              <a:t> </a:t>
            </a:r>
            <a:r>
              <a:rPr lang="en-US" dirty="0" err="1" smtClean="0"/>
              <a:t>števili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932040" y="5085184"/>
            <a:ext cx="3638228" cy="15001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12, 89 -</a:t>
            </a:r>
            <a:r>
              <a:rPr lang="en-US" sz="2400" dirty="0" smtClean="0">
                <a:sym typeface="Wingdings" panose="05000000000000000000" pitchFamily="2" charset="2"/>
              </a:rPr>
              <a:t>--&gt; </a:t>
            </a:r>
            <a:r>
              <a:rPr lang="en-US" sz="2400" dirty="0" smtClean="0">
                <a:sym typeface="Wingdings" panose="05000000000000000000" pitchFamily="2" charset="2"/>
              </a:rPr>
              <a:t>-77</a:t>
            </a:r>
            <a:endParaRPr lang="en-US" sz="2400" dirty="0" smtClean="0">
              <a:sym typeface="Wingdings" panose="05000000000000000000" pitchFamily="2" charset="2"/>
            </a:endParaRPr>
          </a:p>
          <a:p>
            <a:r>
              <a:rPr lang="en-US" sz="2400" dirty="0">
                <a:sym typeface="Wingdings" panose="05000000000000000000" pitchFamily="2" charset="2"/>
              </a:rPr>
              <a:t>3</a:t>
            </a:r>
            <a:r>
              <a:rPr lang="en-US" sz="2400" dirty="0" smtClean="0">
                <a:sym typeface="Wingdings" panose="05000000000000000000" pitchFamily="2" charset="2"/>
              </a:rPr>
              <a:t>5, 12 </a:t>
            </a:r>
            <a:r>
              <a:rPr lang="en-US" sz="2400" dirty="0"/>
              <a:t>-</a:t>
            </a:r>
            <a:r>
              <a:rPr lang="en-US" sz="2400" dirty="0">
                <a:sym typeface="Wingdings" panose="05000000000000000000" pitchFamily="2" charset="2"/>
              </a:rPr>
              <a:t>--&gt; </a:t>
            </a:r>
            <a:r>
              <a:rPr lang="en-US" sz="2400" dirty="0" smtClean="0">
                <a:sym typeface="Wingdings" panose="05000000000000000000" pitchFamily="2" charset="2"/>
              </a:rPr>
              <a:t>32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smtClean="0"/>
              <a:t>17, 12 ---&gt; </a:t>
            </a:r>
            <a:r>
              <a:rPr lang="en-US" sz="2400" dirty="0" smtClean="0"/>
              <a:t>50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428984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908720"/>
            <a:ext cx="90364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vnos = input("Vnesi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dvomestno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število: ")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(vnos)</a:t>
            </a:r>
          </a:p>
          <a:p>
            <a:pPr marL="11430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%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/>
            <a:r>
              <a:rPr lang="en-US" sz="2000" dirty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vnos = input("Vnesi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dvomestno število: ")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(vnos)</a:t>
            </a:r>
          </a:p>
          <a:p>
            <a:pPr marL="11430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%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izpis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'--&gt;',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sz="2000" dirty="0"/>
          </a:p>
        </p:txBody>
      </p:sp>
      <p:sp>
        <p:nvSpPr>
          <p:cNvPr id="2" name="Rounded Rectangle 1"/>
          <p:cNvSpPr/>
          <p:nvPr/>
        </p:nvSpPr>
        <p:spPr>
          <a:xfrm>
            <a:off x="395536" y="1844824"/>
            <a:ext cx="5256584" cy="936104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67544" y="3717032"/>
            <a:ext cx="5256584" cy="914330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95536" y="1268760"/>
            <a:ext cx="7416824" cy="576064"/>
          </a:xfrm>
          <a:prstGeom prst="round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5536" y="3068960"/>
            <a:ext cx="7416824" cy="576064"/>
          </a:xfrm>
          <a:prstGeom prst="round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2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640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poziv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input(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poziv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% 10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// 10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n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ovo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novo</a:t>
            </a:r>
          </a:p>
          <a:p>
            <a:pPr marL="11430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Vnesi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dvomestno število: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"Vnesi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dvomestno število: ")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izpis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'--&gt;',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/>
          </a:p>
        </p:txBody>
      </p:sp>
      <p:sp>
        <p:nvSpPr>
          <p:cNvPr id="3" name="Rounded Rectangle 2"/>
          <p:cNvSpPr/>
          <p:nvPr/>
        </p:nvSpPr>
        <p:spPr>
          <a:xfrm>
            <a:off x="395536" y="1844824"/>
            <a:ext cx="4176464" cy="864096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9552" y="548680"/>
            <a:ext cx="2736304" cy="576064"/>
          </a:xfrm>
          <a:prstGeom prst="round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9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640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poziv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input(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poziv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vnos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% 10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// 10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n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ovo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* 10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novo</a:t>
            </a:r>
          </a:p>
          <a:p>
            <a:pPr marL="11430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Vnesi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dvomestno število: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preberemo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obrnemo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beri_celo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"Vnesi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prvo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dvomestno število: ")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obrni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izpis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novo_prvo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novo_drugo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prvo_stevilo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drugo_stevilo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'--&gt;',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razlika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/>
          </a:p>
        </p:txBody>
      </p:sp>
      <p:sp>
        <p:nvSpPr>
          <p:cNvPr id="5" name="Rounded Rectangle 4"/>
          <p:cNvSpPr/>
          <p:nvPr/>
        </p:nvSpPr>
        <p:spPr>
          <a:xfrm>
            <a:off x="107504" y="81463"/>
            <a:ext cx="3168352" cy="1368152"/>
          </a:xfrm>
          <a:prstGeom prst="round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635896" y="303874"/>
            <a:ext cx="4968552" cy="923330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sl-SI"/>
            </a:defPPr>
            <a:lvl1pPr algn="ctr">
              <a:defRPr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accent2"/>
                </a:solidFill>
                <a:latin typeface="+mn-lt"/>
              </a:defRPr>
            </a:lvl2pPr>
            <a:lvl3pPr>
              <a:defRPr>
                <a:solidFill>
                  <a:schemeClr val="accent2"/>
                </a:solidFill>
                <a:latin typeface="+mn-lt"/>
              </a:defRPr>
            </a:lvl3pPr>
            <a:lvl4pPr>
              <a:defRPr>
                <a:solidFill>
                  <a:schemeClr val="accent2"/>
                </a:solidFill>
                <a:latin typeface="+mn-lt"/>
              </a:defRPr>
            </a:lvl4pPr>
            <a:lvl5pPr>
              <a:defRPr>
                <a:solidFill>
                  <a:schemeClr val="accent2"/>
                </a:solidFill>
                <a:latin typeface="+mn-lt"/>
              </a:defRPr>
            </a:lvl5pPr>
            <a:lvl6pPr>
              <a:defRPr>
                <a:solidFill>
                  <a:schemeClr val="accent2"/>
                </a:solidFill>
                <a:latin typeface="+mn-lt"/>
              </a:defRPr>
            </a:lvl6pPr>
            <a:lvl7pPr>
              <a:defRPr>
                <a:solidFill>
                  <a:schemeClr val="accent2"/>
                </a:solidFill>
                <a:latin typeface="+mn-lt"/>
              </a:defRPr>
            </a:lvl7pPr>
            <a:lvl8pPr>
              <a:defRPr>
                <a:solidFill>
                  <a:schemeClr val="accent2"/>
                </a:solidFill>
                <a:latin typeface="+mn-lt"/>
              </a:defRPr>
            </a:lvl8pPr>
            <a:lvl9pPr>
              <a:defRPr>
                <a:solidFill>
                  <a:schemeClr val="accent2"/>
                </a:solidFill>
                <a:latin typeface="+mn-lt"/>
              </a:defRPr>
            </a:lvl9pPr>
          </a:lstStyle>
          <a:p>
            <a:pPr algn="l"/>
            <a:r>
              <a:rPr lang="sl-SI" dirty="0">
                <a:solidFill>
                  <a:srgbClr val="92D050"/>
                </a:solidFill>
              </a:rPr>
              <a:t>Definicija </a:t>
            </a:r>
            <a:r>
              <a:rPr lang="sl-SI" dirty="0" smtClean="0">
                <a:solidFill>
                  <a:srgbClr val="92D050"/>
                </a:solidFill>
              </a:rPr>
              <a:t>funkcije</a:t>
            </a:r>
          </a:p>
          <a:p>
            <a:pPr algn="l"/>
            <a:r>
              <a:rPr lang="sl-SI" dirty="0">
                <a:solidFill>
                  <a:srgbClr val="92D050"/>
                </a:solidFill>
              </a:rPr>
              <a:t/>
            </a:r>
            <a:br>
              <a:rPr lang="sl-SI" dirty="0">
                <a:solidFill>
                  <a:srgbClr val="92D050"/>
                </a:solidFill>
              </a:rPr>
            </a:br>
            <a:r>
              <a:rPr lang="sl-SI" dirty="0">
                <a:solidFill>
                  <a:srgbClr val="92D050"/>
                </a:solidFill>
              </a:rPr>
              <a:t>(opis, kako </a:t>
            </a:r>
            <a:r>
              <a:rPr lang="sl-SI" dirty="0" smtClean="0">
                <a:solidFill>
                  <a:srgbClr val="92D050"/>
                </a:solidFill>
              </a:rPr>
              <a:t>paketek(ka) nekaj naredi(ta))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95736" y="3501008"/>
            <a:ext cx="5904656" cy="216024"/>
          </a:xfrm>
          <a:prstGeom prst="round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80112" y="2420888"/>
            <a:ext cx="3024336" cy="92333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sl-SI"/>
            </a:defPPr>
            <a:lvl1pPr algn="ctr">
              <a:defRPr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accent2"/>
                </a:solidFill>
                <a:latin typeface="+mn-lt"/>
              </a:defRPr>
            </a:lvl2pPr>
            <a:lvl3pPr>
              <a:defRPr>
                <a:solidFill>
                  <a:schemeClr val="accent2"/>
                </a:solidFill>
                <a:latin typeface="+mn-lt"/>
              </a:defRPr>
            </a:lvl3pPr>
            <a:lvl4pPr>
              <a:defRPr>
                <a:solidFill>
                  <a:schemeClr val="accent2"/>
                </a:solidFill>
                <a:latin typeface="+mn-lt"/>
              </a:defRPr>
            </a:lvl4pPr>
            <a:lvl5pPr>
              <a:defRPr>
                <a:solidFill>
                  <a:schemeClr val="accent2"/>
                </a:solidFill>
                <a:latin typeface="+mn-lt"/>
              </a:defRPr>
            </a:lvl5pPr>
            <a:lvl6pPr>
              <a:defRPr>
                <a:solidFill>
                  <a:schemeClr val="accent2"/>
                </a:solidFill>
                <a:latin typeface="+mn-lt"/>
              </a:defRPr>
            </a:lvl6pPr>
            <a:lvl7pPr>
              <a:defRPr>
                <a:solidFill>
                  <a:schemeClr val="accent2"/>
                </a:solidFill>
                <a:latin typeface="+mn-lt"/>
              </a:defRPr>
            </a:lvl7pPr>
            <a:lvl8pPr>
              <a:defRPr>
                <a:solidFill>
                  <a:schemeClr val="accent2"/>
                </a:solidFill>
                <a:latin typeface="+mn-lt"/>
              </a:defRPr>
            </a:lvl8pPr>
            <a:lvl9pPr>
              <a:defRPr>
                <a:solidFill>
                  <a:schemeClr val="accent2"/>
                </a:solidFill>
                <a:latin typeface="+mn-lt"/>
              </a:defRPr>
            </a:lvl9pPr>
          </a:lstStyle>
          <a:p>
            <a:pPr algn="l"/>
            <a:r>
              <a:rPr lang="sl-SI" dirty="0" smtClean="0">
                <a:solidFill>
                  <a:srgbClr val="00B0F0"/>
                </a:solidFill>
              </a:rPr>
              <a:t>Klic funkcije beri_celo</a:t>
            </a:r>
            <a:r>
              <a:rPr lang="sl-SI" dirty="0">
                <a:solidFill>
                  <a:srgbClr val="00B0F0"/>
                </a:solidFill>
              </a:rPr>
              <a:t/>
            </a:r>
            <a:br>
              <a:rPr lang="sl-SI" dirty="0">
                <a:solidFill>
                  <a:srgbClr val="00B0F0"/>
                </a:solidFill>
              </a:rPr>
            </a:br>
            <a:r>
              <a:rPr lang="sl-SI" dirty="0" smtClean="0">
                <a:solidFill>
                  <a:srgbClr val="00B0F0"/>
                </a:solidFill>
              </a:rPr>
              <a:t>(izvedimo ukaze v paketku)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11760" y="4321878"/>
            <a:ext cx="5904656" cy="216024"/>
          </a:xfrm>
          <a:prstGeom prst="round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763688" y="3781668"/>
            <a:ext cx="5904656" cy="216024"/>
          </a:xfrm>
          <a:prstGeom prst="round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724128" y="5868080"/>
            <a:ext cx="3024336" cy="923330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sl-SI"/>
            </a:defPPr>
            <a:lvl1pPr algn="ctr">
              <a:defRPr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accent2"/>
                </a:solidFill>
                <a:latin typeface="+mn-lt"/>
              </a:defRPr>
            </a:lvl2pPr>
            <a:lvl3pPr>
              <a:defRPr>
                <a:solidFill>
                  <a:schemeClr val="accent2"/>
                </a:solidFill>
                <a:latin typeface="+mn-lt"/>
              </a:defRPr>
            </a:lvl3pPr>
            <a:lvl4pPr>
              <a:defRPr>
                <a:solidFill>
                  <a:schemeClr val="accent2"/>
                </a:solidFill>
                <a:latin typeface="+mn-lt"/>
              </a:defRPr>
            </a:lvl4pPr>
            <a:lvl5pPr>
              <a:defRPr>
                <a:solidFill>
                  <a:schemeClr val="accent2"/>
                </a:solidFill>
                <a:latin typeface="+mn-lt"/>
              </a:defRPr>
            </a:lvl5pPr>
            <a:lvl6pPr>
              <a:defRPr>
                <a:solidFill>
                  <a:schemeClr val="accent2"/>
                </a:solidFill>
                <a:latin typeface="+mn-lt"/>
              </a:defRPr>
            </a:lvl6pPr>
            <a:lvl7pPr>
              <a:defRPr>
                <a:solidFill>
                  <a:schemeClr val="accent2"/>
                </a:solidFill>
                <a:latin typeface="+mn-lt"/>
              </a:defRPr>
            </a:lvl7pPr>
            <a:lvl8pPr>
              <a:defRPr>
                <a:solidFill>
                  <a:schemeClr val="accent2"/>
                </a:solidFill>
                <a:latin typeface="+mn-lt"/>
              </a:defRPr>
            </a:lvl8pPr>
            <a:lvl9pPr>
              <a:defRPr>
                <a:solidFill>
                  <a:schemeClr val="accent2"/>
                </a:solidFill>
                <a:latin typeface="+mn-lt"/>
              </a:defRPr>
            </a:lvl9pPr>
          </a:lstStyle>
          <a:p>
            <a:pPr algn="l"/>
            <a:r>
              <a:rPr lang="sl-SI" dirty="0" smtClean="0">
                <a:solidFill>
                  <a:srgbClr val="7030A0"/>
                </a:solidFill>
              </a:rPr>
              <a:t>Klic funkcije obrni</a:t>
            </a:r>
            <a:r>
              <a:rPr lang="sl-SI" dirty="0">
                <a:solidFill>
                  <a:srgbClr val="7030A0"/>
                </a:solidFill>
              </a:rPr>
              <a:t/>
            </a:r>
            <a:br>
              <a:rPr lang="sl-SI" dirty="0">
                <a:solidFill>
                  <a:srgbClr val="7030A0"/>
                </a:solidFill>
              </a:rPr>
            </a:br>
            <a:r>
              <a:rPr lang="sl-SI" dirty="0" smtClean="0">
                <a:solidFill>
                  <a:srgbClr val="7030A0"/>
                </a:solidFill>
              </a:rPr>
              <a:t>(izvedimo ukaze v paketku)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79712" y="4602538"/>
            <a:ext cx="5904656" cy="216024"/>
          </a:xfrm>
          <a:prstGeom prst="round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107504" y="1514250"/>
            <a:ext cx="4464496" cy="1482701"/>
          </a:xfrm>
          <a:prstGeom prst="round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1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6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Funkcij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Vgrajene funkcije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Kaj se zgodi, ko &amp;quot;pokličemo&amp;quot; funkcijo&amp;quot;&quot;/&gt;&lt;property id=&quot;20307&quot; value=&quot;261&quot;/&gt;&lt;/object&gt;&lt;object type=&quot;3&quot; unique_id=&quot;10006&quot;&gt;&lt;property id=&quot;20148&quot; value=&quot;5&quot;/&gt;&lt;property id=&quot;20300&quot; value=&quot;Slide 4 - &amp;quot;&amp;quot;podatki&amp;quot; za funkcije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Primer&amp;quot;&quot;/&gt;&lt;property id=&quot;20307&quot; value=&quot;262&quot;/&gt;&lt;/object&gt;&lt;object type=&quot;3&quot; unique_id=&quot;10008&quot;&gt;&lt;property id=&quot;20148&quot; value=&quot;5&quot;/&gt;&lt;property id=&quot;20300&quot; value=&quot;Slide 6 - &amp;quot;Kako ustvarimo svojo funkcijo&amp;quot;&quot;/&gt;&lt;property id=&quot;20307&quot; value=&quot;257&quot;/&gt;&lt;/object&gt;&lt;object type=&quot;3&quot; unique_id=&quot;10009&quot;&gt;&lt;property id=&quot;20148&quot; value=&quot;5&quot;/&gt;&lt;property id=&quot;20300&quot; value=&quot;Slide 7 - &amp;quot;Konec funkcije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Zgled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Funkcija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estna opisna datoteka (skripta)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Razlika med opisno datoteko in  datoteko z definicijo funkcije&amp;quot;&quot;/&gt;&lt;property id=&quot;20307&quot; value=&quot;269&quot;/&gt;&lt;/object&gt;&lt;object type=&quot;3&quot; unique_id=&quot;10014&quot;&gt;&lt;property id=&quot;20148&quot; value=&quot;5&quot;/&gt;&lt;property id=&quot;20300&quot; value=&quot;Slide 12 - &amp;quot;&amp;quot;Mešanje&amp;quot;&amp;quot;&quot;/&gt;&lt;property id=&quot;20307&quot; value=&quot;281&quot;/&gt;&lt;/object&gt;&lt;object type=&quot;3&quot; unique_id=&quot;10015&quot;&gt;&lt;property id=&quot;20148&quot; value=&quot;5&quot;/&gt;&lt;property id=&quot;20300&quot; value=&quot;Slide 13 - &amp;quot;Funcija kliče funkcijo&amp;quot;&quot;/&gt;&lt;property id=&quot;20307&quot; value=&quot;283&quot;/&gt;&lt;/object&gt;&lt;object type=&quot;3&quot; unique_id=&quot;10016&quot;&gt;&lt;property id=&quot;20148&quot; value=&quot;5&quot;/&gt;&lt;property id=&quot;20300&quot; value=&quot;Slide 14 - &amp;quot;Ideja 1&amp;quot;&quot;/&gt;&lt;property id=&quot;20307&quot; value=&quot;268&quot;/&gt;&lt;/object&gt;&lt;object type=&quot;3&quot; unique_id=&quot;10017&quot;&gt;&lt;property id=&quot;20148&quot; value=&quot;5&quot;/&gt;&lt;property id=&quot;20300&quot; value=&quot;Slide 15 - &amp;quot;Ideja 1&amp;quot;&quot;/&gt;&lt;property id=&quot;20307&quot; value=&quot;280&quot;/&gt;&lt;/object&gt;&lt;object type=&quot;3&quot; unique_id=&quot;10018&quot;&gt;&lt;property id=&quot;20148&quot; value=&quot;5&quot;/&gt;&lt;property id=&quot;20300&quot; value=&quot;Slide 16 - &amp;quot;Funkcija po ideji 1&amp;quot;&quot;/&gt;&lt;property id=&quot;20307&quot; value=&quot;270&quot;/&gt;&lt;/object&gt;&lt;object type=&quot;3&quot; unique_id=&quot;10019&quot;&gt;&lt;property id=&quot;20148&quot; value=&quot;5&quot;/&gt;&lt;property id=&quot;20300&quot; value=&quot;Slide 17 - &amp;quot;Ampak še vedno ni čisto v redu&amp;quot;&quot;/&gt;&lt;property id=&quot;20307&quot; value=&quot;271&quot;/&gt;&lt;/object&gt;&lt;object type=&quot;3&quot; unique_id=&quot;10020&quot;&gt;&lt;property id=&quot;20148&quot; value=&quot;5&quot;/&gt;&lt;property id=&quot;20300&quot; value=&quot;Slide 18 - &amp;quot;Različica 2&amp;quot;&quot;/&gt;&lt;property id=&quot;20307&quot; value=&quot;272&quot;/&gt;&lt;/object&gt;&lt;object type=&quot;3&quot; unique_id=&quot;10021&quot;&gt;&lt;property id=&quot;20148&quot; value=&quot;5&quot;/&gt;&lt;property id=&quot;20300&quot; value=&quot;Slide 19 - &amp;quot;Ampak …&amp;quot;&quot;/&gt;&lt;property id=&quot;20307&quot; value=&quot;273&quot;/&gt;&lt;/object&gt;&lt;object type=&quot;3&quot; unique_id=&quot;10022&quot;&gt;&lt;property id=&quot;20148&quot; value=&quot;5&quot;/&gt;&lt;property id=&quot;20300&quot; value=&quot;Slide 20 - &amp;quot;Zato …&amp;quot;&quot;/&gt;&lt;property id=&quot;20307&quot; value=&quot;274&quot;/&gt;&lt;/object&gt;&lt;object type=&quot;3&quot; unique_id=&quot;10023&quot;&gt;&lt;property id=&quot;20148&quot; value=&quot;5&quot;/&gt;&lt;property id=&quot;20300&quot; value=&quot;Slide 21 - &amp;quot;Ideja 2&amp;quot;&quot;/&gt;&lt;property id=&quot;20307&quot; value=&quot;267&quot;/&gt;&lt;/object&gt;&lt;object type=&quot;3&quot; unique_id=&quot;10024&quot;&gt;&lt;property id=&quot;20148&quot; value=&quot;5&quot;/&gt;&lt;property id=&quot;20300&quot; value=&quot;Slide 22 - &amp;quot;Koda&amp;quot;&quot;/&gt;&lt;property id=&quot;20307&quot; value=&quot;275&quot;/&gt;&lt;/object&gt;&lt;object type=&quot;3&quot; unique_id=&quot;10025&quot;&gt;&lt;property id=&quot;20148&quot; value=&quot;5&quot;/&gt;&lt;property id=&quot;20300&quot; value=&quot;Slide 23 - &amp;quot;Branje v funkcijah&amp;quot;&quot;/&gt;&lt;property id=&quot;20307&quot; value=&quot;282&quot;/&gt;&lt;/object&gt;&lt;object type=&quot;3&quot; unique_id=&quot;10026&quot;&gt;&lt;property id=&quot;20148&quot; value=&quot;5&quot;/&gt;&lt;property id=&quot;20300&quot; value=&quot;Slide 24 - &amp;quot;Zgled&amp;quot;&quot;/&gt;&lt;property id=&quot;20307&quot; value=&quot;278&quot;/&gt;&lt;/object&gt;&lt;object type=&quot;3&quot; unique_id=&quot;10027&quot;&gt;&lt;property id=&quot;20148&quot; value=&quot;5&quot;/&gt;&lt;property id=&quot;20300&quot; value=&quot;Slide 25 - &amp;quot;Koda&amp;quot;&quot;/&gt;&lt;property id=&quot;20307&quot; value=&quot;279&quot;/&gt;&lt;/object&gt;&lt;object type=&quot;3&quot; unique_id=&quot;10028&quot;&gt;&lt;property id=&quot;20148&quot; value=&quot;5&quot;/&gt;&lt;property id=&quot;20300&quot; value=&quot;Slide 26 - &amp;quot;Zgled&amp;quot;&quot;/&gt;&lt;property id=&quot;20307&quot; value=&quot;277&quot;/&gt;&lt;/object&gt;&lt;/object&gt;&lt;object type=&quot;8&quot; unique_id=&quot;1005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1767</Words>
  <Application>Microsoft Office PowerPoint</Application>
  <PresentationFormat>On-screen Show (4:3)</PresentationFormat>
  <Paragraphs>301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Wingdings</vt:lpstr>
      <vt:lpstr>Wingdings 2</vt:lpstr>
      <vt:lpstr>Office Theme</vt:lpstr>
      <vt:lpstr>Košarkaš</vt:lpstr>
      <vt:lpstr>"Paketki" ukazov</vt:lpstr>
      <vt:lpstr>"Paketki" ukazov</vt:lpstr>
      <vt:lpstr>Funkcije</vt:lpstr>
      <vt:lpstr>Smo jih že srečali?</vt:lpstr>
      <vt:lpstr>Preberi dve dvomestni naravni števili in izpiši razliko med obrnjenimi števili</vt:lpstr>
      <vt:lpstr>PowerPoint Presentation</vt:lpstr>
      <vt:lpstr>PowerPoint Presentation</vt:lpstr>
      <vt:lpstr>PowerPoint Presentation</vt:lpstr>
      <vt:lpstr>Vgrajene funkcije</vt:lpstr>
      <vt:lpstr>Kaj se zgodi, ko "pokličemo" funkcijo</vt:lpstr>
      <vt:lpstr>"Podatki" za funkcije</vt:lpstr>
      <vt:lpstr>Primer</vt:lpstr>
      <vt:lpstr>Kako ustvarimo svojo funkcijo</vt:lpstr>
      <vt:lpstr>Konec funkcije</vt:lpstr>
      <vt:lpstr>Zgled</vt:lpstr>
      <vt:lpstr>Funkcija</vt:lpstr>
      <vt:lpstr>Ideja 1</vt:lpstr>
      <vt:lpstr>Ideja 1</vt:lpstr>
      <vt:lpstr>Funkcija po ideji 1</vt:lpstr>
      <vt:lpstr>Ampak še vedno ni čisto v redu</vt:lpstr>
      <vt:lpstr>Različica 2</vt:lpstr>
      <vt:lpstr>Ampak …</vt:lpstr>
      <vt:lpstr>Zato …</vt:lpstr>
      <vt:lpstr>Ideja 2</vt:lpstr>
      <vt:lpstr>Koda</vt:lpstr>
      <vt:lpstr>Ideja 4</vt:lpstr>
      <vt:lpstr>Branje v funkcijah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Matija Lokar</cp:lastModifiedBy>
  <cp:revision>63</cp:revision>
  <dcterms:created xsi:type="dcterms:W3CDTF">2009-10-14T11:33:25Z</dcterms:created>
  <dcterms:modified xsi:type="dcterms:W3CDTF">2020-10-09T10:32:30Z</dcterms:modified>
</cp:coreProperties>
</file>