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52" r:id="rId4"/>
    <p:sldMasterId id="2147483697" r:id="rId5"/>
  </p:sldMasterIdLst>
  <p:notesMasterIdLst>
    <p:notesMasterId r:id="rId19"/>
  </p:notesMasterIdLst>
  <p:sldIdLst>
    <p:sldId id="257" r:id="rId6"/>
    <p:sldId id="301" r:id="rId7"/>
    <p:sldId id="276" r:id="rId8"/>
    <p:sldId id="263" r:id="rId9"/>
    <p:sldId id="264" r:id="rId10"/>
    <p:sldId id="273" r:id="rId11"/>
    <p:sldId id="280" r:id="rId12"/>
    <p:sldId id="285" r:id="rId13"/>
    <p:sldId id="287" r:id="rId14"/>
    <p:sldId id="288" r:id="rId15"/>
    <p:sldId id="289" r:id="rId16"/>
    <p:sldId id="290" r:id="rId17"/>
    <p:sldId id="300" r:id="rId18"/>
  </p:sldIdLst>
  <p:sldSz cx="9144000" cy="6858000" type="screen4x3"/>
  <p:notesSz cx="6858000" cy="9144000"/>
  <p:custDataLst>
    <p:tags r:id="rId20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01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 smtClean="0"/>
              <a:t>Click to edit Master text styles</a:t>
            </a:r>
          </a:p>
          <a:p>
            <a:pPr lvl="1"/>
            <a:r>
              <a:rPr lang="sl-SI" noProof="0" smtClean="0"/>
              <a:t>Second level</a:t>
            </a:r>
          </a:p>
          <a:p>
            <a:pPr lvl="2"/>
            <a:r>
              <a:rPr lang="sl-SI" noProof="0" smtClean="0"/>
              <a:t>Third level</a:t>
            </a:r>
          </a:p>
          <a:p>
            <a:pPr lvl="3"/>
            <a:r>
              <a:rPr lang="sl-SI" noProof="0" smtClean="0"/>
              <a:t>Fourth level</a:t>
            </a:r>
          </a:p>
          <a:p>
            <a:pPr lvl="4"/>
            <a:r>
              <a:rPr lang="sl-S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4687769-B119-421B-9319-D05D598CA1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0800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32A795-A02E-4EA2-B91D-7E7DC0A05AD1}" type="slidenum">
              <a:rPr lang="sl-SI"/>
              <a:pPr/>
              <a:t>1</a:t>
            </a:fld>
            <a:endParaRPr lang="sl-SI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1038"/>
            <a:ext cx="4538663" cy="34036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2650" y="4357688"/>
            <a:ext cx="5080000" cy="4084637"/>
          </a:xfrm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872743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32A795-A02E-4EA2-B91D-7E7DC0A05AD1}" type="slidenum">
              <a:rPr lang="sl-SI"/>
              <a:pPr/>
              <a:t>2</a:t>
            </a:fld>
            <a:endParaRPr lang="sl-SI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1038"/>
            <a:ext cx="4538663" cy="34036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2650" y="4357688"/>
            <a:ext cx="5080000" cy="4084637"/>
          </a:xfrm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036214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F4A5EB-7E7F-4870-B6E5-73525BA12FE3}" type="slidenum">
              <a:rPr lang="sl-SI"/>
              <a:pPr/>
              <a:t>3</a:t>
            </a:fld>
            <a:endParaRPr lang="sl-SI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758681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517F7F-C94D-482F-BB48-24306A9ECCA6}" type="slidenum">
              <a:rPr lang="sl-SI"/>
              <a:pPr/>
              <a:t>4</a:t>
            </a:fld>
            <a:endParaRPr lang="sl-SI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4248727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F4A5EB-7E7F-4870-B6E5-73525BA12FE3}" type="slidenum">
              <a:rPr lang="sl-SI"/>
              <a:pPr/>
              <a:t>5</a:t>
            </a:fld>
            <a:endParaRPr lang="sl-SI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885214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749F36-8F2D-4FDD-A0FC-66B8F94D1AD4}" type="slidenum">
              <a:rPr lang="sl-SI"/>
              <a:pPr/>
              <a:t>6</a:t>
            </a:fld>
            <a:endParaRPr lang="sl-SI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1038"/>
            <a:ext cx="4538663" cy="34036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2650" y="4357688"/>
            <a:ext cx="5080000" cy="4084637"/>
          </a:xfrm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512444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C9577-6A41-4C81-9711-A2238B071D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D3D25-056D-437B-8ACF-54BC7F029DB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BC831-8F00-4AD9-913D-D2524DA0A64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88AEB-32DD-4F9F-A113-2646AE17F36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CC91A-B9B5-4887-B2E3-09183820664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64B5D-B1D4-4FB9-8472-AE2DAA115A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7342B-778F-4D34-86DA-ED25491BCFA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0EDFA-140D-45CF-B08E-60BA86A238F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0A8F6-AE00-465E-99B6-074C5E8BB6E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7434C-FB6A-4265-B62D-4ECC112F758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EB99D-EC1B-45AA-B37F-C8F6FC9C010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3E5DE-56C9-4C8A-97A7-9470082ADB1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AAC37-5C0E-4F71-857D-09F00816B7E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FA988-DDAB-4F8C-AADB-29C37B7DAC7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1734C-22CF-4E58-8648-DAE2FE7462D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7D149-AD44-48AA-9AD8-05A9C4AF42F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BB862-CA10-4B9E-9A11-DE837E0258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A03C0-6A8C-4392-A085-8DF1B0D172D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61054-8CD1-472B-81D8-89D42F8C1F4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08A53-F1D5-4DB8-897C-D5855B69063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AADB2-19E5-470A-A0A2-F5657FD2433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72116-C973-4747-BA36-19BD8E752A9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81451-5EF3-41D8-AAE1-3FF042D6F01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72F96-F0C0-4619-8B42-C5AD978B65E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BC3-892F-4AFF-8848-65F732F77EE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C01E8-54C7-487A-B29C-ADFB15D219D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BCA6A-4AAB-4CA3-A319-EA006C4F823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28174-9FE1-4581-9929-592C8921DD5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FDB0-4967-4ED5-A0FD-F4B9075DEDD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12FA-379C-4DCA-9128-F1FFE7744E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828D2-544D-41A0-9ACD-95E8D5D3FAD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451CF-8E41-4357-B8EE-D5C0FD75A6A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8A413-6AB0-42A2-A897-4C8E031D8D3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F58AE-6001-4D9C-8B56-ECD92EF288D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E861B-B402-4A55-965A-55140E3A596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FED09-5286-4E2F-ADAC-955D24F56F3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A35C4-F768-41E9-B99B-17CE01C8D86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EF455-2586-4298-9EE3-D8AFD8E84F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E4B6F-AA62-4B15-A675-4FCEFD2C3D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C9577-6A41-4C81-9711-A2238B071DA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3E5DE-56C9-4C8A-97A7-9470082ADB1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881451-5EF3-41D8-AAE1-3FF042D6F01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F58AE-6001-4D9C-8B56-ECD92EF288D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D9839C-3E01-4172-BE80-1E57DFD7912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9839C-3E01-4172-BE80-1E57DFD7912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587563-EC40-487D-9EF1-184EE05E816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0E23E1-74F9-4F69-A6AB-8ABAE5B1EFD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1566C1-00E7-4D51-B236-4F16DD3104D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E7D238-B5AC-482D-8283-42814A17591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D3D25-056D-437B-8ACF-54BC7F029DB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BC831-8F00-4AD9-913D-D2524DA0A64B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87563-EC40-487D-9EF1-184EE05E816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E23E1-74F9-4F69-A6AB-8ABAE5B1EF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566C1-00E7-4D51-B236-4F16DD3104D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7D238-B5AC-482D-8283-42814A17591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31D208E5-5BCD-4B2C-88A6-46EC3B1143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24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EFBA8435-713C-4716-A3A2-101A009B09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4273A113-D64F-4FF7-B04C-706C4E26A3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B141E4A9-04B7-4549-8A91-C8AE8D4D530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2" r:id="rId5"/>
    <p:sldLayoutId id="2147483691" r:id="rId6"/>
    <p:sldLayoutId id="2147483690" r:id="rId7"/>
    <p:sldLayoutId id="2147483689" r:id="rId8"/>
    <p:sldLayoutId id="2147483688" r:id="rId9"/>
    <p:sldLayoutId id="2147483687" r:id="rId10"/>
    <p:sldLayoutId id="214748368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8A3A0-BEE5-4DF3-831A-DB9FF22B1F57}" type="datetimeFigureOut">
              <a:rPr lang="sl-SI" smtClean="0"/>
              <a:pPr/>
              <a:t>26. 05. 2021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1D208E5-5BCD-4B2C-88A6-46EC3B11438E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dirty="0" smtClean="0"/>
              <a:t>Dostop do stanj </a:t>
            </a:r>
            <a:r>
              <a:rPr lang="sl-SI" dirty="0" smtClean="0"/>
              <a:t>objekta</a:t>
            </a:r>
            <a:br>
              <a:rPr lang="sl-SI" dirty="0" smtClean="0"/>
            </a:br>
            <a:r>
              <a:rPr lang="sl-SI" dirty="0" smtClean="0"/>
              <a:t> (podatkov o objektu)</a:t>
            </a:r>
            <a:endParaRPr lang="en-GB" dirty="0" smtClean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bjekt.podatek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sl-SI" dirty="0" smtClean="0"/>
              <a:t>Možnost</a:t>
            </a:r>
            <a:r>
              <a:rPr lang="sl-SI" dirty="0" smtClean="0"/>
              <a:t>, da neposredno dostopamo do stanj/lastnosti objekta </a:t>
            </a:r>
            <a:r>
              <a:rPr lang="sl-SI" dirty="0" smtClean="0">
                <a:solidFill>
                  <a:schemeClr val="accent2"/>
                </a:solidFill>
              </a:rPr>
              <a:t>NI NAJBOLJŠI</a:t>
            </a:r>
            <a:r>
              <a:rPr lang="sl-SI" dirty="0" smtClean="0"/>
              <a:t>!</a:t>
            </a:r>
          </a:p>
          <a:p>
            <a:pPr lvl="1" eaLnBrk="1" hangingPunct="1"/>
            <a:r>
              <a:rPr lang="sl-SI" dirty="0" smtClean="0"/>
              <a:t>Ne le, da ni najboljši, je </a:t>
            </a:r>
            <a:r>
              <a:rPr lang="sl-SI" dirty="0" smtClean="0">
                <a:solidFill>
                  <a:schemeClr val="bg1">
                    <a:lumMod val="65000"/>
                  </a:schemeClr>
                </a:solidFill>
              </a:rPr>
              <a:t>== CENZURA ==</a:t>
            </a:r>
          </a:p>
          <a:p>
            <a:pPr eaLnBrk="1" hangingPunct="1"/>
            <a:r>
              <a:rPr lang="sl-SI" dirty="0" smtClean="0"/>
              <a:t>Nobene kontrole nad pravilnostjo </a:t>
            </a:r>
            <a:r>
              <a:rPr lang="sl-SI" dirty="0" smtClean="0"/>
              <a:t>podatkov, ki jih vnašamo </a:t>
            </a:r>
            <a:r>
              <a:rPr lang="sl-SI" dirty="0" smtClean="0"/>
              <a:t>o objektu!</a:t>
            </a:r>
          </a:p>
          <a:p>
            <a:pPr lvl="1" eaLnBrk="1" hangingPunct="1"/>
            <a:r>
              <a:rPr lang="sl-SI" dirty="0" err="1" smtClean="0">
                <a:latin typeface="Courier New" pitchFamily="49" charset="0"/>
              </a:rPr>
              <a:t>rjavko.teza</a:t>
            </a:r>
            <a:r>
              <a:rPr lang="sl-SI" dirty="0" smtClean="0">
                <a:latin typeface="Courier New" pitchFamily="49" charset="0"/>
              </a:rPr>
              <a:t> = -3.2</a:t>
            </a:r>
          </a:p>
          <a:p>
            <a:pPr lvl="1" eaLnBrk="1" hangingPunct="1"/>
            <a:r>
              <a:rPr lang="sl-SI" dirty="0" err="1" smtClean="0">
                <a:latin typeface="Courier New" pitchFamily="49" charset="0"/>
              </a:rPr>
              <a:t>nekClan.letoVpisa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smtClean="0">
                <a:latin typeface="Courier New" pitchFamily="49" charset="0"/>
              </a:rPr>
              <a:t>20011</a:t>
            </a:r>
            <a:endParaRPr lang="sl-SI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3E5DE-56C9-4C8A-97A7-9470082ADB19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0" y="17249"/>
            <a:ext cx="89644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class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Pes :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 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def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__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init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__ (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self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,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serijskaStev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= "NEDOLOČENO",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          spol =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True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,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zacTeza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= 1.0) :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    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self.serijska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=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serijskaStev</a:t>
            </a:r>
            <a:endParaRPr lang="sl-SI" sz="1600" dirty="0" smtClean="0">
              <a:solidFill>
                <a:schemeClr val="accent3">
                  <a:lumMod val="75000"/>
                </a:schemeClr>
              </a:solidFill>
              <a:latin typeface="Courier New" pitchFamily="49" charset="0"/>
            </a:endParaRP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    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self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._teza = 1 # ker potrebujemo začetno težo za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kotrolo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!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    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self.teza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=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zacTeza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# tu pa uporabimo lastnost!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</a:rPr>
              <a:t>self</a:t>
            </a:r>
            <a:r>
              <a:rPr lang="sl-SI" sz="1600" dirty="0" smtClean="0">
                <a:latin typeface="Courier New" pitchFamily="49" charset="0"/>
              </a:rPr>
              <a:t>._spol = spol # začetno stanje</a:t>
            </a:r>
          </a:p>
          <a:p>
            <a:r>
              <a:rPr lang="sl-SI" sz="1600" dirty="0" smtClean="0"/>
              <a:t> </a:t>
            </a:r>
          </a:p>
          <a:p>
            <a:r>
              <a:rPr lang="sl-SI" sz="1600" dirty="0" smtClean="0">
                <a:latin typeface="Courier New" pitchFamily="49" charset="0"/>
              </a:rPr>
              <a:t>   </a:t>
            </a:r>
          </a:p>
          <a:p>
            <a:r>
              <a:rPr lang="sl-SI" sz="1600" dirty="0" smtClean="0">
                <a:latin typeface="Courier New" pitchFamily="49" charset="0"/>
              </a:rPr>
              <a:t>   @</a:t>
            </a:r>
            <a:r>
              <a:rPr lang="sl-SI" sz="1600" dirty="0" err="1" smtClean="0">
                <a:latin typeface="Courier New" pitchFamily="49" charset="0"/>
              </a:rPr>
              <a:t>property</a:t>
            </a:r>
            <a:endParaRPr lang="sl-SI" sz="1600" dirty="0" smtClean="0">
              <a:latin typeface="Courier New" pitchFamily="49" charset="0"/>
            </a:endParaRPr>
          </a:p>
          <a:p>
            <a:r>
              <a:rPr lang="sl-SI" sz="1600" dirty="0" smtClean="0">
                <a:latin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</a:rPr>
              <a:t>def</a:t>
            </a:r>
            <a:r>
              <a:rPr lang="sl-SI" sz="1600" dirty="0" smtClean="0">
                <a:latin typeface="Courier New" pitchFamily="49" charset="0"/>
              </a:rPr>
              <a:t> spol(</a:t>
            </a:r>
            <a:r>
              <a:rPr lang="sl-SI" sz="1600" dirty="0" err="1" smtClean="0">
                <a:latin typeface="Courier New" pitchFamily="49" charset="0"/>
              </a:rPr>
              <a:t>self</a:t>
            </a:r>
            <a:r>
              <a:rPr lang="sl-SI" sz="1600" dirty="0" smtClean="0">
                <a:latin typeface="Courier New" pitchFamily="49" charset="0"/>
              </a:rPr>
              <a:t>):</a:t>
            </a:r>
          </a:p>
          <a:p>
            <a:r>
              <a:rPr lang="sl-SI" sz="1600" dirty="0" smtClean="0">
                <a:latin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</a:rPr>
              <a:t>if</a:t>
            </a:r>
            <a:r>
              <a:rPr lang="sl-SI" sz="1600" dirty="0" smtClean="0">
                <a:latin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</a:rPr>
              <a:t>self</a:t>
            </a:r>
            <a:r>
              <a:rPr lang="sl-SI" sz="1600" dirty="0" smtClean="0">
                <a:latin typeface="Courier New" pitchFamily="49" charset="0"/>
              </a:rPr>
              <a:t>._spol </a:t>
            </a:r>
            <a:r>
              <a:rPr lang="sl-SI" sz="1600" dirty="0" err="1" smtClean="0">
                <a:latin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</a:rPr>
              <a:t> 'samec'</a:t>
            </a:r>
          </a:p>
          <a:p>
            <a:r>
              <a:rPr lang="sl-SI" sz="1600" dirty="0" smtClean="0">
                <a:latin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</a:rPr>
              <a:t> 'samica'</a:t>
            </a:r>
          </a:p>
          <a:p>
            <a:endParaRPr lang="sl-SI" sz="1600" dirty="0" smtClean="0">
              <a:latin typeface="Courier New" pitchFamily="49" charset="0"/>
            </a:endParaRPr>
          </a:p>
          <a:p>
            <a:r>
              <a:rPr lang="sl-SI" sz="1600" dirty="0" smtClean="0">
                <a:latin typeface="Courier New" pitchFamily="49" charset="0"/>
              </a:rPr>
              <a:t>   # </a:t>
            </a:r>
            <a:r>
              <a:rPr lang="pl-PL" sz="1600" dirty="0">
                <a:latin typeface="Courier New" pitchFamily="49" charset="0"/>
              </a:rPr>
              <a:t>Ker </a:t>
            </a:r>
            <a:r>
              <a:rPr lang="en-US" sz="1600" dirty="0" err="1" smtClean="0">
                <a:latin typeface="Courier New" pitchFamily="49" charset="0"/>
              </a:rPr>
              <a:t>metode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tipa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pl-PL" sz="1600" dirty="0" smtClean="0">
                <a:latin typeface="Courier New" pitchFamily="49" charset="0"/>
              </a:rPr>
              <a:t>seter </a:t>
            </a:r>
            <a:r>
              <a:rPr lang="pl-PL" sz="1600" dirty="0" err="1" smtClean="0">
                <a:latin typeface="Courier New" pitchFamily="49" charset="0"/>
              </a:rPr>
              <a:t>nismo</a:t>
            </a:r>
            <a:r>
              <a:rPr lang="pl-PL" sz="1600" dirty="0" smtClean="0">
                <a:latin typeface="Courier New" pitchFamily="49" charset="0"/>
              </a:rPr>
              <a:t> napisali, </a:t>
            </a:r>
            <a:r>
              <a:rPr lang="en-US" sz="1600" dirty="0" smtClean="0">
                <a:latin typeface="Courier New" pitchFamily="49" charset="0"/>
              </a:rPr>
              <a:t>so </a:t>
            </a:r>
            <a:r>
              <a:rPr lang="en-US" sz="1600" dirty="0" err="1" smtClean="0">
                <a:latin typeface="Courier New" pitchFamily="49" charset="0"/>
              </a:rPr>
              <a:t>prireditveni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stavki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tipa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# </a:t>
            </a:r>
            <a:r>
              <a:rPr lang="pl-PL" sz="1600" dirty="0" err="1" smtClean="0">
                <a:latin typeface="Courier New" pitchFamily="49" charset="0"/>
              </a:rPr>
              <a:t>fifi.spol</a:t>
            </a:r>
            <a:r>
              <a:rPr lang="pl-PL" sz="1600" dirty="0" smtClean="0">
                <a:latin typeface="Courier New" pitchFamily="49" charset="0"/>
              </a:rPr>
              <a:t> </a:t>
            </a:r>
            <a:r>
              <a:rPr lang="pl-PL" sz="1600" dirty="0">
                <a:latin typeface="Courier New" pitchFamily="49" charset="0"/>
              </a:rPr>
              <a:t>= </a:t>
            </a:r>
            <a:r>
              <a:rPr lang="pl-PL" sz="1600" dirty="0" smtClean="0">
                <a:latin typeface="Courier New" pitchFamily="49" charset="0"/>
              </a:rPr>
              <a:t>… </a:t>
            </a:r>
            <a:r>
              <a:rPr lang="pl-PL" sz="1600" dirty="0" err="1" smtClean="0">
                <a:latin typeface="Courier New" pitchFamily="49" charset="0"/>
              </a:rPr>
              <a:t>prepovedan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pl-PL" sz="1600" dirty="0" smtClean="0">
                <a:latin typeface="Courier New" pitchFamily="49" charset="0"/>
              </a:rPr>
              <a:t>!</a:t>
            </a:r>
            <a:endParaRPr lang="pl-PL" sz="1600" dirty="0">
              <a:latin typeface="Courier New" pitchFamily="49" charset="0"/>
            </a:endParaRPr>
          </a:p>
          <a:p>
            <a:endParaRPr lang="sl-SI" sz="16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48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0E23E1-74F9-4F69-A6AB-8ABAE5B1EFD7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  <p:sp>
        <p:nvSpPr>
          <p:cNvPr id="3" name="TextBox 2"/>
          <p:cNvSpPr txBox="1"/>
          <p:nvPr/>
        </p:nvSpPr>
        <p:spPr>
          <a:xfrm>
            <a:off x="0" y="116632"/>
            <a:ext cx="7524328" cy="50475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class Pes :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__ (self,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serijskaStev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"NEDOLOČENO",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True,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zacTeza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1.0) :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self.serijska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serijskaStev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self._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teza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1 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potrebujemo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začetno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težo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#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trolo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self.teza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zacTeza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pa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uporabimo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lastnost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#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seveda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to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pomeni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da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začetna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#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teža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lahko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le med 0.85 in 1.15!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self._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začetno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stanje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@property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serijska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self._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serijska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@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serijska.setter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serijska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(self,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self._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serijska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3928" y="3137003"/>
            <a:ext cx="5004048" cy="36009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teza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self._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teza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@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teza.setter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teza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(self,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novaTeza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'''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smislena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nova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teza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je le med 0 in 40 kg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in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več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15%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spremembe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zadnjič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self.teza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* 0.85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zgM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self.teza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* 1.15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if 0 &lt;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novaTeza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&lt;= 40 and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novaTeza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zgM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self._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teza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novaTeza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@property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spol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if self._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spol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return '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samec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'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samica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138970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Rezultat iskanja slik za fraction cartoon pictur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400" y="1421179"/>
            <a:ext cx="968691" cy="862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284047"/>
            <a:ext cx="6188356" cy="3089169"/>
          </a:xfrm>
          <a:ln w="31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lass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Ulomek: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st, im):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</a:t>
            </a:r>
            <a:r>
              <a:rPr lang="sl-SI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st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</a:t>
            </a:r>
            <a:r>
              <a:rPr lang="sl-SI" sz="1600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sl-SI" sz="1600" dirty="0" err="1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menovalec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im 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@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tevec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._st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.setter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st):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._st = st</a:t>
            </a:r>
          </a:p>
          <a:p>
            <a:pPr marL="0" indent="0">
              <a:buNone/>
            </a:pP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636243" y="3861048"/>
            <a:ext cx="5811751" cy="25622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endParaRPr lang="sl-SI" sz="13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35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sl-SI" sz="1350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menovalec</a:t>
            </a:r>
            <a:r>
              <a:rPr lang="sl-SI" sz="13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35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._st</a:t>
            </a:r>
          </a:p>
          <a:p>
            <a:pPr marL="0" indent="0">
              <a:buNone/>
            </a:pPr>
            <a:r>
              <a:rPr lang="sl-SI" sz="13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sz="1350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sl-SI" sz="1350" dirty="0" err="1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menovalec</a:t>
            </a:r>
            <a:r>
              <a:rPr lang="sl-SI" sz="135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.setter</a:t>
            </a:r>
            <a:endParaRPr lang="sl-SI" sz="13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35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sl-SI" sz="1350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menovalec</a:t>
            </a:r>
            <a:r>
              <a:rPr lang="sl-SI" sz="13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35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, im):</a:t>
            </a:r>
          </a:p>
          <a:p>
            <a:pPr marL="0" indent="0">
              <a:buNone/>
            </a:pP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im == 0: </a:t>
            </a:r>
          </a:p>
          <a:p>
            <a:pPr marL="0" indent="0">
              <a:buNone/>
            </a:pP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raise</a:t>
            </a: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Exception</a:t>
            </a: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('Imenovalec ne more biti nič!')</a:t>
            </a:r>
          </a:p>
          <a:p>
            <a:pPr marL="0" indent="0">
              <a:buNone/>
            </a:pP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._im = im</a:t>
            </a:r>
          </a:p>
          <a:p>
            <a:pPr marL="0" indent="0">
              <a:buNone/>
            </a:pPr>
            <a:endParaRPr lang="sl-SI" sz="13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marL="0" indent="0">
              <a:buNone/>
            </a:pPr>
            <a:endParaRPr lang="en-US" sz="13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050" name="Picture 2" descr="Rezultat iskanja slik za fraction cartoon pictu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42745"/>
            <a:ext cx="1247031" cy="1425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19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sl-SI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"stare </a:t>
            </a:r>
            <a:r>
              <a:rPr lang="en-US" dirty="0" err="1" smtClean="0"/>
              <a:t>razrede</a:t>
            </a:r>
            <a:r>
              <a:rPr lang="en-US" dirty="0" smtClean="0"/>
              <a:t>" </a:t>
            </a:r>
            <a:r>
              <a:rPr lang="en-US" dirty="0" err="1" smtClean="0"/>
              <a:t>opremimo</a:t>
            </a:r>
            <a:r>
              <a:rPr lang="en-US" dirty="0" smtClean="0"/>
              <a:t> z </a:t>
            </a:r>
            <a:r>
              <a:rPr lang="en-US" smtClean="0"/>
              <a:t>lastnostmi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3E5DE-56C9-4C8A-97A7-9470082ADB19}" type="slidenum">
              <a:rPr lang="sl-SI" smtClean="0"/>
              <a:pPr>
                <a:defRPr/>
              </a:pPr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142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dirty="0" smtClean="0"/>
              <a:t>Dostop do stanj </a:t>
            </a:r>
            <a:r>
              <a:rPr lang="sl-SI" dirty="0" smtClean="0"/>
              <a:t>objekta</a:t>
            </a:r>
            <a:br>
              <a:rPr lang="sl-SI" dirty="0" smtClean="0"/>
            </a:br>
            <a:r>
              <a:rPr lang="sl-SI" dirty="0" smtClean="0"/>
              <a:t> (podatkov o objektu)</a:t>
            </a:r>
            <a:endParaRPr lang="en-GB" dirty="0" smtClean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Ker </a:t>
            </a:r>
            <a:r>
              <a:rPr lang="sl-SI" dirty="0" smtClean="0"/>
              <a:t>ne moremo vedeti, ali so podatki pravilni -</a:t>
            </a:r>
            <a:r>
              <a:rPr lang="en-US" dirty="0" smtClean="0"/>
              <a:t> </a:t>
            </a:r>
            <a:r>
              <a:rPr lang="sl-SI" dirty="0" smtClean="0"/>
              <a:t>vsi postopki po nepotrebnem bolj zapleteni</a:t>
            </a:r>
          </a:p>
          <a:p>
            <a:r>
              <a:rPr lang="sl-SI" dirty="0" smtClean="0"/>
              <a:t>Objekt naj sam poskrbi, da bo v pravilnem stanju</a:t>
            </a:r>
            <a:r>
              <a:rPr lang="sl-SI" dirty="0" smtClean="0">
                <a:latin typeface="Courier New" pitchFamily="49" charset="0"/>
              </a:rPr>
              <a:t> </a:t>
            </a:r>
          </a:p>
          <a:p>
            <a:pPr eaLnBrk="1" hangingPunct="1"/>
            <a:r>
              <a:rPr lang="sl-SI" dirty="0" smtClean="0"/>
              <a:t>Neposreden dostop:</a:t>
            </a:r>
          </a:p>
          <a:p>
            <a:pPr lvl="1"/>
            <a:r>
              <a:rPr lang="sl-SI" dirty="0" smtClean="0"/>
              <a:t>Težave</a:t>
            </a:r>
            <a:r>
              <a:rPr lang="sl-SI" dirty="0" smtClean="0"/>
              <a:t>, če moramo kasneje spremeniti način predstavitve podatkov o objektu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6237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000" smtClean="0"/>
              <a:t>Dostop do stanj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sl-SI" sz="2800" dirty="0" smtClean="0"/>
              <a:t>Razlogi: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400" dirty="0" smtClean="0"/>
              <a:t>uporabnika ne zanima, kako so podatki predstavljeni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2000" dirty="0" smtClean="0"/>
              <a:t>Ko prestaviš iz 3 v 4 prestavo, te ne zanima, kako so prestave realizirane. Zanima te le to, da se stanje avtomobila (prestava) spremeni.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2000" dirty="0" smtClean="0"/>
              <a:t>Sprememba tehnologije – za uporabnika se stvar ne spremeni</a:t>
            </a:r>
          </a:p>
          <a:p>
            <a:pPr lvl="3" eaLnBrk="1" hangingPunct="1">
              <a:lnSpc>
                <a:spcPct val="90000"/>
              </a:lnSpc>
            </a:pPr>
            <a:r>
              <a:rPr lang="sl-SI" sz="1800" dirty="0" smtClean="0"/>
              <a:t>Denimo, da so v </a:t>
            </a:r>
            <a:r>
              <a:rPr lang="sl-SI" sz="1800" dirty="0" err="1" smtClean="0">
                <a:latin typeface="Arial" charset="0"/>
              </a:rPr>
              <a:t>Pythonu</a:t>
            </a:r>
            <a:r>
              <a:rPr lang="sl-SI" sz="1800" dirty="0" smtClean="0"/>
              <a:t> </a:t>
            </a:r>
            <a:r>
              <a:rPr lang="sl-SI" sz="1800" dirty="0" smtClean="0">
                <a:latin typeface="Arial" charset="0"/>
              </a:rPr>
              <a:t>11</a:t>
            </a:r>
            <a:r>
              <a:rPr lang="sl-SI" sz="1800" dirty="0" smtClean="0"/>
              <a:t>.</a:t>
            </a:r>
            <a:r>
              <a:rPr lang="sl-SI" sz="1800" dirty="0" smtClean="0">
                <a:latin typeface="Arial" charset="0"/>
              </a:rPr>
              <a:t>5</a:t>
            </a:r>
            <a:r>
              <a:rPr lang="sl-SI" sz="1800" dirty="0" smtClean="0"/>
              <a:t> spremenili način hranjenja </a:t>
            </a:r>
            <a:r>
              <a:rPr lang="sl-SI" sz="1800" dirty="0" smtClean="0">
                <a:latin typeface="Arial" charset="0"/>
              </a:rPr>
              <a:t>podatkov</a:t>
            </a:r>
            <a:r>
              <a:rPr lang="sl-SI" sz="1800" dirty="0" smtClean="0"/>
              <a:t> v objektih razreda </a:t>
            </a:r>
            <a:r>
              <a:rPr lang="sl-SI" sz="1800" dirty="0" smtClean="0">
                <a:latin typeface="Arial" charset="0"/>
              </a:rPr>
              <a:t>list</a:t>
            </a:r>
          </a:p>
          <a:p>
            <a:pPr lvl="3" eaLnBrk="1" hangingPunct="1">
              <a:lnSpc>
                <a:spcPct val="90000"/>
              </a:lnSpc>
            </a:pPr>
            <a:r>
              <a:rPr lang="sl-SI" sz="1800" dirty="0" smtClean="0"/>
              <a:t>Ni potrebno spreminjati programov, ki razred </a:t>
            </a:r>
            <a:r>
              <a:rPr lang="sl-SI" sz="1800" dirty="0" smtClean="0">
                <a:latin typeface="Arial" charset="0"/>
              </a:rPr>
              <a:t>list</a:t>
            </a:r>
            <a:r>
              <a:rPr lang="sl-SI" sz="1800" dirty="0" smtClean="0"/>
              <a:t> uporabljajo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400" dirty="0" smtClean="0"/>
              <a:t>Zaščita pred nedovoljenimi stanji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2000" dirty="0" smtClean="0">
                <a:latin typeface="Arial" charset="0"/>
              </a:rPr>
              <a:t>Neposreden dostop </a:t>
            </a:r>
            <a:r>
              <a:rPr lang="sl-SI" sz="2000" dirty="0" smtClean="0"/>
              <a:t> – uporabnik lahko neposredno dostopa in objekt spravi v nemogoče stanje</a:t>
            </a:r>
          </a:p>
          <a:p>
            <a:pPr lvl="3" eaLnBrk="1" hangingPunct="1">
              <a:lnSpc>
                <a:spcPct val="90000"/>
              </a:lnSpc>
            </a:pPr>
            <a:r>
              <a:rPr lang="sl-SI" sz="1800" dirty="0" err="1" smtClean="0">
                <a:latin typeface="Courier New" pitchFamily="49" charset="0"/>
              </a:rPr>
              <a:t>mojAvto</a:t>
            </a:r>
            <a:r>
              <a:rPr lang="sl-SI" sz="1800" dirty="0" smtClean="0">
                <a:latin typeface="Courier New" pitchFamily="49" charset="0"/>
              </a:rPr>
              <a:t>._prestava = -10</a:t>
            </a:r>
          </a:p>
          <a:p>
            <a:pPr lvl="3" eaLnBrk="1" hangingPunct="1">
              <a:lnSpc>
                <a:spcPct val="90000"/>
              </a:lnSpc>
            </a:pPr>
            <a:endParaRPr lang="sl-SI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000" smtClean="0"/>
              <a:t>Dostop do stanj/lastnost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323850" y="1341438"/>
            <a:ext cx="8712200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200" dirty="0" smtClean="0"/>
              <a:t>Kako uporabiti: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900" dirty="0" smtClean="0"/>
              <a:t>Metode za dostop do stanj</a:t>
            </a:r>
          </a:p>
          <a:p>
            <a:pPr lvl="2">
              <a:lnSpc>
                <a:spcPct val="80000"/>
              </a:lnSpc>
            </a:pPr>
            <a:r>
              <a:rPr lang="sl-SI" dirty="0"/>
              <a:t>metode"</a:t>
            </a:r>
            <a:r>
              <a:rPr lang="sl-SI" dirty="0" err="1"/>
              <a:t>get</a:t>
            </a:r>
            <a:r>
              <a:rPr lang="sl-SI" dirty="0"/>
              <a:t>"</a:t>
            </a:r>
            <a:endParaRPr lang="sl-SI" dirty="0" smtClean="0"/>
          </a:p>
          <a:p>
            <a:pPr lvl="1" eaLnBrk="1" hangingPunct="1">
              <a:lnSpc>
                <a:spcPct val="80000"/>
              </a:lnSpc>
            </a:pPr>
            <a:r>
              <a:rPr lang="sl-SI" sz="1900" dirty="0" smtClean="0"/>
              <a:t>Metode za nastavljanje stanj</a:t>
            </a:r>
          </a:p>
          <a:p>
            <a:pPr lvl="2">
              <a:lnSpc>
                <a:spcPct val="80000"/>
              </a:lnSpc>
            </a:pPr>
            <a:r>
              <a:rPr lang="sl-SI" dirty="0"/>
              <a:t>metode"set"</a:t>
            </a:r>
            <a:endParaRPr lang="sl-SI" dirty="0" smtClean="0"/>
          </a:p>
          <a:p>
            <a:pPr eaLnBrk="1" hangingPunct="1">
              <a:lnSpc>
                <a:spcPct val="80000"/>
              </a:lnSpc>
            </a:pPr>
            <a:r>
              <a:rPr lang="sl-SI" sz="2200" dirty="0" smtClean="0"/>
              <a:t>Zakaj je boljši dostop preko metod kot neposredno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900" dirty="0" smtClean="0"/>
              <a:t>Možnost kontrole pravilnosti!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900" dirty="0" smtClean="0"/>
              <a:t>Možnost kasnejše spremembe načina predstavitve (hranjenja podatkov)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900" dirty="0" smtClean="0"/>
              <a:t>Možnost oblikovanja pogleda na podatke</a:t>
            </a:r>
          </a:p>
          <a:p>
            <a:pPr lvl="2" eaLnBrk="1" hangingPunct="1">
              <a:lnSpc>
                <a:spcPct val="80000"/>
              </a:lnSpc>
            </a:pPr>
            <a:r>
              <a:rPr lang="sl-SI" dirty="0" smtClean="0"/>
              <a:t>Podatke uporabniku posredujemo drugače, kot jih hranimo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900" dirty="0" smtClean="0"/>
              <a:t>Dostop do določenih lastnosti lahko omejimo</a:t>
            </a:r>
          </a:p>
          <a:p>
            <a:pPr lvl="2" eaLnBrk="1" hangingPunct="1">
              <a:lnSpc>
                <a:spcPct val="80000"/>
              </a:lnSpc>
            </a:pPr>
            <a:r>
              <a:rPr lang="sl-SI" dirty="0" smtClean="0"/>
              <a:t>Npr. spol lahko nastavimo le, ko naredimo objekt (kasneje ne, saj se ne spreminja</a:t>
            </a:r>
            <a:r>
              <a:rPr lang="sl-SI" sz="2000" dirty="0" smtClean="0"/>
              <a:t> </a:t>
            </a:r>
            <a:r>
              <a:rPr lang="sl-SI" sz="800" dirty="0" smtClean="0"/>
              <a:t>... če odmislimo kakšne operacije, določene vrste živali ...)</a:t>
            </a:r>
          </a:p>
          <a:p>
            <a:pPr lvl="2" eaLnBrk="1" hangingPunct="1">
              <a:lnSpc>
                <a:spcPct val="80000"/>
              </a:lnSpc>
            </a:pPr>
            <a:r>
              <a:rPr lang="sl-SI" dirty="0" smtClean="0"/>
              <a:t>Hranimo lahko tudi določene podatke, ki jih uporabnik sploh ne potrebuje 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000" smtClean="0"/>
              <a:t>Dostop do stanj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sl-SI" sz="2400" dirty="0" err="1" smtClean="0">
                <a:latin typeface="Arial" charset="0"/>
              </a:rPr>
              <a:t>Python</a:t>
            </a:r>
            <a:r>
              <a:rPr lang="sl-SI" sz="2400" dirty="0" smtClean="0">
                <a:latin typeface="Arial" charset="0"/>
              </a:rPr>
              <a:t> žal ne omogoča, da bi preprečili neposreden dostop do spremenljivk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>
                <a:latin typeface="Arial" charset="0"/>
              </a:rPr>
              <a:t>Določeni drugi jeziki (</a:t>
            </a:r>
            <a:r>
              <a:rPr lang="sl-SI" sz="2400" dirty="0" err="1" smtClean="0">
                <a:latin typeface="Arial" charset="0"/>
              </a:rPr>
              <a:t>java</a:t>
            </a:r>
            <a:r>
              <a:rPr lang="sl-SI" sz="2400" dirty="0" smtClean="0">
                <a:latin typeface="Arial" charset="0"/>
              </a:rPr>
              <a:t>, C# ...) vsebujejo ustrezne ukaze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>
                <a:latin typeface="Arial" charset="0"/>
              </a:rPr>
              <a:t>Vendar se kljub temu lahko "obnašamo" lepo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Torej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683568" y="4437112"/>
            <a:ext cx="7858323" cy="158417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sl-SI" sz="1800" dirty="0" err="1">
                <a:latin typeface="Courier New" pitchFamily="49" charset="0"/>
              </a:rPr>
              <a:t>from</a:t>
            </a:r>
            <a:r>
              <a:rPr lang="sl-SI" sz="1800" dirty="0">
                <a:latin typeface="Courier New" pitchFamily="49" charset="0"/>
              </a:rPr>
              <a:t> RK </a:t>
            </a:r>
            <a:r>
              <a:rPr lang="sl-SI" sz="1800" dirty="0" err="1">
                <a:latin typeface="Courier New" pitchFamily="49" charset="0"/>
              </a:rPr>
              <a:t>import</a:t>
            </a:r>
            <a:r>
              <a:rPr lang="sl-SI" sz="1800" dirty="0">
                <a:latin typeface="Courier New" pitchFamily="49" charset="0"/>
              </a:rPr>
              <a:t> Pes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1800" dirty="0" smtClean="0">
                <a:latin typeface="Courier New" pitchFamily="49" charset="0"/>
              </a:rPr>
              <a:t>z1 = </a:t>
            </a:r>
            <a:r>
              <a:rPr lang="sl-SI" sz="1800" dirty="0" smtClean="0">
                <a:latin typeface="Courier New" pitchFamily="49" charset="0"/>
              </a:rPr>
              <a:t>Pes</a:t>
            </a:r>
            <a:r>
              <a:rPr lang="en-US" sz="1800" dirty="0" smtClean="0">
                <a:latin typeface="Courier New" pitchFamily="49" charset="0"/>
              </a:rPr>
              <a:t>("1238-12-0</a:t>
            </a:r>
            <a:r>
              <a:rPr lang="sl-SI" sz="1800" dirty="0" smtClean="0">
                <a:latin typeface="Courier New" pitchFamily="49" charset="0"/>
              </a:rPr>
              <a:t>", </a:t>
            </a:r>
            <a:r>
              <a:rPr lang="sl-SI" sz="1800" dirty="0" err="1" smtClean="0">
                <a:latin typeface="Courier New" pitchFamily="49" charset="0"/>
              </a:rPr>
              <a:t>false</a:t>
            </a:r>
            <a:r>
              <a:rPr lang="sl-SI" sz="1800" dirty="0" smtClean="0">
                <a:latin typeface="Courier New" pitchFamily="49" charset="0"/>
              </a:rPr>
              <a:t>, 0.92)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 err="1" smtClean="0">
                <a:latin typeface="Courier New" pitchFamily="49" charset="0"/>
              </a:rPr>
              <a:t>if</a:t>
            </a:r>
            <a:r>
              <a:rPr lang="sl-SI" sz="1800" dirty="0" smtClean="0">
                <a:latin typeface="Courier New" pitchFamily="49" charset="0"/>
              </a:rPr>
              <a:t> not(</a:t>
            </a:r>
            <a:r>
              <a:rPr lang="sl-SI" sz="1800" dirty="0" err="1" smtClean="0">
                <a:latin typeface="Courier New" pitchFamily="49" charset="0"/>
              </a:rPr>
              <a:t>z1.spremeniTezo</a:t>
            </a:r>
            <a:r>
              <a:rPr lang="sl-SI" sz="1800" dirty="0" smtClean="0">
                <a:latin typeface="Courier New" pitchFamily="49" charset="0"/>
              </a:rPr>
              <a:t>(</a:t>
            </a:r>
            <a:r>
              <a:rPr lang="sl-SI" sz="1800" dirty="0" err="1" smtClean="0">
                <a:latin typeface="Courier New" pitchFamily="49" charset="0"/>
              </a:rPr>
              <a:t>z1.povejTezo</a:t>
            </a:r>
            <a:r>
              <a:rPr lang="sl-SI" sz="1800" dirty="0" smtClean="0">
                <a:latin typeface="Courier New" pitchFamily="49" charset="0"/>
              </a:rPr>
              <a:t>() + 0.3)) :</a:t>
            </a:r>
          </a:p>
          <a:p>
            <a:pPr>
              <a:lnSpc>
                <a:spcPct val="90000"/>
              </a:lnSpc>
              <a:buNone/>
            </a:pPr>
            <a:r>
              <a:rPr lang="sl-SI" sz="1800" dirty="0" smtClean="0">
                <a:latin typeface="Courier New" pitchFamily="49" charset="0"/>
              </a:rPr>
              <a:t>  </a:t>
            </a:r>
            <a:r>
              <a:rPr lang="sl-SI" sz="1800" dirty="0">
                <a:latin typeface="Courier New" pitchFamily="49" charset="0"/>
              </a:rPr>
              <a:t>print("Povečanje teže </a:t>
            </a:r>
            <a:r>
              <a:rPr lang="sl-SI" sz="1800" dirty="0" smtClean="0">
                <a:latin typeface="Courier New" pitchFamily="49" charset="0"/>
              </a:rPr>
              <a:t>preveliko</a:t>
            </a:r>
            <a:r>
              <a:rPr lang="sl-SI" sz="1800" dirty="0">
                <a:latin typeface="Courier New" pitchFamily="49" charset="0"/>
              </a:rPr>
              <a:t>, preveri! </a:t>
            </a:r>
            <a:r>
              <a:rPr lang="sl-SI" sz="1800" dirty="0" smtClean="0">
                <a:latin typeface="Courier New" pitchFamily="49" charset="0"/>
              </a:rPr>
              <a:t>")</a:t>
            </a:r>
          </a:p>
          <a:p>
            <a:pPr>
              <a:lnSpc>
                <a:spcPct val="90000"/>
              </a:lnSpc>
              <a:buNone/>
            </a:pPr>
            <a:r>
              <a:rPr lang="sl-SI" sz="1800" dirty="0" err="1" smtClean="0">
                <a:latin typeface="Courier New" pitchFamily="49" charset="0"/>
              </a:rPr>
              <a:t>print</a:t>
            </a:r>
            <a:r>
              <a:rPr lang="sl-SI" sz="1800" dirty="0" smtClean="0">
                <a:latin typeface="Courier New" pitchFamily="49" charset="0"/>
              </a:rPr>
              <a:t>("Pes ima ser. </a:t>
            </a:r>
            <a:r>
              <a:rPr lang="sl-SI" sz="1800" dirty="0" smtClean="0"/>
              <a:t>š</a:t>
            </a:r>
            <a:r>
              <a:rPr lang="sl-SI" sz="1800" dirty="0" smtClean="0">
                <a:latin typeface="Courier New" pitchFamily="49" charset="0"/>
              </a:rPr>
              <a:t>t.:" + </a:t>
            </a:r>
            <a:r>
              <a:rPr lang="sl-SI" sz="1800" dirty="0" err="1" smtClean="0">
                <a:latin typeface="Courier New" pitchFamily="49" charset="0"/>
              </a:rPr>
              <a:t>z1.povejSerijsko</a:t>
            </a:r>
            <a:r>
              <a:rPr lang="sl-SI" sz="1800" dirty="0" smtClean="0">
                <a:latin typeface="Courier New" pitchFamily="49" charset="0"/>
              </a:rPr>
              <a:t>())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51520" y="1412776"/>
            <a:ext cx="8066088" cy="25545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600" dirty="0" err="1">
                <a:latin typeface="Courier New" pitchFamily="49" charset="0"/>
              </a:rPr>
              <a:t>f</a:t>
            </a:r>
            <a:r>
              <a:rPr lang="sl-SI" sz="1600" dirty="0" err="1" smtClean="0">
                <a:latin typeface="Courier New" pitchFamily="49" charset="0"/>
              </a:rPr>
              <a:t>rom</a:t>
            </a:r>
            <a:r>
              <a:rPr lang="sl-SI" sz="1600" dirty="0" smtClean="0">
                <a:latin typeface="Courier New" pitchFamily="49" charset="0"/>
              </a:rPr>
              <a:t> RK </a:t>
            </a:r>
            <a:r>
              <a:rPr lang="sl-SI" sz="1600" dirty="0" err="1" smtClean="0">
                <a:latin typeface="Courier New" pitchFamily="49" charset="0"/>
              </a:rPr>
              <a:t>import</a:t>
            </a:r>
            <a:r>
              <a:rPr lang="sl-SI" sz="1600" dirty="0" smtClean="0">
                <a:latin typeface="Courier New" pitchFamily="49" charset="0"/>
              </a:rPr>
              <a:t> Pes</a:t>
            </a:r>
          </a:p>
          <a:p>
            <a:r>
              <a:rPr lang="en-US" sz="1600" dirty="0" smtClean="0">
                <a:latin typeface="Courier New" pitchFamily="49" charset="0"/>
              </a:rPr>
              <a:t>z1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sl-SI" sz="1600" dirty="0" smtClean="0">
                <a:latin typeface="Courier New" pitchFamily="49" charset="0"/>
              </a:rPr>
              <a:t>Pes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sl-SI" sz="1600" dirty="0">
                <a:latin typeface="Courier New" pitchFamily="49" charset="0"/>
              </a:rPr>
              <a:t>)</a:t>
            </a:r>
          </a:p>
          <a:p>
            <a:r>
              <a:rPr lang="sl-SI" sz="1600" dirty="0">
                <a:latin typeface="Courier New" pitchFamily="49" charset="0"/>
              </a:rPr>
              <a:t>z1</a:t>
            </a:r>
            <a:r>
              <a:rPr lang="sl-SI" sz="1600" dirty="0" smtClean="0">
                <a:latin typeface="Courier New" pitchFamily="49" charset="0"/>
              </a:rPr>
              <a:t>._serijska </a:t>
            </a:r>
            <a:r>
              <a:rPr lang="sl-SI" sz="1600" dirty="0">
                <a:latin typeface="Courier New" pitchFamily="49" charset="0"/>
              </a:rPr>
              <a:t>= '</a:t>
            </a:r>
            <a:r>
              <a:rPr lang="en-US" sz="1600" dirty="0">
                <a:latin typeface="Courier New" pitchFamily="49" charset="0"/>
              </a:rPr>
              <a:t>1238-12-0</a:t>
            </a:r>
            <a:r>
              <a:rPr lang="sl-SI" sz="1600" dirty="0">
                <a:latin typeface="Courier New" pitchFamily="49" charset="0"/>
              </a:rPr>
              <a:t>'</a:t>
            </a:r>
          </a:p>
          <a:p>
            <a:r>
              <a:rPr lang="sl-SI" sz="1600" dirty="0">
                <a:latin typeface="Courier New" pitchFamily="49" charset="0"/>
              </a:rPr>
              <a:t>z1</a:t>
            </a:r>
            <a:r>
              <a:rPr lang="sl-SI" sz="1600" dirty="0" smtClean="0">
                <a:latin typeface="Courier New" pitchFamily="49" charset="0"/>
              </a:rPr>
              <a:t>._spol </a:t>
            </a:r>
            <a:r>
              <a:rPr lang="sl-SI" sz="1600" dirty="0">
                <a:latin typeface="Courier New" pitchFamily="49" charset="0"/>
              </a:rPr>
              <a:t>= </a:t>
            </a:r>
            <a:r>
              <a:rPr lang="sl-SI" sz="1600" dirty="0" smtClean="0">
                <a:latin typeface="Courier New" pitchFamily="49" charset="0"/>
              </a:rPr>
              <a:t>f</a:t>
            </a:r>
            <a:r>
              <a:rPr lang="en-US" sz="1600" dirty="0" err="1" smtClean="0">
                <a:latin typeface="Courier New" pitchFamily="49" charset="0"/>
              </a:rPr>
              <a:t>alse</a:t>
            </a:r>
            <a:endParaRPr lang="sl-SI" sz="1600" dirty="0">
              <a:latin typeface="Courier New" pitchFamily="49" charset="0"/>
            </a:endParaRPr>
          </a:p>
          <a:p>
            <a:r>
              <a:rPr lang="sl-SI" sz="1600" dirty="0" smtClean="0">
                <a:latin typeface="Courier New" pitchFamily="49" charset="0"/>
              </a:rPr>
              <a:t>z1._teza </a:t>
            </a:r>
            <a:r>
              <a:rPr lang="sl-SI" sz="1600" dirty="0">
                <a:latin typeface="Courier New" pitchFamily="49" charset="0"/>
              </a:rPr>
              <a:t>= </a:t>
            </a:r>
            <a:r>
              <a:rPr lang="en-US" sz="1600" dirty="0">
                <a:latin typeface="Courier New" pitchFamily="49" charset="0"/>
              </a:rPr>
              <a:t>0.</a:t>
            </a:r>
            <a:r>
              <a:rPr lang="sl-SI" sz="1600" dirty="0">
                <a:latin typeface="Courier New" pitchFamily="49" charset="0"/>
              </a:rPr>
              <a:t>9</a:t>
            </a:r>
            <a:r>
              <a:rPr lang="en-US" sz="1600" dirty="0">
                <a:latin typeface="Courier New" pitchFamily="49" charset="0"/>
              </a:rPr>
              <a:t>2 </a:t>
            </a:r>
            <a:endParaRPr lang="sl-SI" sz="1600" dirty="0" smtClean="0">
              <a:latin typeface="Courier New" pitchFamily="49" charset="0"/>
            </a:endParaRPr>
          </a:p>
          <a:p>
            <a:r>
              <a:rPr lang="sl-SI" sz="1600" dirty="0" err="1">
                <a:latin typeface="Courier New" pitchFamily="49" charset="0"/>
              </a:rPr>
              <a:t>i</a:t>
            </a:r>
            <a:r>
              <a:rPr lang="sl-SI" sz="1600" dirty="0" err="1" smtClean="0">
                <a:latin typeface="Courier New" pitchFamily="49" charset="0"/>
              </a:rPr>
              <a:t>f</a:t>
            </a:r>
            <a:r>
              <a:rPr lang="sl-SI" sz="1600" dirty="0" smtClean="0">
                <a:latin typeface="Courier New" pitchFamily="49" charset="0"/>
              </a:rPr>
              <a:t> </a:t>
            </a:r>
            <a:r>
              <a:rPr lang="sl-SI" sz="1600" dirty="0">
                <a:latin typeface="Courier New" pitchFamily="49" charset="0"/>
              </a:rPr>
              <a:t>z1</a:t>
            </a:r>
            <a:r>
              <a:rPr lang="sl-SI" sz="1600" dirty="0" smtClean="0">
                <a:latin typeface="Courier New" pitchFamily="49" charset="0"/>
              </a:rPr>
              <a:t>._teza </a:t>
            </a:r>
            <a:r>
              <a:rPr lang="sl-SI" sz="1600" dirty="0">
                <a:latin typeface="Courier New" pitchFamily="49" charset="0"/>
              </a:rPr>
              <a:t>+ </a:t>
            </a:r>
            <a:r>
              <a:rPr lang="sl-SI" sz="1600" dirty="0" smtClean="0">
                <a:latin typeface="Courier New" pitchFamily="49" charset="0"/>
              </a:rPr>
              <a:t>0.3 :</a:t>
            </a:r>
            <a:endParaRPr lang="sl-SI" sz="1600" dirty="0">
              <a:latin typeface="Courier New" pitchFamily="49" charset="0"/>
            </a:endParaRPr>
          </a:p>
          <a:p>
            <a:r>
              <a:rPr lang="sl-SI" sz="1600" dirty="0" smtClean="0">
                <a:latin typeface="Courier New" pitchFamily="49" charset="0"/>
              </a:rPr>
              <a:t>  z1._teza </a:t>
            </a:r>
            <a:r>
              <a:rPr lang="sl-SI" sz="1600" dirty="0">
                <a:latin typeface="Courier New" pitchFamily="49" charset="0"/>
              </a:rPr>
              <a:t>= </a:t>
            </a:r>
            <a:r>
              <a:rPr lang="sl-SI" sz="1600" dirty="0" smtClean="0">
                <a:latin typeface="Courier New" pitchFamily="49" charset="0"/>
              </a:rPr>
              <a:t>z1._teza </a:t>
            </a:r>
            <a:r>
              <a:rPr lang="sl-SI" sz="1600" dirty="0">
                <a:latin typeface="Courier New" pitchFamily="49" charset="0"/>
              </a:rPr>
              <a:t>+ </a:t>
            </a:r>
            <a:r>
              <a:rPr lang="sl-SI" sz="1600" dirty="0" smtClean="0">
                <a:latin typeface="Courier New" pitchFamily="49" charset="0"/>
              </a:rPr>
              <a:t>0.3</a:t>
            </a:r>
          </a:p>
          <a:p>
            <a:r>
              <a:rPr lang="sl-SI" sz="1600" dirty="0" err="1">
                <a:latin typeface="Courier New" pitchFamily="49" charset="0"/>
              </a:rPr>
              <a:t>e</a:t>
            </a:r>
            <a:r>
              <a:rPr lang="sl-SI" sz="1600" dirty="0" err="1" smtClean="0">
                <a:latin typeface="Courier New" pitchFamily="49" charset="0"/>
              </a:rPr>
              <a:t>lse</a:t>
            </a:r>
            <a:r>
              <a:rPr lang="sl-SI" sz="1600" dirty="0" smtClean="0">
                <a:latin typeface="Courier New" pitchFamily="49" charset="0"/>
              </a:rPr>
              <a:t> :</a:t>
            </a:r>
          </a:p>
          <a:p>
            <a:r>
              <a:rPr lang="sl-SI" sz="1600" dirty="0">
                <a:latin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</a:rPr>
              <a:t> print</a:t>
            </a:r>
            <a:r>
              <a:rPr lang="sl-SI" sz="1600" dirty="0">
                <a:latin typeface="Courier New" pitchFamily="49" charset="0"/>
              </a:rPr>
              <a:t>("Povečanje </a:t>
            </a:r>
            <a:r>
              <a:rPr lang="sl-SI" sz="1600" dirty="0" smtClean="0">
                <a:latin typeface="Courier New" pitchFamily="49" charset="0"/>
              </a:rPr>
              <a:t>teže </a:t>
            </a:r>
            <a:r>
              <a:rPr lang="sl-SI" sz="1600" dirty="0" smtClean="0">
                <a:latin typeface="Courier New" pitchFamily="49" charset="0"/>
              </a:rPr>
              <a:t>preveliko</a:t>
            </a:r>
            <a:r>
              <a:rPr lang="sl-SI" sz="1600" dirty="0" smtClean="0">
                <a:latin typeface="Courier New" pitchFamily="49" charset="0"/>
              </a:rPr>
              <a:t>, </a:t>
            </a:r>
            <a:r>
              <a:rPr lang="sl-SI" sz="1600" dirty="0">
                <a:latin typeface="Courier New" pitchFamily="49" charset="0"/>
              </a:rPr>
              <a:t>preveri! ")</a:t>
            </a:r>
            <a:endParaRPr lang="sl-SI" sz="1600" dirty="0" smtClean="0">
              <a:latin typeface="Courier New" pitchFamily="49" charset="0"/>
            </a:endParaRPr>
          </a:p>
          <a:p>
            <a:r>
              <a:rPr lang="sl-SI" sz="1600" dirty="0" err="1" smtClean="0">
                <a:latin typeface="Courier New" pitchFamily="49" charset="0"/>
              </a:rPr>
              <a:t>print</a:t>
            </a:r>
            <a:r>
              <a:rPr lang="sl-SI" sz="1600" dirty="0" smtClean="0">
                <a:latin typeface="Courier New" pitchFamily="49" charset="0"/>
              </a:rPr>
              <a:t>("Pes ima </a:t>
            </a:r>
            <a:r>
              <a:rPr lang="sl-SI" sz="1600" dirty="0">
                <a:latin typeface="Courier New" pitchFamily="49" charset="0"/>
              </a:rPr>
              <a:t>ser. št.:" + z1</a:t>
            </a:r>
            <a:r>
              <a:rPr lang="sl-SI" sz="1600" dirty="0" smtClean="0">
                <a:latin typeface="Courier New" pitchFamily="49" charset="0"/>
              </a:rPr>
              <a:t>._serijska</a:t>
            </a:r>
            <a:r>
              <a:rPr lang="sl-SI" sz="1600" dirty="0">
                <a:latin typeface="Courier New" pitchFamily="49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Lastnosti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A uporaba</a:t>
            </a: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f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ifi.teza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12.5</a:t>
            </a: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u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l.stevec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5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ul.imenovalec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// 2 == 0)</a:t>
            </a:r>
          </a:p>
          <a:p>
            <a:r>
              <a:rPr lang="sl-SI" dirty="0"/>
              <a:t>j</a:t>
            </a:r>
            <a:r>
              <a:rPr lang="sl-SI" dirty="0" smtClean="0"/>
              <a:t>e „mamljiva“ za uporabnika in tudi verjetno bolj pregledna kot 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fifi.spremeniTezo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(12.5)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ul.nastaviStevec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(5)</a:t>
            </a: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ul.povejImenovalec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// 2 == 0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sl-SI" dirty="0" smtClean="0"/>
              <a:t>Lastnosti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property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3E5DE-56C9-4C8A-97A7-9470082ADB19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72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3E5DE-56C9-4C8A-97A7-9470082ADB19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0" y="17249"/>
            <a:ext cx="85324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l-SI" dirty="0" err="1" smtClean="0">
                <a:latin typeface="Courier New" pitchFamily="49" charset="0"/>
              </a:rPr>
              <a:t>class</a:t>
            </a:r>
            <a:r>
              <a:rPr lang="sl-SI" dirty="0" smtClean="0">
                <a:latin typeface="Courier New" pitchFamily="49" charset="0"/>
              </a:rPr>
              <a:t> Pes :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</a:rPr>
              <a:t> __</a:t>
            </a:r>
            <a:r>
              <a:rPr lang="sl-SI" dirty="0" err="1" smtClean="0">
                <a:latin typeface="Courier New" pitchFamily="49" charset="0"/>
              </a:rPr>
              <a:t>init</a:t>
            </a:r>
            <a:r>
              <a:rPr lang="sl-SI" dirty="0" smtClean="0">
                <a:latin typeface="Courier New" pitchFamily="49" charset="0"/>
              </a:rPr>
              <a:t>__ (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</a:rPr>
              <a:t>serijskaStev</a:t>
            </a:r>
            <a:r>
              <a:rPr lang="sl-SI" dirty="0" smtClean="0">
                <a:latin typeface="Courier New" pitchFamily="49" charset="0"/>
              </a:rPr>
              <a:t> = "NEDOLOČENO",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        spol = </a:t>
            </a:r>
            <a:r>
              <a:rPr lang="sl-SI" dirty="0" err="1" smtClean="0">
                <a:latin typeface="Courier New" pitchFamily="49" charset="0"/>
              </a:rPr>
              <a:t>True</a:t>
            </a:r>
            <a:r>
              <a:rPr lang="sl-SI" dirty="0" smtClean="0">
                <a:latin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</a:rPr>
              <a:t>zacTeza</a:t>
            </a:r>
            <a:r>
              <a:rPr lang="sl-SI" dirty="0" smtClean="0">
                <a:latin typeface="Courier New" pitchFamily="49" charset="0"/>
              </a:rPr>
              <a:t> = 1.0) :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self.</a:t>
            </a:r>
            <a:r>
              <a:rPr lang="sl-SI" dirty="0" err="1" smtClean="0">
                <a:solidFill>
                  <a:srgbClr val="FF0000"/>
                </a:solidFill>
                <a:latin typeface="Courier New" pitchFamily="49" charset="0"/>
              </a:rPr>
              <a:t>serijska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</a:rPr>
              <a:t>serijskaStev</a:t>
            </a:r>
            <a:endParaRPr lang="sl-SI" dirty="0" smtClean="0">
              <a:latin typeface="Courier New" pitchFamily="49" charset="0"/>
            </a:endParaRPr>
          </a:p>
          <a:p>
            <a:pPr eaLnBrk="1" hangingPunct="1">
              <a:buFont typeface="Arial" charset="0"/>
              <a:buNone/>
            </a:pPr>
            <a:r>
              <a:rPr lang="sl-SI" dirty="0">
                <a:latin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</a:rPr>
              <a:t>     …</a:t>
            </a:r>
          </a:p>
          <a:p>
            <a:r>
              <a:rPr lang="sl-SI" dirty="0" smtClean="0"/>
              <a:t> </a:t>
            </a:r>
          </a:p>
          <a:p>
            <a:r>
              <a:rPr lang="sl-SI" dirty="0" smtClean="0">
                <a:latin typeface="Courier New" pitchFamily="49" charset="0"/>
              </a:rPr>
              <a:t>   @</a:t>
            </a:r>
            <a:r>
              <a:rPr lang="sl-SI" dirty="0" err="1" smtClean="0">
                <a:latin typeface="Courier New" pitchFamily="49" charset="0"/>
              </a:rPr>
              <a:t>property</a:t>
            </a:r>
            <a:endParaRPr lang="sl-SI" dirty="0" smtClean="0">
              <a:latin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 smtClean="0">
                <a:solidFill>
                  <a:srgbClr val="FF0000"/>
                </a:solidFill>
                <a:latin typeface="Courier New" pitchFamily="49" charset="0"/>
              </a:rPr>
              <a:t>serijska</a:t>
            </a:r>
            <a:r>
              <a:rPr lang="sl-SI" dirty="0" smtClean="0">
                <a:latin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):</a:t>
            </a:r>
          </a:p>
          <a:p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return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 err="1" smtClean="0">
                <a:solidFill>
                  <a:srgbClr val="00B050"/>
                </a:solidFill>
                <a:latin typeface="Courier New" pitchFamily="49" charset="0"/>
              </a:rPr>
              <a:t>self</a:t>
            </a:r>
            <a:r>
              <a:rPr lang="sl-SI" dirty="0" smtClean="0">
                <a:solidFill>
                  <a:srgbClr val="00B050"/>
                </a:solidFill>
                <a:latin typeface="Courier New" pitchFamily="49" charset="0"/>
              </a:rPr>
              <a:t>._serijska</a:t>
            </a:r>
          </a:p>
          <a:p>
            <a:endParaRPr lang="sl-SI" dirty="0" smtClean="0">
              <a:latin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</a:rPr>
              <a:t>   @</a:t>
            </a:r>
            <a:r>
              <a:rPr lang="sl-SI" dirty="0" err="1" smtClean="0">
                <a:solidFill>
                  <a:srgbClr val="FF0000"/>
                </a:solidFill>
                <a:latin typeface="Courier New" pitchFamily="49" charset="0"/>
              </a:rPr>
              <a:t>serijska</a:t>
            </a:r>
            <a:r>
              <a:rPr lang="sl-SI" dirty="0" err="1" smtClean="0">
                <a:latin typeface="Courier New" pitchFamily="49" charset="0"/>
              </a:rPr>
              <a:t>.setter</a:t>
            </a:r>
            <a:endParaRPr lang="sl-SI" dirty="0" smtClean="0">
              <a:latin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 smtClean="0">
                <a:solidFill>
                  <a:srgbClr val="FF0000"/>
                </a:solidFill>
                <a:latin typeface="Courier New" pitchFamily="49" charset="0"/>
              </a:rPr>
              <a:t>serijska</a:t>
            </a:r>
            <a:r>
              <a:rPr lang="sl-SI" dirty="0" smtClean="0">
                <a:latin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</a:rPr>
              <a:t>vr</a:t>
            </a:r>
            <a:r>
              <a:rPr lang="sl-SI" dirty="0" smtClean="0">
                <a:latin typeface="Courier New" pitchFamily="49" charset="0"/>
              </a:rPr>
              <a:t>):</a:t>
            </a:r>
          </a:p>
          <a:p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solidFill>
                  <a:srgbClr val="00B050"/>
                </a:solidFill>
                <a:latin typeface="Courier New" pitchFamily="49" charset="0"/>
              </a:rPr>
              <a:t>self</a:t>
            </a:r>
            <a:r>
              <a:rPr lang="sl-SI" dirty="0" smtClean="0">
                <a:solidFill>
                  <a:srgbClr val="00B050"/>
                </a:solidFill>
                <a:latin typeface="Courier New" pitchFamily="49" charset="0"/>
              </a:rPr>
              <a:t>._serijska </a:t>
            </a:r>
            <a:r>
              <a:rPr lang="sl-SI" dirty="0" smtClean="0">
                <a:latin typeface="Courier New" pitchFamily="49" charset="0"/>
              </a:rPr>
              <a:t>= </a:t>
            </a:r>
            <a:r>
              <a:rPr lang="sl-SI" dirty="0" err="1" smtClean="0">
                <a:latin typeface="Courier New" pitchFamily="49" charset="0"/>
              </a:rPr>
              <a:t>vr</a:t>
            </a:r>
            <a:endParaRPr lang="sl-SI" dirty="0" smtClean="0">
              <a:latin typeface="Courier New" pitchFamily="49" charset="0"/>
            </a:endParaRPr>
          </a:p>
          <a:p>
            <a:endParaRPr lang="sl-SI" dirty="0" smtClean="0">
              <a:latin typeface="Courier New" pitchFamily="49" charset="0"/>
            </a:endParaRPr>
          </a:p>
          <a:p>
            <a:endParaRPr lang="sl-SI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0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3E5DE-56C9-4C8A-97A7-9470082ADB19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0" y="17249"/>
            <a:ext cx="8532440" cy="541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class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Pes :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 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def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__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init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__ (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self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,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serijskaStev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= "NEDOLOČENO",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          spol =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True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,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zacTeza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= 1.0) :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    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self.serijska</a:t>
            </a: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 = </a:t>
            </a:r>
            <a:r>
              <a:rPr lang="sl-SI" sz="1600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</a:rPr>
              <a:t>serijskaStev</a:t>
            </a:r>
            <a:endParaRPr lang="sl-SI" sz="1600" dirty="0" smtClean="0">
              <a:solidFill>
                <a:schemeClr val="accent3">
                  <a:lumMod val="75000"/>
                </a:schemeClr>
              </a:solidFill>
              <a:latin typeface="Courier New" pitchFamily="49" charset="0"/>
            </a:endParaRPr>
          </a:p>
          <a:p>
            <a:pPr eaLnBrk="1" hangingPunct="1">
              <a:buFont typeface="Arial" charset="0"/>
              <a:buNone/>
            </a:pPr>
            <a:endParaRPr lang="sl-SI" sz="1600" dirty="0" smtClean="0">
              <a:latin typeface="Courier New" pitchFamily="49" charset="0"/>
            </a:endParaRP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</a:rPr>
              <a:t>self</a:t>
            </a:r>
            <a:r>
              <a:rPr lang="sl-SI" sz="1600" dirty="0" smtClean="0">
                <a:latin typeface="Courier New" pitchFamily="49" charset="0"/>
              </a:rPr>
              <a:t>._teza = 1 # ker potrebujemo začetno težo za kontrolo!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</a:rPr>
              <a:t>self.teza</a:t>
            </a:r>
            <a:r>
              <a:rPr lang="sl-SI" sz="1600" dirty="0" smtClean="0">
                <a:latin typeface="Courier New" pitchFamily="49" charset="0"/>
              </a:rPr>
              <a:t> = </a:t>
            </a:r>
            <a:r>
              <a:rPr lang="sl-SI" sz="1600" dirty="0" err="1" smtClean="0">
                <a:latin typeface="Courier New" pitchFamily="49" charset="0"/>
              </a:rPr>
              <a:t>zacTeza</a:t>
            </a:r>
            <a:r>
              <a:rPr lang="sl-SI" sz="1600" dirty="0" smtClean="0">
                <a:latin typeface="Courier New" pitchFamily="49" charset="0"/>
              </a:rPr>
              <a:t> # tu pa uporabimo lastnost!</a:t>
            </a:r>
          </a:p>
          <a:p>
            <a:r>
              <a:rPr lang="sl-SI" sz="1600" dirty="0" smtClean="0"/>
              <a:t> </a:t>
            </a:r>
          </a:p>
          <a:p>
            <a:endParaRPr lang="sl-SI" sz="1600" dirty="0" smtClean="0">
              <a:latin typeface="Courier New" pitchFamily="49" charset="0"/>
            </a:endParaRPr>
          </a:p>
          <a:p>
            <a:r>
              <a:rPr lang="sl-SI" sz="1600" dirty="0" smtClean="0">
                <a:latin typeface="Courier New" pitchFamily="49" charset="0"/>
              </a:rPr>
              <a:t>   @</a:t>
            </a:r>
            <a:r>
              <a:rPr lang="sl-SI" sz="1600" dirty="0" err="1" smtClean="0">
                <a:latin typeface="Courier New" pitchFamily="49" charset="0"/>
              </a:rPr>
              <a:t>property</a:t>
            </a:r>
            <a:endParaRPr lang="sl-SI" sz="1600" dirty="0" smtClean="0">
              <a:latin typeface="Courier New" pitchFamily="49" charset="0"/>
            </a:endParaRPr>
          </a:p>
          <a:p>
            <a:r>
              <a:rPr lang="sl-SI" sz="1600" dirty="0" smtClean="0">
                <a:latin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</a:rPr>
              <a:t>def</a:t>
            </a:r>
            <a:r>
              <a:rPr lang="sl-SI" sz="1600" dirty="0" smtClean="0">
                <a:latin typeface="Courier New" pitchFamily="49" charset="0"/>
              </a:rPr>
              <a:t> teza(</a:t>
            </a:r>
            <a:r>
              <a:rPr lang="sl-SI" sz="1600" dirty="0" err="1" smtClean="0">
                <a:latin typeface="Courier New" pitchFamily="49" charset="0"/>
              </a:rPr>
              <a:t>self</a:t>
            </a:r>
            <a:r>
              <a:rPr lang="sl-SI" sz="1600" dirty="0" smtClean="0">
                <a:latin typeface="Courier New" pitchFamily="49" charset="0"/>
              </a:rPr>
              <a:t>):</a:t>
            </a:r>
          </a:p>
          <a:p>
            <a:r>
              <a:rPr lang="sl-SI" sz="1600" dirty="0" smtClean="0">
                <a:latin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</a:rPr>
              <a:t>self</a:t>
            </a:r>
            <a:r>
              <a:rPr lang="sl-SI" sz="1600" dirty="0" smtClean="0">
                <a:latin typeface="Courier New" pitchFamily="49" charset="0"/>
              </a:rPr>
              <a:t>._teza</a:t>
            </a:r>
          </a:p>
          <a:p>
            <a:endParaRPr lang="sl-SI" sz="1600" dirty="0" smtClean="0">
              <a:latin typeface="Courier New" pitchFamily="49" charset="0"/>
            </a:endParaRPr>
          </a:p>
          <a:p>
            <a:r>
              <a:rPr lang="sl-SI" sz="1600" dirty="0" smtClean="0">
                <a:latin typeface="Courier New" pitchFamily="49" charset="0"/>
              </a:rPr>
              <a:t>   @</a:t>
            </a:r>
            <a:r>
              <a:rPr lang="sl-SI" sz="1600" dirty="0" err="1" smtClean="0">
                <a:latin typeface="Courier New" pitchFamily="49" charset="0"/>
              </a:rPr>
              <a:t>teza.setter</a:t>
            </a:r>
            <a:endParaRPr lang="sl-SI" sz="1600" dirty="0" smtClean="0">
              <a:latin typeface="Courier New" pitchFamily="49" charset="0"/>
            </a:endParaRPr>
          </a:p>
          <a:p>
            <a:r>
              <a:rPr lang="sl-SI" sz="1600" dirty="0" smtClean="0">
                <a:latin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</a:rPr>
              <a:t>def</a:t>
            </a:r>
            <a:r>
              <a:rPr lang="sl-SI" sz="1600" dirty="0" smtClean="0">
                <a:latin typeface="Courier New" pitchFamily="49" charset="0"/>
              </a:rPr>
              <a:t> teza(</a:t>
            </a:r>
            <a:r>
              <a:rPr lang="sl-SI" sz="1600" dirty="0" err="1" smtClean="0">
                <a:latin typeface="Courier New" pitchFamily="49" charset="0"/>
              </a:rPr>
              <a:t>self</a:t>
            </a:r>
            <a:r>
              <a:rPr lang="sl-SI" sz="1600" dirty="0" smtClean="0">
                <a:latin typeface="Courier New" pitchFamily="49" charset="0"/>
              </a:rPr>
              <a:t>, </a:t>
            </a:r>
            <a:r>
              <a:rPr lang="sl-SI" sz="1600" dirty="0" err="1" smtClean="0">
                <a:latin typeface="Courier New" pitchFamily="49" charset="0"/>
              </a:rPr>
              <a:t>novaTeza</a:t>
            </a:r>
            <a:r>
              <a:rPr lang="sl-SI" sz="1600" dirty="0" smtClean="0">
                <a:latin typeface="Courier New" pitchFamily="49" charset="0"/>
              </a:rPr>
              <a:t>):</a:t>
            </a:r>
          </a:p>
          <a:p>
            <a:pPr lvl="1">
              <a:lnSpc>
                <a:spcPct val="80000"/>
              </a:lnSpc>
            </a:pPr>
            <a:r>
              <a:rPr lang="sl-SI" sz="1600" dirty="0" smtClean="0">
                <a:latin typeface="Courier New" pitchFamily="49" charset="0"/>
              </a:rPr>
              <a:t>   ''' </a:t>
            </a:r>
            <a:r>
              <a:rPr lang="sl-SI" sz="1600" dirty="0" err="1" smtClean="0">
                <a:latin typeface="Courier New" pitchFamily="49" charset="0"/>
              </a:rPr>
              <a:t>smislena</a:t>
            </a:r>
            <a:r>
              <a:rPr lang="sl-SI" sz="1600" dirty="0" smtClean="0">
                <a:latin typeface="Courier New" pitchFamily="49" charset="0"/>
              </a:rPr>
              <a:t> nova teza je le med 0 in 40 kg</a:t>
            </a:r>
          </a:p>
          <a:p>
            <a:pPr lvl="1">
              <a:lnSpc>
                <a:spcPct val="80000"/>
              </a:lnSpc>
            </a:pPr>
            <a:r>
              <a:rPr lang="sl-SI" sz="1600" dirty="0" smtClean="0">
                <a:latin typeface="Courier New" pitchFamily="49" charset="0"/>
              </a:rPr>
              <a:t>       in če ni več kot 15% spremembe od zadnjič '''</a:t>
            </a:r>
          </a:p>
          <a:p>
            <a:pPr lvl="1">
              <a:lnSpc>
                <a:spcPct val="80000"/>
              </a:lnSpc>
            </a:pPr>
            <a:r>
              <a:rPr lang="sl-SI" sz="1600" dirty="0" smtClean="0">
                <a:latin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</a:rPr>
              <a:t>spM</a:t>
            </a:r>
            <a:r>
              <a:rPr lang="sl-SI" sz="1600" dirty="0" smtClean="0">
                <a:latin typeface="Courier New" pitchFamily="49" charset="0"/>
              </a:rPr>
              <a:t> = </a:t>
            </a:r>
            <a:r>
              <a:rPr lang="sl-SI" sz="1600" dirty="0" err="1" smtClean="0">
                <a:latin typeface="Courier New" pitchFamily="49" charset="0"/>
              </a:rPr>
              <a:t>self.teza</a:t>
            </a:r>
            <a:r>
              <a:rPr lang="sl-SI" sz="1600" dirty="0" smtClean="0">
                <a:latin typeface="Courier New" pitchFamily="49" charset="0"/>
              </a:rPr>
              <a:t> * 0.85</a:t>
            </a:r>
          </a:p>
          <a:p>
            <a:pPr lvl="1">
              <a:lnSpc>
                <a:spcPct val="80000"/>
              </a:lnSpc>
            </a:pPr>
            <a:r>
              <a:rPr lang="sl-SI" sz="1600" dirty="0" smtClean="0">
                <a:latin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</a:rPr>
              <a:t>zgM</a:t>
            </a:r>
            <a:r>
              <a:rPr lang="sl-SI" sz="1600" dirty="0" smtClean="0">
                <a:latin typeface="Courier New" pitchFamily="49" charset="0"/>
              </a:rPr>
              <a:t> = </a:t>
            </a:r>
            <a:r>
              <a:rPr lang="sl-SI" sz="1600" dirty="0" err="1" smtClean="0">
                <a:latin typeface="Courier New" pitchFamily="49" charset="0"/>
              </a:rPr>
              <a:t>self.teza</a:t>
            </a:r>
            <a:r>
              <a:rPr lang="sl-SI" sz="1600" dirty="0" smtClean="0">
                <a:latin typeface="Courier New" pitchFamily="49" charset="0"/>
              </a:rPr>
              <a:t> * 1.15</a:t>
            </a:r>
          </a:p>
          <a:p>
            <a:pPr lvl="1">
              <a:lnSpc>
                <a:spcPct val="80000"/>
              </a:lnSpc>
            </a:pPr>
            <a:r>
              <a:rPr lang="sl-SI" sz="1600" dirty="0" smtClean="0">
                <a:latin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</a:rPr>
              <a:t>if</a:t>
            </a:r>
            <a:r>
              <a:rPr lang="sl-SI" sz="1600" dirty="0" smtClean="0">
                <a:latin typeface="Courier New" pitchFamily="49" charset="0"/>
              </a:rPr>
              <a:t> 0 &lt; </a:t>
            </a:r>
            <a:r>
              <a:rPr lang="sl-SI" sz="1600" dirty="0" err="1" smtClean="0">
                <a:latin typeface="Courier New" pitchFamily="49" charset="0"/>
              </a:rPr>
              <a:t>novaTeza</a:t>
            </a:r>
            <a:r>
              <a:rPr lang="sl-SI" sz="1600" dirty="0" smtClean="0">
                <a:latin typeface="Courier New" pitchFamily="49" charset="0"/>
              </a:rPr>
              <a:t> &lt;= 40 and </a:t>
            </a:r>
            <a:r>
              <a:rPr lang="sl-SI" sz="1600" dirty="0" err="1" smtClean="0">
                <a:latin typeface="Courier New" pitchFamily="49" charset="0"/>
              </a:rPr>
              <a:t>spM</a:t>
            </a:r>
            <a:r>
              <a:rPr lang="sl-SI" sz="1600" dirty="0" smtClean="0">
                <a:latin typeface="Courier New" pitchFamily="49" charset="0"/>
              </a:rPr>
              <a:t> &lt; </a:t>
            </a:r>
            <a:r>
              <a:rPr lang="sl-SI" sz="1600" dirty="0" err="1" smtClean="0">
                <a:latin typeface="Courier New" pitchFamily="49" charset="0"/>
              </a:rPr>
              <a:t>novaTeza</a:t>
            </a:r>
            <a:r>
              <a:rPr lang="sl-SI" sz="1600" dirty="0" smtClean="0">
                <a:latin typeface="Courier New" pitchFamily="49" charset="0"/>
              </a:rPr>
              <a:t> &lt;= </a:t>
            </a:r>
            <a:r>
              <a:rPr lang="sl-SI" sz="1600" dirty="0" err="1" smtClean="0">
                <a:latin typeface="Courier New" pitchFamily="49" charset="0"/>
              </a:rPr>
              <a:t>zgM</a:t>
            </a:r>
            <a:r>
              <a:rPr lang="sl-SI" sz="1600" dirty="0" smtClean="0">
                <a:latin typeface="Courier New" pitchFamily="49" charset="0"/>
              </a:rPr>
              <a:t> :</a:t>
            </a:r>
            <a:br>
              <a:rPr lang="sl-SI" sz="1600" dirty="0" smtClean="0">
                <a:latin typeface="Courier New" pitchFamily="49" charset="0"/>
              </a:rPr>
            </a:br>
            <a:r>
              <a:rPr lang="sl-SI" sz="1600" dirty="0" smtClean="0">
                <a:latin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</a:rPr>
              <a:t>self</a:t>
            </a:r>
            <a:r>
              <a:rPr lang="sl-SI" sz="1600" dirty="0" smtClean="0">
                <a:latin typeface="Courier New" pitchFamily="49" charset="0"/>
              </a:rPr>
              <a:t>._teza = </a:t>
            </a:r>
            <a:r>
              <a:rPr lang="sl-SI" sz="1600" dirty="0" err="1" smtClean="0">
                <a:latin typeface="Courier New" pitchFamily="49" charset="0"/>
              </a:rPr>
              <a:t>novaTeza</a:t>
            </a:r>
            <a:endParaRPr lang="sl-SI" sz="1600" dirty="0" smtClean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endParaRPr lang="sl-SI" sz="1600" dirty="0" smtClean="0">
              <a:latin typeface="Courier New" pitchFamily="49" charset="0"/>
            </a:endParaRPr>
          </a:p>
          <a:p>
            <a:endParaRPr lang="sl-SI" sz="16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7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552&quot;&gt;&lt;object type=&quot;3&quot; unique_id=&quot;10553&quot;&gt;&lt;property id=&quot;20148&quot; value=&quot;5&quot;/&gt;&lt;property id=&quot;20300&quot; value=&quot;Slide 1 - &amp;quot;Dostop do stanj objekta&amp;quot;&quot;/&gt;&lt;property id=&quot;20307&quot; value=&quot;257&quot;/&gt;&lt;/object&gt;&lt;object type=&quot;3&quot; unique_id=&quot;10554&quot;&gt;&lt;property id=&quot;20148&quot; value=&quot;5&quot;/&gt;&lt;property id=&quot;20300&quot; value=&quot;Slide 2 - &amp;quot;Dostopi do stanj&amp;quot;&quot;/&gt;&lt;property id=&quot;20307&quot; value=&quot;258&quot;/&gt;&lt;/object&gt;&lt;object type=&quot;3&quot; unique_id=&quot;10555&quot;&gt;&lt;property id=&quot;20148&quot; value=&quot;5&quot;/&gt;&lt;property id=&quot;20300&quot; value=&quot;Slide 3 - &amp;quot;Dostop do stanj/lastnost&amp;quot;&quot;/&gt;&lt;property id=&quot;20307&quot; value=&quot;263&quot;/&gt;&lt;/object&gt;&lt;object type=&quot;3&quot; unique_id=&quot;10556&quot;&gt;&lt;property id=&quot;20148&quot; value=&quot;5&quot;/&gt;&lt;property id=&quot;20300&quot; value=&quot;Slide 4 - &amp;quot;Dostop do stanj&amp;quot;&quot;/&gt;&lt;property id=&quot;20307&quot; value=&quot;264&quot;/&gt;&lt;/object&gt;&lt;object type=&quot;3&quot; unique_id=&quot;10557&quot;&gt;&lt;property id=&quot;20148&quot; value=&quot;5&quot;/&gt;&lt;property id=&quot;20300&quot; value=&quot;Slide 5 - &amp;quot;Dostop do stanj&amp;quot;&quot;/&gt;&lt;property id=&quot;20307&quot; value=&quot;276&quot;/&gt;&lt;/object&gt;&lt;object type=&quot;3&quot; unique_id=&quot;10558&quot;&gt;&lt;property id=&quot;20148&quot; value=&quot;5&quot;/&gt;&lt;property id=&quot;20300&quot; value=&quot;Slide 6 - &amp;quot;Dostop do stanj/lastnosti: nastavitve&amp;quot;&quot;/&gt;&lt;property id=&quot;20307&quot; value=&quot;265&quot;/&gt;&lt;/object&gt;&lt;object type=&quot;3&quot; unique_id=&quot;10559&quot;&gt;&lt;property id=&quot;20148&quot; value=&quot;5&quot;/&gt;&lt;property id=&quot;20300&quot; value=&quot;Slide 7 - &amp;quot;Dostop do stanj&amp;quot;&quot;/&gt;&lt;property id=&quot;20307&quot; value=&quot;266&quot;/&gt;&lt;/object&gt;&lt;object type=&quot;3&quot; unique_id=&quot;10560&quot;&gt;&lt;property id=&quot;20148&quot; value=&quot;5&quot;/&gt;&lt;property id=&quot;20300&quot; value=&quot;Slide 8 - &amp;quot;Razred Pes - spremeniTezo&amp;quot;&quot;/&gt;&lt;property id=&quot;20307&quot; value=&quot;267&quot;/&gt;&lt;/object&gt;&lt;object type=&quot;3&quot; unique_id=&quot;10561&quot;&gt;&lt;property id=&quot;20148&quot; value=&quot;5&quot;/&gt;&lt;property id=&quot;20300&quot; value=&quot;Slide 9 - &amp;quot;Razred Pes - spremeniTezo&amp;quot;&quot;/&gt;&lt;property id=&quot;20307&quot; value=&quot;277&quot;/&gt;&lt;/object&gt;&lt;object type=&quot;3&quot; unique_id=&quot;10562&quot;&gt;&lt;property id=&quot;20148&quot; value=&quot;5&quot;/&gt;&lt;property id=&quot;20300&quot; value=&quot;Slide 10 - &amp;quot;spremeniTezo&amp;quot;&quot;/&gt;&lt;property id=&quot;20307&quot; value=&quot;268&quot;/&gt;&lt;/object&gt;&lt;object type=&quot;3&quot; unique_id=&quot;10563&quot;&gt;&lt;property id=&quot;20148&quot; value=&quot;5&quot;/&gt;&lt;property id=&quot;20300&quot; value=&quot;Slide 11 - &amp;quot;Razred Pes - povejTezo&amp;quot;&quot;/&gt;&lt;property id=&quot;20307&quot; value=&quot;269&quot;/&gt;&lt;/object&gt;&lt;object type=&quot;3&quot; unique_id=&quot;10564&quot;&gt;&lt;property id=&quot;20148&quot; value=&quot;5&quot;/&gt;&lt;property id=&quot;20300&quot; value=&quot;Slide 12 - &amp;quot;Celotni razred Pes - 1&amp;quot;&quot;/&gt;&lt;property id=&quot;20307&quot; value=&quot;270&quot;/&gt;&lt;/object&gt;&lt;object type=&quot;3&quot; unique_id=&quot;10565&quot;&gt;&lt;property id=&quot;20148&quot; value=&quot;5&quot;/&gt;&lt;property id=&quot;20300&quot; value=&quot;Slide 13 - &amp;quot;Celotni razred Pes - 2&amp;quot;&quot;/&gt;&lt;property id=&quot;20307&quot; value=&quot;271&quot;/&gt;&lt;/object&gt;&lt;object type=&quot;3&quot; unique_id=&quot;10566&quot;&gt;&lt;property id=&quot;20148&quot; value=&quot;5&quot;/&gt;&lt;property id=&quot;20300&quot; value=&quot;Slide 14 - &amp;quot;Celotni razred Pes - 3&amp;quot;&quot;/&gt;&lt;property id=&quot;20307&quot; value=&quot;272&quot;/&gt;&lt;/object&gt;&lt;object type=&quot;3&quot; unique_id=&quot;10567&quot;&gt;&lt;property id=&quot;20148&quot; value=&quot;5&quot;/&gt;&lt;property id=&quot;20300&quot; value=&quot;Slide 15 - &amp;quot;Uporaba razreda Pes&amp;quot;&quot;/&gt;&lt;property id=&quot;20307&quot; value=&quot;273&quot;/&gt;&lt;/object&gt;&lt;object type=&quot;3&quot; unique_id=&quot;10568&quot;&gt;&lt;property id=&quot;20148&quot; value=&quot;5&quot;/&gt;&lt;property id=&quot;20300&quot; value=&quot;Slide 16 - &amp;quot;Ostale metode&amp;quot;&quot;/&gt;&lt;property id=&quot;20307&quot; value=&quot;274&quot;/&gt;&lt;/object&gt;&lt;/object&gt;&lt;object type=&quot;8&quot; unique_id=&quot;10586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ESS-Predloga-PP2003-UP</Template>
  <TotalTime>265</TotalTime>
  <Words>1125</Words>
  <Application>Microsoft Office PowerPoint</Application>
  <PresentationFormat>On-screen Show (4:3)</PresentationFormat>
  <Paragraphs>194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Courier New</vt:lpstr>
      <vt:lpstr>Verdana</vt:lpstr>
      <vt:lpstr>Wingdings</vt:lpstr>
      <vt:lpstr>Wingdings 3</vt:lpstr>
      <vt:lpstr>1_ESS-Tema-PP2007-UP</vt:lpstr>
      <vt:lpstr>ESS-Tema-PP2007-UP</vt:lpstr>
      <vt:lpstr>2_ESS-Tema-PP2007-UP</vt:lpstr>
      <vt:lpstr>3_ESS-Tema-PP2007-UP</vt:lpstr>
      <vt:lpstr>Office Theme</vt:lpstr>
      <vt:lpstr>Dostop do stanj objekta  (podatkov o objektu)</vt:lpstr>
      <vt:lpstr>Dostop do stanj objekta  (podatkov o objektu)</vt:lpstr>
      <vt:lpstr>Dostop do stanj</vt:lpstr>
      <vt:lpstr>Dostop do stanj/lastnost</vt:lpstr>
      <vt:lpstr>Dostop do stanj</vt:lpstr>
      <vt:lpstr>Torej </vt:lpstr>
      <vt:lpstr>Lastnosti</vt:lpstr>
      <vt:lpstr>PowerPoint Presentation</vt:lpstr>
      <vt:lpstr>PowerPoint Presentation</vt:lpstr>
      <vt:lpstr>PowerPoint Presentation</vt:lpstr>
      <vt:lpstr>PowerPoint Presentation</vt:lpstr>
      <vt:lpstr>Python</vt:lpstr>
      <vt:lpstr>DEMO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Dostop do stanj objekta</dc:title>
  <dc:creator>Matija Lokar</dc:creator>
  <cp:lastModifiedBy>Matija Lokar</cp:lastModifiedBy>
  <cp:revision>31</cp:revision>
  <dcterms:created xsi:type="dcterms:W3CDTF">2008-06-12T16:39:30Z</dcterms:created>
  <dcterms:modified xsi:type="dcterms:W3CDTF">2021-05-26T09:03:19Z</dcterms:modified>
</cp:coreProperties>
</file>