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53" r:id="rId2"/>
  </p:sldMasterIdLst>
  <p:notesMasterIdLst>
    <p:notesMasterId r:id="rId26"/>
  </p:notesMasterIdLst>
  <p:handoutMasterIdLst>
    <p:handoutMasterId r:id="rId27"/>
  </p:handoutMasterIdLst>
  <p:sldIdLst>
    <p:sldId id="422" r:id="rId3"/>
    <p:sldId id="423" r:id="rId4"/>
    <p:sldId id="432" r:id="rId5"/>
    <p:sldId id="433" r:id="rId6"/>
    <p:sldId id="434" r:id="rId7"/>
    <p:sldId id="435" r:id="rId8"/>
    <p:sldId id="436" r:id="rId9"/>
    <p:sldId id="440" r:id="rId10"/>
    <p:sldId id="444" r:id="rId11"/>
    <p:sldId id="445" r:id="rId12"/>
    <p:sldId id="446" r:id="rId13"/>
    <p:sldId id="447" r:id="rId14"/>
    <p:sldId id="448" r:id="rId15"/>
    <p:sldId id="449" r:id="rId16"/>
    <p:sldId id="450" r:id="rId17"/>
    <p:sldId id="452" r:id="rId18"/>
    <p:sldId id="453" r:id="rId19"/>
    <p:sldId id="456" r:id="rId20"/>
    <p:sldId id="455" r:id="rId21"/>
    <p:sldId id="457" r:id="rId22"/>
    <p:sldId id="458" r:id="rId23"/>
    <p:sldId id="460" r:id="rId24"/>
    <p:sldId id="461" r:id="rId25"/>
  </p:sldIdLst>
  <p:sldSz cx="9144000" cy="6858000" type="screen4x3"/>
  <p:notesSz cx="7315200" cy="96012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2" autoAdjust="0"/>
    <p:restoredTop sz="89210" autoAdjust="0"/>
  </p:normalViewPr>
  <p:slideViewPr>
    <p:cSldViewPr>
      <p:cViewPr varScale="1">
        <p:scale>
          <a:sx n="103" d="100"/>
          <a:sy n="103" d="100"/>
        </p:scale>
        <p:origin x="18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Merge Sort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0EA3557E-A5F3-4E67-9005-C89F14AFE7D6}" type="datetime8">
              <a:rPr lang="en-US"/>
              <a:pPr>
                <a:defRPr/>
              </a:pPr>
              <a:t>11-Dec-18 2:46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7A71D506-B5FD-4509-91BD-5020F7E4D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2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Merge Sort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2D6A8036-44BC-4E1E-8E62-685BC9B10A8F}" type="datetime8">
              <a:rPr lang="en-US"/>
              <a:pPr>
                <a:defRPr/>
              </a:pPr>
              <a:t>11-Dec-18 2:46 PM</a:t>
            </a:fld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7BDB041D-04B7-4671-BF24-A43CAA00F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4613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DBB5417-933D-4072-A2E1-2B888557D990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5427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EE218-8D91-4971-94E1-C06BC3AA8B7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11835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1D9D20E-94FA-4293-9F7B-C57C69136040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768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5A1C75-17BE-422F-86D0-7F64DCC32A0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68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9578682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8D41322-8279-491C-9A28-6939ED8D2438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778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C9993E-F08E-459A-B0D9-D09C4714E0D5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78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565665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886052C-EFC0-4523-984F-C0FCE7D54683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788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59BB66-94BD-4A0D-85AA-D44678CA3EB3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479652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9737D54-8414-4241-8971-69A19FC4DDD0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7987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9A178B-AA38-4C3C-94BC-F21D69BCE6E3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798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0613607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B92BDE8-959F-435B-879C-81AD75BC54F8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8089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976AA2-D3E9-405A-9193-6BF6613DCB8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809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8743896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2B7275C-D905-44DB-A313-48BBB5D9D4EE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819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4A5720-8C32-4E6B-B2D8-42D0C5F91BD9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317102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71EC307-86D4-487A-AF18-43E40F50C1FD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5529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F0038A-8729-4EF0-968D-87A3BCE006F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485885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70CC850-86B3-4D5F-A9BB-8CA59CA0E453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634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694E62-94C1-48EF-9915-9AE4DB17E9E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34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24336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C3517F6-952E-4EC1-A110-34F13A6568F6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B0F38B-7355-4927-A26E-678EB58613F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4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216102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9DA6C43-BA1D-45A2-99B6-E704B7329336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655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C65488-CB06-4A4C-9E8B-3BE5A5D81C9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105261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6F94D5E-0E61-4BAA-92E0-9766C945EAD1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6656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1B2E0F-06A2-4414-9118-D0FF4906DAC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65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520223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14A009B-12F4-41EF-BA87-33D4750242C8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675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D5EA8-EE1B-405D-ADE6-DA9008C0232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9067021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26963CE-9C1B-41E8-8D0A-2592C1C1FD17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716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AAEB09-92F5-4EE5-A5EF-FE849604AC6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16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536214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3B0DAF2-1A12-4F28-A3C7-72EC2DDBC4FB}" type="datetime8">
              <a:rPr lang="en-US" smtClean="0"/>
              <a:pPr/>
              <a:t>11-Dec-18 2:46 PM</a:t>
            </a:fld>
            <a:endParaRPr lang="en-US" smtClean="0"/>
          </a:p>
        </p:txBody>
      </p:sp>
      <p:sp>
        <p:nvSpPr>
          <p:cNvPr id="757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EA2A59-4067-4DB9-A160-8086FAE6BB9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16524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8A95A-A0B6-41FA-B0E6-860FE17A6A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58413-A919-42F9-9611-06C2F7F5BD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6F9B8-CCEA-4297-99B9-18F15DCFD3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BE4052-209D-4DB4-9767-4607228D114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56F6B-684F-4EDC-9782-F36DDEE08BD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AF1C460-C249-446B-B92F-606640A66B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7827F25-8DDE-4F2C-8B15-37742D4A864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5B129D2-5805-4890-960C-E614227CD8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21865-B6AC-4B75-81D3-8C4CEC56848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7412305-B810-45AC-8A73-7E7F4574612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97855-7CCF-43CB-A721-796340FC469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9DA16-39F1-4CB7-B28E-5DA55B59E7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72C8564C-944D-4908-AAD9-750C71BBDE8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5B1C4-E490-4CF9-BDC5-FBB078F248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B8D88-3027-4277-B0EF-C2230F71890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341438"/>
            <a:ext cx="3924300" cy="2443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937000"/>
            <a:ext cx="3924300" cy="2444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32138" y="66198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2BE6-5EE8-4213-9AB5-D132BA819B5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2138" y="66198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28121-42AC-4DC1-9A97-8B35BAAA904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D1C5-AC8B-4696-9C8C-4907D76FF6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571AA-91B4-4D91-A52F-DCEFC84387D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B78D7-4007-4E0D-A1EC-C09D845E16C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725BB-C021-462D-A4B8-4BB7DA2D107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ACCC1-2EE6-416D-96BB-D162FF48A9E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AF3C4-E043-4859-B0B6-14E35D81BA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C1634-92F7-43E5-AFC5-F258196C5A6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342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C0CB8C7-5CA6-4050-A735-AEDB89FA5D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3" r:id="rId2"/>
    <p:sldLayoutId id="2147483832" r:id="rId3"/>
    <p:sldLayoutId id="2147483831" r:id="rId4"/>
    <p:sldLayoutId id="2147483830" r:id="rId5"/>
    <p:sldLayoutId id="2147483829" r:id="rId6"/>
    <p:sldLayoutId id="2147483828" r:id="rId7"/>
    <p:sldLayoutId id="2147483827" r:id="rId8"/>
    <p:sldLayoutId id="2147483826" r:id="rId9"/>
    <p:sldLayoutId id="2147483825" r:id="rId10"/>
    <p:sldLayoutId id="214748382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DE3F1A7-8F09-4447-A9E5-356E0C9AB43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49" r:id="rId2"/>
    <p:sldLayoutId id="2147483851" r:id="rId3"/>
    <p:sldLayoutId id="2147483852" r:id="rId4"/>
    <p:sldLayoutId id="2147483853" r:id="rId5"/>
    <p:sldLayoutId id="2147483848" r:id="rId6"/>
    <p:sldLayoutId id="2147483854" r:id="rId7"/>
    <p:sldLayoutId id="2147483847" r:id="rId8"/>
    <p:sldLayoutId id="2147483855" r:id="rId9"/>
    <p:sldLayoutId id="2147483846" r:id="rId10"/>
    <p:sldLayoutId id="2147483856" r:id="rId11"/>
    <p:sldLayoutId id="2147483858" r:id="rId12"/>
    <p:sldLayoutId id="2147483859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 smtClean="0"/>
              <a:t>0/1 nahrbtnik</a:t>
            </a:r>
            <a:br>
              <a:rPr lang="sl-SI" dirty="0" smtClean="0"/>
            </a:br>
            <a:endParaRPr lang="sl-SI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r>
              <a:rPr lang="sl-SI" sz="2800" smtClean="0"/>
              <a:t>Dinamično programiranje</a:t>
            </a:r>
          </a:p>
        </p:txBody>
      </p:sp>
      <p:sp>
        <p:nvSpPr>
          <p:cNvPr id="2662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2EB09805-99B3-4464-8EB9-1FB4577457F1}" type="slidenum">
              <a:rPr lang="sl-SI" smtClean="0"/>
              <a:pPr/>
              <a:t>1</a:t>
            </a:fld>
            <a:endParaRPr lang="sl-SI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Primer</a:t>
            </a:r>
          </a:p>
        </p:txBody>
      </p:sp>
      <p:sp>
        <p:nvSpPr>
          <p:cNvPr id="378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963DEE3-EC02-4893-BAC2-9DEA0779C170}" type="slidenum">
              <a:rPr lang="sl-SI"/>
              <a:pPr>
                <a:defRPr/>
              </a:pPr>
              <a:t>10</a:t>
            </a:fld>
            <a:endParaRPr lang="sl-SI"/>
          </a:p>
        </p:txBody>
      </p:sp>
      <p:sp>
        <p:nvSpPr>
          <p:cNvPr id="4403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sl-SI" smtClean="0"/>
              <a:t>V = (4, 2, 4, 6)</a:t>
            </a:r>
          </a:p>
          <a:p>
            <a:pPr eaLnBrk="1" hangingPunct="1"/>
            <a:r>
              <a:rPr lang="sl-SI" smtClean="0"/>
              <a:t>C = (5, 3, 7, 8)</a:t>
            </a:r>
          </a:p>
          <a:p>
            <a:pPr eaLnBrk="1" hangingPunct="1"/>
            <a:r>
              <a:rPr lang="sl-SI" smtClean="0"/>
              <a:t>Zaradi zlivanja uredimo nepadajoče po v</a:t>
            </a:r>
          </a:p>
          <a:p>
            <a:pPr eaLnBrk="1" hangingPunct="1"/>
            <a:r>
              <a:rPr lang="sl-SI" smtClean="0"/>
              <a:t>V = (2, 4, 4, 6)</a:t>
            </a:r>
          </a:p>
          <a:p>
            <a:pPr eaLnBrk="1" hangingPunct="1"/>
            <a:r>
              <a:rPr lang="sl-SI" smtClean="0"/>
              <a:t>C = (3, 5, 7, 8)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Primer </a:t>
            </a:r>
          </a:p>
        </p:txBody>
      </p:sp>
      <p:sp>
        <p:nvSpPr>
          <p:cNvPr id="389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A430425-6D4F-42F7-B9D0-6098D40406C6}" type="slidenum">
              <a:rPr lang="sl-SI"/>
              <a:pPr>
                <a:defRPr/>
              </a:pPr>
              <a:t>11</a:t>
            </a:fld>
            <a:endParaRPr lang="sl-SI"/>
          </a:p>
        </p:txBody>
      </p:sp>
      <p:sp>
        <p:nvSpPr>
          <p:cNvPr id="4506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smtClean="0"/>
              <a:t>S</a:t>
            </a:r>
            <a:r>
              <a:rPr lang="sl-SI" sz="2200" baseline="-25000" smtClean="0"/>
              <a:t>0</a:t>
            </a:r>
            <a:r>
              <a:rPr lang="sl-SI" sz="2200" smtClean="0"/>
              <a:t> = {(0,0)}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Z</a:t>
            </a:r>
            <a:r>
              <a:rPr lang="sl-SI" sz="2200" baseline="-25000" smtClean="0"/>
              <a:t>1</a:t>
            </a:r>
            <a:r>
              <a:rPr lang="sl-SI" sz="2200" smtClean="0"/>
              <a:t> = {(0+2, 0+3)} = {(2, 3)} 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S</a:t>
            </a:r>
            <a:r>
              <a:rPr lang="sl-SI" sz="2200" baseline="-25000" smtClean="0"/>
              <a:t>1</a:t>
            </a:r>
            <a:r>
              <a:rPr lang="sl-SI" sz="2200" smtClean="0"/>
              <a:t> = {(0,0), (2,3)}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Z</a:t>
            </a:r>
            <a:r>
              <a:rPr lang="sl-SI" sz="2200" baseline="-25000" smtClean="0"/>
              <a:t>2</a:t>
            </a:r>
            <a:r>
              <a:rPr lang="sl-SI" sz="2200" smtClean="0"/>
              <a:t> = {(0+4, 0+5), (2+4,3+5)} = {(4, 5), (6,8)}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S</a:t>
            </a:r>
            <a:r>
              <a:rPr lang="sl-SI" sz="2200" baseline="-25000" smtClean="0"/>
              <a:t>2</a:t>
            </a:r>
            <a:r>
              <a:rPr lang="sl-SI" sz="2200" smtClean="0"/>
              <a:t> = {(0,0), (2,3), (4, 5), (6,8)}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Z</a:t>
            </a:r>
            <a:r>
              <a:rPr lang="sl-SI" sz="2200" baseline="-25000" smtClean="0"/>
              <a:t>3</a:t>
            </a:r>
            <a:r>
              <a:rPr lang="sl-SI" sz="2200" smtClean="0"/>
              <a:t> = S</a:t>
            </a:r>
            <a:r>
              <a:rPr lang="sl-SI" sz="2200" baseline="-25000" smtClean="0"/>
              <a:t>2 </a:t>
            </a:r>
            <a:r>
              <a:rPr lang="sl-SI" sz="2200" smtClean="0"/>
              <a:t>‡ (4,7) =</a:t>
            </a:r>
            <a:br>
              <a:rPr lang="sl-SI" sz="2200" smtClean="0"/>
            </a:br>
            <a:r>
              <a:rPr lang="sl-SI" sz="2200" smtClean="0"/>
              <a:t> {(4,7), (6,10), (8, 12), (10,15)}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S</a:t>
            </a:r>
            <a:r>
              <a:rPr lang="sl-SI" sz="2200" baseline="-25000" smtClean="0"/>
              <a:t>3</a:t>
            </a:r>
            <a:r>
              <a:rPr lang="sl-SI" sz="2200" smtClean="0"/>
              <a:t> = {(0,0), (2,3), (4, 7), (6,10), (8, 12), (10,15)}</a:t>
            </a:r>
          </a:p>
        </p:txBody>
      </p:sp>
      <p:sp>
        <p:nvSpPr>
          <p:cNvPr id="45062" name="Rectangle 4"/>
          <p:cNvSpPr>
            <a:spLocks noChangeArrowheads="1"/>
          </p:cNvSpPr>
          <p:nvPr/>
        </p:nvSpPr>
        <p:spPr bwMode="auto">
          <a:xfrm>
            <a:off x="4427538" y="404813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/>
              <a:t>V = (2, 4, 4, 6)</a:t>
            </a:r>
          </a:p>
          <a:p>
            <a:r>
              <a:rPr lang="sl-SI"/>
              <a:t>C = (3, 5, 7, 8)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Primer </a:t>
            </a:r>
          </a:p>
        </p:txBody>
      </p:sp>
      <p:sp>
        <p:nvSpPr>
          <p:cNvPr id="399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251FD68-568A-4242-85AA-6775277ED59E}" type="slidenum">
              <a:rPr lang="sl-SI"/>
              <a:pPr>
                <a:defRPr/>
              </a:pPr>
              <a:t>12</a:t>
            </a:fld>
            <a:endParaRPr lang="sl-SI"/>
          </a:p>
        </p:txBody>
      </p:sp>
      <p:sp>
        <p:nvSpPr>
          <p:cNvPr id="4608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752600"/>
            <a:ext cx="864235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S</a:t>
            </a:r>
            <a:r>
              <a:rPr lang="sl-SI" sz="2200" baseline="-25000" dirty="0" smtClean="0"/>
              <a:t>3</a:t>
            </a:r>
            <a:r>
              <a:rPr lang="sl-SI" sz="2200" dirty="0" smtClean="0"/>
              <a:t> = {(0,0), (2,3), (4, 7), (6,10), (8, 12), (10,15)}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Z</a:t>
            </a:r>
            <a:r>
              <a:rPr lang="sl-SI" sz="2200" baseline="-25000" dirty="0" smtClean="0"/>
              <a:t>4</a:t>
            </a:r>
            <a:r>
              <a:rPr lang="sl-SI" sz="2200" dirty="0" smtClean="0"/>
              <a:t> = S</a:t>
            </a:r>
            <a:r>
              <a:rPr lang="sl-SI" sz="2200" baseline="-25000" dirty="0" smtClean="0"/>
              <a:t>3 </a:t>
            </a:r>
            <a:r>
              <a:rPr lang="sl-SI" sz="2200" dirty="0" smtClean="0"/>
              <a:t>‡ (6,8) =</a:t>
            </a:r>
            <a:br>
              <a:rPr lang="sl-SI" sz="2200" dirty="0" smtClean="0"/>
            </a:br>
            <a:r>
              <a:rPr lang="sl-SI" sz="2200" dirty="0" smtClean="0"/>
              <a:t> {(6,8), (8,11), (10, 15), (12,18), (14, 20), (16,23)}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S</a:t>
            </a:r>
            <a:r>
              <a:rPr lang="sl-SI" sz="2200" baseline="-25000" dirty="0" smtClean="0"/>
              <a:t>4</a:t>
            </a:r>
            <a:r>
              <a:rPr lang="sl-SI" sz="2200" dirty="0" smtClean="0"/>
              <a:t> = {(0,0), (2,3), (4, 7), (6,10), (8, 12), (10,15), (12,18), (14, 20), (16,23)}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Če iščemo rešitev pri V = 9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err="1" smtClean="0"/>
              <a:t>Optimum</a:t>
            </a:r>
            <a:r>
              <a:rPr lang="sl-SI" sz="2000" dirty="0" smtClean="0"/>
              <a:t> je 12 (zasedemo 8 prostora)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/>
              <a:t>V = 13: optimalna vrednost 18</a:t>
            </a:r>
          </a:p>
          <a:p>
            <a:pPr eaLnBrk="1" hangingPunct="1">
              <a:lnSpc>
                <a:spcPct val="90000"/>
              </a:lnSpc>
            </a:pPr>
            <a:r>
              <a:rPr lang="sl-SI" sz="2300" dirty="0" smtClean="0"/>
              <a:t>Denimo, da smo pri računanju naračunali: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/>
              <a:t> </a:t>
            </a:r>
            <a:r>
              <a:rPr lang="sl-SI" sz="2100" dirty="0" err="1" smtClean="0"/>
              <a:t>S</a:t>
            </a:r>
            <a:r>
              <a:rPr lang="sl-SI" sz="2100" baseline="-25000" dirty="0" err="1" smtClean="0"/>
              <a:t>x</a:t>
            </a:r>
            <a:r>
              <a:rPr lang="sl-SI" sz="2100" dirty="0" smtClean="0"/>
              <a:t> = {(0,0), (2,3), (4, 7), (6,5), (8, 12), (10,12), (12,18)}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100" dirty="0" smtClean="0"/>
              <a:t>Kaj je narobe, kaj je odveč …</a:t>
            </a:r>
          </a:p>
          <a:p>
            <a:pPr eaLnBrk="1" hangingPunct="1">
              <a:lnSpc>
                <a:spcPct val="90000"/>
              </a:lnSpc>
            </a:pPr>
            <a:endParaRPr lang="sl-SI" sz="2300" dirty="0" smtClean="0"/>
          </a:p>
        </p:txBody>
      </p:sp>
      <p:sp>
        <p:nvSpPr>
          <p:cNvPr id="46086" name="Rectangle 4"/>
          <p:cNvSpPr>
            <a:spLocks noChangeArrowheads="1"/>
          </p:cNvSpPr>
          <p:nvPr/>
        </p:nvSpPr>
        <p:spPr bwMode="auto">
          <a:xfrm>
            <a:off x="5867400" y="152400"/>
            <a:ext cx="2736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2400"/>
              <a:t>V = (2, 4, 4, 6)</a:t>
            </a:r>
          </a:p>
          <a:p>
            <a:r>
              <a:rPr lang="sl-SI" sz="2400"/>
              <a:t>C = (3, 5, 7, 8)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Kako do x</a:t>
            </a:r>
          </a:p>
        </p:txBody>
      </p:sp>
      <p:sp>
        <p:nvSpPr>
          <p:cNvPr id="409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C9519E2-898C-455E-AB94-BECA040EDE8D}" type="slidenum">
              <a:rPr lang="sl-SI"/>
              <a:pPr>
                <a:defRPr/>
              </a:pPr>
              <a:t>13</a:t>
            </a:fld>
            <a:endParaRPr lang="sl-SI"/>
          </a:p>
        </p:txBody>
      </p:sp>
      <p:sp>
        <p:nvSpPr>
          <p:cNvPr id="4710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752600"/>
            <a:ext cx="8326437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200" smtClean="0"/>
              <a:t>Že prej: pare vodimo le dokler ne presežejo V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(W*,C*) zadnji par v S</a:t>
            </a:r>
            <a:r>
              <a:rPr lang="sl-SI" sz="2200" baseline="-25000" smtClean="0"/>
              <a:t>n</a:t>
            </a:r>
            <a:r>
              <a:rPr lang="sl-SI" sz="2200" smtClean="0"/>
              <a:t>, kjer W* ≤ V</a:t>
            </a:r>
            <a:endParaRPr lang="sl-SI" sz="2200" baseline="-25000" smtClean="0"/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Gledamo, kje je (W*,C*) </a:t>
            </a:r>
          </a:p>
          <a:p>
            <a:pPr lvl="1" eaLnBrk="1" hangingPunct="1">
              <a:lnSpc>
                <a:spcPct val="80000"/>
              </a:lnSpc>
            </a:pPr>
            <a:r>
              <a:rPr lang="el-GR" sz="1800" smtClean="0"/>
              <a:t>ε </a:t>
            </a:r>
            <a:r>
              <a:rPr lang="sl-SI" sz="1800" smtClean="0"/>
              <a:t>S</a:t>
            </a:r>
            <a:r>
              <a:rPr lang="sl-SI" sz="1800" baseline="-25000" smtClean="0"/>
              <a:t>n-1 </a:t>
            </a:r>
            <a:r>
              <a:rPr lang="sl-SI" sz="1800" smtClean="0"/>
              <a:t>&amp; Z</a:t>
            </a:r>
            <a:r>
              <a:rPr lang="sl-SI" sz="1800" baseline="-25000" smtClean="0"/>
              <a:t>n</a:t>
            </a:r>
            <a:r>
              <a:rPr lang="sl-SI" sz="1800" smtClean="0">
                <a:sym typeface="Wingdings" pitchFamily="2" charset="2"/>
              </a:rPr>
              <a:t></a:t>
            </a:r>
            <a:r>
              <a:rPr lang="sl-SI" sz="1800" baseline="-25000" smtClean="0">
                <a:sym typeface="Wingdings" pitchFamily="2" charset="2"/>
              </a:rPr>
              <a:t> </a:t>
            </a:r>
            <a:r>
              <a:rPr lang="sl-SI" sz="1800" smtClean="0">
                <a:sym typeface="Wingdings" pitchFamily="2" charset="2"/>
              </a:rPr>
              <a:t>x</a:t>
            </a:r>
            <a:r>
              <a:rPr lang="sl-SI" sz="1800" baseline="-25000" smtClean="0">
                <a:sym typeface="Wingdings" pitchFamily="2" charset="2"/>
              </a:rPr>
              <a:t>n </a:t>
            </a:r>
            <a:r>
              <a:rPr lang="sl-SI" sz="1800" smtClean="0">
                <a:sym typeface="Wingdings" pitchFamily="2" charset="2"/>
              </a:rPr>
              <a:t>= 0 ali x</a:t>
            </a:r>
            <a:r>
              <a:rPr lang="sl-SI" sz="1800" baseline="-25000" smtClean="0">
                <a:sym typeface="Wingdings" pitchFamily="2" charset="2"/>
              </a:rPr>
              <a:t>n </a:t>
            </a:r>
            <a:r>
              <a:rPr lang="sl-SI" sz="1800" smtClean="0">
                <a:sym typeface="Wingdings" pitchFamily="2" charset="2"/>
              </a:rPr>
              <a:t>= 1 (dve optimalni rešitvi) </a:t>
            </a:r>
            <a:endParaRPr lang="sl-SI" sz="2000" smtClean="0"/>
          </a:p>
          <a:p>
            <a:pPr lvl="1" eaLnBrk="1" hangingPunct="1">
              <a:lnSpc>
                <a:spcPct val="80000"/>
              </a:lnSpc>
            </a:pPr>
            <a:r>
              <a:rPr lang="el-GR" sz="1800" smtClean="0"/>
              <a:t>ε </a:t>
            </a:r>
            <a:r>
              <a:rPr lang="sl-SI" sz="1800" smtClean="0"/>
              <a:t>S</a:t>
            </a:r>
            <a:r>
              <a:rPr lang="sl-SI" sz="1800" baseline="-25000" smtClean="0"/>
              <a:t>n-1 </a:t>
            </a:r>
            <a:r>
              <a:rPr lang="sl-SI" sz="1800" smtClean="0"/>
              <a:t>&amp; ni v Z</a:t>
            </a:r>
            <a:r>
              <a:rPr lang="sl-SI" sz="1800" baseline="-25000" smtClean="0"/>
              <a:t>n </a:t>
            </a:r>
            <a:r>
              <a:rPr lang="sl-SI" sz="1800" smtClean="0">
                <a:sym typeface="Wingdings" pitchFamily="2" charset="2"/>
              </a:rPr>
              <a:t></a:t>
            </a:r>
            <a:r>
              <a:rPr lang="sl-SI" sz="1800" baseline="-25000" smtClean="0">
                <a:sym typeface="Wingdings" pitchFamily="2" charset="2"/>
              </a:rPr>
              <a:t> </a:t>
            </a:r>
            <a:r>
              <a:rPr lang="sl-SI" sz="1800" smtClean="0">
                <a:sym typeface="Wingdings" pitchFamily="2" charset="2"/>
              </a:rPr>
              <a:t>x</a:t>
            </a:r>
            <a:r>
              <a:rPr lang="sl-SI" sz="1800" baseline="-25000" smtClean="0">
                <a:sym typeface="Wingdings" pitchFamily="2" charset="2"/>
              </a:rPr>
              <a:t>n </a:t>
            </a:r>
            <a:r>
              <a:rPr lang="sl-SI" sz="1800" smtClean="0">
                <a:sym typeface="Wingdings" pitchFamily="2" charset="2"/>
              </a:rPr>
              <a:t>= 0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800" smtClean="0"/>
              <a:t>ni </a:t>
            </a:r>
            <a:r>
              <a:rPr lang="el-GR" sz="1800" smtClean="0"/>
              <a:t>ε </a:t>
            </a:r>
            <a:r>
              <a:rPr lang="sl-SI" sz="1800" smtClean="0"/>
              <a:t>S</a:t>
            </a:r>
            <a:r>
              <a:rPr lang="sl-SI" sz="1800" baseline="-25000" smtClean="0"/>
              <a:t>n-1</a:t>
            </a:r>
            <a:r>
              <a:rPr lang="sl-SI" sz="1800" smtClean="0">
                <a:sym typeface="Wingdings" pitchFamily="2" charset="2"/>
              </a:rPr>
              <a:t></a:t>
            </a:r>
            <a:r>
              <a:rPr lang="sl-SI" sz="1800" baseline="-25000" smtClean="0"/>
              <a:t> </a:t>
            </a:r>
            <a:r>
              <a:rPr lang="sl-SI" sz="1800" smtClean="0"/>
              <a:t>je v Z</a:t>
            </a:r>
            <a:r>
              <a:rPr lang="sl-SI" sz="1800" baseline="-25000" smtClean="0"/>
              <a:t>n </a:t>
            </a:r>
            <a:r>
              <a:rPr lang="sl-SI" sz="1800" smtClean="0">
                <a:sym typeface="Wingdings" pitchFamily="2" charset="2"/>
              </a:rPr>
              <a:t></a:t>
            </a:r>
            <a:r>
              <a:rPr lang="sl-SI" sz="1800" baseline="-25000" smtClean="0">
                <a:sym typeface="Wingdings" pitchFamily="2" charset="2"/>
              </a:rPr>
              <a:t> </a:t>
            </a:r>
            <a:r>
              <a:rPr lang="sl-SI" sz="1800" smtClean="0">
                <a:sym typeface="Wingdings" pitchFamily="2" charset="2"/>
              </a:rPr>
              <a:t>x</a:t>
            </a:r>
            <a:r>
              <a:rPr lang="sl-SI" sz="1800" baseline="-25000" smtClean="0">
                <a:sym typeface="Wingdings" pitchFamily="2" charset="2"/>
              </a:rPr>
              <a:t>n </a:t>
            </a:r>
            <a:r>
              <a:rPr lang="sl-SI" sz="1800" smtClean="0">
                <a:sym typeface="Wingdings" pitchFamily="2" charset="2"/>
              </a:rPr>
              <a:t>= 1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smtClean="0">
                <a:sym typeface="Wingdings" pitchFamily="2" charset="2"/>
              </a:rPr>
              <a:t>Ko poznamo</a:t>
            </a:r>
            <a:r>
              <a:rPr lang="sl-SI" sz="2000" smtClean="0">
                <a:sym typeface="Wingdings" pitchFamily="2" charset="2"/>
              </a:rPr>
              <a:t> x</a:t>
            </a:r>
            <a:r>
              <a:rPr lang="sl-SI" sz="2000" baseline="-25000" smtClean="0">
                <a:sym typeface="Wingdings" pitchFamily="2" charset="2"/>
              </a:rPr>
              <a:t>n,</a:t>
            </a:r>
            <a:r>
              <a:rPr lang="sl-SI" sz="2000" smtClean="0">
                <a:sym typeface="Wingdings" pitchFamily="2" charset="2"/>
              </a:rPr>
              <a:t> nadaljujemo enako z x</a:t>
            </a:r>
            <a:r>
              <a:rPr lang="sl-SI" sz="2000" baseline="-25000" smtClean="0">
                <a:sym typeface="Wingdings" pitchFamily="2" charset="2"/>
              </a:rPr>
              <a:t>n-1.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000" smtClean="0"/>
              <a:t>Če </a:t>
            </a:r>
            <a:r>
              <a:rPr lang="sl-SI" sz="1800" smtClean="0">
                <a:sym typeface="Wingdings" pitchFamily="2" charset="2"/>
              </a:rPr>
              <a:t>x</a:t>
            </a:r>
            <a:r>
              <a:rPr lang="sl-SI" sz="1800" baseline="-25000" smtClean="0">
                <a:sym typeface="Wingdings" pitchFamily="2" charset="2"/>
              </a:rPr>
              <a:t>n </a:t>
            </a:r>
            <a:r>
              <a:rPr lang="sl-SI" sz="1800" smtClean="0">
                <a:sym typeface="Wingdings" pitchFamily="2" charset="2"/>
              </a:rPr>
              <a:t>= 0, gledamo par </a:t>
            </a:r>
            <a:r>
              <a:rPr lang="sl-SI" sz="2000" smtClean="0"/>
              <a:t>(W*,C*) v </a:t>
            </a:r>
            <a:r>
              <a:rPr lang="sl-SI" sz="1800" smtClean="0"/>
              <a:t>S</a:t>
            </a:r>
            <a:r>
              <a:rPr lang="sl-SI" sz="1800" baseline="-25000" smtClean="0"/>
              <a:t>n-2</a:t>
            </a:r>
            <a:endParaRPr lang="sl-SI" sz="2000" smtClean="0"/>
          </a:p>
          <a:p>
            <a:pPr lvl="1" eaLnBrk="1" hangingPunct="1">
              <a:lnSpc>
                <a:spcPct val="80000"/>
              </a:lnSpc>
            </a:pPr>
            <a:r>
              <a:rPr lang="sl-SI" sz="2000" smtClean="0"/>
              <a:t>Če </a:t>
            </a:r>
            <a:r>
              <a:rPr lang="sl-SI" sz="1800" smtClean="0">
                <a:sym typeface="Wingdings" pitchFamily="2" charset="2"/>
              </a:rPr>
              <a:t>x</a:t>
            </a:r>
            <a:r>
              <a:rPr lang="sl-SI" sz="1800" baseline="-25000" smtClean="0">
                <a:sym typeface="Wingdings" pitchFamily="2" charset="2"/>
              </a:rPr>
              <a:t>n </a:t>
            </a:r>
            <a:r>
              <a:rPr lang="sl-SI" sz="1800" smtClean="0">
                <a:sym typeface="Wingdings" pitchFamily="2" charset="2"/>
              </a:rPr>
              <a:t>= 1, gledamo par </a:t>
            </a:r>
            <a:r>
              <a:rPr lang="sl-SI" sz="2000" smtClean="0"/>
              <a:t>(W-v</a:t>
            </a:r>
            <a:r>
              <a:rPr lang="sl-SI" sz="2000" baseline="-25000" smtClean="0"/>
              <a:t>n</a:t>
            </a:r>
            <a:r>
              <a:rPr lang="sl-SI" sz="2000" smtClean="0"/>
              <a:t>,C-c</a:t>
            </a:r>
            <a:r>
              <a:rPr lang="sl-SI" sz="2000" baseline="-25000" smtClean="0"/>
              <a:t>n</a:t>
            </a:r>
            <a:r>
              <a:rPr lang="sl-SI" sz="2000" smtClean="0"/>
              <a:t>) v </a:t>
            </a:r>
            <a:r>
              <a:rPr lang="sl-SI" sz="1800" smtClean="0"/>
              <a:t>S</a:t>
            </a:r>
            <a:r>
              <a:rPr lang="sl-SI" sz="1800" baseline="-25000" smtClean="0"/>
              <a:t>n-2</a:t>
            </a:r>
            <a:endParaRPr lang="sl-SI" sz="2000" smtClean="0"/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Če v primeru izberemo </a:t>
            </a:r>
            <a:r>
              <a:rPr lang="el-GR" sz="2000" smtClean="0"/>
              <a:t>ε </a:t>
            </a:r>
            <a:r>
              <a:rPr lang="sl-SI" sz="2000" smtClean="0"/>
              <a:t>S</a:t>
            </a:r>
            <a:r>
              <a:rPr lang="sl-SI" sz="2000" baseline="-25000" smtClean="0"/>
              <a:t>n-1 </a:t>
            </a:r>
            <a:r>
              <a:rPr lang="sl-SI" sz="2000" smtClean="0"/>
              <a:t>&amp; Z</a:t>
            </a:r>
            <a:r>
              <a:rPr lang="sl-SI" sz="2000" baseline="-25000" smtClean="0"/>
              <a:t>n</a:t>
            </a:r>
            <a:r>
              <a:rPr lang="sl-SI" sz="2200" smtClean="0"/>
              <a:t> vedno </a:t>
            </a:r>
            <a:r>
              <a:rPr lang="sl-SI" sz="2000" smtClean="0">
                <a:sym typeface="Wingdings" pitchFamily="2" charset="2"/>
              </a:rPr>
              <a:t>x</a:t>
            </a:r>
            <a:r>
              <a:rPr lang="sl-SI" sz="2000" baseline="-25000" smtClean="0">
                <a:sym typeface="Wingdings" pitchFamily="2" charset="2"/>
              </a:rPr>
              <a:t>n </a:t>
            </a:r>
            <a:r>
              <a:rPr lang="sl-SI" sz="2000" smtClean="0">
                <a:sym typeface="Wingdings" pitchFamily="2" charset="2"/>
              </a:rPr>
              <a:t>= 0, p</a:t>
            </a:r>
            <a:r>
              <a:rPr lang="sl-SI" sz="2200" smtClean="0"/>
              <a:t>otrebujemo le S</a:t>
            </a:r>
            <a:r>
              <a:rPr lang="sl-SI" sz="2200" baseline="-25000" smtClean="0"/>
              <a:t>i</a:t>
            </a:r>
            <a:r>
              <a:rPr lang="sl-SI" sz="220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sl-SI" sz="2200" baseline="-25000" smtClean="0"/>
          </a:p>
          <a:p>
            <a:pPr eaLnBrk="1" hangingPunct="1">
              <a:lnSpc>
                <a:spcPct val="80000"/>
              </a:lnSpc>
            </a:pPr>
            <a:endParaRPr lang="sl-SI" sz="2200" baseline="-250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Kako do x - zgled</a:t>
            </a:r>
          </a:p>
        </p:txBody>
      </p:sp>
      <p:sp>
        <p:nvSpPr>
          <p:cNvPr id="419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3B72098-0459-4917-AB1A-B837E59FFA52}" type="slidenum">
              <a:rPr lang="sl-SI"/>
              <a:pPr>
                <a:defRPr/>
              </a:pPr>
              <a:t>14</a:t>
            </a:fld>
            <a:endParaRPr lang="sl-SI"/>
          </a:p>
        </p:txBody>
      </p:sp>
      <p:sp>
        <p:nvSpPr>
          <p:cNvPr id="4813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sl-SI" smtClean="0"/>
              <a:t>V = 9</a:t>
            </a:r>
          </a:p>
          <a:p>
            <a:pPr eaLnBrk="1" hangingPunct="1"/>
            <a:r>
              <a:rPr lang="sl-SI" smtClean="0"/>
              <a:t>v = (2, 4, 4, 6)</a:t>
            </a:r>
          </a:p>
          <a:p>
            <a:pPr eaLnBrk="1" hangingPunct="1"/>
            <a:r>
              <a:rPr lang="sl-SI" smtClean="0"/>
              <a:t>c = (3, 5, 7, 8)</a:t>
            </a:r>
          </a:p>
          <a:p>
            <a:pPr eaLnBrk="1" hangingPunct="1"/>
            <a:endParaRPr lang="sl-SI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Kako do x </a:t>
            </a:r>
          </a:p>
        </p:txBody>
      </p:sp>
      <p:sp>
        <p:nvSpPr>
          <p:cNvPr id="430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070E42-8538-4D99-8AA5-BBCEA46C4857}" type="slidenum">
              <a:rPr lang="sl-SI"/>
              <a:pPr>
                <a:defRPr/>
              </a:pPr>
              <a:t>15</a:t>
            </a:fld>
            <a:endParaRPr lang="sl-SI"/>
          </a:p>
        </p:txBody>
      </p:sp>
      <p:sp>
        <p:nvSpPr>
          <p:cNvPr id="4915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752600"/>
            <a:ext cx="864235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000" smtClean="0"/>
              <a:t>S</a:t>
            </a:r>
            <a:r>
              <a:rPr lang="sl-SI" sz="2000" baseline="-25000" smtClean="0"/>
              <a:t>0</a:t>
            </a:r>
            <a:r>
              <a:rPr lang="sl-SI" sz="2000" smtClean="0"/>
              <a:t> = {(0,0)}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S</a:t>
            </a:r>
            <a:r>
              <a:rPr lang="sl-SI" sz="2000" baseline="-25000" smtClean="0"/>
              <a:t>1</a:t>
            </a:r>
            <a:r>
              <a:rPr lang="sl-SI" sz="2000" smtClean="0"/>
              <a:t> = {(0,0), (2,3)}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S</a:t>
            </a:r>
            <a:r>
              <a:rPr lang="sl-SI" sz="2000" baseline="-25000" smtClean="0"/>
              <a:t>2</a:t>
            </a:r>
            <a:r>
              <a:rPr lang="sl-SI" sz="2000" smtClean="0"/>
              <a:t> = {(0,0), (2,3), (4, 5), (6,8)}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S</a:t>
            </a:r>
            <a:r>
              <a:rPr lang="sl-SI" sz="2000" baseline="-25000" smtClean="0"/>
              <a:t>3</a:t>
            </a:r>
            <a:r>
              <a:rPr lang="sl-SI" sz="2000" smtClean="0"/>
              <a:t> = {(0,0), (2,3), (4, 7), (6,10), (8, 12}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S</a:t>
            </a:r>
            <a:r>
              <a:rPr lang="sl-SI" sz="2000" baseline="-25000" smtClean="0"/>
              <a:t>4</a:t>
            </a:r>
            <a:r>
              <a:rPr lang="sl-SI" sz="2000" smtClean="0"/>
              <a:t> = {(0,0), (2,3), (4, 7), (6,10), (8, 12)}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Vzamemo zadnjega v S</a:t>
            </a:r>
            <a:r>
              <a:rPr lang="sl-SI" sz="2000" baseline="-25000" smtClean="0"/>
              <a:t>4 </a:t>
            </a:r>
            <a:r>
              <a:rPr lang="sl-SI" sz="2000" smtClean="0"/>
              <a:t>: (8,12)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Ker (8,12) </a:t>
            </a:r>
            <a:r>
              <a:rPr lang="el-GR" sz="2000" smtClean="0"/>
              <a:t>ε </a:t>
            </a:r>
            <a:r>
              <a:rPr lang="sl-SI" sz="2000" smtClean="0"/>
              <a:t>S</a:t>
            </a:r>
            <a:r>
              <a:rPr lang="sl-SI" sz="2000" baseline="-25000" smtClean="0"/>
              <a:t>3 </a:t>
            </a:r>
            <a:r>
              <a:rPr lang="sl-SI" sz="2000" smtClean="0">
                <a:sym typeface="Wingdings" pitchFamily="2" charset="2"/>
              </a:rPr>
              <a:t></a:t>
            </a:r>
            <a:r>
              <a:rPr lang="sl-SI" sz="2000" baseline="-25000" smtClean="0">
                <a:sym typeface="Wingdings" pitchFamily="2" charset="2"/>
              </a:rPr>
              <a:t> </a:t>
            </a:r>
            <a:r>
              <a:rPr lang="sl-SI" sz="2000" smtClean="0">
                <a:sym typeface="Wingdings" pitchFamily="2" charset="2"/>
              </a:rPr>
              <a:t>x</a:t>
            </a:r>
            <a:r>
              <a:rPr lang="sl-SI" sz="2000" baseline="-25000" smtClean="0">
                <a:sym typeface="Wingdings" pitchFamily="2" charset="2"/>
              </a:rPr>
              <a:t>4 </a:t>
            </a:r>
            <a:r>
              <a:rPr lang="sl-SI" sz="2000" smtClean="0">
                <a:sym typeface="Wingdings" pitchFamily="2" charset="2"/>
              </a:rPr>
              <a:t>= 0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(8,12) ni </a:t>
            </a:r>
            <a:r>
              <a:rPr lang="el-GR" sz="2000" smtClean="0"/>
              <a:t>ε </a:t>
            </a:r>
            <a:r>
              <a:rPr lang="sl-SI" sz="2000" smtClean="0"/>
              <a:t>S</a:t>
            </a:r>
            <a:r>
              <a:rPr lang="sl-SI" sz="2000" baseline="-25000" smtClean="0"/>
              <a:t>2 </a:t>
            </a:r>
            <a:r>
              <a:rPr lang="sl-SI" sz="2000" smtClean="0">
                <a:sym typeface="Wingdings" pitchFamily="2" charset="2"/>
              </a:rPr>
              <a:t></a:t>
            </a:r>
            <a:r>
              <a:rPr lang="sl-SI" sz="2000" baseline="-25000" smtClean="0">
                <a:sym typeface="Wingdings" pitchFamily="2" charset="2"/>
              </a:rPr>
              <a:t> </a:t>
            </a:r>
            <a:r>
              <a:rPr lang="sl-SI" sz="2000" smtClean="0">
                <a:sym typeface="Wingdings" pitchFamily="2" charset="2"/>
              </a:rPr>
              <a:t>x</a:t>
            </a:r>
            <a:r>
              <a:rPr lang="sl-SI" sz="2000" baseline="-25000" smtClean="0">
                <a:sym typeface="Wingdings" pitchFamily="2" charset="2"/>
              </a:rPr>
              <a:t>3 </a:t>
            </a:r>
            <a:r>
              <a:rPr lang="sl-SI" sz="2000" smtClean="0">
                <a:sym typeface="Wingdings" pitchFamily="2" charset="2"/>
              </a:rPr>
              <a:t>= 1  :  (8,12) – (4,7)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>
                <a:sym typeface="Wingdings" pitchFamily="2" charset="2"/>
              </a:rPr>
              <a:t>(4,5) </a:t>
            </a:r>
            <a:r>
              <a:rPr lang="sl-SI" sz="2000" smtClean="0"/>
              <a:t>ni </a:t>
            </a:r>
            <a:r>
              <a:rPr lang="el-GR" sz="2000" smtClean="0"/>
              <a:t>ε </a:t>
            </a:r>
            <a:r>
              <a:rPr lang="sl-SI" sz="2000" smtClean="0"/>
              <a:t>S</a:t>
            </a:r>
            <a:r>
              <a:rPr lang="sl-SI" sz="2000" baseline="-25000" smtClean="0"/>
              <a:t>1 </a:t>
            </a:r>
            <a:r>
              <a:rPr lang="sl-SI" sz="2000" smtClean="0">
                <a:sym typeface="Wingdings" pitchFamily="2" charset="2"/>
              </a:rPr>
              <a:t></a:t>
            </a:r>
            <a:r>
              <a:rPr lang="sl-SI" sz="2000" baseline="-25000" smtClean="0">
                <a:sym typeface="Wingdings" pitchFamily="2" charset="2"/>
              </a:rPr>
              <a:t> </a:t>
            </a:r>
            <a:r>
              <a:rPr lang="sl-SI" sz="2000" smtClean="0">
                <a:sym typeface="Wingdings" pitchFamily="2" charset="2"/>
              </a:rPr>
              <a:t>x</a:t>
            </a:r>
            <a:r>
              <a:rPr lang="sl-SI" sz="2000" baseline="-25000" smtClean="0">
                <a:sym typeface="Wingdings" pitchFamily="2" charset="2"/>
              </a:rPr>
              <a:t>2 </a:t>
            </a:r>
            <a:r>
              <a:rPr lang="sl-SI" sz="2000" smtClean="0">
                <a:sym typeface="Wingdings" pitchFamily="2" charset="2"/>
              </a:rPr>
              <a:t>= 1    : (4, 5) – (4, 5)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(0,0) </a:t>
            </a:r>
            <a:r>
              <a:rPr lang="el-GR" sz="2000" smtClean="0"/>
              <a:t>ε </a:t>
            </a:r>
            <a:r>
              <a:rPr lang="sl-SI" sz="2000" smtClean="0"/>
              <a:t>S</a:t>
            </a:r>
            <a:r>
              <a:rPr lang="sl-SI" sz="2000" baseline="-25000" smtClean="0"/>
              <a:t>3 </a:t>
            </a:r>
            <a:r>
              <a:rPr lang="sl-SI" sz="2000" smtClean="0">
                <a:sym typeface="Wingdings" pitchFamily="2" charset="2"/>
              </a:rPr>
              <a:t></a:t>
            </a:r>
            <a:r>
              <a:rPr lang="sl-SI" sz="2000" baseline="-25000" smtClean="0">
                <a:sym typeface="Wingdings" pitchFamily="2" charset="2"/>
              </a:rPr>
              <a:t> </a:t>
            </a:r>
            <a:r>
              <a:rPr lang="sl-SI" sz="2000" smtClean="0">
                <a:sym typeface="Wingdings" pitchFamily="2" charset="2"/>
              </a:rPr>
              <a:t>x</a:t>
            </a:r>
            <a:r>
              <a:rPr lang="sl-SI" sz="2000" baseline="-25000" smtClean="0">
                <a:sym typeface="Wingdings" pitchFamily="2" charset="2"/>
              </a:rPr>
              <a:t>1 </a:t>
            </a:r>
            <a:r>
              <a:rPr lang="sl-SI" sz="2000" smtClean="0">
                <a:sym typeface="Wingdings" pitchFamily="2" charset="2"/>
              </a:rPr>
              <a:t>= 0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>
                <a:sym typeface="Wingdings" pitchFamily="2" charset="2"/>
              </a:rPr>
              <a:t>Rešitev (0, 1, 1, 0)</a:t>
            </a:r>
          </a:p>
          <a:p>
            <a:pPr eaLnBrk="1" hangingPunct="1">
              <a:lnSpc>
                <a:spcPct val="90000"/>
              </a:lnSpc>
            </a:pPr>
            <a:endParaRPr lang="el-GR" sz="2000" smtClean="0"/>
          </a:p>
        </p:txBody>
      </p:sp>
      <p:sp>
        <p:nvSpPr>
          <p:cNvPr id="49158" name="Rectangle 4"/>
          <p:cNvSpPr>
            <a:spLocks noChangeArrowheads="1"/>
          </p:cNvSpPr>
          <p:nvPr/>
        </p:nvSpPr>
        <p:spPr bwMode="auto">
          <a:xfrm>
            <a:off x="6019800" y="152400"/>
            <a:ext cx="2736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2400"/>
              <a:t>V = (2, 4, 4, 6)</a:t>
            </a:r>
          </a:p>
          <a:p>
            <a:r>
              <a:rPr lang="sl-SI" sz="2400"/>
              <a:t>C = (3, 5, 7, 8)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Kam z dobičkom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Podjetnik Tone se je ob mesečni bilanci uspeha razveselil dobička 5000€. Znašel se je pred težko nalogo, kam z denarjem. Bolj kot je razmišljal, manj je vedel, kako ga naj razporedi, da bo najbolje. Pripravil je tabelo, kamor je vpisal, najmanj koliko denarja bi bilo potrebno investirati v posamezno zadevo (manj nima smisla) in vprašal za mnenje svojega računovodjo. Ta mu je zraven pripisal oceno, s katero je ocenil pomembnost investicije. </a:t>
            </a:r>
          </a:p>
          <a:p>
            <a:pPr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1456F6B-684F-4EDC-9782-F36DDEE08BD8}" type="slidenum">
              <a:rPr lang="sl-SI" smtClean="0"/>
              <a:pPr>
                <a:defRPr/>
              </a:pPr>
              <a:t>16</a:t>
            </a:fld>
            <a:endParaRPr lang="sl-SI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Kam z dobičkom - podatki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1456F6B-684F-4EDC-9782-F36DDEE08BD8}" type="slidenum">
              <a:rPr lang="sl-SI" smtClean="0"/>
              <a:pPr>
                <a:defRPr/>
              </a:pPr>
              <a:t>17</a:t>
            </a:fld>
            <a:endParaRPr lang="sl-SI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2209800"/>
          <a:ext cx="6221222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6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2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/>
                      </a:r>
                      <a:br>
                        <a:rPr lang="sl-SI" b="1" dirty="0"/>
                      </a:b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/>
                        <a:t>Znesek (v €)</a:t>
                      </a:r>
                      <a:br>
                        <a:rPr lang="sl-SI" b="1"/>
                      </a:br>
                      <a:endParaRPr lang="sl-SI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/>
                        <a:t>Pomembnost</a:t>
                      </a:r>
                      <a:br>
                        <a:rPr lang="sl-SI" b="1"/>
                      </a:br>
                      <a:endParaRPr lang="sl-SI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/>
                        <a:t>Plačilo nadur računovodji</a:t>
                      </a:r>
                      <a:br>
                        <a:rPr lang="sl-SI" b="1"/>
                      </a:br>
                      <a:endParaRPr lang="sl-SI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/>
                        <a:t>700</a:t>
                      </a:r>
                      <a:br>
                        <a:rPr lang="sl-SI"/>
                      </a:br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/>
                        <a:t>8</a:t>
                      </a:r>
                      <a:br>
                        <a:rPr lang="sl-SI"/>
                      </a:br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/>
                        <a:t>Nakup stroja</a:t>
                      </a:r>
                      <a:br>
                        <a:rPr lang="sl-SI" b="1"/>
                      </a:br>
                      <a:endParaRPr lang="sl-SI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1500</a:t>
                      </a:r>
                      <a:br>
                        <a:rPr lang="sl-SI" dirty="0"/>
                      </a:b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/>
                        <a:t>3</a:t>
                      </a:r>
                      <a:br>
                        <a:rPr lang="sl-SI"/>
                      </a:br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Zabava za delavce</a:t>
                      </a:r>
                      <a:br>
                        <a:rPr lang="sl-SI" b="1" dirty="0"/>
                      </a:b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/>
                        <a:t>1800</a:t>
                      </a:r>
                      <a:br>
                        <a:rPr lang="sl-SI"/>
                      </a:br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/>
                        <a:t>7</a:t>
                      </a:r>
                      <a:br>
                        <a:rPr lang="sl-SI"/>
                      </a:br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/>
                        <a:t>Potovanje</a:t>
                      </a:r>
                      <a:br>
                        <a:rPr lang="sl-SI" b="1"/>
                      </a:br>
                      <a:endParaRPr lang="sl-SI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/>
                        <a:t>2000</a:t>
                      </a:r>
                      <a:br>
                        <a:rPr lang="sl-SI"/>
                      </a:br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/>
                        <a:t>2</a:t>
                      </a:r>
                      <a:br>
                        <a:rPr lang="sl-SI"/>
                      </a:br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/>
                        <a:t>Dodatek plačam delavcem</a:t>
                      </a:r>
                      <a:br>
                        <a:rPr lang="sl-SI" b="1"/>
                      </a:br>
                      <a:endParaRPr lang="sl-SI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/>
                        <a:t>2100</a:t>
                      </a:r>
                      <a:br>
                        <a:rPr lang="sl-SI"/>
                      </a:br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Reševanje naloge z dobičkom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1456F6B-684F-4EDC-9782-F36DDEE08BD8}" type="slidenum">
              <a:rPr lang="sl-SI" smtClean="0"/>
              <a:pPr>
                <a:defRPr/>
              </a:pPr>
              <a:t>18</a:t>
            </a:fld>
            <a:endParaRPr lang="sl-SI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400" dirty="0" smtClean="0"/>
              <a:t>S</a:t>
            </a:r>
            <a:r>
              <a:rPr lang="sl-SI" sz="2400" baseline="-25000" dirty="0" smtClean="0"/>
              <a:t>0</a:t>
            </a:r>
            <a:r>
              <a:rPr lang="sl-SI" sz="2400" dirty="0" smtClean="0"/>
              <a:t> = {(0,0)} // ni predmetov in ni nahrbtnika </a:t>
            </a:r>
          </a:p>
          <a:p>
            <a:r>
              <a:rPr lang="sl-SI" sz="2400" dirty="0" smtClean="0"/>
              <a:t>Z</a:t>
            </a:r>
            <a:r>
              <a:rPr lang="sl-SI" sz="2400" baseline="-25000" dirty="0" smtClean="0"/>
              <a:t>1</a:t>
            </a:r>
            <a:r>
              <a:rPr lang="sl-SI" sz="2400" dirty="0" smtClean="0"/>
              <a:t> = {(700,8)} (1 predmet vzamemo)</a:t>
            </a:r>
          </a:p>
          <a:p>
            <a:r>
              <a:rPr lang="sl-SI" sz="2400" dirty="0" smtClean="0"/>
              <a:t>S</a:t>
            </a:r>
            <a:r>
              <a:rPr lang="sl-SI" sz="2400" baseline="-25000" dirty="0" smtClean="0"/>
              <a:t>1</a:t>
            </a:r>
            <a:r>
              <a:rPr lang="sl-SI" sz="2400" dirty="0" smtClean="0"/>
              <a:t> = {(0,0), (700,8)} S</a:t>
            </a:r>
            <a:r>
              <a:rPr lang="sl-SI" sz="2400" baseline="-25000" dirty="0" smtClean="0"/>
              <a:t>0</a:t>
            </a:r>
            <a:r>
              <a:rPr lang="sl-SI" sz="2400" dirty="0" smtClean="0"/>
              <a:t> in Z</a:t>
            </a:r>
            <a:r>
              <a:rPr lang="sl-SI" sz="2400" baseline="-25000" dirty="0" smtClean="0"/>
              <a:t>1</a:t>
            </a:r>
            <a:r>
              <a:rPr lang="sl-SI" sz="2400" dirty="0" smtClean="0"/>
              <a:t> je S</a:t>
            </a:r>
            <a:r>
              <a:rPr lang="sl-SI" sz="2400" baseline="-25000" dirty="0" smtClean="0"/>
              <a:t>1</a:t>
            </a:r>
            <a:r>
              <a:rPr lang="sl-SI" sz="2400" dirty="0" smtClean="0"/>
              <a:t> - torej G(1, W) : kakšna je optimalna vrednost različno velikih (W) nahrbtnikov, če imamo na voljo le predmet 1. </a:t>
            </a:r>
          </a:p>
          <a:p>
            <a:r>
              <a:rPr lang="sl-SI" sz="2400" dirty="0" smtClean="0"/>
              <a:t>Z</a:t>
            </a:r>
            <a:r>
              <a:rPr lang="sl-SI" sz="2400" baseline="-25000" dirty="0" smtClean="0"/>
              <a:t>2</a:t>
            </a:r>
            <a:r>
              <a:rPr lang="sl-SI" sz="2400" dirty="0" smtClean="0"/>
              <a:t> = {(1500,3), (2200,13)} Z</a:t>
            </a:r>
            <a:r>
              <a:rPr lang="sl-SI" sz="2400" baseline="-25000" dirty="0" smtClean="0"/>
              <a:t>2</a:t>
            </a:r>
            <a:r>
              <a:rPr lang="sl-SI" sz="2400" dirty="0" smtClean="0"/>
              <a:t> dobimo tako, da vsakemu paru iz S</a:t>
            </a:r>
            <a:r>
              <a:rPr lang="sl-SI" sz="2400" baseline="-25000" dirty="0" smtClean="0"/>
              <a:t>1</a:t>
            </a:r>
            <a:r>
              <a:rPr lang="sl-SI" sz="2400" dirty="0" smtClean="0"/>
              <a:t> prištejemo (1500,3) (- to pomeni da 2 predmet vzamemo k </a:t>
            </a:r>
            <a:r>
              <a:rPr lang="sl-SI" sz="2400" dirty="0" err="1" smtClean="0"/>
              <a:t>opt</a:t>
            </a:r>
            <a:r>
              <a:rPr lang="sl-SI" sz="2400" dirty="0" smtClean="0"/>
              <a:t>. rešitvi za predmet 1)</a:t>
            </a:r>
          </a:p>
          <a:p>
            <a:r>
              <a:rPr lang="sl-SI" sz="2400" dirty="0" smtClean="0"/>
              <a:t>S</a:t>
            </a:r>
            <a:r>
              <a:rPr lang="sl-SI" sz="2400" baseline="-25000" dirty="0" smtClean="0"/>
              <a:t>2</a:t>
            </a:r>
            <a:r>
              <a:rPr lang="sl-SI" sz="2400" dirty="0" smtClean="0"/>
              <a:t> = {(0,0), (700,8), (2200,11)} zlili smo S</a:t>
            </a:r>
            <a:r>
              <a:rPr lang="sl-SI" sz="2400" baseline="-25000" dirty="0" smtClean="0"/>
              <a:t>1</a:t>
            </a:r>
            <a:r>
              <a:rPr lang="sl-SI" sz="2400" dirty="0" smtClean="0"/>
              <a:t> in Z</a:t>
            </a:r>
            <a:r>
              <a:rPr lang="sl-SI" sz="2400" baseline="-25000" dirty="0" smtClean="0"/>
              <a:t>2</a:t>
            </a:r>
            <a:r>
              <a:rPr lang="sl-SI" sz="2400" dirty="0" smtClean="0"/>
              <a:t> : Opis funkcije G(2, W)</a:t>
            </a:r>
            <a:br>
              <a:rPr lang="sl-SI" sz="2400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endParaRPr lang="sl-SI" sz="2400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6937377" y="0"/>
          <a:ext cx="2206623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V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C</a:t>
                      </a:r>
                      <a:endParaRPr lang="sl-SI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Nadure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8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Stroj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1500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3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/>
                        <a:t>Zabava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1800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Potovanje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2000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Plače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2100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Reševanje naloge z dobičkom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1456F6B-684F-4EDC-9782-F36DDEE08BD8}" type="slidenum">
              <a:rPr lang="sl-SI" smtClean="0"/>
              <a:pPr>
                <a:defRPr/>
              </a:pPr>
              <a:t>19</a:t>
            </a:fld>
            <a:endParaRPr lang="sl-SI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400" dirty="0" smtClean="0"/>
              <a:t>S</a:t>
            </a:r>
            <a:r>
              <a:rPr lang="sl-SI" sz="2400" baseline="-25000" dirty="0" smtClean="0"/>
              <a:t>2</a:t>
            </a:r>
            <a:r>
              <a:rPr lang="sl-SI" sz="2400" dirty="0" smtClean="0"/>
              <a:t> = {(0,0), (700,8), (2200,11)}</a:t>
            </a:r>
          </a:p>
          <a:p>
            <a:r>
              <a:rPr lang="sl-SI" sz="2400" dirty="0" smtClean="0"/>
              <a:t>Z</a:t>
            </a:r>
            <a:r>
              <a:rPr lang="sl-SI" sz="2400" baseline="-25000" dirty="0" smtClean="0"/>
              <a:t>3</a:t>
            </a:r>
            <a:r>
              <a:rPr lang="sl-SI" sz="2400" dirty="0" smtClean="0"/>
              <a:t> = {(1800,7), (2500,15), (4000,18)} vsakemu paru iz S</a:t>
            </a:r>
            <a:r>
              <a:rPr lang="sl-SI" sz="2400" baseline="-25000" dirty="0" smtClean="0"/>
              <a:t>2</a:t>
            </a:r>
            <a:r>
              <a:rPr lang="sl-SI" sz="2400" dirty="0" smtClean="0"/>
              <a:t> prištejemo (1800,7) - 3. predmet vzamemo k </a:t>
            </a:r>
            <a:r>
              <a:rPr lang="sl-SI" sz="2400" dirty="0" err="1" smtClean="0"/>
              <a:t>opt</a:t>
            </a:r>
            <a:r>
              <a:rPr lang="sl-SI" sz="2400" dirty="0" smtClean="0"/>
              <a:t>. rešitvi za prva dva!</a:t>
            </a:r>
          </a:p>
          <a:p>
            <a:r>
              <a:rPr lang="sl-SI" sz="2400" dirty="0" smtClean="0"/>
              <a:t>S</a:t>
            </a:r>
            <a:r>
              <a:rPr lang="sl-SI" sz="2400" baseline="-25000" dirty="0" smtClean="0"/>
              <a:t>3</a:t>
            </a:r>
            <a:r>
              <a:rPr lang="sl-SI" sz="2400" dirty="0" smtClean="0"/>
              <a:t> = {(0,0), (700,8), (2200,11), (2500,15), (4000,18)} S</a:t>
            </a:r>
            <a:r>
              <a:rPr lang="sl-SI" sz="2400" baseline="-25000" dirty="0" smtClean="0"/>
              <a:t>2</a:t>
            </a:r>
            <a:r>
              <a:rPr lang="sl-SI" sz="2400" dirty="0" smtClean="0"/>
              <a:t> + Z</a:t>
            </a:r>
            <a:r>
              <a:rPr lang="sl-SI" sz="2400" baseline="-25000" dirty="0" smtClean="0"/>
              <a:t>3</a:t>
            </a:r>
            <a:r>
              <a:rPr lang="sl-SI" sz="2400" dirty="0" smtClean="0"/>
              <a:t> - Opis funkcije G(3, W)</a:t>
            </a:r>
          </a:p>
          <a:p>
            <a:r>
              <a:rPr lang="sl-SI" sz="2400" dirty="0" smtClean="0"/>
              <a:t>Z</a:t>
            </a:r>
            <a:r>
              <a:rPr lang="sl-SI" sz="2400" baseline="-25000" dirty="0" smtClean="0"/>
              <a:t>4</a:t>
            </a:r>
            <a:r>
              <a:rPr lang="sl-SI" sz="2400" dirty="0" smtClean="0"/>
              <a:t> = {(2000, 2), (2700, 10), (4200,13), (4500,17), (6000,20)} vsakemu paru iz S</a:t>
            </a:r>
            <a:r>
              <a:rPr lang="sl-SI" sz="2400" baseline="-25000" dirty="0" smtClean="0"/>
              <a:t>3</a:t>
            </a:r>
            <a:r>
              <a:rPr lang="sl-SI" sz="2400" dirty="0" smtClean="0"/>
              <a:t> prištejemo (2000,2) - kaj se zgodi, če 4 predmet vzamemo k </a:t>
            </a:r>
            <a:r>
              <a:rPr lang="sl-SI" sz="2400" dirty="0" err="1" smtClean="0"/>
              <a:t>opt</a:t>
            </a:r>
            <a:r>
              <a:rPr lang="sl-SI" sz="2400" dirty="0" smtClean="0"/>
              <a:t>. rešitvi za prve tri predmete!</a:t>
            </a:r>
          </a:p>
          <a:p>
            <a:r>
              <a:rPr lang="sl-SI" sz="2400" dirty="0" smtClean="0"/>
              <a:t>S</a:t>
            </a:r>
            <a:r>
              <a:rPr lang="sl-SI" sz="2400" baseline="-25000" dirty="0" smtClean="0"/>
              <a:t>4</a:t>
            </a:r>
            <a:r>
              <a:rPr lang="sl-SI" sz="2400" dirty="0" smtClean="0"/>
              <a:t> = {(0,0), (700,8), (2200,11), (2500,15), (4000,18), (6000,20)} S</a:t>
            </a:r>
            <a:r>
              <a:rPr lang="sl-SI" sz="2400" baseline="-25000" dirty="0" smtClean="0"/>
              <a:t>3</a:t>
            </a:r>
            <a:r>
              <a:rPr lang="sl-SI" sz="2400" dirty="0" smtClean="0"/>
              <a:t> + Z</a:t>
            </a:r>
            <a:r>
              <a:rPr lang="sl-SI" sz="2400" baseline="-25000" dirty="0" smtClean="0"/>
              <a:t>4</a:t>
            </a:r>
            <a:r>
              <a:rPr lang="sl-SI" sz="2400" dirty="0" smtClean="0"/>
              <a:t> - Opis funkcije G(4, W)</a:t>
            </a:r>
            <a:br>
              <a:rPr lang="sl-SI" sz="2400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endParaRPr lang="sl-SI" sz="2400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6937377" y="0"/>
          <a:ext cx="2206623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V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C</a:t>
                      </a:r>
                      <a:endParaRPr lang="sl-SI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Nadure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8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Stroj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1500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3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/>
                        <a:t>Zabava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1800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Potovanje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2000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Plače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2100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N</a:t>
            </a:r>
            <a:r>
              <a:rPr lang="en-US" smtClean="0"/>
              <a:t>ahrbtnik</a:t>
            </a:r>
          </a:p>
        </p:txBody>
      </p:sp>
      <p:sp>
        <p:nvSpPr>
          <p:cNvPr id="103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A7AC6AC-D22F-47FE-BE48-95EDD0B56882}" type="slidenum">
              <a:rPr lang="sl-SI"/>
              <a:pPr>
                <a:defRPr/>
              </a:pPr>
              <a:t>2</a:t>
            </a:fld>
            <a:endParaRPr lang="sl-SI"/>
          </a:p>
        </p:txBody>
      </p:sp>
      <p:sp>
        <p:nvSpPr>
          <p:cNvPr id="2242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5711825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dirty="0" err="1" smtClean="0"/>
              <a:t>majhen</a:t>
            </a:r>
            <a:r>
              <a:rPr lang="en-US" sz="2200" dirty="0" smtClean="0"/>
              <a:t> </a:t>
            </a:r>
            <a:r>
              <a:rPr lang="en-US" sz="2200" dirty="0" err="1" smtClean="0"/>
              <a:t>nahrbtnik</a:t>
            </a:r>
            <a:r>
              <a:rPr lang="sl-SI" sz="2200" dirty="0" smtClean="0"/>
              <a:t> volumna V</a:t>
            </a:r>
            <a:r>
              <a:rPr lang="en-US" sz="2200" dirty="0" smtClean="0"/>
              <a:t>, </a:t>
            </a:r>
            <a:r>
              <a:rPr lang="en-US" sz="2200" dirty="0" err="1" smtClean="0"/>
              <a:t>veliko</a:t>
            </a:r>
            <a:r>
              <a:rPr lang="en-US" sz="2200" dirty="0" smtClean="0"/>
              <a:t> </a:t>
            </a:r>
            <a:r>
              <a:rPr lang="en-US" sz="2200" dirty="0" err="1" smtClean="0"/>
              <a:t>predmetov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</a:pPr>
            <a:r>
              <a:rPr lang="en-US" sz="2200" dirty="0" err="1" smtClean="0"/>
              <a:t>velikost</a:t>
            </a:r>
            <a:r>
              <a:rPr lang="en-US" sz="2200" dirty="0" smtClean="0"/>
              <a:t> </a:t>
            </a:r>
            <a:r>
              <a:rPr lang="en-US" sz="2200" dirty="0" err="1" smtClean="0"/>
              <a:t>predmeta</a:t>
            </a:r>
            <a:r>
              <a:rPr lang="en-US" sz="2200" dirty="0" smtClean="0"/>
              <a:t> </a:t>
            </a:r>
            <a:r>
              <a:rPr lang="sl-SI" sz="2200" dirty="0" smtClean="0"/>
              <a:t>w</a:t>
            </a:r>
            <a:r>
              <a:rPr lang="en-US" sz="2200" baseline="-25000" dirty="0" err="1" smtClean="0"/>
              <a:t>i</a:t>
            </a:r>
            <a:endParaRPr lang="en-US" sz="2200" baseline="-25000" dirty="0" smtClean="0"/>
          </a:p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C</a:t>
            </a:r>
            <a:r>
              <a:rPr lang="en-US" sz="2200" dirty="0" err="1" smtClean="0"/>
              <a:t>ena</a:t>
            </a:r>
            <a:r>
              <a:rPr lang="en-US" sz="2200" dirty="0" smtClean="0"/>
              <a:t> (</a:t>
            </a:r>
            <a:r>
              <a:rPr lang="en-US" sz="2200" dirty="0" err="1" smtClean="0"/>
              <a:t>vrednost</a:t>
            </a:r>
            <a:r>
              <a:rPr lang="sl-SI" sz="2200" dirty="0" smtClean="0"/>
              <a:t>, pomembnost</a:t>
            </a:r>
            <a:r>
              <a:rPr lang="en-US" sz="2200" dirty="0" smtClean="0"/>
              <a:t>) </a:t>
            </a:r>
            <a:r>
              <a:rPr lang="en-US" sz="2200" dirty="0" err="1" smtClean="0"/>
              <a:t>predmeta</a:t>
            </a:r>
            <a:r>
              <a:rPr lang="en-US" sz="2200" dirty="0" smtClean="0"/>
              <a:t> </a:t>
            </a:r>
            <a:r>
              <a:rPr lang="sl-SI" sz="2200" dirty="0" smtClean="0"/>
              <a:t>c</a:t>
            </a:r>
            <a:r>
              <a:rPr lang="en-US" sz="2200" baseline="-25000" dirty="0" err="1" smtClean="0"/>
              <a:t>i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</a:pPr>
            <a:r>
              <a:rPr lang="en-US" sz="2200" dirty="0" err="1" smtClean="0"/>
              <a:t>iščemo</a:t>
            </a:r>
            <a:r>
              <a:rPr lang="en-US" sz="2200" dirty="0" smtClean="0"/>
              <a:t> x</a:t>
            </a:r>
            <a:r>
              <a:rPr lang="en-US" sz="2200" baseline="-25000" dirty="0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ki</a:t>
            </a:r>
            <a:r>
              <a:rPr lang="en-US" sz="2200" dirty="0" smtClean="0"/>
              <a:t> </a:t>
            </a:r>
            <a:r>
              <a:rPr lang="en-US" sz="2200" dirty="0" err="1" smtClean="0"/>
              <a:t>nam</a:t>
            </a:r>
            <a:r>
              <a:rPr lang="en-US" sz="2200" dirty="0" smtClean="0"/>
              <a:t> </a:t>
            </a:r>
            <a:r>
              <a:rPr lang="en-US" sz="2200" dirty="0" err="1" smtClean="0"/>
              <a:t>pove</a:t>
            </a:r>
            <a:r>
              <a:rPr lang="en-US" sz="2200" dirty="0" smtClean="0"/>
              <a:t>, </a:t>
            </a:r>
            <a:r>
              <a:rPr lang="sl-SI" sz="2200" dirty="0" smtClean="0"/>
              <a:t>kaj se zgodi z i-tim  predmetom </a:t>
            </a:r>
          </a:p>
          <a:p>
            <a:pPr eaLnBrk="1" hangingPunct="1"/>
            <a:r>
              <a:rPr lang="sl-SI" sz="2200" dirty="0" smtClean="0">
                <a:solidFill>
                  <a:schemeClr val="accent2">
                    <a:lumMod val="75000"/>
                  </a:schemeClr>
                </a:solidFill>
              </a:rPr>
              <a:t>0/1 nahrbtnik</a:t>
            </a:r>
            <a:r>
              <a:rPr lang="sl-SI" sz="2200" dirty="0" smtClean="0">
                <a:solidFill>
                  <a:schemeClr val="accent2"/>
                </a:solidFill>
              </a:rPr>
              <a:t>: </a:t>
            </a:r>
            <a:r>
              <a:rPr lang="en-US" sz="2200" dirty="0" err="1" smtClean="0">
                <a:solidFill>
                  <a:schemeClr val="accent2"/>
                </a:solidFill>
              </a:rPr>
              <a:t>predmete</a:t>
            </a:r>
            <a:r>
              <a:rPr lang="en-US" sz="2200" dirty="0" smtClean="0">
                <a:solidFill>
                  <a:schemeClr val="accent2"/>
                </a:solidFill>
              </a:rPr>
              <a:t> </a:t>
            </a:r>
            <a:r>
              <a:rPr lang="sl-SI" sz="2200" dirty="0" smtClean="0">
                <a:solidFill>
                  <a:schemeClr val="accent2"/>
                </a:solidFill>
              </a:rPr>
              <a:t>jemljemo le cele</a:t>
            </a:r>
            <a:endParaRPr lang="en-US" sz="22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200" dirty="0" err="1" smtClean="0"/>
              <a:t>iščemo</a:t>
            </a:r>
            <a:r>
              <a:rPr lang="en-US" sz="2200" dirty="0" smtClean="0"/>
              <a:t> x</a:t>
            </a:r>
            <a:r>
              <a:rPr lang="en-US" sz="2200" baseline="-25000" dirty="0" smtClean="0"/>
              <a:t>i</a:t>
            </a:r>
            <a:r>
              <a:rPr lang="en-US" sz="2200" dirty="0" smtClean="0"/>
              <a:t> </a:t>
            </a:r>
            <a:r>
              <a:rPr lang="en-US" sz="2200" dirty="0" smtClean="0">
                <a:sym typeface="Symbol" pitchFamily="18" charset="2"/>
              </a:rPr>
              <a:t></a:t>
            </a:r>
            <a:r>
              <a:rPr lang="en-US" sz="2200" dirty="0" smtClean="0"/>
              <a:t> </a:t>
            </a:r>
            <a:r>
              <a:rPr lang="sl-SI" sz="2200" dirty="0" smtClean="0"/>
              <a:t>{</a:t>
            </a:r>
            <a:r>
              <a:rPr lang="en-US" sz="2200" dirty="0" smtClean="0"/>
              <a:t>0</a:t>
            </a:r>
            <a:r>
              <a:rPr lang="sl-SI" sz="2200" dirty="0" smtClean="0"/>
              <a:t>, </a:t>
            </a:r>
            <a:r>
              <a:rPr lang="en-US" sz="2200" dirty="0" smtClean="0"/>
              <a:t>1</a:t>
            </a:r>
            <a:r>
              <a:rPr lang="sl-SI" sz="2200" dirty="0" smtClean="0"/>
              <a:t>}</a:t>
            </a:r>
            <a:r>
              <a:rPr lang="en-US" sz="2200" dirty="0" smtClean="0"/>
              <a:t>‚ </a:t>
            </a:r>
            <a:r>
              <a:rPr lang="en-US" sz="2200" dirty="0" err="1" smtClean="0"/>
              <a:t>ki</a:t>
            </a:r>
            <a:r>
              <a:rPr lang="en-US" sz="2200" dirty="0" smtClean="0"/>
              <a:t> </a:t>
            </a:r>
            <a:r>
              <a:rPr lang="en-US" sz="2200" dirty="0" err="1" smtClean="0"/>
              <a:t>nam</a:t>
            </a:r>
            <a:r>
              <a:rPr lang="en-US" sz="2200" dirty="0" smtClean="0"/>
              <a:t> </a:t>
            </a:r>
            <a:r>
              <a:rPr lang="en-US" sz="2200" dirty="0" err="1" smtClean="0"/>
              <a:t>pove</a:t>
            </a:r>
            <a:r>
              <a:rPr lang="en-US" sz="2200" dirty="0" smtClean="0"/>
              <a:t>, </a:t>
            </a:r>
            <a:r>
              <a:rPr lang="sl-SI" sz="2200" dirty="0" smtClean="0"/>
              <a:t>če v</a:t>
            </a:r>
            <a:r>
              <a:rPr lang="en-US" sz="2200" dirty="0" err="1" smtClean="0"/>
              <a:t>zamemo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-t</a:t>
            </a:r>
            <a:r>
              <a:rPr lang="sl-SI" sz="2200" dirty="0" smtClean="0"/>
              <a:t>i predmet</a:t>
            </a:r>
            <a:endParaRPr lang="en-US" sz="2200" dirty="0" smtClean="0"/>
          </a:p>
          <a:p>
            <a:pPr eaLnBrk="1" hangingPunct="1">
              <a:lnSpc>
                <a:spcPct val="90000"/>
              </a:lnSpc>
            </a:pPr>
            <a:endParaRPr lang="en-US" sz="2200" dirty="0" smtClean="0"/>
          </a:p>
        </p:txBody>
      </p:sp>
      <p:pic>
        <p:nvPicPr>
          <p:cNvPr id="1032" name="Picture 6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229350" y="1484313"/>
            <a:ext cx="2914650" cy="3168650"/>
          </a:xfrm>
        </p:spPr>
      </p:pic>
      <p:graphicFrame>
        <p:nvGraphicFramePr>
          <p:cNvPr id="224260" name="Object 4"/>
          <p:cNvGraphicFramePr>
            <a:graphicFrameLocks noChangeAspect="1"/>
          </p:cNvGraphicFramePr>
          <p:nvPr/>
        </p:nvGraphicFramePr>
        <p:xfrm>
          <a:off x="4745038" y="4710113"/>
          <a:ext cx="170021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načba" r:id="rId5" imgW="736560" imgH="431640" progId="Equation.3">
                  <p:embed/>
                </p:oleObj>
              </mc:Choice>
              <mc:Fallback>
                <p:oleObj name="Enačba" r:id="rId5" imgW="7365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4710113"/>
                        <a:ext cx="1700212" cy="9969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61" name="Object 5"/>
          <p:cNvGraphicFramePr>
            <a:graphicFrameLocks noChangeAspect="1"/>
          </p:cNvGraphicFramePr>
          <p:nvPr/>
        </p:nvGraphicFramePr>
        <p:xfrm>
          <a:off x="6948488" y="4797425"/>
          <a:ext cx="1817687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7" imgW="787320" imgH="419040" progId="Equation.3">
                  <p:embed/>
                </p:oleObj>
              </mc:Choice>
              <mc:Fallback>
                <p:oleObj name="Equation" r:id="rId7" imgW="78732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4797425"/>
                        <a:ext cx="1817687" cy="96678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6"/>
          <p:cNvGraphicFramePr>
            <a:graphicFrameLocks noChangeAspect="1"/>
          </p:cNvGraphicFramePr>
          <p:nvPr/>
        </p:nvGraphicFramePr>
        <p:xfrm>
          <a:off x="2362200" y="4876800"/>
          <a:ext cx="1393458" cy="167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Clip" r:id="rId9" imgW="2225520" imgH="2682720" progId="">
                  <p:embed/>
                </p:oleObj>
              </mc:Choice>
              <mc:Fallback>
                <p:oleObj name="Clip" r:id="rId9" imgW="2225520" imgH="268272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876800"/>
                        <a:ext cx="1393458" cy="167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Reševanje naloge z dobičkom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1456F6B-684F-4EDC-9782-F36DDEE08BD8}" type="slidenum">
              <a:rPr lang="sl-SI" smtClean="0"/>
              <a:pPr>
                <a:defRPr/>
              </a:pPr>
              <a:t>20</a:t>
            </a:fld>
            <a:endParaRPr lang="sl-SI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400" dirty="0" smtClean="0"/>
              <a:t>S</a:t>
            </a:r>
            <a:r>
              <a:rPr lang="sl-SI" sz="2400" baseline="-25000" dirty="0" smtClean="0"/>
              <a:t>4</a:t>
            </a:r>
            <a:r>
              <a:rPr lang="sl-SI" sz="2400" dirty="0" smtClean="0"/>
              <a:t> = {(0,0), (700,8), (2200,11), (2500,15), (4000,18), (6000,20)} </a:t>
            </a:r>
          </a:p>
          <a:p>
            <a:r>
              <a:rPr lang="sl-SI" sz="2400" dirty="0" smtClean="0"/>
              <a:t>Z</a:t>
            </a:r>
            <a:r>
              <a:rPr lang="sl-SI" sz="2400" baseline="-25000" dirty="0" smtClean="0"/>
              <a:t>5</a:t>
            </a:r>
            <a:r>
              <a:rPr lang="sl-SI" sz="2400" dirty="0" smtClean="0"/>
              <a:t> = {(2100,5), (2800,13), (4300,16), (4600,20), (6100,23) ...} prištejemo par (2100,5) [dodajamo 5 predmet]; a ko so vrednosti večje od dovoljenega dobička, nas ne zanimajo </a:t>
            </a:r>
          </a:p>
          <a:p>
            <a:r>
              <a:rPr lang="sl-SI" sz="2400" dirty="0" smtClean="0"/>
              <a:t>S</a:t>
            </a:r>
            <a:r>
              <a:rPr lang="sl-SI" sz="2400" baseline="-25000" dirty="0" smtClean="0"/>
              <a:t>5</a:t>
            </a:r>
            <a:r>
              <a:rPr lang="sl-SI" sz="2400" dirty="0" smtClean="0"/>
              <a:t> = {(0,0), (700,8), (2200,11), (2500,15), (4000,18), (4600,20) ... } S</a:t>
            </a:r>
            <a:r>
              <a:rPr lang="sl-SI" sz="2400" baseline="-25000" dirty="0" smtClean="0"/>
              <a:t>4</a:t>
            </a:r>
            <a:r>
              <a:rPr lang="sl-SI" sz="2400" dirty="0" smtClean="0"/>
              <a:t> + Z</a:t>
            </a:r>
            <a:r>
              <a:rPr lang="sl-SI" sz="2400" baseline="-25000" dirty="0" smtClean="0"/>
              <a:t>5</a:t>
            </a:r>
            <a:r>
              <a:rPr lang="sl-SI" sz="2400" dirty="0" smtClean="0"/>
              <a:t>; večje vrednosti od 5000 (torej za W &gt; 5000 nas ne zanima!) zanemarimo. - Opis funkcije G(5, W)</a:t>
            </a:r>
          </a:p>
          <a:p>
            <a:r>
              <a:rPr lang="sl-SI" sz="2400" dirty="0" smtClean="0"/>
              <a:t>Kaj vse lahko preberemo iz S</a:t>
            </a:r>
            <a:r>
              <a:rPr lang="sl-SI" sz="2400" baseline="-25000" dirty="0" smtClean="0"/>
              <a:t>5</a:t>
            </a:r>
            <a:r>
              <a:rPr lang="sl-SI" sz="2400" dirty="0" smtClean="0"/>
              <a:t>?</a:t>
            </a:r>
          </a:p>
          <a:p>
            <a:r>
              <a:rPr lang="sl-SI" sz="2400" dirty="0" smtClean="0"/>
              <a:t>Kaj pa iz S</a:t>
            </a:r>
            <a:r>
              <a:rPr lang="sl-SI" sz="2400" baseline="-25000" dirty="0" smtClean="0"/>
              <a:t>5</a:t>
            </a:r>
            <a:r>
              <a:rPr lang="sl-SI" sz="2400" dirty="0" smtClean="0"/>
              <a:t>?</a:t>
            </a:r>
          </a:p>
          <a:p>
            <a:r>
              <a:rPr lang="sl-SI" sz="2400" dirty="0" smtClean="0"/>
              <a:t>In iz Z</a:t>
            </a:r>
            <a:r>
              <a:rPr lang="sl-SI" sz="2400" baseline="-25000" dirty="0" smtClean="0"/>
              <a:t>5</a:t>
            </a:r>
            <a:r>
              <a:rPr lang="sl-SI" sz="2400" dirty="0" smtClean="0"/>
              <a:t>?</a:t>
            </a:r>
          </a:p>
          <a:p>
            <a:endParaRPr lang="sl-SI" sz="2400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6937377" y="0"/>
          <a:ext cx="2206623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V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C</a:t>
                      </a:r>
                      <a:endParaRPr lang="sl-SI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Nadure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8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Stroj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1500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3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/>
                        <a:t>Zabava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1800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Potovanje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2000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Plače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2100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/>
              <a:t>Kostrukcija</a:t>
            </a:r>
            <a:r>
              <a:rPr lang="sl-SI" b="1" dirty="0" smtClean="0"/>
              <a:t> rešitve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Optimalna rešitev za Toneta je par (4600,20). Porabil bo torej 4600€ in dosegle zadovoljstvo 20. Za vsako zadovoljstvo več kot 20, bi moral imeti na voljo več kot 5000€, saj G(5, W) do W = 5000 "vztraja" na vrednosti 20. </a:t>
            </a:r>
          </a:p>
          <a:p>
            <a:r>
              <a:rPr lang="sl-SI" dirty="0" smtClean="0"/>
              <a:t>In kako to doseže:</a:t>
            </a:r>
          </a:p>
          <a:p>
            <a:pPr lvl="1"/>
            <a:r>
              <a:rPr lang="sl-SI" dirty="0" smtClean="0"/>
              <a:t>(4600,20) ni v S</a:t>
            </a:r>
            <a:r>
              <a:rPr lang="sl-SI" baseline="-25000" dirty="0" smtClean="0"/>
              <a:t>4</a:t>
            </a:r>
            <a:r>
              <a:rPr lang="sl-SI" dirty="0" smtClean="0"/>
              <a:t>, torej je moral priti iz Z</a:t>
            </a:r>
            <a:r>
              <a:rPr lang="sl-SI" baseline="-25000" dirty="0" smtClean="0"/>
              <a:t>5</a:t>
            </a:r>
            <a:r>
              <a:rPr lang="sl-SI" dirty="0" smtClean="0"/>
              <a:t> : zato X</a:t>
            </a:r>
            <a:r>
              <a:rPr lang="sl-SI" baseline="-25000" dirty="0" smtClean="0"/>
              <a:t>5</a:t>
            </a:r>
            <a:r>
              <a:rPr lang="sl-SI" dirty="0" smtClean="0"/>
              <a:t> = 1; (dodatki za delavce bodo)</a:t>
            </a:r>
          </a:p>
          <a:p>
            <a:pPr lvl="1"/>
            <a:r>
              <a:rPr lang="sl-SI" dirty="0" smtClean="0"/>
              <a:t>Sedaj moramo doseči zadovoljstvo 15 pri vložku 2500: (4600,20) - (2100,5) = (2500,15) 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1456F6B-684F-4EDC-9782-F36DDEE08BD8}" type="slidenum">
              <a:rPr lang="sl-SI" smtClean="0"/>
              <a:pPr>
                <a:defRPr/>
              </a:pPr>
              <a:t>21</a:t>
            </a:fld>
            <a:endParaRPr lang="sl-SI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6937377" y="0"/>
          <a:ext cx="2206623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V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C</a:t>
                      </a:r>
                      <a:endParaRPr lang="sl-SI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Nadure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8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Stroj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1500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3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/>
                        <a:t>Zabava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1800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Potovanje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2000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Plače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2100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Konstrukcija rešitve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Sedaj moramo doseči zadovoljstvo 15 pri vložku 2500</a:t>
            </a:r>
          </a:p>
          <a:p>
            <a:r>
              <a:rPr lang="sl-SI" dirty="0" smtClean="0"/>
              <a:t>(2500,15) ni v Z</a:t>
            </a:r>
            <a:r>
              <a:rPr lang="sl-SI" baseline="-25000" dirty="0" smtClean="0"/>
              <a:t>4 </a:t>
            </a:r>
            <a:r>
              <a:rPr lang="sl-SI" dirty="0" smtClean="0"/>
              <a:t>(seveda je potem v S</a:t>
            </a:r>
            <a:r>
              <a:rPr lang="sl-SI" baseline="-25000" dirty="0" smtClean="0"/>
              <a:t>3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zato X</a:t>
            </a:r>
            <a:r>
              <a:rPr lang="sl-SI" baseline="-25000" dirty="0" smtClean="0"/>
              <a:t>4</a:t>
            </a:r>
            <a:r>
              <a:rPr lang="sl-SI" dirty="0" smtClean="0"/>
              <a:t> = 0; (nič ne bo s Tonetovim potovanjem) </a:t>
            </a:r>
          </a:p>
          <a:p>
            <a:r>
              <a:rPr lang="sl-SI" dirty="0" smtClean="0"/>
              <a:t>(2500, 15) je v Z</a:t>
            </a:r>
            <a:r>
              <a:rPr lang="sl-SI" baseline="-25000" dirty="0" smtClean="0"/>
              <a:t>3 </a:t>
            </a:r>
            <a:r>
              <a:rPr lang="sl-SI" dirty="0" smtClean="0"/>
              <a:t>(in ni v S</a:t>
            </a:r>
            <a:r>
              <a:rPr lang="sl-SI" baseline="-25000" dirty="0" smtClean="0"/>
              <a:t>2</a:t>
            </a:r>
            <a:r>
              <a:rPr lang="sl-SI" dirty="0" smtClean="0"/>
              <a:t>), zato X</a:t>
            </a:r>
            <a:r>
              <a:rPr lang="sl-SI" baseline="-25000" dirty="0" smtClean="0"/>
              <a:t>3</a:t>
            </a:r>
            <a:r>
              <a:rPr lang="sl-SI" dirty="0" smtClean="0"/>
              <a:t> = 1 </a:t>
            </a:r>
          </a:p>
          <a:p>
            <a:pPr lvl="1"/>
            <a:r>
              <a:rPr lang="sl-SI" dirty="0" smtClean="0"/>
              <a:t>Obvezna </a:t>
            </a:r>
            <a:r>
              <a:rPr lang="sl-SI" dirty="0" err="1" smtClean="0"/>
              <a:t>fešta</a:t>
            </a:r>
            <a:r>
              <a:rPr lang="sl-SI" dirty="0" smtClean="0"/>
              <a:t>!</a:t>
            </a:r>
          </a:p>
          <a:p>
            <a:pPr lvl="1"/>
            <a:r>
              <a:rPr lang="sl-SI" dirty="0" smtClean="0"/>
              <a:t>Kaj, če bi (2500,15) bilo </a:t>
            </a:r>
            <a:r>
              <a:rPr lang="sl-SI" b="1" dirty="0" smtClean="0"/>
              <a:t>tudi</a:t>
            </a:r>
            <a:r>
              <a:rPr lang="sl-SI" dirty="0" smtClean="0"/>
              <a:t> v S</a:t>
            </a:r>
            <a:r>
              <a:rPr lang="sl-SI" baseline="-25000" dirty="0" smtClean="0"/>
              <a:t>2</a:t>
            </a:r>
            <a:r>
              <a:rPr lang="sl-SI" dirty="0" smtClean="0"/>
              <a:t>?</a:t>
            </a:r>
          </a:p>
          <a:p>
            <a:r>
              <a:rPr lang="sl-SI" dirty="0" smtClean="0"/>
              <a:t>Sedaj moramo doseči (2500, 15) - (1800, 7) = (700, 8)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1456F6B-684F-4EDC-9782-F36DDEE08BD8}" type="slidenum">
              <a:rPr lang="sl-SI" smtClean="0"/>
              <a:pPr>
                <a:defRPr/>
              </a:pPr>
              <a:t>22</a:t>
            </a:fld>
            <a:endParaRPr lang="sl-SI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6937377" y="0"/>
          <a:ext cx="2206623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V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C</a:t>
                      </a:r>
                      <a:endParaRPr lang="sl-SI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Nadure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8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Stroj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1500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3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/>
                        <a:t>Zabava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1800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Potovanje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2000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Plače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2100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Konstrukcija rešitve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Sedaj moramo doseči (700, 8)</a:t>
            </a:r>
          </a:p>
          <a:p>
            <a:r>
              <a:rPr lang="sl-SI" dirty="0" smtClean="0"/>
              <a:t>(700, 8) ni v Z</a:t>
            </a:r>
            <a:r>
              <a:rPr lang="sl-SI" baseline="-25000" dirty="0" smtClean="0"/>
              <a:t>2</a:t>
            </a:r>
            <a:r>
              <a:rPr lang="sl-SI" dirty="0" smtClean="0"/>
              <a:t> (je v S</a:t>
            </a:r>
            <a:r>
              <a:rPr lang="sl-SI" baseline="-25000" dirty="0" smtClean="0"/>
              <a:t>1</a:t>
            </a:r>
            <a:r>
              <a:rPr lang="sl-SI" dirty="0" smtClean="0"/>
              <a:t>), zato X</a:t>
            </a:r>
            <a:r>
              <a:rPr lang="sl-SI" baseline="-25000" dirty="0" smtClean="0"/>
              <a:t>2</a:t>
            </a:r>
            <a:r>
              <a:rPr lang="sl-SI" dirty="0" smtClean="0"/>
              <a:t> = 0 (torej v S</a:t>
            </a:r>
            <a:r>
              <a:rPr lang="sl-SI" baseline="-25000" dirty="0" smtClean="0"/>
              <a:t>2</a:t>
            </a:r>
            <a:r>
              <a:rPr lang="sl-SI" dirty="0" smtClean="0"/>
              <a:t> ni prišel iz Z</a:t>
            </a:r>
            <a:r>
              <a:rPr lang="sl-SI" baseline="-25000" dirty="0" smtClean="0"/>
              <a:t>2</a:t>
            </a:r>
            <a:r>
              <a:rPr lang="sl-SI" dirty="0" smtClean="0"/>
              <a:t>)</a:t>
            </a:r>
          </a:p>
          <a:p>
            <a:r>
              <a:rPr lang="sl-SI" dirty="0" smtClean="0"/>
              <a:t>(700, 8) je v Z</a:t>
            </a:r>
            <a:r>
              <a:rPr lang="sl-SI" baseline="-25000" dirty="0" smtClean="0"/>
              <a:t>1</a:t>
            </a:r>
            <a:r>
              <a:rPr lang="sl-SI" dirty="0" smtClean="0"/>
              <a:t>, zato X</a:t>
            </a:r>
            <a:r>
              <a:rPr lang="sl-SI" baseline="-25000" dirty="0" smtClean="0"/>
              <a:t>1</a:t>
            </a:r>
            <a:r>
              <a:rPr lang="sl-SI" dirty="0" smtClean="0"/>
              <a:t> = 1 </a:t>
            </a:r>
          </a:p>
          <a:p>
            <a:pPr lvl="1"/>
            <a:r>
              <a:rPr lang="sl-SI" dirty="0" smtClean="0"/>
              <a:t>(zagotovo pa bo za dobro delo dobil ustrezno plačilo računovodja - dobro je to ocenil) </a:t>
            </a:r>
          </a:p>
          <a:p>
            <a:r>
              <a:rPr lang="sl-SI" b="1" dirty="0" smtClean="0"/>
              <a:t>Rešitev</a:t>
            </a:r>
          </a:p>
          <a:p>
            <a:pPr lvl="1"/>
            <a:r>
              <a:rPr lang="sl-SI" sz="2100" dirty="0" smtClean="0"/>
              <a:t>Rešitev je torej </a:t>
            </a:r>
            <a:r>
              <a:rPr lang="sl-SI" sz="2100" b="1" dirty="0" smtClean="0"/>
              <a:t>(1,0,1,0,1)</a:t>
            </a:r>
            <a:r>
              <a:rPr lang="sl-SI" sz="2100" dirty="0" smtClean="0"/>
              <a:t>.  4600€ bomo torej porabili za plačilo ur računovodji (700€), zabavo za delavce (1800€) in dodatek plačam delavcem (2100€). </a:t>
            </a:r>
            <a:endParaRPr lang="sl-SI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1456F6B-684F-4EDC-9782-F36DDEE08BD8}" type="slidenum">
              <a:rPr lang="sl-SI" smtClean="0"/>
              <a:pPr>
                <a:defRPr/>
              </a:pPr>
              <a:t>23</a:t>
            </a:fld>
            <a:endParaRPr lang="sl-SI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6937377" y="0"/>
          <a:ext cx="2206623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V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b="1" dirty="0" smtClean="0"/>
                        <a:t>C</a:t>
                      </a:r>
                      <a:endParaRPr lang="sl-SI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Nadure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8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Stroj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1500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3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/>
                        <a:t>Zabava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1800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7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Potovanje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2000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</a:t>
                      </a:r>
                      <a:endParaRPr lang="sl-S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r>
                        <a:rPr lang="sl-SI" sz="1200" b="1" dirty="0" smtClean="0"/>
                        <a:t>Plače</a:t>
                      </a:r>
                      <a:endParaRPr lang="sl-S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 smtClean="0"/>
                        <a:t>2100</a:t>
                      </a:r>
                      <a:endParaRPr lang="sl-S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Bellmanova enačba</a:t>
            </a:r>
          </a:p>
        </p:txBody>
      </p:sp>
      <p:sp>
        <p:nvSpPr>
          <p:cNvPr id="256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283F8A4-74D3-4DE5-8D02-01AE9EE2F182}" type="slidenum">
              <a:rPr lang="sl-SI"/>
              <a:pPr>
                <a:defRPr/>
              </a:pPr>
              <a:t>3</a:t>
            </a:fld>
            <a:endParaRPr lang="sl-SI"/>
          </a:p>
        </p:txBody>
      </p:sp>
      <p:sp>
        <p:nvSpPr>
          <p:cNvPr id="3174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752600"/>
            <a:ext cx="8108950" cy="4197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1900" dirty="0" err="1" smtClean="0"/>
              <a:t>G</a:t>
            </a:r>
            <a:r>
              <a:rPr lang="sl-SI" sz="1900" baseline="-25000" dirty="0" err="1" smtClean="0"/>
              <a:t>i</a:t>
            </a:r>
            <a:r>
              <a:rPr lang="sl-SI" sz="1900" dirty="0" smtClean="0"/>
              <a:t>(W</a:t>
            </a:r>
            <a:r>
              <a:rPr lang="sl-SI" sz="1900" dirty="0" smtClean="0"/>
              <a:t>) = vrednost optimalne rešitve s predmeti z indeksi 1, ..., i in prostorom W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Iščemo </a:t>
            </a:r>
            <a:r>
              <a:rPr lang="sl-SI" sz="1900" dirty="0" err="1" smtClean="0"/>
              <a:t>G</a:t>
            </a:r>
            <a:r>
              <a:rPr lang="sl-SI" sz="1900" baseline="-25000" dirty="0" err="1" smtClean="0"/>
              <a:t>n</a:t>
            </a:r>
            <a:r>
              <a:rPr lang="sl-SI" sz="1900" dirty="0" smtClean="0"/>
              <a:t>(V</a:t>
            </a:r>
            <a:r>
              <a:rPr lang="sl-SI" sz="19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Odločitev za predmet i: vzamemo/ne vzamemo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Če ga ne vzamemo: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800" dirty="0" smtClean="0"/>
              <a:t>že prej (s predmeti 1 .. i-1) smo sestavili optimalno rešitev za ta volumen</a:t>
            </a:r>
            <a:r>
              <a:rPr lang="sl-SI" sz="1800" dirty="0" smtClean="0"/>
              <a:t>:</a:t>
            </a:r>
            <a:br>
              <a:rPr lang="sl-SI" sz="1800" dirty="0" smtClean="0"/>
            </a:br>
            <a:r>
              <a:rPr lang="sl-SI" sz="1800" dirty="0" err="1" smtClean="0"/>
              <a:t>G</a:t>
            </a:r>
            <a:r>
              <a:rPr lang="sl-SI" sz="1800" baseline="-25000" dirty="0" err="1" smtClean="0"/>
              <a:t>i</a:t>
            </a:r>
            <a:r>
              <a:rPr lang="sl-SI" sz="1800" baseline="-25000" dirty="0" smtClean="0"/>
              <a:t>-1</a:t>
            </a:r>
            <a:r>
              <a:rPr lang="sl-SI" sz="1800" dirty="0" smtClean="0"/>
              <a:t>(W</a:t>
            </a:r>
            <a:r>
              <a:rPr lang="sl-SI" sz="18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Če ga vzamemo: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800" dirty="0" smtClean="0"/>
              <a:t>zraven bomo dobili </a:t>
            </a:r>
            <a:r>
              <a:rPr lang="sl-SI" sz="1800" dirty="0" err="1" smtClean="0"/>
              <a:t>c</a:t>
            </a:r>
            <a:r>
              <a:rPr lang="sl-SI" sz="1800" baseline="-25000" dirty="0" err="1" smtClean="0"/>
              <a:t>i</a:t>
            </a:r>
            <a:r>
              <a:rPr lang="sl-SI" sz="1800" dirty="0" smtClean="0"/>
              <a:t>,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800" dirty="0" smtClean="0"/>
              <a:t>prej (s predmeti 1 .. i-1) smo morali poznati optimum za nahrbtnik z v</a:t>
            </a:r>
            <a:r>
              <a:rPr lang="sl-SI" sz="1800" baseline="-25000" dirty="0" smtClean="0"/>
              <a:t>i </a:t>
            </a:r>
            <a:r>
              <a:rPr lang="sl-SI" sz="1800" dirty="0" smtClean="0"/>
              <a:t>manjšim volumnom: </a:t>
            </a:r>
            <a:r>
              <a:rPr lang="sl-SI" sz="1800" dirty="0" err="1" smtClean="0"/>
              <a:t>G</a:t>
            </a:r>
            <a:r>
              <a:rPr lang="sl-SI" sz="1800" baseline="-25000" dirty="0" err="1" smtClean="0"/>
              <a:t>i</a:t>
            </a:r>
            <a:r>
              <a:rPr lang="sl-SI" sz="1800" baseline="-25000" dirty="0" smtClean="0"/>
              <a:t>-1</a:t>
            </a:r>
            <a:r>
              <a:rPr lang="sl-SI" sz="1800" dirty="0" smtClean="0"/>
              <a:t>(W-v</a:t>
            </a:r>
            <a:r>
              <a:rPr lang="sl-SI" sz="1800" baseline="-25000" dirty="0" smtClean="0"/>
              <a:t>i</a:t>
            </a:r>
            <a:r>
              <a:rPr lang="sl-SI" sz="1800" dirty="0" smtClean="0"/>
              <a:t>) 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 err="1" smtClean="0"/>
              <a:t>G</a:t>
            </a:r>
            <a:r>
              <a:rPr lang="sl-SI" sz="1900" baseline="-25000" dirty="0" err="1" smtClean="0"/>
              <a:t>i</a:t>
            </a:r>
            <a:r>
              <a:rPr lang="sl-SI" sz="1900" dirty="0" smtClean="0"/>
              <a:t>(W) </a:t>
            </a:r>
            <a:r>
              <a:rPr lang="sl-SI" sz="1900" dirty="0" smtClean="0"/>
              <a:t>= </a:t>
            </a:r>
            <a:r>
              <a:rPr lang="sl-SI" sz="1900" dirty="0" err="1" smtClean="0"/>
              <a:t>max</a:t>
            </a:r>
            <a:r>
              <a:rPr lang="sl-SI" sz="1900" dirty="0" smtClean="0"/>
              <a:t>{</a:t>
            </a:r>
            <a:r>
              <a:rPr lang="sl-SI" sz="1900" dirty="0" err="1" smtClean="0"/>
              <a:t>G</a:t>
            </a:r>
            <a:r>
              <a:rPr lang="sl-SI" sz="1900" baseline="-25000" dirty="0" err="1" smtClean="0"/>
              <a:t>i</a:t>
            </a:r>
            <a:r>
              <a:rPr lang="sl-SI" sz="1900" baseline="-25000" dirty="0" smtClean="0"/>
              <a:t>-1</a:t>
            </a:r>
            <a:r>
              <a:rPr lang="sl-SI" sz="1900" dirty="0" smtClean="0"/>
              <a:t>(W</a:t>
            </a:r>
            <a:r>
              <a:rPr lang="sl-SI" sz="1900" dirty="0" smtClean="0"/>
              <a:t>), </a:t>
            </a:r>
            <a:r>
              <a:rPr lang="sl-SI" sz="1900" dirty="0" err="1" smtClean="0"/>
              <a:t>G</a:t>
            </a:r>
            <a:r>
              <a:rPr lang="sl-SI" sz="1900" baseline="-25000" dirty="0" err="1" smtClean="0"/>
              <a:t>i</a:t>
            </a:r>
            <a:r>
              <a:rPr lang="sl-SI" sz="1900" baseline="-25000" dirty="0" smtClean="0"/>
              <a:t>-1</a:t>
            </a:r>
            <a:r>
              <a:rPr lang="sl-SI" sz="1900" dirty="0" smtClean="0"/>
              <a:t>(W-v</a:t>
            </a:r>
            <a:r>
              <a:rPr lang="sl-SI" sz="1900" baseline="-25000" dirty="0" smtClean="0"/>
              <a:t>i</a:t>
            </a:r>
            <a:r>
              <a:rPr lang="sl-SI" sz="1900" dirty="0" smtClean="0"/>
              <a:t>) + </a:t>
            </a:r>
            <a:r>
              <a:rPr lang="sl-SI" sz="1900" dirty="0" err="1" smtClean="0"/>
              <a:t>c</a:t>
            </a:r>
            <a:r>
              <a:rPr lang="sl-SI" sz="1900" baseline="-25000" dirty="0" err="1" smtClean="0"/>
              <a:t>i</a:t>
            </a:r>
            <a:r>
              <a:rPr lang="sl-SI" sz="1900" dirty="0" smtClean="0"/>
              <a:t>)}</a:t>
            </a:r>
          </a:p>
          <a:p>
            <a:pPr eaLnBrk="1" hangingPunct="1">
              <a:lnSpc>
                <a:spcPct val="90000"/>
              </a:lnSpc>
            </a:pPr>
            <a:endParaRPr lang="sl-SI" sz="19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Bellmanova enačba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5807B1-BC71-4E32-8A13-28CA6A8A5DD5}" type="slidenum">
              <a:rPr lang="sl-SI"/>
              <a:pPr>
                <a:defRPr/>
              </a:pPr>
              <a:t>4</a:t>
            </a:fld>
            <a:endParaRPr lang="sl-SI"/>
          </a:p>
        </p:txBody>
      </p:sp>
      <p:sp>
        <p:nvSpPr>
          <p:cNvPr id="327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752600"/>
            <a:ext cx="8713788" cy="4197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Pozor, potrebujemo celotni predpis</a:t>
            </a:r>
            <a:br>
              <a:rPr lang="sl-SI" sz="1900" dirty="0" smtClean="0"/>
            </a:br>
            <a:r>
              <a:rPr lang="sl-SI" sz="1900" dirty="0" smtClean="0"/>
              <a:t/>
            </a:r>
            <a:br>
              <a:rPr lang="sl-SI" sz="1900" dirty="0" smtClean="0"/>
            </a:br>
            <a:r>
              <a:rPr lang="sl-SI" sz="1900" dirty="0" smtClean="0"/>
              <a:t>     </a:t>
            </a:r>
            <a:r>
              <a:rPr lang="sl-SI" sz="1900" dirty="0" err="1" smtClean="0"/>
              <a:t>G</a:t>
            </a:r>
            <a:r>
              <a:rPr lang="sl-SI" sz="1900" baseline="-25000" dirty="0" err="1" smtClean="0"/>
              <a:t>i</a:t>
            </a:r>
            <a:r>
              <a:rPr lang="sl-SI" sz="1900" dirty="0" smtClean="0"/>
              <a:t>(W</a:t>
            </a:r>
            <a:r>
              <a:rPr lang="sl-SI" sz="1900" dirty="0" smtClean="0"/>
              <a:t>) za vse W</a:t>
            </a:r>
            <a:br>
              <a:rPr lang="sl-SI" sz="1900" dirty="0" smtClean="0"/>
            </a:br>
            <a:r>
              <a:rPr lang="sl-SI" sz="1900" dirty="0" smtClean="0"/>
              <a:t/>
            </a:r>
            <a:br>
              <a:rPr lang="sl-SI" sz="1900" dirty="0" smtClean="0"/>
            </a:br>
            <a:r>
              <a:rPr lang="sl-SI" sz="1900" dirty="0" smtClean="0"/>
              <a:t>in ne le za V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G</a:t>
            </a:r>
            <a:r>
              <a:rPr lang="sl-SI" sz="1900" baseline="-25000" dirty="0" smtClean="0"/>
              <a:t>0</a:t>
            </a:r>
            <a:r>
              <a:rPr lang="sl-SI" sz="1900" dirty="0" smtClean="0"/>
              <a:t>(W</a:t>
            </a:r>
            <a:r>
              <a:rPr lang="sl-SI" sz="1900" dirty="0" smtClean="0"/>
              <a:t>) = 0, W &gt;= 0 (nimamo predmetov, nahrbtnik pa)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G</a:t>
            </a:r>
            <a:r>
              <a:rPr lang="sl-SI" sz="1900" baseline="-25000" dirty="0" smtClean="0"/>
              <a:t>0</a:t>
            </a:r>
            <a:r>
              <a:rPr lang="sl-SI" sz="1900" dirty="0" smtClean="0"/>
              <a:t>(W</a:t>
            </a:r>
            <a:r>
              <a:rPr lang="sl-SI" sz="1900" dirty="0" smtClean="0"/>
              <a:t>) = -∞, W &lt; 0 (nimamo predmetov, nahrbtnika pa tudi ne) 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Z izbiro -∞ pri negativnem volumnu preprečimo, da bi vzeli predmete, ki ne gredo noter, ker "neskončno pokvarijo" vrednost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S tem maksimum ne bo nikoli napačen!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Implementacija</a:t>
            </a:r>
          </a:p>
        </p:txBody>
      </p:sp>
      <p:sp>
        <p:nvSpPr>
          <p:cNvPr id="276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4319155-6408-48F7-864A-85897250215B}" type="slidenum">
              <a:rPr lang="sl-SI"/>
              <a:pPr>
                <a:defRPr/>
              </a:pPr>
              <a:t>5</a:t>
            </a:fld>
            <a:endParaRPr lang="sl-SI"/>
          </a:p>
        </p:txBody>
      </p:sp>
      <p:sp>
        <p:nvSpPr>
          <p:cNvPr id="3379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752600"/>
            <a:ext cx="8577262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dirty="0" smtClean="0"/>
              <a:t>Prva ideja: rekurzija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sl-SI" sz="2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Algoritem O_1Nahrbtnik(i, W) 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</a:t>
            </a:r>
            <a:r>
              <a:rPr lang="sl-SI" sz="2000" dirty="0" err="1" smtClean="0">
                <a:latin typeface="Courier New" pitchFamily="49" charset="0"/>
              </a:rPr>
              <a:t>if</a:t>
            </a:r>
            <a:r>
              <a:rPr lang="sl-SI" sz="2000" dirty="0" smtClean="0">
                <a:latin typeface="Courier New" pitchFamily="49" charset="0"/>
              </a:rPr>
              <a:t> i == 0: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</a:rPr>
              <a:t>if</a:t>
            </a:r>
            <a:r>
              <a:rPr lang="sl-SI" sz="2000" dirty="0" smtClean="0">
                <a:latin typeface="Courier New" pitchFamily="49" charset="0"/>
              </a:rPr>
              <a:t> W &gt;= 0: </a:t>
            </a:r>
            <a:r>
              <a:rPr lang="sl-SI" sz="2000" dirty="0" err="1" smtClean="0">
                <a:latin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</a:rPr>
              <a:t> 0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</a:rPr>
              <a:t>else</a:t>
            </a:r>
            <a:r>
              <a:rPr lang="sl-SI" sz="2000" dirty="0" smtClean="0">
                <a:latin typeface="Courier New" pitchFamily="49" charset="0"/>
              </a:rPr>
              <a:t> : </a:t>
            </a:r>
            <a:r>
              <a:rPr lang="sl-SI" sz="2000" dirty="0" err="1" smtClean="0">
                <a:latin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</a:rPr>
              <a:t> -∞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</a:t>
            </a:r>
            <a:r>
              <a:rPr lang="sl-SI" sz="2000" dirty="0" err="1" smtClean="0">
                <a:latin typeface="Courier New" pitchFamily="49" charset="0"/>
              </a:rPr>
              <a:t>neVzamem</a:t>
            </a:r>
            <a:r>
              <a:rPr lang="sl-SI" sz="2000" dirty="0" smtClean="0">
                <a:latin typeface="Courier New" pitchFamily="49" charset="0"/>
              </a:rPr>
              <a:t> = O_1Nahrbtnik(i-1,W)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vzamem = O_1Nahrbtnik(i-1,W-v[i]) + c[i]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</a:t>
            </a:r>
            <a:r>
              <a:rPr lang="sl-SI" sz="2000" dirty="0" err="1" smtClean="0">
                <a:latin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</a:rPr>
              <a:t>max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</a:rPr>
              <a:t>neVzamem</a:t>
            </a:r>
            <a:r>
              <a:rPr lang="sl-SI" sz="2000" dirty="0" smtClean="0">
                <a:latin typeface="Courier New" pitchFamily="49" charset="0"/>
              </a:rPr>
              <a:t>, vzamem)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sl-SI" sz="20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l-SI" sz="2000" dirty="0" smtClean="0"/>
              <a:t>Klic:</a:t>
            </a:r>
            <a:r>
              <a:rPr lang="sl-SI" sz="2000" dirty="0" smtClean="0">
                <a:latin typeface="Courier New" pitchFamily="49" charset="0"/>
              </a:rPr>
              <a:t> O_1Nahrbtnik(n,V)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Re</a:t>
            </a:r>
            <a:r>
              <a:rPr lang="sl-SI" smtClean="0"/>
              <a:t>k</a:t>
            </a:r>
            <a:r>
              <a:rPr lang="en-US" smtClean="0"/>
              <a:t>ur</a:t>
            </a:r>
            <a:r>
              <a:rPr lang="sl-SI" smtClean="0"/>
              <a:t>z</a:t>
            </a:r>
            <a:r>
              <a:rPr lang="en-US" smtClean="0"/>
              <a:t>iv</a:t>
            </a:r>
            <a:r>
              <a:rPr lang="sl-SI" smtClean="0"/>
              <a:t>na rešitev</a:t>
            </a:r>
            <a:endParaRPr lang="en-US" sz="1500" smtClean="0"/>
          </a:p>
        </p:txBody>
      </p:sp>
      <p:sp>
        <p:nvSpPr>
          <p:cNvPr id="2867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F74D1E5-76A1-41C7-8679-548517B51FA8}" type="slidenum">
              <a:rPr lang="sl-SI"/>
              <a:pPr>
                <a:defRPr/>
              </a:pPr>
              <a:t>6</a:t>
            </a:fld>
            <a:endParaRPr lang="sl-SI"/>
          </a:p>
        </p:txBody>
      </p:sp>
      <p:sp>
        <p:nvSpPr>
          <p:cNvPr id="3482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z="2200" dirty="0" smtClean="0"/>
              <a:t>Re</a:t>
            </a:r>
            <a:r>
              <a:rPr lang="sl-SI" sz="2200" dirty="0" smtClean="0"/>
              <a:t>k</a:t>
            </a:r>
            <a:r>
              <a:rPr lang="en-US" sz="2200" dirty="0" err="1" smtClean="0"/>
              <a:t>ur</a:t>
            </a:r>
            <a:r>
              <a:rPr lang="sl-SI" sz="2200" dirty="0" smtClean="0"/>
              <a:t>z</a:t>
            </a:r>
            <a:r>
              <a:rPr lang="en-US" sz="2200" dirty="0" smtClean="0"/>
              <a:t>iv</a:t>
            </a:r>
            <a:r>
              <a:rPr lang="sl-SI" sz="2200" dirty="0" smtClean="0"/>
              <a:t>ni </a:t>
            </a:r>
            <a:r>
              <a:rPr lang="en-US" sz="2200" dirty="0" err="1" smtClean="0"/>
              <a:t>algorit</a:t>
            </a:r>
            <a:r>
              <a:rPr lang="sl-SI" sz="2200" dirty="0" smtClean="0"/>
              <a:t>e</a:t>
            </a:r>
            <a:r>
              <a:rPr lang="en-US" sz="2200" dirty="0" smtClean="0"/>
              <a:t>m</a:t>
            </a:r>
            <a:r>
              <a:rPr lang="sl-SI" sz="2200" dirty="0" smtClean="0"/>
              <a:t>: čas. zahtevnost</a:t>
            </a:r>
            <a:r>
              <a:rPr lang="en-US" sz="2200" dirty="0" smtClean="0"/>
              <a:t> </a:t>
            </a:r>
            <a:r>
              <a:rPr lang="en-US" sz="2200" i="1" dirty="0" smtClean="0"/>
              <a:t>O</a:t>
            </a:r>
            <a:r>
              <a:rPr lang="en-US" sz="2200" dirty="0" smtClean="0"/>
              <a:t>(2</a:t>
            </a:r>
            <a:r>
              <a:rPr lang="en-US" sz="2200" i="1" baseline="30000" dirty="0" smtClean="0"/>
              <a:t>n</a:t>
            </a:r>
            <a:r>
              <a:rPr lang="en-US" sz="2200" dirty="0" smtClean="0"/>
              <a:t>) </a:t>
            </a:r>
          </a:p>
          <a:p>
            <a:pPr eaLnBrk="1" hangingPunct="1"/>
            <a:r>
              <a:rPr lang="sl-SI" sz="2200" dirty="0" smtClean="0"/>
              <a:t>Neučinkovito, ker veliko vozlišč izračunamo večkrat ali celo odveč</a:t>
            </a:r>
            <a:endParaRPr lang="en-US" sz="2200" dirty="0" smtClean="0"/>
          </a:p>
          <a:p>
            <a:pPr eaLnBrk="1" hangingPunct="1"/>
            <a:r>
              <a:rPr lang="sl-SI" sz="2200" dirty="0" smtClean="0"/>
              <a:t>Primer</a:t>
            </a:r>
            <a:r>
              <a:rPr lang="en-US" sz="2200" dirty="0" smtClean="0"/>
              <a:t>:</a:t>
            </a:r>
            <a:r>
              <a:rPr lang="en-US" sz="2200" i="1" dirty="0" smtClean="0"/>
              <a:t> </a:t>
            </a:r>
          </a:p>
          <a:p>
            <a:pPr lvl="1" eaLnBrk="1" hangingPunct="1"/>
            <a:r>
              <a:rPr lang="en-US" sz="2000" i="1" dirty="0" smtClean="0"/>
              <a:t>N</a:t>
            </a:r>
            <a:r>
              <a:rPr lang="sl-SI" sz="2000" i="1" dirty="0" smtClean="0"/>
              <a:t> </a:t>
            </a:r>
            <a:r>
              <a:rPr lang="en-US" sz="2000" dirty="0" smtClean="0"/>
              <a:t>=</a:t>
            </a:r>
            <a:r>
              <a:rPr lang="sl-SI" sz="2000" dirty="0" smtClean="0"/>
              <a:t> </a:t>
            </a:r>
            <a:r>
              <a:rPr lang="en-US" sz="2000" dirty="0" smtClean="0"/>
              <a:t>5, </a:t>
            </a:r>
            <a:r>
              <a:rPr lang="en-US" sz="2000" i="1" dirty="0" smtClean="0"/>
              <a:t>V</a:t>
            </a:r>
            <a:r>
              <a:rPr lang="sl-SI" sz="2000" i="1" dirty="0" smtClean="0"/>
              <a:t> </a:t>
            </a:r>
            <a:r>
              <a:rPr lang="en-US" sz="2000" dirty="0" smtClean="0"/>
              <a:t>=</a:t>
            </a:r>
            <a:r>
              <a:rPr lang="sl-SI" sz="2000" dirty="0" smtClean="0"/>
              <a:t> </a:t>
            </a:r>
            <a:r>
              <a:rPr lang="en-US" sz="2000" dirty="0" smtClean="0"/>
              <a:t>10, </a:t>
            </a:r>
            <a:r>
              <a:rPr lang="en-US" sz="2000" i="1" dirty="0" smtClean="0"/>
              <a:t>w</a:t>
            </a:r>
            <a:r>
              <a:rPr lang="sl-SI" sz="2000" i="1" dirty="0" smtClean="0"/>
              <a:t> </a:t>
            </a:r>
            <a:r>
              <a:rPr lang="en-US" sz="2000" dirty="0" smtClean="0"/>
              <a:t>=</a:t>
            </a:r>
            <a:r>
              <a:rPr lang="sl-SI" sz="2000" dirty="0" smtClean="0"/>
              <a:t> </a:t>
            </a:r>
            <a:r>
              <a:rPr lang="en-US" sz="2000" dirty="0" smtClean="0"/>
              <a:t>[2, 2, 6, 5, 4], </a:t>
            </a:r>
            <a:r>
              <a:rPr lang="sl-SI" sz="2000" i="1" dirty="0" smtClean="0"/>
              <a:t>c </a:t>
            </a:r>
            <a:r>
              <a:rPr lang="en-US" sz="2000" dirty="0" smtClean="0"/>
              <a:t>=</a:t>
            </a:r>
            <a:r>
              <a:rPr lang="sl-SI" sz="2000" dirty="0" smtClean="0"/>
              <a:t> </a:t>
            </a:r>
            <a:r>
              <a:rPr lang="en-US" sz="2000" dirty="0" smtClean="0"/>
              <a:t>[6, 3, 5, 4, 6]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BC7090-312A-47B5-8DBC-B24BB0D9C3D8}" type="slidenum">
              <a:rPr lang="sl-SI"/>
              <a:pPr>
                <a:defRPr/>
              </a:pPr>
              <a:t>7</a:t>
            </a:fld>
            <a:endParaRPr lang="sl-SI"/>
          </a:p>
        </p:txBody>
      </p:sp>
      <p:sp>
        <p:nvSpPr>
          <p:cNvPr id="5129" name="Line 2"/>
          <p:cNvSpPr>
            <a:spLocks noChangeShapeType="1"/>
          </p:cNvSpPr>
          <p:nvPr/>
        </p:nvSpPr>
        <p:spPr bwMode="auto">
          <a:xfrm flipH="1">
            <a:off x="1993900" y="1050925"/>
            <a:ext cx="1828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952500" y="1114425"/>
          <a:ext cx="2032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4" imgW="1015920" imgH="215640" progId="Equation.3">
                  <p:embed/>
                </p:oleObj>
              </mc:Choice>
              <mc:Fallback>
                <p:oleObj name="Equation" r:id="rId4" imgW="101592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1114425"/>
                        <a:ext cx="2032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Text Box 4"/>
          <p:cNvSpPr txBox="1">
            <a:spLocks noChangeArrowheads="1"/>
          </p:cNvSpPr>
          <p:nvPr/>
        </p:nvSpPr>
        <p:spPr bwMode="auto">
          <a:xfrm>
            <a:off x="1765300" y="2057400"/>
            <a:ext cx="1217613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2400" b="1" i="1">
                <a:solidFill>
                  <a:srgbClr val="080808"/>
                </a:solidFill>
                <a:latin typeface="Times New Roman" pitchFamily="18" charset="0"/>
              </a:rPr>
              <a:t>G</a:t>
            </a:r>
            <a:r>
              <a:rPr lang="en-US" sz="2400" b="1">
                <a:solidFill>
                  <a:srgbClr val="080808"/>
                </a:solidFill>
                <a:latin typeface="Times New Roman" pitchFamily="18" charset="0"/>
              </a:rPr>
              <a:t>(2, 10)</a:t>
            </a:r>
            <a:endParaRPr lang="en-AU" sz="2400" b="1">
              <a:solidFill>
                <a:srgbClr val="080808"/>
              </a:solidFill>
              <a:latin typeface="Times New Roman" pitchFamily="18" charset="0"/>
            </a:endParaRPr>
          </a:p>
        </p:txBody>
      </p:sp>
      <p:sp>
        <p:nvSpPr>
          <p:cNvPr id="5131" name="Line 5"/>
          <p:cNvSpPr>
            <a:spLocks noChangeShapeType="1"/>
          </p:cNvSpPr>
          <p:nvPr/>
        </p:nvSpPr>
        <p:spPr bwMode="auto">
          <a:xfrm>
            <a:off x="4419600" y="1066800"/>
            <a:ext cx="1828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5132" name="Text Box 6"/>
          <p:cNvSpPr txBox="1">
            <a:spLocks noChangeArrowheads="1"/>
          </p:cNvSpPr>
          <p:nvPr/>
        </p:nvSpPr>
        <p:spPr bwMode="auto">
          <a:xfrm>
            <a:off x="6164263" y="2057400"/>
            <a:ext cx="1065212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2400" b="1" i="1">
                <a:solidFill>
                  <a:srgbClr val="080808"/>
                </a:solidFill>
                <a:latin typeface="Times New Roman" pitchFamily="18" charset="0"/>
              </a:rPr>
              <a:t>G</a:t>
            </a:r>
            <a:r>
              <a:rPr lang="en-US" sz="2400" b="1">
                <a:solidFill>
                  <a:srgbClr val="080808"/>
                </a:solidFill>
                <a:latin typeface="Times New Roman" pitchFamily="18" charset="0"/>
              </a:rPr>
              <a:t>(2, 8)</a:t>
            </a:r>
            <a:endParaRPr lang="en-AU" sz="2400" b="1">
              <a:solidFill>
                <a:srgbClr val="080808"/>
              </a:solidFill>
              <a:latin typeface="Times New Roman" pitchFamily="18" charset="0"/>
            </a:endParaRPr>
          </a:p>
        </p:txBody>
      </p:sp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5283200" y="11303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6" imgW="914400" imgH="215640" progId="Equation.3">
                  <p:embed/>
                </p:oleObj>
              </mc:Choice>
              <mc:Fallback>
                <p:oleObj name="Equation" r:id="rId6" imgW="91440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1130300"/>
                        <a:ext cx="1828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AutoShape 8"/>
          <p:cNvSpPr>
            <a:spLocks noChangeArrowheads="1"/>
          </p:cNvSpPr>
          <p:nvPr/>
        </p:nvSpPr>
        <p:spPr bwMode="auto">
          <a:xfrm>
            <a:off x="1143000" y="3886200"/>
            <a:ext cx="838200" cy="1219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5134" name="Line 9"/>
          <p:cNvSpPr>
            <a:spLocks noChangeShapeType="1"/>
          </p:cNvSpPr>
          <p:nvPr/>
        </p:nvSpPr>
        <p:spPr bwMode="auto">
          <a:xfrm flipH="1">
            <a:off x="1219200" y="2514600"/>
            <a:ext cx="838200" cy="96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graphicFrame>
        <p:nvGraphicFramePr>
          <p:cNvPr id="5124" name="Object 10"/>
          <p:cNvGraphicFramePr>
            <a:graphicFrameLocks noChangeAspect="1"/>
          </p:cNvGraphicFramePr>
          <p:nvPr/>
        </p:nvGraphicFramePr>
        <p:xfrm>
          <a:off x="762000" y="27559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8" imgW="431640" imgH="203040" progId="Equation.3">
                  <p:embed/>
                </p:oleObj>
              </mc:Choice>
              <mc:Fallback>
                <p:oleObj name="Equation" r:id="rId8" imgW="431640" imgH="2030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55900"/>
                        <a:ext cx="863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Text Box 11"/>
          <p:cNvSpPr txBox="1">
            <a:spLocks noChangeArrowheads="1"/>
          </p:cNvSpPr>
          <p:nvPr/>
        </p:nvSpPr>
        <p:spPr bwMode="auto">
          <a:xfrm>
            <a:off x="1066800" y="3444875"/>
            <a:ext cx="1217613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2400" b="1" i="1">
                <a:solidFill>
                  <a:srgbClr val="080808"/>
                </a:solidFill>
                <a:latin typeface="Times New Roman" pitchFamily="18" charset="0"/>
              </a:rPr>
              <a:t>G</a:t>
            </a:r>
            <a:r>
              <a:rPr lang="en-US" sz="2400" b="1">
                <a:solidFill>
                  <a:srgbClr val="080808"/>
                </a:solidFill>
                <a:latin typeface="Times New Roman" pitchFamily="18" charset="0"/>
              </a:rPr>
              <a:t>(3, 10)</a:t>
            </a:r>
            <a:endParaRPr lang="en-AU" sz="2400" b="1">
              <a:solidFill>
                <a:srgbClr val="080808"/>
              </a:solidFill>
              <a:latin typeface="Times New Roman" pitchFamily="18" charset="0"/>
            </a:endParaRPr>
          </a:p>
        </p:txBody>
      </p:sp>
      <p:sp>
        <p:nvSpPr>
          <p:cNvPr id="5136" name="Text Box 12"/>
          <p:cNvSpPr txBox="1">
            <a:spLocks noChangeArrowheads="1"/>
          </p:cNvSpPr>
          <p:nvPr/>
        </p:nvSpPr>
        <p:spPr bwMode="auto">
          <a:xfrm>
            <a:off x="3657600" y="609600"/>
            <a:ext cx="1217613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2400" b="1" i="1">
                <a:solidFill>
                  <a:srgbClr val="080808"/>
                </a:solidFill>
                <a:latin typeface="Times New Roman" pitchFamily="18" charset="0"/>
              </a:rPr>
              <a:t>G</a:t>
            </a:r>
            <a:r>
              <a:rPr lang="en-US" sz="2400" b="1">
                <a:solidFill>
                  <a:srgbClr val="080808"/>
                </a:solidFill>
                <a:latin typeface="Times New Roman" pitchFamily="18" charset="0"/>
              </a:rPr>
              <a:t>(1, 10)</a:t>
            </a:r>
            <a:endParaRPr lang="en-AU" sz="2400" b="1">
              <a:solidFill>
                <a:srgbClr val="080808"/>
              </a:solidFill>
              <a:latin typeface="Times New Roman" pitchFamily="18" charset="0"/>
            </a:endParaRPr>
          </a:p>
        </p:txBody>
      </p:sp>
      <p:sp>
        <p:nvSpPr>
          <p:cNvPr id="5137" name="AutoShape 13"/>
          <p:cNvSpPr>
            <a:spLocks noChangeArrowheads="1"/>
          </p:cNvSpPr>
          <p:nvPr/>
        </p:nvSpPr>
        <p:spPr bwMode="auto">
          <a:xfrm>
            <a:off x="3048000" y="3886200"/>
            <a:ext cx="838200" cy="1219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5138" name="Line 14"/>
          <p:cNvSpPr>
            <a:spLocks noChangeShapeType="1"/>
          </p:cNvSpPr>
          <p:nvPr/>
        </p:nvSpPr>
        <p:spPr bwMode="auto">
          <a:xfrm>
            <a:off x="2286000" y="2514600"/>
            <a:ext cx="838200" cy="96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5139" name="Text Box 15"/>
          <p:cNvSpPr txBox="1">
            <a:spLocks noChangeArrowheads="1"/>
          </p:cNvSpPr>
          <p:nvPr/>
        </p:nvSpPr>
        <p:spPr bwMode="auto">
          <a:xfrm>
            <a:off x="3092450" y="3429000"/>
            <a:ext cx="1065213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2400" b="1" i="1">
                <a:solidFill>
                  <a:srgbClr val="080808"/>
                </a:solidFill>
                <a:latin typeface="Times New Roman" pitchFamily="18" charset="0"/>
              </a:rPr>
              <a:t>G</a:t>
            </a:r>
            <a:r>
              <a:rPr lang="en-US" sz="2400" b="1">
                <a:solidFill>
                  <a:srgbClr val="080808"/>
                </a:solidFill>
                <a:latin typeface="Times New Roman" pitchFamily="18" charset="0"/>
              </a:rPr>
              <a:t>(3, 8)</a:t>
            </a:r>
            <a:endParaRPr lang="en-AU" sz="2400" b="1">
              <a:solidFill>
                <a:srgbClr val="080808"/>
              </a:solidFill>
              <a:latin typeface="Times New Roman" pitchFamily="18" charset="0"/>
            </a:endParaRPr>
          </a:p>
        </p:txBody>
      </p:sp>
      <p:graphicFrame>
        <p:nvGraphicFramePr>
          <p:cNvPr id="5125" name="Object 16"/>
          <p:cNvGraphicFramePr>
            <a:graphicFrameLocks noChangeAspect="1"/>
          </p:cNvGraphicFramePr>
          <p:nvPr/>
        </p:nvGraphicFramePr>
        <p:xfrm>
          <a:off x="2768600" y="2743200"/>
          <a:ext cx="660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10" imgW="330120" imgH="203040" progId="Equation.3">
                  <p:embed/>
                </p:oleObj>
              </mc:Choice>
              <mc:Fallback>
                <p:oleObj name="Equation" r:id="rId10" imgW="330120" imgH="2030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743200"/>
                        <a:ext cx="660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0" name="AutoShape 17"/>
          <p:cNvSpPr>
            <a:spLocks noChangeArrowheads="1"/>
          </p:cNvSpPr>
          <p:nvPr/>
        </p:nvSpPr>
        <p:spPr bwMode="auto">
          <a:xfrm>
            <a:off x="5334000" y="3886200"/>
            <a:ext cx="838200" cy="1219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5141" name="Line 18"/>
          <p:cNvSpPr>
            <a:spLocks noChangeShapeType="1"/>
          </p:cNvSpPr>
          <p:nvPr/>
        </p:nvSpPr>
        <p:spPr bwMode="auto">
          <a:xfrm flipH="1">
            <a:off x="5630863" y="2514600"/>
            <a:ext cx="838200" cy="96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5142" name="Text Box 19"/>
          <p:cNvSpPr txBox="1">
            <a:spLocks noChangeArrowheads="1"/>
          </p:cNvSpPr>
          <p:nvPr/>
        </p:nvSpPr>
        <p:spPr bwMode="auto">
          <a:xfrm>
            <a:off x="5334000" y="3444875"/>
            <a:ext cx="1065213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2400" b="1" i="1">
                <a:solidFill>
                  <a:srgbClr val="080808"/>
                </a:solidFill>
                <a:latin typeface="Times New Roman" pitchFamily="18" charset="0"/>
              </a:rPr>
              <a:t>G</a:t>
            </a:r>
            <a:r>
              <a:rPr lang="en-US" sz="2400" b="1">
                <a:solidFill>
                  <a:srgbClr val="080808"/>
                </a:solidFill>
                <a:latin typeface="Times New Roman" pitchFamily="18" charset="0"/>
              </a:rPr>
              <a:t>(3, 8)</a:t>
            </a:r>
            <a:endParaRPr lang="en-AU" sz="2400" b="1">
              <a:solidFill>
                <a:srgbClr val="080808"/>
              </a:solidFill>
              <a:latin typeface="Times New Roman" pitchFamily="18" charset="0"/>
            </a:endParaRPr>
          </a:p>
        </p:txBody>
      </p:sp>
      <p:graphicFrame>
        <p:nvGraphicFramePr>
          <p:cNvPr id="5126" name="Object 20"/>
          <p:cNvGraphicFramePr>
            <a:graphicFrameLocks noChangeAspect="1"/>
          </p:cNvGraphicFramePr>
          <p:nvPr/>
        </p:nvGraphicFramePr>
        <p:xfrm>
          <a:off x="5181600" y="27178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12" imgW="431640" imgH="203040" progId="Equation.3">
                  <p:embed/>
                </p:oleObj>
              </mc:Choice>
              <mc:Fallback>
                <p:oleObj name="Equation" r:id="rId12" imgW="431640" imgH="203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717800"/>
                        <a:ext cx="863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3" name="AutoShape 21"/>
          <p:cNvSpPr>
            <a:spLocks noChangeArrowheads="1"/>
          </p:cNvSpPr>
          <p:nvPr/>
        </p:nvSpPr>
        <p:spPr bwMode="auto">
          <a:xfrm>
            <a:off x="7627938" y="3886200"/>
            <a:ext cx="838200" cy="1219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5144" name="Line 22"/>
          <p:cNvSpPr>
            <a:spLocks noChangeShapeType="1"/>
          </p:cNvSpPr>
          <p:nvPr/>
        </p:nvSpPr>
        <p:spPr bwMode="auto">
          <a:xfrm>
            <a:off x="6781800" y="2514600"/>
            <a:ext cx="838200" cy="96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5145" name="Text Box 23"/>
          <p:cNvSpPr txBox="1">
            <a:spLocks noChangeArrowheads="1"/>
          </p:cNvSpPr>
          <p:nvPr/>
        </p:nvSpPr>
        <p:spPr bwMode="auto">
          <a:xfrm>
            <a:off x="7596188" y="3429000"/>
            <a:ext cx="1065212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2400" b="1" i="1">
                <a:solidFill>
                  <a:srgbClr val="080808"/>
                </a:solidFill>
                <a:latin typeface="Times New Roman" pitchFamily="18" charset="0"/>
              </a:rPr>
              <a:t>G</a:t>
            </a:r>
            <a:r>
              <a:rPr lang="en-US" sz="2400" b="1">
                <a:solidFill>
                  <a:srgbClr val="080808"/>
                </a:solidFill>
                <a:latin typeface="Times New Roman" pitchFamily="18" charset="0"/>
              </a:rPr>
              <a:t>(3, 6)</a:t>
            </a:r>
            <a:endParaRPr lang="en-AU" sz="2400" b="1">
              <a:solidFill>
                <a:srgbClr val="080808"/>
              </a:solidFill>
              <a:latin typeface="Times New Roman" pitchFamily="18" charset="0"/>
            </a:endParaRPr>
          </a:p>
        </p:txBody>
      </p:sp>
      <p:graphicFrame>
        <p:nvGraphicFramePr>
          <p:cNvPr id="5127" name="Object 24"/>
          <p:cNvGraphicFramePr>
            <a:graphicFrameLocks noChangeAspect="1"/>
          </p:cNvGraphicFramePr>
          <p:nvPr/>
        </p:nvGraphicFramePr>
        <p:xfrm>
          <a:off x="7272338" y="2705100"/>
          <a:ext cx="660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13" imgW="330120" imgH="203040" progId="Equation.3">
                  <p:embed/>
                </p:oleObj>
              </mc:Choice>
              <mc:Fallback>
                <p:oleObj name="Equation" r:id="rId13" imgW="330120" imgH="2030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2338" y="2705100"/>
                        <a:ext cx="660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6" name="Rectangle 25"/>
          <p:cNvSpPr>
            <a:spLocks noChangeArrowheads="1"/>
          </p:cNvSpPr>
          <p:nvPr/>
        </p:nvSpPr>
        <p:spPr bwMode="auto">
          <a:xfrm>
            <a:off x="228600" y="152400"/>
            <a:ext cx="2986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w</a:t>
            </a:r>
            <a:r>
              <a:rPr lang="en-US" sz="3200">
                <a:latin typeface="Times New Roman" pitchFamily="18" charset="0"/>
              </a:rPr>
              <a:t> = [2, 2, 6, 5, 4]</a:t>
            </a:r>
            <a:endParaRPr lang="en-AU" sz="3200">
              <a:latin typeface="Times New Roman" pitchFamily="18" charset="0"/>
            </a:endParaRPr>
          </a:p>
        </p:txBody>
      </p:sp>
      <p:sp>
        <p:nvSpPr>
          <p:cNvPr id="5147" name="Rectangle 26"/>
          <p:cNvSpPr>
            <a:spLocks noChangeArrowheads="1"/>
          </p:cNvSpPr>
          <p:nvPr/>
        </p:nvSpPr>
        <p:spPr bwMode="auto">
          <a:xfrm>
            <a:off x="6073775" y="106363"/>
            <a:ext cx="2895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3200" i="1">
                <a:latin typeface="Times New Roman" pitchFamily="18" charset="0"/>
              </a:rPr>
              <a:t>c</a:t>
            </a:r>
            <a:r>
              <a:rPr lang="en-US" sz="3200">
                <a:latin typeface="Times New Roman" pitchFamily="18" charset="0"/>
              </a:rPr>
              <a:t> = [6, 3, 5, 4, 6]</a:t>
            </a:r>
            <a:endParaRPr lang="en-AU" sz="3200">
              <a:latin typeface="Times New Roman" pitchFamily="18" charset="0"/>
            </a:endParaRPr>
          </a:p>
        </p:txBody>
      </p:sp>
      <p:grpSp>
        <p:nvGrpSpPr>
          <p:cNvPr id="5148" name="Group 27"/>
          <p:cNvGrpSpPr>
            <a:grpSpLocks/>
          </p:cNvGrpSpPr>
          <p:nvPr/>
        </p:nvGrpSpPr>
        <p:grpSpPr bwMode="auto">
          <a:xfrm>
            <a:off x="3200400" y="5268913"/>
            <a:ext cx="2819400" cy="685800"/>
            <a:chOff x="1968" y="3600"/>
            <a:chExt cx="1776" cy="432"/>
          </a:xfrm>
        </p:grpSpPr>
        <p:sp>
          <p:nvSpPr>
            <p:cNvPr id="5151" name="AutoShape 28"/>
            <p:cNvSpPr>
              <a:spLocks noChangeArrowheads="1"/>
            </p:cNvSpPr>
            <p:nvPr/>
          </p:nvSpPr>
          <p:spPr bwMode="auto">
            <a:xfrm>
              <a:off x="1968" y="3600"/>
              <a:ext cx="288" cy="432"/>
            </a:xfrm>
            <a:prstGeom prst="upArrow">
              <a:avLst>
                <a:gd name="adj1" fmla="val 50000"/>
                <a:gd name="adj2" fmla="val 37500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152" name="AutoShape 29"/>
            <p:cNvSpPr>
              <a:spLocks noChangeArrowheads="1"/>
            </p:cNvSpPr>
            <p:nvPr/>
          </p:nvSpPr>
          <p:spPr bwMode="auto">
            <a:xfrm>
              <a:off x="3456" y="3600"/>
              <a:ext cx="288" cy="432"/>
            </a:xfrm>
            <a:prstGeom prst="upArrow">
              <a:avLst>
                <a:gd name="adj1" fmla="val 50000"/>
                <a:gd name="adj2" fmla="val 37500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5149" name="Text Box 30"/>
          <p:cNvSpPr txBox="1">
            <a:spLocks noChangeArrowheads="1"/>
          </p:cNvSpPr>
          <p:nvPr/>
        </p:nvSpPr>
        <p:spPr bwMode="auto">
          <a:xfrm>
            <a:off x="3124200" y="6049963"/>
            <a:ext cx="276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sz="3200">
                <a:latin typeface="Times New Roman" pitchFamily="18" charset="0"/>
              </a:rPr>
              <a:t>Isti podproblem</a:t>
            </a:r>
            <a:endParaRPr lang="en-AU" sz="32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G(2, W)</a:t>
            </a:r>
          </a:p>
        </p:txBody>
      </p:sp>
      <p:sp>
        <p:nvSpPr>
          <p:cNvPr id="327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682C1B3-1998-49D5-8070-E8EB79752A13}" type="slidenum">
              <a:rPr lang="sl-SI"/>
              <a:pPr>
                <a:defRPr/>
              </a:pPr>
              <a:t>8</a:t>
            </a:fld>
            <a:endParaRPr lang="sl-SI"/>
          </a:p>
        </p:txBody>
      </p:sp>
      <p:sp>
        <p:nvSpPr>
          <p:cNvPr id="3891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773238"/>
            <a:ext cx="8397875" cy="1368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200" smtClean="0"/>
              <a:t>W &lt; 2          : 0         (0, 0)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2 ≤ W &lt; 5    : 4         (1, 0)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smtClean="0"/>
              <a:t>5 ≤ W          : 5         (1, 1)</a:t>
            </a:r>
          </a:p>
          <a:p>
            <a:pPr eaLnBrk="1" hangingPunct="1">
              <a:lnSpc>
                <a:spcPct val="90000"/>
              </a:lnSpc>
            </a:pPr>
            <a:endParaRPr lang="sl-SI" sz="2200" smtClean="0"/>
          </a:p>
        </p:txBody>
      </p:sp>
      <p:sp>
        <p:nvSpPr>
          <p:cNvPr id="38918" name="Line 4"/>
          <p:cNvSpPr>
            <a:spLocks noChangeShapeType="1"/>
          </p:cNvSpPr>
          <p:nvPr/>
        </p:nvSpPr>
        <p:spPr bwMode="auto">
          <a:xfrm>
            <a:off x="1619250" y="3284538"/>
            <a:ext cx="0" cy="2951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8919" name="Line 5"/>
          <p:cNvSpPr>
            <a:spLocks noChangeShapeType="1"/>
          </p:cNvSpPr>
          <p:nvPr/>
        </p:nvSpPr>
        <p:spPr bwMode="auto">
          <a:xfrm>
            <a:off x="1114425" y="5443538"/>
            <a:ext cx="6408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8920" name="Line 6"/>
          <p:cNvSpPr>
            <a:spLocks noChangeShapeType="1"/>
          </p:cNvSpPr>
          <p:nvPr/>
        </p:nvSpPr>
        <p:spPr bwMode="auto">
          <a:xfrm>
            <a:off x="3348038" y="5372100"/>
            <a:ext cx="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8921" name="Line 7"/>
          <p:cNvSpPr>
            <a:spLocks noChangeShapeType="1"/>
          </p:cNvSpPr>
          <p:nvPr/>
        </p:nvSpPr>
        <p:spPr bwMode="auto">
          <a:xfrm>
            <a:off x="1619250" y="5443538"/>
            <a:ext cx="172878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l-SI"/>
          </a:p>
        </p:txBody>
      </p:sp>
      <p:sp>
        <p:nvSpPr>
          <p:cNvPr id="38922" name="Line 8"/>
          <p:cNvSpPr>
            <a:spLocks noChangeShapeType="1"/>
          </p:cNvSpPr>
          <p:nvPr/>
        </p:nvSpPr>
        <p:spPr bwMode="auto">
          <a:xfrm>
            <a:off x="3275013" y="4579938"/>
            <a:ext cx="2736850" cy="15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l-SI"/>
          </a:p>
        </p:txBody>
      </p:sp>
      <p:sp>
        <p:nvSpPr>
          <p:cNvPr id="38923" name="Text Box 9"/>
          <p:cNvSpPr txBox="1">
            <a:spLocks noChangeArrowheads="1"/>
          </p:cNvSpPr>
          <p:nvPr/>
        </p:nvSpPr>
        <p:spPr bwMode="auto">
          <a:xfrm>
            <a:off x="3203575" y="57324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2</a:t>
            </a:r>
            <a:endParaRPr lang="sl-SI" baseline="-25000"/>
          </a:p>
        </p:txBody>
      </p:sp>
      <p:sp>
        <p:nvSpPr>
          <p:cNvPr id="38924" name="Text Box 10"/>
          <p:cNvSpPr txBox="1">
            <a:spLocks noChangeArrowheads="1"/>
          </p:cNvSpPr>
          <p:nvPr/>
        </p:nvSpPr>
        <p:spPr bwMode="auto">
          <a:xfrm>
            <a:off x="1042988" y="43640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4</a:t>
            </a:r>
            <a:endParaRPr lang="sl-SI" baseline="-25000"/>
          </a:p>
        </p:txBody>
      </p:sp>
      <p:sp>
        <p:nvSpPr>
          <p:cNvPr id="38925" name="Text Box 11"/>
          <p:cNvSpPr txBox="1">
            <a:spLocks noChangeArrowheads="1"/>
          </p:cNvSpPr>
          <p:nvPr/>
        </p:nvSpPr>
        <p:spPr bwMode="auto">
          <a:xfrm>
            <a:off x="1690688" y="3284538"/>
            <a:ext cx="1512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>
                <a:solidFill>
                  <a:srgbClr val="0000FF"/>
                </a:solidFill>
              </a:rPr>
              <a:t>G(2,W)</a:t>
            </a:r>
          </a:p>
        </p:txBody>
      </p:sp>
      <p:sp>
        <p:nvSpPr>
          <p:cNvPr id="38926" name="Text Box 12"/>
          <p:cNvSpPr txBox="1">
            <a:spLocks noChangeArrowheads="1"/>
          </p:cNvSpPr>
          <p:nvPr/>
        </p:nvSpPr>
        <p:spPr bwMode="auto">
          <a:xfrm>
            <a:off x="7091363" y="55880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w</a:t>
            </a:r>
          </a:p>
        </p:txBody>
      </p:sp>
      <p:sp>
        <p:nvSpPr>
          <p:cNvPr id="38927" name="Text Box 13"/>
          <p:cNvSpPr txBox="1">
            <a:spLocks noChangeArrowheads="1"/>
          </p:cNvSpPr>
          <p:nvPr/>
        </p:nvSpPr>
        <p:spPr bwMode="auto">
          <a:xfrm>
            <a:off x="4140200" y="573405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3</a:t>
            </a:r>
            <a:endParaRPr lang="sl-SI" baseline="-25000"/>
          </a:p>
        </p:txBody>
      </p:sp>
      <p:sp>
        <p:nvSpPr>
          <p:cNvPr id="38928" name="Text Box 14"/>
          <p:cNvSpPr txBox="1">
            <a:spLocks noChangeArrowheads="1"/>
          </p:cNvSpPr>
          <p:nvPr/>
        </p:nvSpPr>
        <p:spPr bwMode="auto">
          <a:xfrm>
            <a:off x="1042988" y="393382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5</a:t>
            </a:r>
            <a:endParaRPr lang="sl-SI" baseline="-25000"/>
          </a:p>
        </p:txBody>
      </p:sp>
      <p:sp>
        <p:nvSpPr>
          <p:cNvPr id="38929" name="Line 15"/>
          <p:cNvSpPr>
            <a:spLocks noChangeShapeType="1"/>
          </p:cNvSpPr>
          <p:nvPr/>
        </p:nvSpPr>
        <p:spPr bwMode="auto">
          <a:xfrm>
            <a:off x="6011863" y="5373688"/>
            <a:ext cx="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8930" name="Line 16"/>
          <p:cNvSpPr>
            <a:spLocks noChangeShapeType="1"/>
          </p:cNvSpPr>
          <p:nvPr/>
        </p:nvSpPr>
        <p:spPr bwMode="auto">
          <a:xfrm>
            <a:off x="5940425" y="4076700"/>
            <a:ext cx="3022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l-SI"/>
          </a:p>
        </p:txBody>
      </p:sp>
      <p:sp>
        <p:nvSpPr>
          <p:cNvPr id="38931" name="Text Box 17"/>
          <p:cNvSpPr txBox="1">
            <a:spLocks noChangeArrowheads="1"/>
          </p:cNvSpPr>
          <p:nvPr/>
        </p:nvSpPr>
        <p:spPr bwMode="auto">
          <a:xfrm>
            <a:off x="5867400" y="56610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5</a:t>
            </a:r>
            <a:endParaRPr lang="sl-SI" baseline="-25000"/>
          </a:p>
        </p:txBody>
      </p:sp>
      <p:sp>
        <p:nvSpPr>
          <p:cNvPr id="38932" name="Line 18"/>
          <p:cNvSpPr>
            <a:spLocks noChangeShapeType="1"/>
          </p:cNvSpPr>
          <p:nvPr/>
        </p:nvSpPr>
        <p:spPr bwMode="auto">
          <a:xfrm>
            <a:off x="4284663" y="5373688"/>
            <a:ext cx="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sp>
        <p:nvSpPr>
          <p:cNvPr id="38933" name="Text Box 19"/>
          <p:cNvSpPr txBox="1">
            <a:spLocks noChangeArrowheads="1"/>
          </p:cNvSpPr>
          <p:nvPr/>
        </p:nvSpPr>
        <p:spPr bwMode="auto">
          <a:xfrm>
            <a:off x="1042988" y="494188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1</a:t>
            </a:r>
            <a:endParaRPr lang="sl-SI" baseline="-25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Ideja</a:t>
            </a:r>
          </a:p>
        </p:txBody>
      </p:sp>
      <p:sp>
        <p:nvSpPr>
          <p:cNvPr id="368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9FF02BB-E0CF-4AD3-AC84-1D5AA3CFD25B}" type="slidenum">
              <a:rPr lang="sl-SI"/>
              <a:pPr>
                <a:defRPr/>
              </a:pPr>
              <a:t>9</a:t>
            </a:fld>
            <a:endParaRPr lang="sl-SI"/>
          </a:p>
        </p:txBody>
      </p:sp>
      <p:sp>
        <p:nvSpPr>
          <p:cNvPr id="4301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752600"/>
            <a:ext cx="8253412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mtClean="0"/>
              <a:t>G(j,W) je odsekoma konstantna funkcija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Zapomniti si moramo le točke skokov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S</a:t>
            </a:r>
            <a:r>
              <a:rPr lang="sl-SI" baseline="-25000" smtClean="0"/>
              <a:t>j</a:t>
            </a:r>
            <a:r>
              <a:rPr lang="sl-SI" smtClean="0"/>
              <a:t> = { množica parov (W,C), ki opisuje G(i,W)}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S</a:t>
            </a:r>
            <a:r>
              <a:rPr lang="sl-SI" baseline="-25000" smtClean="0"/>
              <a:t>0</a:t>
            </a:r>
            <a:r>
              <a:rPr lang="sl-SI" smtClean="0"/>
              <a:t> = {(0,0)}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Z</a:t>
            </a:r>
            <a:r>
              <a:rPr lang="sl-SI" baseline="-25000" smtClean="0"/>
              <a:t>j</a:t>
            </a:r>
            <a:r>
              <a:rPr lang="sl-SI" smtClean="0"/>
              <a:t> = {množica parov(W,C): (W-v</a:t>
            </a:r>
            <a:r>
              <a:rPr lang="sl-SI" baseline="-25000" smtClean="0"/>
              <a:t>j</a:t>
            </a:r>
            <a:r>
              <a:rPr lang="sl-SI" smtClean="0"/>
              <a:t>,C-c</a:t>
            </a:r>
            <a:r>
              <a:rPr lang="sl-SI" baseline="-25000" smtClean="0"/>
              <a:t>j</a:t>
            </a:r>
            <a:r>
              <a:rPr lang="sl-SI" smtClean="0"/>
              <a:t>) </a:t>
            </a:r>
            <a:r>
              <a:rPr lang="el-GR" smtClean="0"/>
              <a:t>ε</a:t>
            </a:r>
            <a:r>
              <a:rPr lang="sl-SI" smtClean="0"/>
              <a:t> S</a:t>
            </a:r>
            <a:r>
              <a:rPr lang="sl-SI" baseline="-25000" smtClean="0"/>
              <a:t>j-1</a:t>
            </a:r>
            <a:r>
              <a:rPr lang="sl-SI" smtClean="0"/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S</a:t>
            </a:r>
            <a:r>
              <a:rPr lang="sl-SI" baseline="-25000" smtClean="0"/>
              <a:t>j </a:t>
            </a:r>
            <a:r>
              <a:rPr lang="sl-SI" smtClean="0"/>
              <a:t>– zlitje(maksimum!)</a:t>
            </a:r>
            <a:r>
              <a:rPr lang="sl-SI" baseline="-25000" smtClean="0"/>
              <a:t> </a:t>
            </a:r>
            <a:r>
              <a:rPr lang="sl-SI" smtClean="0"/>
              <a:t>S</a:t>
            </a:r>
            <a:r>
              <a:rPr lang="sl-SI" baseline="-25000" smtClean="0"/>
              <a:t>j-1 in </a:t>
            </a:r>
            <a:r>
              <a:rPr lang="sl-SI" smtClean="0"/>
              <a:t>Z</a:t>
            </a:r>
            <a:r>
              <a:rPr lang="sl-SI" baseline="-25000" smtClean="0"/>
              <a:t>j</a:t>
            </a:r>
            <a:endParaRPr lang="el-GR" baseline="-25000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 - &amp;quot;0/1 nahrbtnik&amp;#x0D;&amp;#x0A;&amp;quot;&quot;/&gt;&lt;property id=&quot;20307&quot; value=&quot;422&quot;/&gt;&lt;/object&gt;&lt;object type=&quot;3&quot; unique_id=&quot;10005&quot;&gt;&lt;property id=&quot;20148&quot; value=&quot;5&quot;/&gt;&lt;property id=&quot;20300&quot; value=&quot;Slide 2 - &amp;quot;Nahrbtnik&amp;quot;&quot;/&gt;&lt;property id=&quot;20307&quot; value=&quot;423&quot;/&gt;&lt;/object&gt;&lt;object type=&quot;3&quot; unique_id=&quot;10010&quot;&gt;&lt;property id=&quot;20148&quot; value=&quot;5&quot;/&gt;&lt;property id=&quot;20300&quot; value=&quot;Slide 3 - &amp;quot;Bellmanova enačba&amp;quot;&quot;/&gt;&lt;property id=&quot;20307&quot; value=&quot;432&quot;/&gt;&lt;/object&gt;&lt;object type=&quot;3&quot; unique_id=&quot;10011&quot;&gt;&lt;property id=&quot;20148&quot; value=&quot;5&quot;/&gt;&lt;property id=&quot;20300&quot; value=&quot;Slide 4 - &amp;quot;Bellmanova enačba&amp;quot;&quot;/&gt;&lt;property id=&quot;20307&quot; value=&quot;433&quot;/&gt;&lt;/object&gt;&lt;object type=&quot;3&quot; unique_id=&quot;10012&quot;&gt;&lt;property id=&quot;20148&quot; value=&quot;5&quot;/&gt;&lt;property id=&quot;20300&quot; value=&quot;Slide 5 - &amp;quot;Implementacija&amp;quot;&quot;/&gt;&lt;property id=&quot;20307&quot; value=&quot;434&quot;/&gt;&lt;/object&gt;&lt;object type=&quot;3&quot; unique_id=&quot;10013&quot;&gt;&lt;property id=&quot;20148&quot; value=&quot;5&quot;/&gt;&lt;property id=&quot;20300&quot; value=&quot;Slide 6 - &amp;quot;Rekurzivna rešitev&amp;quot;&quot;/&gt;&lt;property id=&quot;20307&quot; value=&quot;435&quot;/&gt;&lt;/object&gt;&lt;object type=&quot;3&quot; unique_id=&quot;10014&quot;&gt;&lt;property id=&quot;20148&quot; value=&quot;5&quot;/&gt;&lt;property id=&quot;20300&quot; value=&quot;Slide 7&quot;/&gt;&lt;property id=&quot;20307&quot; value=&quot;436&quot;/&gt;&lt;/object&gt;&lt;object type=&quot;3&quot; unique_id=&quot;10015&quot;&gt;&lt;property id=&quot;20148&quot; value=&quot;5&quot;/&gt;&lt;property id=&quot;20300&quot; value=&quot;Slide 8 - &amp;quot;G(1, W)&amp;quot;&quot;/&gt;&lt;property id=&quot;20307&quot; value=&quot;437&quot;/&gt;&lt;/object&gt;&lt;object type=&quot;3&quot; unique_id=&quot;10016&quot;&gt;&lt;property id=&quot;20148&quot; value=&quot;5&quot;/&gt;&lt;property id=&quot;20300&quot; value=&quot;Slide 9 - &amp;quot;G(2, W)&amp;quot;&quot;/&gt;&lt;property id=&quot;20307&quot; value=&quot;438&quot;/&gt;&lt;/object&gt;&lt;object type=&quot;3&quot; unique_id=&quot;10017&quot;&gt;&lt;property id=&quot;20148&quot; value=&quot;5&quot;/&gt;&lt;property id=&quot;20300&quot; value=&quot;Slide 10 - &amp;quot;G(2, W)&amp;quot;&quot;/&gt;&lt;property id=&quot;20307&quot; value=&quot;439&quot;/&gt;&lt;/object&gt;&lt;object type=&quot;3&quot; unique_id=&quot;10018&quot;&gt;&lt;property id=&quot;20148&quot; value=&quot;5&quot;/&gt;&lt;property id=&quot;20300&quot; value=&quot;Slide 11 - &amp;quot;G(2, W)&amp;quot;&quot;/&gt;&lt;property id=&quot;20307&quot; value=&quot;440&quot;/&gt;&lt;/object&gt;&lt;object type=&quot;3&quot; unique_id=&quot;10019&quot;&gt;&lt;property id=&quot;20148&quot; value=&quot;5&quot;/&gt;&lt;property id=&quot;20300&quot; value=&quot;Slide 12 - &amp;quot;Ideja&amp;quot;&quot;/&gt;&lt;property id=&quot;20307&quot; value=&quot;444&quot;/&gt;&lt;/object&gt;&lt;object type=&quot;3&quot; unique_id=&quot;10020&quot;&gt;&lt;property id=&quot;20148&quot; value=&quot;5&quot;/&gt;&lt;property id=&quot;20300&quot; value=&quot;Slide 13 - &amp;quot;Primer&amp;quot;&quot;/&gt;&lt;property id=&quot;20307&quot; value=&quot;445&quot;/&gt;&lt;/object&gt;&lt;object type=&quot;3&quot; unique_id=&quot;10021&quot;&gt;&lt;property id=&quot;20148&quot; value=&quot;5&quot;/&gt;&lt;property id=&quot;20300&quot; value=&quot;Slide 14 - &amp;quot;Primer &amp;quot;&quot;/&gt;&lt;property id=&quot;20307&quot; value=&quot;446&quot;/&gt;&lt;/object&gt;&lt;object type=&quot;3&quot; unique_id=&quot;10022&quot;&gt;&lt;property id=&quot;20148&quot; value=&quot;5&quot;/&gt;&lt;property id=&quot;20300&quot; value=&quot;Slide 15 - &amp;quot;Primer &amp;quot;&quot;/&gt;&lt;property id=&quot;20307&quot; value=&quot;447&quot;/&gt;&lt;/object&gt;&lt;object type=&quot;3&quot; unique_id=&quot;10023&quot;&gt;&lt;property id=&quot;20148&quot; value=&quot;5&quot;/&gt;&lt;property id=&quot;20300&quot; value=&quot;Slide 16 - &amp;quot;Kako do x&amp;quot;&quot;/&gt;&lt;property id=&quot;20307&quot; value=&quot;448&quot;/&gt;&lt;/object&gt;&lt;object type=&quot;3&quot; unique_id=&quot;10024&quot;&gt;&lt;property id=&quot;20148&quot; value=&quot;5&quot;/&gt;&lt;property id=&quot;20300&quot; value=&quot;Slide 17 - &amp;quot;Kako do x - zgled&amp;quot;&quot;/&gt;&lt;property id=&quot;20307&quot; value=&quot;449&quot;/&gt;&lt;/object&gt;&lt;object type=&quot;3&quot; unique_id=&quot;10025&quot;&gt;&lt;property id=&quot;20148&quot; value=&quot;5&quot;/&gt;&lt;property id=&quot;20300&quot; value=&quot;Slide 18 - &amp;quot;Kako do x &amp;quot;&quot;/&gt;&lt;property id=&quot;20307&quot; value=&quot;450&quot;/&gt;&lt;/object&gt;&lt;object type=&quot;3&quot; unique_id=&quot;10026&quot;&gt;&lt;property id=&quot;20148&quot; value=&quot;5&quot;/&gt;&lt;property id=&quot;20300&quot; value=&quot;Slide 19 - &amp;quot;Kam z dobičkom &amp;quot;&quot;/&gt;&lt;property id=&quot;20307&quot; value=&quot;452&quot;/&gt;&lt;/object&gt;&lt;object type=&quot;3&quot; unique_id=&quot;10027&quot;&gt;&lt;property id=&quot;20148&quot; value=&quot;5&quot;/&gt;&lt;property id=&quot;20300&quot; value=&quot;Slide 20 - &amp;quot;Kam z dobičkom - podatki&amp;quot;&quot;/&gt;&lt;property id=&quot;20307&quot; value=&quot;453&quot;/&gt;&lt;/object&gt;&lt;object type=&quot;3&quot; unique_id=&quot;10028&quot;&gt;&lt;property id=&quot;20148&quot; value=&quot;5&quot;/&gt;&lt;property id=&quot;20300&quot; value=&quot;Slide 21 - &amp;quot;Drugačna zgodba&amp;quot;&quot;/&gt;&lt;property id=&quot;20307&quot; value=&quot;454&quot;/&gt;&lt;/object&gt;&lt;object type=&quot;3&quot; unique_id=&quot;10029&quot;&gt;&lt;property id=&quot;20148&quot; value=&quot;5&quot;/&gt;&lt;property id=&quot;20300&quot; value=&quot;Slide 22 - &amp;quot;Reševanje naloge z dobičkom&amp;quot;&quot;/&gt;&lt;property id=&quot;20307&quot; value=&quot;456&quot;/&gt;&lt;/object&gt;&lt;object type=&quot;3&quot; unique_id=&quot;10030&quot;&gt;&lt;property id=&quot;20148&quot; value=&quot;5&quot;/&gt;&lt;property id=&quot;20300&quot; value=&quot;Slide 23 - &amp;quot;Reševanje naloge z dobičkom&amp;quot;&quot;/&gt;&lt;property id=&quot;20307&quot; value=&quot;455&quot;/&gt;&lt;/object&gt;&lt;object type=&quot;3&quot; unique_id=&quot;10031&quot;&gt;&lt;property id=&quot;20148&quot; value=&quot;5&quot;/&gt;&lt;property id=&quot;20300&quot; value=&quot;Slide 24 - &amp;quot;Reševanje naloge z dobičkom&amp;quot;&quot;/&gt;&lt;property id=&quot;20307&quot; value=&quot;457&quot;/&gt;&lt;/object&gt;&lt;object type=&quot;3&quot; unique_id=&quot;10032&quot;&gt;&lt;property id=&quot;20148&quot; value=&quot;5&quot;/&gt;&lt;property id=&quot;20300&quot; value=&quot;Slide 25 - &amp;quot;Kostrukcija rešitve&amp;quot;&quot;/&gt;&lt;property id=&quot;20307&quot; value=&quot;458&quot;/&gt;&lt;/object&gt;&lt;object type=&quot;3&quot; unique_id=&quot;10033&quot;&gt;&lt;property id=&quot;20148&quot; value=&quot;5&quot;/&gt;&lt;property id=&quot;20300&quot; value=&quot;Slide 26 - &amp;quot;Konstrukcija rešitve&amp;quot;&quot;/&gt;&lt;property id=&quot;20307&quot; value=&quot;460&quot;/&gt;&lt;/object&gt;&lt;object type=&quot;3&quot; unique_id=&quot;10034&quot;&gt;&lt;property id=&quot;20148&quot; value=&quot;5&quot;/&gt;&lt;property id=&quot;20300&quot; value=&quot;Slide 27 - &amp;quot;Kostrukcija rešitve&amp;quot;&quot;/&gt;&lt;property id=&quot;20307&quot; value=&quot;461&quot;/&gt;&lt;/object&gt;&lt;/object&gt;&lt;object type=&quot;8&quot; unique_id=&quot;10068&quot;&gt;&lt;/object&gt;&lt;/object&gt;&lt;/database&gt;"/>
  <p:tag name="SECTOMILLISECCONVERTED" val="1"/>
</p:tagLst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DiV_ostalo</Template>
  <TotalTime>9318</TotalTime>
  <Words>1903</Words>
  <Application>Microsoft Office PowerPoint</Application>
  <PresentationFormat>On-screen Show (4:3)</PresentationFormat>
  <Paragraphs>344</Paragraphs>
  <Slides>23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8" baseType="lpstr">
      <vt:lpstr>Arial</vt:lpstr>
      <vt:lpstr>Calibri</vt:lpstr>
      <vt:lpstr>Courier New</vt:lpstr>
      <vt:lpstr>Symbol</vt:lpstr>
      <vt:lpstr>Tahoma</vt:lpstr>
      <vt:lpstr>Times New Roman</vt:lpstr>
      <vt:lpstr>Tw Cen MT</vt:lpstr>
      <vt:lpstr>Verdana</vt:lpstr>
      <vt:lpstr>Wingdings</vt:lpstr>
      <vt:lpstr>Wingdings 2</vt:lpstr>
      <vt:lpstr>Default Design</vt:lpstr>
      <vt:lpstr>Median</vt:lpstr>
      <vt:lpstr>Enačba</vt:lpstr>
      <vt:lpstr>Equation</vt:lpstr>
      <vt:lpstr>Clip</vt:lpstr>
      <vt:lpstr>0/1 nahrbtnik </vt:lpstr>
      <vt:lpstr>Nahrbtnik</vt:lpstr>
      <vt:lpstr>Bellmanova enačba</vt:lpstr>
      <vt:lpstr>Bellmanova enačba</vt:lpstr>
      <vt:lpstr>Implementacija</vt:lpstr>
      <vt:lpstr>Rekurzivna rešitev</vt:lpstr>
      <vt:lpstr>PowerPoint Presentation</vt:lpstr>
      <vt:lpstr>G(2, W)</vt:lpstr>
      <vt:lpstr>Ideja</vt:lpstr>
      <vt:lpstr>Primer</vt:lpstr>
      <vt:lpstr>Primer </vt:lpstr>
      <vt:lpstr>Primer </vt:lpstr>
      <vt:lpstr>Kako do x</vt:lpstr>
      <vt:lpstr>Kako do x - zgled</vt:lpstr>
      <vt:lpstr>Kako do x </vt:lpstr>
      <vt:lpstr>Kam z dobičkom </vt:lpstr>
      <vt:lpstr>Kam z dobičkom - podatki</vt:lpstr>
      <vt:lpstr>Reševanje naloge z dobičkom</vt:lpstr>
      <vt:lpstr>Reševanje naloge z dobičkom</vt:lpstr>
      <vt:lpstr>Reševanje naloge z dobičkom</vt:lpstr>
      <vt:lpstr>Kostrukcija rešitve</vt:lpstr>
      <vt:lpstr>Konstrukcija rešitve</vt:lpstr>
      <vt:lpstr>Konstrukcija rešitve</vt:lpstr>
    </vt:vector>
  </TitlesOfParts>
  <Company>University of California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Programming</dc:title>
  <dc:creator>Matija Lokar</dc:creator>
  <cp:lastModifiedBy>Matija Lokar</cp:lastModifiedBy>
  <cp:revision>1012</cp:revision>
  <cp:lastPrinted>2002-04-09T17:11:12Z</cp:lastPrinted>
  <dcterms:created xsi:type="dcterms:W3CDTF">2002-01-21T02:22:10Z</dcterms:created>
  <dcterms:modified xsi:type="dcterms:W3CDTF">2018-12-11T13:50:40Z</dcterms:modified>
</cp:coreProperties>
</file>