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B0DE"/>
    <a:srgbClr val="FFFF66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B9D6C7-E295-4C32-B197-21CA39A4AEAB}" v="12" dt="2021-12-20T19:08:57.4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0AD51-7B9C-48FD-92C1-EB26713E24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15B2A0-4894-41C7-A94C-88C7BFA502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13CF7-8DBC-40B3-AC0D-FFAD5E53F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46F8-6616-4869-8DA1-3B4D305A4896}" type="datetimeFigureOut">
              <a:rPr lang="sl-SI" smtClean="0"/>
              <a:t>22. 12. 2021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642F0B-94E8-4B7B-ADD1-EACE5D107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E65C40-1F06-465F-A5B4-2403B3E71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4BA93-C84F-4C61-87E7-46A6E2CFC9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82712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ECDD3-9C96-4553-9A8B-21E8A5E15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2E220E-BAF6-4AB2-8184-457B2CC6D6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BCA24F-E601-4E3F-905A-EABBF344E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46F8-6616-4869-8DA1-3B4D305A4896}" type="datetimeFigureOut">
              <a:rPr lang="sl-SI" smtClean="0"/>
              <a:t>22. 12. 2021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4C3A6-88AA-4336-B2BA-B35989A1E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1FD1A8-9AEA-45E6-9C5A-ADD9B4992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4BA93-C84F-4C61-87E7-46A6E2CFC9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17272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42DD32F-EADF-4802-AB2C-DACA88C4BD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4869C2-A309-4815-880F-BC804E8467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AB1B8-39C5-4C44-80B2-99DE3D47F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46F8-6616-4869-8DA1-3B4D305A4896}" type="datetimeFigureOut">
              <a:rPr lang="sl-SI" smtClean="0"/>
              <a:t>22. 12. 2021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10F618-64BC-4811-AF9F-C6C07957D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E3928F-7C7F-47D1-ACE5-09B30D813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4BA93-C84F-4C61-87E7-46A6E2CFC9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1192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1EDB36-A856-437B-AFC4-485E98D17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2F891A-0746-4AD1-9C4E-E54EC7DF7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B1509C-BADC-4679-9BF7-5E458C270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46F8-6616-4869-8DA1-3B4D305A4896}" type="datetimeFigureOut">
              <a:rPr lang="sl-SI" smtClean="0"/>
              <a:t>22. 12. 2021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E86F2-BEDE-40B5-8DD3-E65ACFC4A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885DD1-E7DA-439F-9743-E7732262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4BA93-C84F-4C61-87E7-46A6E2CFC9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87266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6CB9B-5371-47A1-B6C7-C0480D25F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4BFEA0-337B-4344-B826-A9AEF1B16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4DAEB-D27D-485C-813A-FFB512A2B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46F8-6616-4869-8DA1-3B4D305A4896}" type="datetimeFigureOut">
              <a:rPr lang="sl-SI" smtClean="0"/>
              <a:t>22. 12. 2021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7F37B-BAE8-47FD-BC01-6A164787B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3FD9CF-71BC-41A4-9D70-AA017EDFB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4BA93-C84F-4C61-87E7-46A6E2CFC9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7506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77269-7D36-48CC-8321-FEC046243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32CFA0-777F-4A88-B2BB-3985A4CCA3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289719-B2C9-437A-ACD0-3F42348560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E11E03-04B4-497B-A09B-7329A30D4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46F8-6616-4869-8DA1-3B4D305A4896}" type="datetimeFigureOut">
              <a:rPr lang="sl-SI" smtClean="0"/>
              <a:t>22. 12. 2021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4C8D63-4CB8-4F35-A2E0-A1E5DAB06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1A625E-402A-4DED-A0D0-E34A1D078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4BA93-C84F-4C61-87E7-46A6E2CFC9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80540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AA8D6-711A-45B5-9137-9ECBFB6B1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B7E161-99E1-4B25-BD49-6AD760E29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850497-9943-4A17-BB3C-9438EA6C1B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A2FAC1-4992-4094-A4AF-5F716AE1BC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6D0582-3D88-4D0C-8014-5542320DD6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071A61-0AFB-42AE-BD4E-4513B93E9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46F8-6616-4869-8DA1-3B4D305A4896}" type="datetimeFigureOut">
              <a:rPr lang="sl-SI" smtClean="0"/>
              <a:t>22. 12. 2021</a:t>
            </a:fld>
            <a:endParaRPr lang="sl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F63251-4111-4A5A-AB7D-AE36CE2D0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9838DF-AB29-4016-98DF-9D4F2F904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4BA93-C84F-4C61-87E7-46A6E2CFC9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38187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88640-301E-40F5-B060-11636104D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6A8252-B5ED-4FEA-867E-65588D8BE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46F8-6616-4869-8DA1-3B4D305A4896}" type="datetimeFigureOut">
              <a:rPr lang="sl-SI" smtClean="0"/>
              <a:t>22. 12. 2021</a:t>
            </a:fld>
            <a:endParaRPr lang="sl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93DC8-8624-4293-8B88-42E6A479F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BA062-8AEB-456F-BFB1-175B0AD48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4BA93-C84F-4C61-87E7-46A6E2CFC9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3766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635781-B11D-4199-871A-7ED3652D5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46F8-6616-4869-8DA1-3B4D305A4896}" type="datetimeFigureOut">
              <a:rPr lang="sl-SI" smtClean="0"/>
              <a:t>22. 12. 2021</a:t>
            </a:fld>
            <a:endParaRPr lang="sl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A334B1-C833-4F22-AD76-08BFA76E4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ED4A81-6847-4D42-8D07-D6FF79A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4BA93-C84F-4C61-87E7-46A6E2CFC9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4179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28EEC-F7FB-4273-B29C-3FC3B752E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0D63FA-9976-43AA-83EB-1E42AA7E0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8DBB67-0CB0-4F35-9E8A-ED4BADACE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5704A2-1105-4A40-A33D-EEC062EAC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46F8-6616-4869-8DA1-3B4D305A4896}" type="datetimeFigureOut">
              <a:rPr lang="sl-SI" smtClean="0"/>
              <a:t>22. 12. 2021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5EDA50-5A0F-4AAF-BF73-219DBF492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FE62CD-55B8-4C65-8773-7C93DC5DD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4BA93-C84F-4C61-87E7-46A6E2CFC9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61529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FE8F7-55FD-45DB-A0A9-9C63AC20B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E62D12-CFEF-4E2A-B8B6-8267D2B00B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DB7EB0-385C-4634-8E8C-5D71331367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425CFB-08E9-40C4-9AF5-AB07F9224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546F8-6616-4869-8DA1-3B4D305A4896}" type="datetimeFigureOut">
              <a:rPr lang="sl-SI" smtClean="0"/>
              <a:t>22. 12. 2021</a:t>
            </a:fld>
            <a:endParaRPr lang="sl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27C97E-3628-4642-951F-EECCDA643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0B71F7-2D47-49DA-9DBE-8D98DD241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4BA93-C84F-4C61-87E7-46A6E2CFC9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01346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861CD5-ADC9-483F-A315-B8A01340B2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78A781-6D2B-4048-B1AF-667DFE9671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A1CD48-D0A1-495F-A6DB-491DB154FE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546F8-6616-4869-8DA1-3B4D305A4896}" type="datetimeFigureOut">
              <a:rPr lang="sl-SI" smtClean="0"/>
              <a:t>22. 12. 2021</a:t>
            </a:fld>
            <a:endParaRPr lang="sl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FCED9-7864-4223-A2C9-E1B4BBB32F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CD5B1-BD1D-489E-9270-7A629F6C93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64BA93-C84F-4C61-87E7-46A6E2CFC9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28049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8294908-8B00-4F58-BBBA-20F71A40A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364C879-1404-4203-8E9D-CC5DE0A621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2782" y="-1386168"/>
            <a:ext cx="2424873" cy="3611191"/>
          </a:xfrm>
          <a:custGeom>
            <a:avLst/>
            <a:gdLst>
              <a:gd name="connsiteX0" fmla="*/ 0 w 2424873"/>
              <a:gd name="connsiteY0" fmla="*/ 2424874 h 3611191"/>
              <a:gd name="connsiteX1" fmla="*/ 2424873 w 2424873"/>
              <a:gd name="connsiteY1" fmla="*/ 0 h 3611191"/>
              <a:gd name="connsiteX2" fmla="*/ 2424873 w 2424873"/>
              <a:gd name="connsiteY2" fmla="*/ 3611191 h 3611191"/>
              <a:gd name="connsiteX3" fmla="*/ 1186317 w 2424873"/>
              <a:gd name="connsiteY3" fmla="*/ 3611191 h 36111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24873" h="3611191">
                <a:moveTo>
                  <a:pt x="0" y="2424874"/>
                </a:moveTo>
                <a:lnTo>
                  <a:pt x="2424873" y="0"/>
                </a:lnTo>
                <a:lnTo>
                  <a:pt x="2424873" y="3611191"/>
                </a:lnTo>
                <a:lnTo>
                  <a:pt x="1186317" y="361119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84617302-4B0D-4351-A6BB-6F0930D943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571000" y="-338582"/>
            <a:ext cx="1635955" cy="1635955"/>
          </a:xfrm>
          <a:custGeom>
            <a:avLst/>
            <a:gdLst>
              <a:gd name="connsiteX0" fmla="*/ 0 w 1635955"/>
              <a:gd name="connsiteY0" fmla="*/ 957987 h 1635955"/>
              <a:gd name="connsiteX1" fmla="*/ 957987 w 1635955"/>
              <a:gd name="connsiteY1" fmla="*/ 0 h 1635955"/>
              <a:gd name="connsiteX2" fmla="*/ 1635955 w 1635955"/>
              <a:gd name="connsiteY2" fmla="*/ 0 h 1635955"/>
              <a:gd name="connsiteX3" fmla="*/ 1635955 w 1635955"/>
              <a:gd name="connsiteY3" fmla="*/ 1635955 h 1635955"/>
              <a:gd name="connsiteX4" fmla="*/ 0 w 1635955"/>
              <a:gd name="connsiteY4" fmla="*/ 1635955 h 16359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35955" h="1635955">
                <a:moveTo>
                  <a:pt x="0" y="957987"/>
                </a:moveTo>
                <a:lnTo>
                  <a:pt x="957987" y="0"/>
                </a:lnTo>
                <a:lnTo>
                  <a:pt x="1635955" y="0"/>
                </a:lnTo>
                <a:lnTo>
                  <a:pt x="1635955" y="1635955"/>
                </a:lnTo>
                <a:lnTo>
                  <a:pt x="0" y="1635955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A2C7802-C2E0-4218-8F89-8DD7CCD2CD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7985" y="-6588"/>
            <a:ext cx="4059393" cy="2548110"/>
          </a:xfrm>
          <a:custGeom>
            <a:avLst/>
            <a:gdLst>
              <a:gd name="connsiteX0" fmla="*/ 0 w 4059393"/>
              <a:gd name="connsiteY0" fmla="*/ 1511282 h 2548110"/>
              <a:gd name="connsiteX1" fmla="*/ 1511282 w 4059393"/>
              <a:gd name="connsiteY1" fmla="*/ 0 h 2548110"/>
              <a:gd name="connsiteX2" fmla="*/ 4059393 w 4059393"/>
              <a:gd name="connsiteY2" fmla="*/ 2548110 h 2548110"/>
              <a:gd name="connsiteX3" fmla="*/ 0 w 4059393"/>
              <a:gd name="connsiteY3" fmla="*/ 2548110 h 2548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59393" h="2548110">
                <a:moveTo>
                  <a:pt x="0" y="1511282"/>
                </a:moveTo>
                <a:lnTo>
                  <a:pt x="1511282" y="0"/>
                </a:lnTo>
                <a:lnTo>
                  <a:pt x="4059393" y="2548110"/>
                </a:lnTo>
                <a:lnTo>
                  <a:pt x="0" y="254811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6D7111A-21E5-4EE9-8A78-10E5530F01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0262924" y="1465780"/>
            <a:ext cx="1185708" cy="118570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A3969E80-A77B-49FC-9122-D89AFD5EE1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29557" y="5198743"/>
            <a:ext cx="2444907" cy="2366116"/>
          </a:xfrm>
          <a:custGeom>
            <a:avLst/>
            <a:gdLst>
              <a:gd name="connsiteX0" fmla="*/ 0 w 2203753"/>
              <a:gd name="connsiteY0" fmla="*/ 0 h 2132734"/>
              <a:gd name="connsiteX1" fmla="*/ 2203753 w 2203753"/>
              <a:gd name="connsiteY1" fmla="*/ 0 h 2132734"/>
              <a:gd name="connsiteX2" fmla="*/ 2203753 w 2203753"/>
              <a:gd name="connsiteY2" fmla="*/ 576461 h 2132734"/>
              <a:gd name="connsiteX3" fmla="*/ 647480 w 2203753"/>
              <a:gd name="connsiteY3" fmla="*/ 2132734 h 2132734"/>
              <a:gd name="connsiteX4" fmla="*/ 0 w 2203753"/>
              <a:gd name="connsiteY4" fmla="*/ 1485255 h 21327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03753" h="2132734">
                <a:moveTo>
                  <a:pt x="0" y="0"/>
                </a:moveTo>
                <a:lnTo>
                  <a:pt x="2203753" y="0"/>
                </a:lnTo>
                <a:lnTo>
                  <a:pt x="2203753" y="576461"/>
                </a:lnTo>
                <a:lnTo>
                  <a:pt x="647480" y="2132734"/>
                </a:lnTo>
                <a:lnTo>
                  <a:pt x="0" y="1485255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49CA57-76BD-4CF2-80BA-D7A46A01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769787" y="5439893"/>
            <a:ext cx="928467" cy="928467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35E9085E-E730-4768-83D4-6CB7E98971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3401311" y="734311"/>
            <a:ext cx="5389379" cy="5389379"/>
          </a:xfrm>
          <a:custGeom>
            <a:avLst/>
            <a:gdLst>
              <a:gd name="connsiteX0" fmla="*/ 0 w 5389379"/>
              <a:gd name="connsiteY0" fmla="*/ 540040 h 5389379"/>
              <a:gd name="connsiteX1" fmla="*/ 540040 w 5389379"/>
              <a:gd name="connsiteY1" fmla="*/ 0 h 5389379"/>
              <a:gd name="connsiteX2" fmla="*/ 5389379 w 5389379"/>
              <a:gd name="connsiteY2" fmla="*/ 0 h 5389379"/>
              <a:gd name="connsiteX3" fmla="*/ 5389379 w 5389379"/>
              <a:gd name="connsiteY3" fmla="*/ 4838655 h 5389379"/>
              <a:gd name="connsiteX4" fmla="*/ 4838655 w 5389379"/>
              <a:gd name="connsiteY4" fmla="*/ 5389379 h 5389379"/>
              <a:gd name="connsiteX5" fmla="*/ 0 w 5389379"/>
              <a:gd name="connsiteY5" fmla="*/ 5389379 h 5389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89379" h="5389379">
                <a:moveTo>
                  <a:pt x="0" y="540040"/>
                </a:moveTo>
                <a:lnTo>
                  <a:pt x="540040" y="0"/>
                </a:lnTo>
                <a:lnTo>
                  <a:pt x="5389379" y="0"/>
                </a:lnTo>
                <a:lnTo>
                  <a:pt x="5389379" y="4838655"/>
                </a:lnTo>
                <a:lnTo>
                  <a:pt x="4838655" y="5389379"/>
                </a:lnTo>
                <a:lnTo>
                  <a:pt x="0" y="538937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973272FE-A474-4CAE-8CA2-BCC8B476C3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700283" y="33283"/>
            <a:ext cx="6791435" cy="6791435"/>
          </a:xfrm>
          <a:custGeom>
            <a:avLst/>
            <a:gdLst>
              <a:gd name="connsiteX0" fmla="*/ 1860938 w 6791435"/>
              <a:gd name="connsiteY0" fmla="*/ 81158 h 6791435"/>
              <a:gd name="connsiteX1" fmla="*/ 1942096 w 6791435"/>
              <a:gd name="connsiteY1" fmla="*/ 0 h 6791435"/>
              <a:gd name="connsiteX2" fmla="*/ 6791435 w 6791435"/>
              <a:gd name="connsiteY2" fmla="*/ 0 h 6791435"/>
              <a:gd name="connsiteX3" fmla="*/ 6791435 w 6791435"/>
              <a:gd name="connsiteY3" fmla="*/ 4838655 h 6791435"/>
              <a:gd name="connsiteX4" fmla="*/ 6710277 w 6791435"/>
              <a:gd name="connsiteY4" fmla="*/ 4919813 h 6791435"/>
              <a:gd name="connsiteX5" fmla="*/ 6710277 w 6791435"/>
              <a:gd name="connsiteY5" fmla="*/ 81158 h 6791435"/>
              <a:gd name="connsiteX6" fmla="*/ 0 w 6791435"/>
              <a:gd name="connsiteY6" fmla="*/ 1942096 h 6791435"/>
              <a:gd name="connsiteX7" fmla="*/ 81158 w 6791435"/>
              <a:gd name="connsiteY7" fmla="*/ 1860938 h 6791435"/>
              <a:gd name="connsiteX8" fmla="*/ 81158 w 6791435"/>
              <a:gd name="connsiteY8" fmla="*/ 6710277 h 6791435"/>
              <a:gd name="connsiteX9" fmla="*/ 4919813 w 6791435"/>
              <a:gd name="connsiteY9" fmla="*/ 6710277 h 6791435"/>
              <a:gd name="connsiteX10" fmla="*/ 4838655 w 6791435"/>
              <a:gd name="connsiteY10" fmla="*/ 6791435 h 6791435"/>
              <a:gd name="connsiteX11" fmla="*/ 0 w 6791435"/>
              <a:gd name="connsiteY11" fmla="*/ 6791435 h 6791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91435" h="6791435">
                <a:moveTo>
                  <a:pt x="1860938" y="81158"/>
                </a:moveTo>
                <a:lnTo>
                  <a:pt x="1942096" y="0"/>
                </a:lnTo>
                <a:lnTo>
                  <a:pt x="6791435" y="0"/>
                </a:lnTo>
                <a:lnTo>
                  <a:pt x="6791435" y="4838655"/>
                </a:lnTo>
                <a:lnTo>
                  <a:pt x="6710277" y="4919813"/>
                </a:lnTo>
                <a:lnTo>
                  <a:pt x="6710277" y="81158"/>
                </a:lnTo>
                <a:close/>
                <a:moveTo>
                  <a:pt x="0" y="1942096"/>
                </a:moveTo>
                <a:lnTo>
                  <a:pt x="81158" y="1860938"/>
                </a:lnTo>
                <a:lnTo>
                  <a:pt x="81158" y="6710277"/>
                </a:lnTo>
                <a:lnTo>
                  <a:pt x="4919813" y="6710277"/>
                </a:lnTo>
                <a:lnTo>
                  <a:pt x="4838655" y="6791435"/>
                </a:lnTo>
                <a:lnTo>
                  <a:pt x="0" y="6791435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FAD501-3958-41F3-87E7-A9C19BF1B3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39633" y="4518923"/>
            <a:ext cx="3312734" cy="1141851"/>
          </a:xfrm>
          <a:noFill/>
        </p:spPr>
        <p:txBody>
          <a:bodyPr>
            <a:normAutofit lnSpcReduction="10000"/>
          </a:bodyPr>
          <a:lstStyle/>
          <a:p>
            <a:r>
              <a:rPr lang="sl-SI" sz="2000" dirty="0">
                <a:solidFill>
                  <a:srgbClr val="080808"/>
                </a:solidFill>
                <a:latin typeface="Calisto MT" panose="02040603050505030304" pitchFamily="18" charset="0"/>
              </a:rPr>
              <a:t>Ana Berdnik</a:t>
            </a:r>
          </a:p>
          <a:p>
            <a:r>
              <a:rPr lang="sl-SI" sz="2000" dirty="0">
                <a:solidFill>
                  <a:srgbClr val="080808"/>
                </a:solidFill>
                <a:latin typeface="Calisto MT" panose="02040603050505030304" pitchFamily="18" charset="0"/>
              </a:rPr>
              <a:t>Računalništvo 1</a:t>
            </a:r>
          </a:p>
          <a:p>
            <a:r>
              <a:rPr lang="sl-SI" sz="2000" dirty="0">
                <a:solidFill>
                  <a:srgbClr val="080808"/>
                </a:solidFill>
                <a:latin typeface="Calisto MT" panose="02040603050505030304" pitchFamily="18" charset="0"/>
              </a:rPr>
              <a:t>December 2021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74E0C8-71AD-4EA1-AF3A-37C224CDD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4642" y="2353641"/>
            <a:ext cx="5782716" cy="2150719"/>
          </a:xfrm>
          <a:noFill/>
        </p:spPr>
        <p:txBody>
          <a:bodyPr anchor="ctr">
            <a:normAutofit/>
          </a:bodyPr>
          <a:lstStyle/>
          <a:p>
            <a:r>
              <a:rPr lang="sl-SI" sz="3600" b="1" dirty="0">
                <a:solidFill>
                  <a:srgbClr val="080808"/>
                </a:solidFill>
                <a:latin typeface="Calisto MT" panose="02040603050505030304" pitchFamily="18" charset="0"/>
              </a:rPr>
              <a:t>KAKO PREVERIMO, ALI NEUSMERJEN GRAF VSEBUJE CIKEL?</a:t>
            </a: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E07981EA-05A6-437C-88D7-B377B92B0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629823" y="5457591"/>
            <a:ext cx="2231794" cy="2568811"/>
          </a:xfrm>
          <a:custGeom>
            <a:avLst/>
            <a:gdLst>
              <a:gd name="connsiteX0" fmla="*/ 0 w 2940086"/>
              <a:gd name="connsiteY0" fmla="*/ 0 h 3384061"/>
              <a:gd name="connsiteX1" fmla="*/ 2496112 w 2940086"/>
              <a:gd name="connsiteY1" fmla="*/ 0 h 3384061"/>
              <a:gd name="connsiteX2" fmla="*/ 2940086 w 2940086"/>
              <a:gd name="connsiteY2" fmla="*/ 443975 h 3384061"/>
              <a:gd name="connsiteX3" fmla="*/ 0 w 2940086"/>
              <a:gd name="connsiteY3" fmla="*/ 3384061 h 33840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40086" h="3384061">
                <a:moveTo>
                  <a:pt x="0" y="0"/>
                </a:moveTo>
                <a:lnTo>
                  <a:pt x="2496112" y="0"/>
                </a:lnTo>
                <a:lnTo>
                  <a:pt x="2940086" y="443975"/>
                </a:lnTo>
                <a:lnTo>
                  <a:pt x="0" y="3384061"/>
                </a:lnTo>
                <a:close/>
              </a:path>
            </a:pathLst>
          </a:cu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5E3C750-986E-4769-B1AE-49289FBEE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9720059" y="5243545"/>
            <a:ext cx="959985" cy="959985"/>
          </a:xfrm>
          <a:prstGeom prst="rect">
            <a:avLst/>
          </a:prstGeom>
          <a:solidFill>
            <a:schemeClr val="accent4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24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DC6D553-1BF6-46FF-9BA7-4FA532926CD2}"/>
              </a:ext>
            </a:extLst>
          </p:cNvPr>
          <p:cNvSpPr txBox="1"/>
          <p:nvPr/>
        </p:nvSpPr>
        <p:spPr>
          <a:xfrm>
            <a:off x="533367" y="658890"/>
            <a:ext cx="41537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latin typeface="Calisto MT" panose="02040603050505030304" pitchFamily="18" charset="0"/>
              </a:rPr>
              <a:t>BFS: Breadth-first search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903C64-81CA-4A24-8206-7CC960852625}"/>
              </a:ext>
            </a:extLst>
          </p:cNvPr>
          <p:cNvSpPr txBox="1"/>
          <p:nvPr/>
        </p:nvSpPr>
        <p:spPr>
          <a:xfrm>
            <a:off x="533367" y="1716945"/>
            <a:ext cx="4946098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>
                <a:latin typeface="Calisto MT" panose="02040603050505030304" pitchFamily="18" charset="0"/>
              </a:rPr>
              <a:t>Iskanje v širino, pregled po nivojih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>
                <a:latin typeface="Calisto MT" panose="02040603050505030304" pitchFamily="18" charset="0"/>
              </a:rPr>
              <a:t>Začetek iz poljubnega vozlišča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>
                <a:latin typeface="Calisto MT" panose="02040603050505030304" pitchFamily="18" charset="0"/>
              </a:rPr>
              <a:t>Uporaba vrste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2400" dirty="0">
              <a:latin typeface="Calisto MT" panose="0204060305050503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>
                <a:latin typeface="Calisto MT" panose="02040603050505030304" pitchFamily="18" charset="0"/>
              </a:rPr>
              <a:t>Časovna zahtevnost: O(V+E)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021F933-BEFB-47D7-A977-AC82ED48DB9A}"/>
              </a:ext>
            </a:extLst>
          </p:cNvPr>
          <p:cNvCxnSpPr>
            <a:cxnSpLocks/>
            <a:stCxn id="36" idx="5"/>
            <a:endCxn id="38" idx="1"/>
          </p:cNvCxnSpPr>
          <p:nvPr/>
        </p:nvCxnSpPr>
        <p:spPr>
          <a:xfrm>
            <a:off x="8448913" y="2332179"/>
            <a:ext cx="1021173" cy="733504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750B3FE-7367-4B0E-8BD5-24ACC0FFAA0F}"/>
              </a:ext>
            </a:extLst>
          </p:cNvPr>
          <p:cNvCxnSpPr>
            <a:cxnSpLocks/>
            <a:stCxn id="38" idx="3"/>
            <a:endCxn id="45" idx="7"/>
          </p:cNvCxnSpPr>
          <p:nvPr/>
        </p:nvCxnSpPr>
        <p:spPr>
          <a:xfrm flipH="1">
            <a:off x="8982326" y="3438778"/>
            <a:ext cx="487760" cy="748756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A3F2BF5-13C7-4970-9967-703445C1D226}"/>
              </a:ext>
            </a:extLst>
          </p:cNvPr>
          <p:cNvCxnSpPr>
            <a:cxnSpLocks/>
            <a:stCxn id="38" idx="5"/>
            <a:endCxn id="46" idx="1"/>
          </p:cNvCxnSpPr>
          <p:nvPr/>
        </p:nvCxnSpPr>
        <p:spPr>
          <a:xfrm>
            <a:off x="10010805" y="3438778"/>
            <a:ext cx="645691" cy="745481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A6F09AA8-E0DA-4439-83FB-F64D5C1EE9F4}"/>
              </a:ext>
            </a:extLst>
          </p:cNvPr>
          <p:cNvCxnSpPr>
            <a:cxnSpLocks/>
            <a:stCxn id="37" idx="3"/>
            <a:endCxn id="39" idx="7"/>
          </p:cNvCxnSpPr>
          <p:nvPr/>
        </p:nvCxnSpPr>
        <p:spPr>
          <a:xfrm flipH="1">
            <a:off x="5499392" y="3438778"/>
            <a:ext cx="870178" cy="745480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FF6D00A-BEA2-468F-8244-55411E90FC36}"/>
              </a:ext>
            </a:extLst>
          </p:cNvPr>
          <p:cNvCxnSpPr>
            <a:stCxn id="36" idx="3"/>
            <a:endCxn id="37" idx="7"/>
          </p:cNvCxnSpPr>
          <p:nvPr/>
        </p:nvCxnSpPr>
        <p:spPr>
          <a:xfrm flipH="1">
            <a:off x="6910289" y="2332179"/>
            <a:ext cx="997905" cy="733504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D8426BF-E4A8-43CA-88C0-2B1A1F1DFE20}"/>
              </a:ext>
            </a:extLst>
          </p:cNvPr>
          <p:cNvCxnSpPr>
            <a:cxnSpLocks/>
            <a:stCxn id="37" idx="5"/>
            <a:endCxn id="40" idx="0"/>
          </p:cNvCxnSpPr>
          <p:nvPr/>
        </p:nvCxnSpPr>
        <p:spPr>
          <a:xfrm>
            <a:off x="6910289" y="3438778"/>
            <a:ext cx="727254" cy="668209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>
            <a:extLst>
              <a:ext uri="{FF2B5EF4-FFF2-40B4-BE49-F238E27FC236}">
                <a16:creationId xmlns:a16="http://schemas.microsoft.com/office/drawing/2014/main" id="{294BE06B-DD1C-40B0-A062-F287DB6FF6EC}"/>
              </a:ext>
            </a:extLst>
          </p:cNvPr>
          <p:cNvSpPr/>
          <p:nvPr/>
        </p:nvSpPr>
        <p:spPr>
          <a:xfrm>
            <a:off x="7796208" y="1881813"/>
            <a:ext cx="764691" cy="527637"/>
          </a:xfrm>
          <a:prstGeom prst="ellipse">
            <a:avLst/>
          </a:prstGeom>
          <a:solidFill>
            <a:srgbClr val="7EB0DE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b="1" dirty="0">
                <a:ln w="0"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sto MT" panose="02040603050505030304" pitchFamily="18" charset="0"/>
              </a:rPr>
              <a:t>1</a:t>
            </a: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7EFC2152-FB08-4F8F-BD94-413C9362E401}"/>
              </a:ext>
            </a:extLst>
          </p:cNvPr>
          <p:cNvSpPr/>
          <p:nvPr/>
        </p:nvSpPr>
        <p:spPr>
          <a:xfrm>
            <a:off x="6257584" y="2988412"/>
            <a:ext cx="764691" cy="527637"/>
          </a:xfrm>
          <a:prstGeom prst="ellipse">
            <a:avLst/>
          </a:prstGeom>
          <a:solidFill>
            <a:srgbClr val="7EB0DE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b="1" dirty="0">
                <a:ln w="0"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sto MT" panose="02040603050505030304" pitchFamily="18" charset="0"/>
              </a:rPr>
              <a:t>2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16197DA-FB28-457D-B596-D1E7809A624A}"/>
              </a:ext>
            </a:extLst>
          </p:cNvPr>
          <p:cNvCxnSpPr>
            <a:cxnSpLocks/>
            <a:stCxn id="46" idx="3"/>
            <a:endCxn id="50" idx="7"/>
          </p:cNvCxnSpPr>
          <p:nvPr/>
        </p:nvCxnSpPr>
        <p:spPr>
          <a:xfrm flipH="1">
            <a:off x="10134177" y="4557354"/>
            <a:ext cx="522319" cy="605690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Oval 37">
            <a:extLst>
              <a:ext uri="{FF2B5EF4-FFF2-40B4-BE49-F238E27FC236}">
                <a16:creationId xmlns:a16="http://schemas.microsoft.com/office/drawing/2014/main" id="{BEBB6DDF-FDD9-4321-818E-3847C1C8811D}"/>
              </a:ext>
            </a:extLst>
          </p:cNvPr>
          <p:cNvSpPr/>
          <p:nvPr/>
        </p:nvSpPr>
        <p:spPr>
          <a:xfrm>
            <a:off x="9358100" y="2988412"/>
            <a:ext cx="764691" cy="527637"/>
          </a:xfrm>
          <a:prstGeom prst="ellipse">
            <a:avLst/>
          </a:prstGeom>
          <a:solidFill>
            <a:srgbClr val="7EB0DE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b="1" dirty="0">
                <a:ln w="0"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sto MT" panose="02040603050505030304" pitchFamily="18" charset="0"/>
              </a:rPr>
              <a:t>5</a:t>
            </a: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BDA1E82B-B1D1-4F5F-AF2C-3A6BECA20809}"/>
              </a:ext>
            </a:extLst>
          </p:cNvPr>
          <p:cNvSpPr/>
          <p:nvPr/>
        </p:nvSpPr>
        <p:spPr>
          <a:xfrm>
            <a:off x="4846687" y="4106987"/>
            <a:ext cx="764691" cy="527637"/>
          </a:xfrm>
          <a:prstGeom prst="ellipse">
            <a:avLst/>
          </a:prstGeom>
          <a:solidFill>
            <a:srgbClr val="7EB0DE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b="1" dirty="0">
                <a:ln w="0"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sto MT" panose="02040603050505030304" pitchFamily="18" charset="0"/>
              </a:rPr>
              <a:t>9</a:t>
            </a: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6385A144-FB50-42EB-B691-906EBBF10583}"/>
              </a:ext>
            </a:extLst>
          </p:cNvPr>
          <p:cNvSpPr/>
          <p:nvPr/>
        </p:nvSpPr>
        <p:spPr>
          <a:xfrm>
            <a:off x="7255197" y="4106987"/>
            <a:ext cx="764691" cy="527637"/>
          </a:xfrm>
          <a:prstGeom prst="ellipse">
            <a:avLst/>
          </a:prstGeom>
          <a:solidFill>
            <a:srgbClr val="7EB0DE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b="1" dirty="0">
                <a:ln w="0"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sto MT" panose="02040603050505030304" pitchFamily="18" charset="0"/>
              </a:rPr>
              <a:t>6</a:t>
            </a: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A077029-94E4-4EBF-847E-815266FCA859}"/>
              </a:ext>
            </a:extLst>
          </p:cNvPr>
          <p:cNvSpPr/>
          <p:nvPr/>
        </p:nvSpPr>
        <p:spPr>
          <a:xfrm>
            <a:off x="8329621" y="4110263"/>
            <a:ext cx="764691" cy="527637"/>
          </a:xfrm>
          <a:prstGeom prst="ellipse">
            <a:avLst/>
          </a:prstGeom>
          <a:solidFill>
            <a:srgbClr val="7EB0DE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b="1" dirty="0">
                <a:ln w="0"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sto MT" panose="02040603050505030304" pitchFamily="18" charset="0"/>
              </a:rPr>
              <a:t>7</a:t>
            </a: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7D5CA57B-FF4D-4DF5-9A78-C1D77BFC2DED}"/>
              </a:ext>
            </a:extLst>
          </p:cNvPr>
          <p:cNvSpPr/>
          <p:nvPr/>
        </p:nvSpPr>
        <p:spPr>
          <a:xfrm>
            <a:off x="10544510" y="4106988"/>
            <a:ext cx="764691" cy="527637"/>
          </a:xfrm>
          <a:prstGeom prst="ellipse">
            <a:avLst/>
          </a:prstGeom>
          <a:solidFill>
            <a:srgbClr val="7EB0DE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b="1" dirty="0">
                <a:ln w="0"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sto MT" panose="02040603050505030304" pitchFamily="18" charset="0"/>
              </a:rPr>
              <a:t>8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CBD331EE-C90C-44A8-BFE7-FF8A2B7DB8A2}"/>
              </a:ext>
            </a:extLst>
          </p:cNvPr>
          <p:cNvCxnSpPr>
            <a:cxnSpLocks/>
            <a:stCxn id="45" idx="5"/>
            <a:endCxn id="50" idx="1"/>
          </p:cNvCxnSpPr>
          <p:nvPr/>
        </p:nvCxnSpPr>
        <p:spPr>
          <a:xfrm>
            <a:off x="8982326" y="4560629"/>
            <a:ext cx="611132" cy="602415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4788F6F3-B8FB-49B8-9B0F-5AEC70578D56}"/>
              </a:ext>
            </a:extLst>
          </p:cNvPr>
          <p:cNvSpPr/>
          <p:nvPr/>
        </p:nvSpPr>
        <p:spPr>
          <a:xfrm>
            <a:off x="9481472" y="5085773"/>
            <a:ext cx="764691" cy="527637"/>
          </a:xfrm>
          <a:prstGeom prst="ellipse">
            <a:avLst/>
          </a:prstGeom>
          <a:solidFill>
            <a:srgbClr val="7EB0DE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b="1" dirty="0">
                <a:ln w="0"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sto MT" panose="0204060305050503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538954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DC6D553-1BF6-46FF-9BA7-4FA532926CD2}"/>
              </a:ext>
            </a:extLst>
          </p:cNvPr>
          <p:cNvSpPr txBox="1"/>
          <p:nvPr/>
        </p:nvSpPr>
        <p:spPr>
          <a:xfrm>
            <a:off x="533367" y="658890"/>
            <a:ext cx="39549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latin typeface="Calisto MT" panose="02040603050505030304" pitchFamily="18" charset="0"/>
              </a:rPr>
              <a:t>DFS: Depth-first search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903C64-81CA-4A24-8206-7CC960852625}"/>
              </a:ext>
            </a:extLst>
          </p:cNvPr>
          <p:cNvSpPr txBox="1"/>
          <p:nvPr/>
        </p:nvSpPr>
        <p:spPr>
          <a:xfrm>
            <a:off x="533367" y="1716945"/>
            <a:ext cx="4425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>
                <a:latin typeface="Calisto MT" panose="02040603050505030304" pitchFamily="18" charset="0"/>
              </a:rPr>
              <a:t>Iskanje v višino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>
                <a:latin typeface="Calisto MT" panose="02040603050505030304" pitchFamily="18" charset="0"/>
              </a:rPr>
              <a:t>Začetek iz poljubnega vozlišča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>
                <a:latin typeface="Calisto MT" panose="02040603050505030304" pitchFamily="18" charset="0"/>
              </a:rPr>
              <a:t>Uporaba sklada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sz="2400" dirty="0">
              <a:latin typeface="Calisto MT" panose="0204060305050503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2400" dirty="0">
                <a:latin typeface="Calisto MT" panose="02040603050505030304" pitchFamily="18" charset="0"/>
              </a:rPr>
              <a:t>Časovna zahtevnost: O(V+E)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56F7BDF-58EC-4648-B329-527CAA8DF3EE}"/>
              </a:ext>
            </a:extLst>
          </p:cNvPr>
          <p:cNvCxnSpPr>
            <a:cxnSpLocks/>
            <a:stCxn id="20" idx="5"/>
            <a:endCxn id="24" idx="1"/>
          </p:cNvCxnSpPr>
          <p:nvPr/>
        </p:nvCxnSpPr>
        <p:spPr>
          <a:xfrm>
            <a:off x="8448916" y="2332180"/>
            <a:ext cx="1021173" cy="733504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9A7E388-39FA-453D-8EB4-1967CCE836D7}"/>
              </a:ext>
            </a:extLst>
          </p:cNvPr>
          <p:cNvCxnSpPr>
            <a:cxnSpLocks/>
            <a:stCxn id="24" idx="3"/>
            <a:endCxn id="27" idx="7"/>
          </p:cNvCxnSpPr>
          <p:nvPr/>
        </p:nvCxnSpPr>
        <p:spPr>
          <a:xfrm flipH="1">
            <a:off x="8982329" y="3438779"/>
            <a:ext cx="487760" cy="748756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9A04EFE-595B-40DB-9F4F-A5C10AE04C9F}"/>
              </a:ext>
            </a:extLst>
          </p:cNvPr>
          <p:cNvCxnSpPr>
            <a:cxnSpLocks/>
            <a:stCxn id="24" idx="5"/>
            <a:endCxn id="28" idx="1"/>
          </p:cNvCxnSpPr>
          <p:nvPr/>
        </p:nvCxnSpPr>
        <p:spPr>
          <a:xfrm>
            <a:off x="10010808" y="3438779"/>
            <a:ext cx="645691" cy="745481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D1335F1-0B4E-417D-AD9C-95CEF62A2FB6}"/>
              </a:ext>
            </a:extLst>
          </p:cNvPr>
          <p:cNvCxnSpPr>
            <a:cxnSpLocks/>
            <a:stCxn id="21" idx="3"/>
            <a:endCxn id="25" idx="7"/>
          </p:cNvCxnSpPr>
          <p:nvPr/>
        </p:nvCxnSpPr>
        <p:spPr>
          <a:xfrm flipH="1">
            <a:off x="5499395" y="3438779"/>
            <a:ext cx="870178" cy="745480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11A6A9E-89F8-46E3-9667-7697F1221547}"/>
              </a:ext>
            </a:extLst>
          </p:cNvPr>
          <p:cNvCxnSpPr>
            <a:stCxn id="20" idx="3"/>
            <a:endCxn id="21" idx="7"/>
          </p:cNvCxnSpPr>
          <p:nvPr/>
        </p:nvCxnSpPr>
        <p:spPr>
          <a:xfrm flipH="1">
            <a:off x="6910292" y="2332180"/>
            <a:ext cx="997905" cy="733504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3296FEB-CAE5-43F3-8EC1-455B1E22303D}"/>
              </a:ext>
            </a:extLst>
          </p:cNvPr>
          <p:cNvCxnSpPr>
            <a:cxnSpLocks/>
            <a:stCxn id="21" idx="5"/>
            <a:endCxn id="26" idx="0"/>
          </p:cNvCxnSpPr>
          <p:nvPr/>
        </p:nvCxnSpPr>
        <p:spPr>
          <a:xfrm>
            <a:off x="6910292" y="3438779"/>
            <a:ext cx="727254" cy="668209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>
            <a:extLst>
              <a:ext uri="{FF2B5EF4-FFF2-40B4-BE49-F238E27FC236}">
                <a16:creationId xmlns:a16="http://schemas.microsoft.com/office/drawing/2014/main" id="{4A8A43C1-F109-4405-B8B4-2E9212A18D7A}"/>
              </a:ext>
            </a:extLst>
          </p:cNvPr>
          <p:cNvSpPr/>
          <p:nvPr/>
        </p:nvSpPr>
        <p:spPr>
          <a:xfrm>
            <a:off x="7796211" y="1881814"/>
            <a:ext cx="764691" cy="527637"/>
          </a:xfrm>
          <a:prstGeom prst="ellipse">
            <a:avLst/>
          </a:prstGeom>
          <a:solidFill>
            <a:srgbClr val="7EB0DE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b="1" dirty="0">
                <a:ln w="0"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sto MT" panose="02040603050505030304" pitchFamily="18" charset="0"/>
              </a:rPr>
              <a:t>1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29D55279-1C41-4708-9968-CEE58B38EACD}"/>
              </a:ext>
            </a:extLst>
          </p:cNvPr>
          <p:cNvSpPr/>
          <p:nvPr/>
        </p:nvSpPr>
        <p:spPr>
          <a:xfrm>
            <a:off x="6257587" y="2988413"/>
            <a:ext cx="764691" cy="527637"/>
          </a:xfrm>
          <a:prstGeom prst="ellipse">
            <a:avLst/>
          </a:prstGeom>
          <a:solidFill>
            <a:srgbClr val="7EB0DE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b="1" dirty="0">
                <a:ln w="0"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sto MT" panose="02040603050505030304" pitchFamily="18" charset="0"/>
              </a:rPr>
              <a:t>2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C1DA27E-459C-4867-9BEE-D6604E4C668F}"/>
              </a:ext>
            </a:extLst>
          </p:cNvPr>
          <p:cNvCxnSpPr>
            <a:cxnSpLocks/>
            <a:stCxn id="28" idx="3"/>
            <a:endCxn id="32" idx="7"/>
          </p:cNvCxnSpPr>
          <p:nvPr/>
        </p:nvCxnSpPr>
        <p:spPr>
          <a:xfrm flipH="1">
            <a:off x="10134180" y="4557355"/>
            <a:ext cx="522319" cy="605690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4205DED9-C578-4AD3-8F1D-6B95ED600C0A}"/>
              </a:ext>
            </a:extLst>
          </p:cNvPr>
          <p:cNvSpPr/>
          <p:nvPr/>
        </p:nvSpPr>
        <p:spPr>
          <a:xfrm>
            <a:off x="9358103" y="2988413"/>
            <a:ext cx="764691" cy="527637"/>
          </a:xfrm>
          <a:prstGeom prst="ellipse">
            <a:avLst/>
          </a:prstGeom>
          <a:solidFill>
            <a:srgbClr val="7EB0DE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b="1" dirty="0">
                <a:ln w="0"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sto MT" panose="02040603050505030304" pitchFamily="18" charset="0"/>
              </a:rPr>
              <a:t>5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F942627-4F7F-41D7-8FEA-90559C5E5160}"/>
              </a:ext>
            </a:extLst>
          </p:cNvPr>
          <p:cNvSpPr/>
          <p:nvPr/>
        </p:nvSpPr>
        <p:spPr>
          <a:xfrm>
            <a:off x="4846690" y="4106988"/>
            <a:ext cx="764691" cy="527637"/>
          </a:xfrm>
          <a:prstGeom prst="ellipse">
            <a:avLst/>
          </a:prstGeom>
          <a:solidFill>
            <a:srgbClr val="7EB0DE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b="1" dirty="0">
                <a:ln w="0"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sto MT" panose="02040603050505030304" pitchFamily="18" charset="0"/>
              </a:rPr>
              <a:t>9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938E593-FC5C-4837-963E-41D1F8DEA78F}"/>
              </a:ext>
            </a:extLst>
          </p:cNvPr>
          <p:cNvSpPr/>
          <p:nvPr/>
        </p:nvSpPr>
        <p:spPr>
          <a:xfrm>
            <a:off x="7255200" y="4106988"/>
            <a:ext cx="764691" cy="527637"/>
          </a:xfrm>
          <a:prstGeom prst="ellipse">
            <a:avLst/>
          </a:prstGeom>
          <a:solidFill>
            <a:srgbClr val="7EB0DE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b="1" dirty="0">
                <a:ln w="0"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sto MT" panose="02040603050505030304" pitchFamily="18" charset="0"/>
              </a:rPr>
              <a:t>6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1C7538F-49AE-4E15-A21B-84506299A215}"/>
              </a:ext>
            </a:extLst>
          </p:cNvPr>
          <p:cNvSpPr/>
          <p:nvPr/>
        </p:nvSpPr>
        <p:spPr>
          <a:xfrm>
            <a:off x="8329624" y="4110264"/>
            <a:ext cx="764691" cy="527637"/>
          </a:xfrm>
          <a:prstGeom prst="ellipse">
            <a:avLst/>
          </a:prstGeom>
          <a:solidFill>
            <a:srgbClr val="7EB0DE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b="1" dirty="0">
                <a:ln w="0"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sto MT" panose="02040603050505030304" pitchFamily="18" charset="0"/>
              </a:rPr>
              <a:t>7</a:t>
            </a: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14036791-617E-4FEC-8A00-675EA871372F}"/>
              </a:ext>
            </a:extLst>
          </p:cNvPr>
          <p:cNvSpPr/>
          <p:nvPr/>
        </p:nvSpPr>
        <p:spPr>
          <a:xfrm>
            <a:off x="10544513" y="4106989"/>
            <a:ext cx="764691" cy="527637"/>
          </a:xfrm>
          <a:prstGeom prst="ellipse">
            <a:avLst/>
          </a:prstGeom>
          <a:solidFill>
            <a:srgbClr val="7EB0DE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b="1" dirty="0">
                <a:ln w="0"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sto MT" panose="02040603050505030304" pitchFamily="18" charset="0"/>
              </a:rPr>
              <a:t>8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80FD64D-5D59-448B-B49B-2C34DC20ECDA}"/>
              </a:ext>
            </a:extLst>
          </p:cNvPr>
          <p:cNvCxnSpPr>
            <a:cxnSpLocks/>
            <a:stCxn id="27" idx="5"/>
            <a:endCxn id="32" idx="1"/>
          </p:cNvCxnSpPr>
          <p:nvPr/>
        </p:nvCxnSpPr>
        <p:spPr>
          <a:xfrm>
            <a:off x="8982329" y="4560630"/>
            <a:ext cx="611132" cy="602415"/>
          </a:xfrm>
          <a:prstGeom prst="line">
            <a:avLst/>
          </a:prstGeom>
          <a:ln w="57150"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val 31">
            <a:extLst>
              <a:ext uri="{FF2B5EF4-FFF2-40B4-BE49-F238E27FC236}">
                <a16:creationId xmlns:a16="http://schemas.microsoft.com/office/drawing/2014/main" id="{DF75C3D2-9FC0-4230-AB3A-9559467525EF}"/>
              </a:ext>
            </a:extLst>
          </p:cNvPr>
          <p:cNvSpPr/>
          <p:nvPr/>
        </p:nvSpPr>
        <p:spPr>
          <a:xfrm>
            <a:off x="9481475" y="5085774"/>
            <a:ext cx="764691" cy="527637"/>
          </a:xfrm>
          <a:prstGeom prst="ellipse">
            <a:avLst/>
          </a:prstGeom>
          <a:solidFill>
            <a:srgbClr val="7EB0DE"/>
          </a:solidFill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3200" b="1" dirty="0">
                <a:ln w="0">
                  <a:solidFill>
                    <a:schemeClr val="tx1"/>
                  </a:solidFill>
                </a:ln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Calisto MT" panose="0204060305050503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198314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052629" y="2120024"/>
            <a:ext cx="645368" cy="645368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A580F890-B085-4E95-96AA-55AEBEC5CE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0289068" y="1343027"/>
            <a:ext cx="2532832" cy="1273032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DC6D553-1BF6-46FF-9BA7-4FA532926CD2}"/>
              </a:ext>
            </a:extLst>
          </p:cNvPr>
          <p:cNvSpPr txBox="1"/>
          <p:nvPr/>
        </p:nvSpPr>
        <p:spPr>
          <a:xfrm>
            <a:off x="533367" y="658890"/>
            <a:ext cx="41104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800" b="1" dirty="0">
                <a:latin typeface="Calisto MT" panose="02040603050505030304" pitchFamily="18" charset="0"/>
              </a:rPr>
              <a:t>Razlika med DFS in BFS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A903C64-81CA-4A24-8206-7CC960852625}"/>
              </a:ext>
            </a:extLst>
          </p:cNvPr>
          <p:cNvSpPr txBox="1"/>
          <p:nvPr/>
        </p:nvSpPr>
        <p:spPr>
          <a:xfrm>
            <a:off x="507030" y="2036185"/>
            <a:ext cx="977665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sl-SI" sz="2400" dirty="0">
                <a:latin typeface="Calisto MT" panose="02040603050505030304" pitchFamily="18" charset="0"/>
              </a:rPr>
              <a:t>BFS zahteva več prostora kot DFS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sl-SI" sz="2400" dirty="0">
              <a:latin typeface="Calisto MT" panose="0204060305050503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l-SI" sz="2400" dirty="0">
                <a:latin typeface="Calisto MT" panose="02040603050505030304" pitchFamily="18" charset="0"/>
              </a:rPr>
              <a:t>BFS je hitrejši, ko imamo rešitev blizu začetnega vozlišča; DFS pa ko je rešitev daleč od začetnega vozlišča.</a:t>
            </a:r>
          </a:p>
          <a:p>
            <a:endParaRPr lang="sl-SI" sz="2400" dirty="0">
              <a:latin typeface="Calisto MT" panose="0204060305050503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l-SI" sz="2400" dirty="0">
                <a:latin typeface="Calisto MT" panose="02040603050505030304" pitchFamily="18" charset="0"/>
              </a:rPr>
              <a:t>BFS ne bi deloval za usmerjene grafe, DFS pa bi.</a:t>
            </a:r>
          </a:p>
        </p:txBody>
      </p:sp>
    </p:spTree>
    <p:extLst>
      <p:ext uri="{BB962C8B-B14F-4D97-AF65-F5344CB8AC3E}">
        <p14:creationId xmlns:p14="http://schemas.microsoft.com/office/powerpoint/2010/main" val="3283085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18FDA38211884689C972839BBE4E93" ma:contentTypeVersion="2" ma:contentTypeDescription="Create a new document." ma:contentTypeScope="" ma:versionID="218a1dbd5837903f3ba38fb435fa5041">
  <xsd:schema xmlns:xsd="http://www.w3.org/2001/XMLSchema" xmlns:xs="http://www.w3.org/2001/XMLSchema" xmlns:p="http://schemas.microsoft.com/office/2006/metadata/properties" xmlns:ns3="dd965b64-2411-47f7-89d5-218539f846c5" targetNamespace="http://schemas.microsoft.com/office/2006/metadata/properties" ma:root="true" ma:fieldsID="aa88c2de7f3cae175e41cb78178909f5" ns3:_="">
    <xsd:import namespace="dd965b64-2411-47f7-89d5-218539f846c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965b64-2411-47f7-89d5-218539f846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DBCC732-4BFD-45C4-B4C8-2078EF5DE6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965b64-2411-47f7-89d5-218539f846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E397F9D-4C4B-404F-BE5C-1DDFE0EF06C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D427E7-2FCD-4ACA-9131-B0B988969C83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dd965b64-2411-47f7-89d5-218539f846c5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3224</TotalTime>
  <Words>123</Words>
  <Application>Microsoft Office PowerPoint</Application>
  <PresentationFormat>Widescreen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Calisto MT</vt:lpstr>
      <vt:lpstr>Wingdings</vt:lpstr>
      <vt:lpstr>Office Theme</vt:lpstr>
      <vt:lpstr>KAKO PREVERIMO, ALI NEUSMERJEN GRAF VSEBUJE CIKEL?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KAKO PREVERIMO, ALI NEUSMERJEN GRAF VSEBUJE CIKEL?</dc:title>
  <dc:creator>Berdnik, Ana</dc:creator>
  <cp:lastModifiedBy>Berdnik, Ana</cp:lastModifiedBy>
  <cp:revision>2</cp:revision>
  <dcterms:created xsi:type="dcterms:W3CDTF">2021-12-17T22:58:33Z</dcterms:created>
  <dcterms:modified xsi:type="dcterms:W3CDTF">2021-12-22T07:08:33Z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0x0101004E18FDA38211884689C972839BBE4E93</vt:lpwstr>
  </property>
</Properties>
</file>