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2" r:id="rId1"/>
  </p:sldMasterIdLst>
  <p:notesMasterIdLst>
    <p:notesMasterId r:id="rId17"/>
  </p:notesMasterIdLst>
  <p:handoutMasterIdLst>
    <p:handoutMasterId r:id="rId18"/>
  </p:handoutMasterIdLst>
  <p:sldIdLst>
    <p:sldId id="561" r:id="rId2"/>
    <p:sldId id="562" r:id="rId3"/>
    <p:sldId id="563" r:id="rId4"/>
    <p:sldId id="564" r:id="rId5"/>
    <p:sldId id="565" r:id="rId6"/>
    <p:sldId id="547" r:id="rId7"/>
    <p:sldId id="543" r:id="rId8"/>
    <p:sldId id="545" r:id="rId9"/>
    <p:sldId id="546" r:id="rId10"/>
    <p:sldId id="542" r:id="rId11"/>
    <p:sldId id="574" r:id="rId12"/>
    <p:sldId id="551" r:id="rId13"/>
    <p:sldId id="552" r:id="rId14"/>
    <p:sldId id="553" r:id="rId15"/>
    <p:sldId id="566" r:id="rId16"/>
  </p:sldIdLst>
  <p:sldSz cx="9144000" cy="6858000" type="screen4x3"/>
  <p:notesSz cx="6858000" cy="9296400"/>
  <p:defaultTextStyle>
    <a:defPPr>
      <a:defRPr lang="en-US"/>
    </a:defPPr>
    <a:lvl1pPr algn="l" rtl="0" eaLnBrk="0" fontAlgn="base" hangingPunct="0">
      <a:spcBef>
        <a:spcPct val="0"/>
      </a:spcBef>
      <a:spcAft>
        <a:spcPct val="0"/>
      </a:spcAft>
      <a:defRPr sz="2400" kern="1200">
        <a:solidFill>
          <a:schemeClr val="tx2"/>
        </a:solidFill>
        <a:latin typeface="Arial" panose="020B0604020202020204" pitchFamily="34" charset="0"/>
        <a:ea typeface="+mn-ea"/>
        <a:cs typeface="+mn-cs"/>
      </a:defRPr>
    </a:lvl1pPr>
    <a:lvl2pPr marL="457200" algn="l" rtl="0" eaLnBrk="0" fontAlgn="base" hangingPunct="0">
      <a:spcBef>
        <a:spcPct val="0"/>
      </a:spcBef>
      <a:spcAft>
        <a:spcPct val="0"/>
      </a:spcAft>
      <a:defRPr sz="2400" kern="1200">
        <a:solidFill>
          <a:schemeClr val="tx2"/>
        </a:solidFill>
        <a:latin typeface="Arial" panose="020B0604020202020204" pitchFamily="34" charset="0"/>
        <a:ea typeface="+mn-ea"/>
        <a:cs typeface="+mn-cs"/>
      </a:defRPr>
    </a:lvl2pPr>
    <a:lvl3pPr marL="914400" algn="l" rtl="0" eaLnBrk="0" fontAlgn="base" hangingPunct="0">
      <a:spcBef>
        <a:spcPct val="0"/>
      </a:spcBef>
      <a:spcAft>
        <a:spcPct val="0"/>
      </a:spcAft>
      <a:defRPr sz="2400" kern="1200">
        <a:solidFill>
          <a:schemeClr val="tx2"/>
        </a:solidFill>
        <a:latin typeface="Arial" panose="020B0604020202020204" pitchFamily="34" charset="0"/>
        <a:ea typeface="+mn-ea"/>
        <a:cs typeface="+mn-cs"/>
      </a:defRPr>
    </a:lvl3pPr>
    <a:lvl4pPr marL="1371600" algn="l" rtl="0" eaLnBrk="0" fontAlgn="base" hangingPunct="0">
      <a:spcBef>
        <a:spcPct val="0"/>
      </a:spcBef>
      <a:spcAft>
        <a:spcPct val="0"/>
      </a:spcAft>
      <a:defRPr sz="2400" kern="1200">
        <a:solidFill>
          <a:schemeClr val="tx2"/>
        </a:solidFill>
        <a:latin typeface="Arial" panose="020B0604020202020204" pitchFamily="34" charset="0"/>
        <a:ea typeface="+mn-ea"/>
        <a:cs typeface="+mn-cs"/>
      </a:defRPr>
    </a:lvl4pPr>
    <a:lvl5pPr marL="1828800" algn="l" rtl="0" eaLnBrk="0" fontAlgn="base" hangingPunct="0">
      <a:spcBef>
        <a:spcPct val="0"/>
      </a:spcBef>
      <a:spcAft>
        <a:spcPct val="0"/>
      </a:spcAft>
      <a:defRPr sz="2400" kern="1200">
        <a:solidFill>
          <a:schemeClr val="tx2"/>
        </a:solidFill>
        <a:latin typeface="Arial" panose="020B0604020202020204" pitchFamily="34" charset="0"/>
        <a:ea typeface="+mn-ea"/>
        <a:cs typeface="+mn-cs"/>
      </a:defRPr>
    </a:lvl5pPr>
    <a:lvl6pPr marL="2286000" algn="l" defTabSz="914400" rtl="0" eaLnBrk="1" latinLnBrk="0" hangingPunct="1">
      <a:defRPr sz="2400" kern="1200">
        <a:solidFill>
          <a:schemeClr val="tx2"/>
        </a:solidFill>
        <a:latin typeface="Arial" panose="020B0604020202020204" pitchFamily="34" charset="0"/>
        <a:ea typeface="+mn-ea"/>
        <a:cs typeface="+mn-cs"/>
      </a:defRPr>
    </a:lvl6pPr>
    <a:lvl7pPr marL="2743200" algn="l" defTabSz="914400" rtl="0" eaLnBrk="1" latinLnBrk="0" hangingPunct="1">
      <a:defRPr sz="2400" kern="1200">
        <a:solidFill>
          <a:schemeClr val="tx2"/>
        </a:solidFill>
        <a:latin typeface="Arial" panose="020B0604020202020204" pitchFamily="34" charset="0"/>
        <a:ea typeface="+mn-ea"/>
        <a:cs typeface="+mn-cs"/>
      </a:defRPr>
    </a:lvl7pPr>
    <a:lvl8pPr marL="3200400" algn="l" defTabSz="914400" rtl="0" eaLnBrk="1" latinLnBrk="0" hangingPunct="1">
      <a:defRPr sz="2400" kern="1200">
        <a:solidFill>
          <a:schemeClr val="tx2"/>
        </a:solidFill>
        <a:latin typeface="Arial" panose="020B0604020202020204" pitchFamily="34" charset="0"/>
        <a:ea typeface="+mn-ea"/>
        <a:cs typeface="+mn-cs"/>
      </a:defRPr>
    </a:lvl8pPr>
    <a:lvl9pPr marL="3657600" algn="l" defTabSz="914400" rtl="0" eaLnBrk="1" latinLnBrk="0" hangingPunct="1">
      <a:defRPr sz="2400" kern="1200">
        <a:solidFill>
          <a:schemeClr val="tx2"/>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99"/>
    <a:srgbClr val="EAEA7A"/>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0439" autoAdjust="0"/>
    <p:restoredTop sz="94558" autoAdjust="0"/>
  </p:normalViewPr>
  <p:slideViewPr>
    <p:cSldViewPr snapToObjects="1">
      <p:cViewPr varScale="1">
        <p:scale>
          <a:sx n="97" d="100"/>
          <a:sy n="97" d="100"/>
        </p:scale>
        <p:origin x="84" y="9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3052"/>
    </p:cViewPr>
  </p:sorterViewPr>
  <p:notesViewPr>
    <p:cSldViewPr snapToObjects="1">
      <p:cViewPr varScale="1">
        <p:scale>
          <a:sx n="39" d="100"/>
          <a:sy n="39" d="100"/>
        </p:scale>
        <p:origin x="-1518" y="-102"/>
      </p:cViewPr>
      <p:guideLst>
        <p:guide orient="horz" pos="2928"/>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5266"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solidFill>
                  <a:schemeClr val="tx1"/>
                </a:solidFill>
                <a:latin typeface="Arial" charset="0"/>
              </a:defRPr>
            </a:lvl1pPr>
          </a:lstStyle>
          <a:p>
            <a:pPr>
              <a:defRPr/>
            </a:pPr>
            <a:endParaRPr lang="en-US"/>
          </a:p>
        </p:txBody>
      </p:sp>
      <p:sp>
        <p:nvSpPr>
          <p:cNvPr id="395267" name="Rectangle 3"/>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solidFill>
                  <a:schemeClr val="tx1"/>
                </a:solidFill>
                <a:latin typeface="Arial" charset="0"/>
              </a:defRPr>
            </a:lvl1pPr>
          </a:lstStyle>
          <a:p>
            <a:pPr>
              <a:defRPr/>
            </a:pPr>
            <a:endParaRPr lang="en-US"/>
          </a:p>
        </p:txBody>
      </p:sp>
      <p:sp>
        <p:nvSpPr>
          <p:cNvPr id="395268" name="Rectangle 4"/>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solidFill>
                  <a:schemeClr val="tx1"/>
                </a:solidFill>
                <a:latin typeface="Arial" charset="0"/>
              </a:defRPr>
            </a:lvl1pPr>
          </a:lstStyle>
          <a:p>
            <a:pPr>
              <a:defRPr/>
            </a:pPr>
            <a:endParaRPr lang="en-US"/>
          </a:p>
        </p:txBody>
      </p:sp>
      <p:sp>
        <p:nvSpPr>
          <p:cNvPr id="395269" name="Rectangle 5"/>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chemeClr val="tx1"/>
                </a:solidFill>
              </a:defRPr>
            </a:lvl1pPr>
          </a:lstStyle>
          <a:p>
            <a:pPr>
              <a:defRPr/>
            </a:pPr>
            <a:fld id="{6CF678A5-CCCF-4EF8-B5BC-F74AE4A1EF82}" type="slidenum">
              <a:rPr lang="en-US" altLang="sl-SI"/>
              <a:pPr>
                <a:defRPr/>
              </a:pPr>
              <a:t>‹#›</a:t>
            </a:fld>
            <a:endParaRPr lang="en-US" altLang="sl-SI"/>
          </a:p>
        </p:txBody>
      </p:sp>
    </p:spTree>
    <p:extLst>
      <p:ext uri="{BB962C8B-B14F-4D97-AF65-F5344CB8AC3E}">
        <p14:creationId xmlns:p14="http://schemas.microsoft.com/office/powerpoint/2010/main" val="4351058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solidFill>
                  <a:schemeClr val="tx1"/>
                </a:solidFill>
                <a:latin typeface="Arial" charset="0"/>
              </a:defRPr>
            </a:lvl1pPr>
          </a:lstStyle>
          <a:p>
            <a:pPr>
              <a:defRPr/>
            </a:pPr>
            <a:endParaRPr lang="en-US"/>
          </a:p>
        </p:txBody>
      </p:sp>
      <p:sp>
        <p:nvSpPr>
          <p:cNvPr id="45059"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solidFill>
                  <a:schemeClr val="tx1"/>
                </a:solidFill>
                <a:latin typeface="Arial"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61"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Kliknite, če želite urediti sloge besedila matrice</a:t>
            </a:r>
          </a:p>
          <a:p>
            <a:pPr lvl="1"/>
            <a:r>
              <a:rPr lang="en-US" noProof="0" smtClean="0"/>
              <a:t>Druga raven</a:t>
            </a:r>
          </a:p>
          <a:p>
            <a:pPr lvl="2"/>
            <a:r>
              <a:rPr lang="en-US" noProof="0" smtClean="0"/>
              <a:t>Tretja raven</a:t>
            </a:r>
          </a:p>
          <a:p>
            <a:pPr lvl="3"/>
            <a:r>
              <a:rPr lang="en-US" noProof="0" smtClean="0"/>
              <a:t>Četrta raven</a:t>
            </a:r>
          </a:p>
          <a:p>
            <a:pPr lvl="4"/>
            <a:r>
              <a:rPr lang="en-US" noProof="0" smtClean="0"/>
              <a:t>Peta raven</a:t>
            </a:r>
          </a:p>
        </p:txBody>
      </p:sp>
      <p:sp>
        <p:nvSpPr>
          <p:cNvPr id="45062"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solidFill>
                  <a:schemeClr val="tx1"/>
                </a:solidFill>
                <a:latin typeface="Arial" charset="0"/>
              </a:defRPr>
            </a:lvl1pPr>
          </a:lstStyle>
          <a:p>
            <a:pPr>
              <a:defRPr/>
            </a:pPr>
            <a:endParaRPr lang="en-US"/>
          </a:p>
        </p:txBody>
      </p:sp>
      <p:sp>
        <p:nvSpPr>
          <p:cNvPr id="45063"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chemeClr val="tx1"/>
                </a:solidFill>
              </a:defRPr>
            </a:lvl1pPr>
          </a:lstStyle>
          <a:p>
            <a:pPr>
              <a:defRPr/>
            </a:pPr>
            <a:fld id="{C732CAD1-ACF3-4556-9CA0-7FC799EE82E7}" type="slidenum">
              <a:rPr lang="en-US" altLang="sl-SI"/>
              <a:pPr>
                <a:defRPr/>
              </a:pPr>
              <a:t>‹#›</a:t>
            </a:fld>
            <a:endParaRPr lang="en-US" altLang="sl-SI"/>
          </a:p>
        </p:txBody>
      </p:sp>
    </p:spTree>
    <p:extLst>
      <p:ext uri="{BB962C8B-B14F-4D97-AF65-F5344CB8AC3E}">
        <p14:creationId xmlns:p14="http://schemas.microsoft.com/office/powerpoint/2010/main" val="24845607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sl-SI"/>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sl-SI"/>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B36A951-3711-4415-99C4-3D5E2D10A5FF}" type="slidenum">
              <a:rPr lang="en-US" altLang="sl-SI" smtClean="0"/>
              <a:pPr>
                <a:defRPr/>
              </a:pPr>
              <a:t>‹#›</a:t>
            </a:fld>
            <a:endParaRPr lang="en-US" altLang="sl-SI"/>
          </a:p>
        </p:txBody>
      </p:sp>
    </p:spTree>
    <p:extLst>
      <p:ext uri="{BB962C8B-B14F-4D97-AF65-F5344CB8AC3E}">
        <p14:creationId xmlns:p14="http://schemas.microsoft.com/office/powerpoint/2010/main" val="369823560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B36A951-3711-4415-99C4-3D5E2D10A5FF}" type="slidenum">
              <a:rPr lang="en-US" altLang="sl-SI" smtClean="0"/>
              <a:pPr>
                <a:defRPr/>
              </a:pPr>
              <a:t>‹#›</a:t>
            </a:fld>
            <a:endParaRPr lang="en-US" altLang="sl-SI"/>
          </a:p>
        </p:txBody>
      </p:sp>
    </p:spTree>
    <p:extLst>
      <p:ext uri="{BB962C8B-B14F-4D97-AF65-F5344CB8AC3E}">
        <p14:creationId xmlns:p14="http://schemas.microsoft.com/office/powerpoint/2010/main" val="216003837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sl-SI"/>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B36A951-3711-4415-99C4-3D5E2D10A5FF}" type="slidenum">
              <a:rPr lang="en-US" altLang="sl-SI" smtClean="0"/>
              <a:pPr>
                <a:defRPr/>
              </a:pPr>
              <a:t>‹#›</a:t>
            </a:fld>
            <a:endParaRPr lang="en-US" altLang="sl-SI"/>
          </a:p>
        </p:txBody>
      </p:sp>
    </p:spTree>
    <p:extLst>
      <p:ext uri="{BB962C8B-B14F-4D97-AF65-F5344CB8AC3E}">
        <p14:creationId xmlns:p14="http://schemas.microsoft.com/office/powerpoint/2010/main" val="3660384947"/>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Only">
  <p:cSld name="Vsebina">
    <p:spTree>
      <p:nvGrpSpPr>
        <p:cNvPr id="1" name=""/>
        <p:cNvGrpSpPr/>
        <p:nvPr/>
      </p:nvGrpSpPr>
      <p:grpSpPr>
        <a:xfrm>
          <a:off x="0" y="0"/>
          <a:ext cx="0" cy="0"/>
          <a:chOff x="0" y="0"/>
          <a:chExt cx="0" cy="0"/>
        </a:xfrm>
      </p:grpSpPr>
      <p:sp>
        <p:nvSpPr>
          <p:cNvPr id="2" name="Ograda vsebine 1"/>
          <p:cNvSpPr>
            <a:spLocks noGrp="1"/>
          </p:cNvSpPr>
          <p:nvPr>
            <p:ph/>
          </p:nvPr>
        </p:nvSpPr>
        <p:spPr>
          <a:xfrm>
            <a:off x="566738" y="304800"/>
            <a:ext cx="8008937" cy="5715000"/>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3" name="Rectangle 6"/>
          <p:cNvSpPr>
            <a:spLocks noGrp="1" noChangeArrowheads="1"/>
          </p:cNvSpPr>
          <p:nvPr>
            <p:ph type="dt" sz="half" idx="10"/>
          </p:nvPr>
        </p:nvSpPr>
        <p:spPr>
          <a:ln/>
        </p:spPr>
        <p:txBody>
          <a:bodyPr/>
          <a:lstStyle>
            <a:lvl1pPr>
              <a:defRPr/>
            </a:lvl1pPr>
          </a:lstStyle>
          <a:p>
            <a:pPr>
              <a:defRPr/>
            </a:pPr>
            <a:endParaRPr 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p>
        </p:txBody>
      </p:sp>
      <p:sp>
        <p:nvSpPr>
          <p:cNvPr id="5" name="Rectangle 8"/>
          <p:cNvSpPr>
            <a:spLocks noGrp="1" noChangeArrowheads="1"/>
          </p:cNvSpPr>
          <p:nvPr>
            <p:ph type="sldNum" sz="quarter" idx="12"/>
          </p:nvPr>
        </p:nvSpPr>
        <p:spPr>
          <a:ln/>
        </p:spPr>
        <p:txBody>
          <a:bodyPr/>
          <a:lstStyle>
            <a:lvl1pPr>
              <a:defRPr/>
            </a:lvl1pPr>
          </a:lstStyle>
          <a:p>
            <a:pPr>
              <a:defRPr/>
            </a:pPr>
            <a:fld id="{E9346288-F109-4283-B987-ED84D790B817}" type="slidenum">
              <a:rPr lang="en-US" altLang="sl-SI"/>
              <a:pPr>
                <a:defRPr/>
              </a:pPr>
              <a:t>‹#›</a:t>
            </a:fld>
            <a:endParaRPr lang="en-US" altLang="sl-SI"/>
          </a:p>
        </p:txBody>
      </p:sp>
    </p:spTree>
    <p:extLst>
      <p:ext uri="{BB962C8B-B14F-4D97-AF65-F5344CB8AC3E}">
        <p14:creationId xmlns:p14="http://schemas.microsoft.com/office/powerpoint/2010/main" val="4124034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B36A951-3711-4415-99C4-3D5E2D10A5FF}" type="slidenum">
              <a:rPr lang="en-US" altLang="sl-SI" smtClean="0"/>
              <a:pPr>
                <a:defRPr/>
              </a:pPr>
              <a:t>‹#›</a:t>
            </a:fld>
            <a:endParaRPr lang="en-US" altLang="sl-SI"/>
          </a:p>
        </p:txBody>
      </p:sp>
    </p:spTree>
    <p:extLst>
      <p:ext uri="{BB962C8B-B14F-4D97-AF65-F5344CB8AC3E}">
        <p14:creationId xmlns:p14="http://schemas.microsoft.com/office/powerpoint/2010/main" val="232607940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sl-SI"/>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B36A951-3711-4415-99C4-3D5E2D10A5FF}" type="slidenum">
              <a:rPr lang="en-US" altLang="sl-SI" smtClean="0"/>
              <a:pPr>
                <a:defRPr/>
              </a:pPr>
              <a:t>‹#›</a:t>
            </a:fld>
            <a:endParaRPr lang="en-US" altLang="sl-SI"/>
          </a:p>
        </p:txBody>
      </p:sp>
    </p:spTree>
    <p:extLst>
      <p:ext uri="{BB962C8B-B14F-4D97-AF65-F5344CB8AC3E}">
        <p14:creationId xmlns:p14="http://schemas.microsoft.com/office/powerpoint/2010/main" val="168190446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B36A951-3711-4415-99C4-3D5E2D10A5FF}" type="slidenum">
              <a:rPr lang="en-US" altLang="sl-SI" smtClean="0"/>
              <a:pPr>
                <a:defRPr/>
              </a:pPr>
              <a:t>‹#›</a:t>
            </a:fld>
            <a:endParaRPr lang="en-US" altLang="sl-SI"/>
          </a:p>
        </p:txBody>
      </p:sp>
    </p:spTree>
    <p:extLst>
      <p:ext uri="{BB962C8B-B14F-4D97-AF65-F5344CB8AC3E}">
        <p14:creationId xmlns:p14="http://schemas.microsoft.com/office/powerpoint/2010/main" val="329311249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sl-SI"/>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BB36A951-3711-4415-99C4-3D5E2D10A5FF}" type="slidenum">
              <a:rPr lang="en-US" altLang="sl-SI" smtClean="0"/>
              <a:pPr>
                <a:defRPr/>
              </a:pPr>
              <a:t>‹#›</a:t>
            </a:fld>
            <a:endParaRPr lang="en-US" altLang="sl-SI"/>
          </a:p>
        </p:txBody>
      </p:sp>
    </p:spTree>
    <p:extLst>
      <p:ext uri="{BB962C8B-B14F-4D97-AF65-F5344CB8AC3E}">
        <p14:creationId xmlns:p14="http://schemas.microsoft.com/office/powerpoint/2010/main" val="217123679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BB36A951-3711-4415-99C4-3D5E2D10A5FF}" type="slidenum">
              <a:rPr lang="en-US" altLang="sl-SI" smtClean="0"/>
              <a:pPr>
                <a:defRPr/>
              </a:pPr>
              <a:t>‹#›</a:t>
            </a:fld>
            <a:endParaRPr lang="en-US" altLang="sl-SI"/>
          </a:p>
        </p:txBody>
      </p:sp>
    </p:spTree>
    <p:extLst>
      <p:ext uri="{BB962C8B-B14F-4D97-AF65-F5344CB8AC3E}">
        <p14:creationId xmlns:p14="http://schemas.microsoft.com/office/powerpoint/2010/main" val="46971734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BB36A951-3711-4415-99C4-3D5E2D10A5FF}" type="slidenum">
              <a:rPr lang="en-US" altLang="sl-SI" smtClean="0"/>
              <a:pPr>
                <a:defRPr/>
              </a:pPr>
              <a:t>‹#›</a:t>
            </a:fld>
            <a:endParaRPr lang="en-US" altLang="sl-SI"/>
          </a:p>
        </p:txBody>
      </p:sp>
    </p:spTree>
    <p:extLst>
      <p:ext uri="{BB962C8B-B14F-4D97-AF65-F5344CB8AC3E}">
        <p14:creationId xmlns:p14="http://schemas.microsoft.com/office/powerpoint/2010/main" val="1887893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sl-SI"/>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B36A951-3711-4415-99C4-3D5E2D10A5FF}" type="slidenum">
              <a:rPr lang="en-US" altLang="sl-SI" smtClean="0"/>
              <a:pPr>
                <a:defRPr/>
              </a:pPr>
              <a:t>‹#›</a:t>
            </a:fld>
            <a:endParaRPr lang="en-US" altLang="sl-SI"/>
          </a:p>
        </p:txBody>
      </p:sp>
    </p:spTree>
    <p:extLst>
      <p:ext uri="{BB962C8B-B14F-4D97-AF65-F5344CB8AC3E}">
        <p14:creationId xmlns:p14="http://schemas.microsoft.com/office/powerpoint/2010/main" val="307708496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sl-SI"/>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sl-SI"/>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B36A951-3711-4415-99C4-3D5E2D10A5FF}" type="slidenum">
              <a:rPr lang="en-US" altLang="sl-SI" smtClean="0"/>
              <a:pPr>
                <a:defRPr/>
              </a:pPr>
              <a:t>‹#›</a:t>
            </a:fld>
            <a:endParaRPr lang="en-US" altLang="sl-SI"/>
          </a:p>
        </p:txBody>
      </p:sp>
    </p:spTree>
    <p:extLst>
      <p:ext uri="{BB962C8B-B14F-4D97-AF65-F5344CB8AC3E}">
        <p14:creationId xmlns:p14="http://schemas.microsoft.com/office/powerpoint/2010/main" val="212609979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sl-SI"/>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BB36A951-3711-4415-99C4-3D5E2D10A5FF}" type="slidenum">
              <a:rPr lang="en-US" altLang="sl-SI" smtClean="0"/>
              <a:pPr>
                <a:defRPr/>
              </a:pPr>
              <a:t>‹#›</a:t>
            </a:fld>
            <a:endParaRPr lang="en-US" altLang="sl-SI"/>
          </a:p>
        </p:txBody>
      </p:sp>
    </p:spTree>
    <p:extLst>
      <p:ext uri="{BB962C8B-B14F-4D97-AF65-F5344CB8AC3E}">
        <p14:creationId xmlns:p14="http://schemas.microsoft.com/office/powerpoint/2010/main" val="189971363"/>
      </p:ext>
    </p:extLst>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 id="2147483931" r:id="rId9"/>
    <p:sldLayoutId id="2147483932" r:id="rId10"/>
    <p:sldLayoutId id="2147483933" r:id="rId11"/>
    <p:sldLayoutId id="2147483934" r:id="rId12"/>
  </p:sldLayoutIdLst>
  <p:timing>
    <p:tnLst>
      <p:par>
        <p:cTn id="1" dur="indefinite" restart="never" nodeType="tmRoot"/>
      </p:par>
    </p:tnLst>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l-SI"/>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http://colos.fri.uni-lj.si/eri/RACUNALNISTVO/PODAT_PLAT_RAZ_PO/preslikava_modela_er_v_relacijski_model.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7" descr="img185_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404664"/>
            <a:ext cx="5904656" cy="42731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93193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4756" name="Rectangle 5"/>
          <p:cNvSpPr>
            <a:spLocks noChangeArrowheads="1"/>
          </p:cNvSpPr>
          <p:nvPr/>
        </p:nvSpPr>
        <p:spPr bwMode="auto">
          <a:xfrm>
            <a:off x="574675" y="304800"/>
            <a:ext cx="800100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algn="ctr" eaLnBrk="1" hangingPunct="1">
              <a:spcBef>
                <a:spcPct val="0"/>
              </a:spcBef>
              <a:buClrTx/>
              <a:buFontTx/>
              <a:buNone/>
            </a:pPr>
            <a:endParaRPr lang="en-US" altLang="sl-SI" sz="3200" dirty="0">
              <a:solidFill>
                <a:schemeClr val="tx2"/>
              </a:solidFill>
              <a:latin typeface="Arial" panose="020B0604020202020204" pitchFamily="34" charset="0"/>
            </a:endParaRPr>
          </a:p>
        </p:txBody>
      </p:sp>
      <p:sp>
        <p:nvSpPr>
          <p:cNvPr id="2" name="Title 1"/>
          <p:cNvSpPr>
            <a:spLocks noGrp="1"/>
          </p:cNvSpPr>
          <p:nvPr>
            <p:ph type="title"/>
          </p:nvPr>
        </p:nvSpPr>
        <p:spPr/>
        <p:txBody>
          <a:bodyPr/>
          <a:lstStyle/>
          <a:p>
            <a:r>
              <a:rPr lang="sl-SI" altLang="sl-SI" sz="4800" dirty="0" smtClean="0">
                <a:solidFill>
                  <a:schemeClr val="tx2"/>
                </a:solidFill>
                <a:latin typeface="Arial" panose="020B0604020202020204" pitchFamily="34" charset="0"/>
              </a:rPr>
              <a:t>Pregled </a:t>
            </a:r>
            <a:r>
              <a:rPr lang="sl-SI" altLang="sl-SI" sz="4800" dirty="0">
                <a:solidFill>
                  <a:schemeClr val="tx2"/>
                </a:solidFill>
                <a:latin typeface="Arial" panose="020B0604020202020204" pitchFamily="34" charset="0"/>
              </a:rPr>
              <a:t>sheme in normalizacija </a:t>
            </a:r>
            <a:r>
              <a:rPr lang="sl-SI" altLang="sl-SI" sz="4800" dirty="0" smtClean="0">
                <a:solidFill>
                  <a:schemeClr val="tx2"/>
                </a:solidFill>
                <a:latin typeface="Arial" panose="020B0604020202020204" pitchFamily="34" charset="0"/>
              </a:rPr>
              <a:t>podatkov</a:t>
            </a:r>
            <a:endParaRPr lang="sl-SI" dirty="0"/>
          </a:p>
        </p:txBody>
      </p:sp>
      <p:sp>
        <p:nvSpPr>
          <p:cNvPr id="3" name="Text Placeholder 2"/>
          <p:cNvSpPr>
            <a:spLocks noGrp="1"/>
          </p:cNvSpPr>
          <p:nvPr>
            <p:ph type="body" idx="1"/>
          </p:nvPr>
        </p:nvSpPr>
        <p:spPr/>
        <p:txBody>
          <a:bodyPr/>
          <a:lstStyle/>
          <a:p>
            <a:endParaRPr lang="sl-SI"/>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Glej</a:t>
            </a:r>
            <a:r>
              <a:rPr lang="en-GB" dirty="0" smtClean="0"/>
              <a:t>: </a:t>
            </a:r>
            <a:r>
              <a:rPr lang="en-GB" dirty="0" err="1" smtClean="0"/>
              <a:t>Anomalije</a:t>
            </a:r>
            <a:r>
              <a:rPr lang="en-GB" dirty="0" smtClean="0"/>
              <a:t> in </a:t>
            </a:r>
            <a:r>
              <a:rPr lang="en-GB" dirty="0" err="1" smtClean="0"/>
              <a:t>normalizacija</a:t>
            </a:r>
            <a:r>
              <a:rPr lang="en-GB" dirty="0" smtClean="0"/>
              <a:t> </a:t>
            </a:r>
            <a:r>
              <a:rPr lang="en-GB" smtClean="0"/>
              <a:t>podatkov</a:t>
            </a:r>
            <a:endParaRPr lang="sl-SI" dirty="0"/>
          </a:p>
        </p:txBody>
      </p:sp>
      <p:sp>
        <p:nvSpPr>
          <p:cNvPr id="3" name="Text Placeholder 2"/>
          <p:cNvSpPr>
            <a:spLocks noGrp="1"/>
          </p:cNvSpPr>
          <p:nvPr>
            <p:ph type="body" idx="1"/>
          </p:nvPr>
        </p:nvSpPr>
        <p:spPr/>
        <p:txBody>
          <a:bodyPr/>
          <a:lstStyle/>
          <a:p>
            <a:endParaRPr lang="sl-SI"/>
          </a:p>
        </p:txBody>
      </p:sp>
    </p:spTree>
    <p:extLst>
      <p:ext uri="{BB962C8B-B14F-4D97-AF65-F5344CB8AC3E}">
        <p14:creationId xmlns:p14="http://schemas.microsoft.com/office/powerpoint/2010/main" val="32706226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3" name="Rectangle 4"/>
          <p:cNvSpPr>
            <a:spLocks noChangeArrowheads="1"/>
          </p:cNvSpPr>
          <p:nvPr/>
        </p:nvSpPr>
        <p:spPr bwMode="auto">
          <a:xfrm>
            <a:off x="574675" y="304800"/>
            <a:ext cx="800100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algn="ctr" eaLnBrk="1" hangingPunct="1">
              <a:spcBef>
                <a:spcPct val="0"/>
              </a:spcBef>
              <a:buClrTx/>
              <a:buFontTx/>
              <a:buNone/>
            </a:pPr>
            <a:r>
              <a:rPr lang="sl-SI" altLang="sl-SI">
                <a:solidFill>
                  <a:schemeClr val="tx2"/>
                </a:solidFill>
                <a:latin typeface="Arial" panose="020B0604020202020204" pitchFamily="34" charset="0"/>
              </a:rPr>
              <a:t>   Logični nivo načrtovanja</a:t>
            </a:r>
            <a:r>
              <a:rPr lang="sl-SI" altLang="sl-SI" sz="3400">
                <a:solidFill>
                  <a:schemeClr val="tx2"/>
                </a:solidFill>
                <a:latin typeface="Arial" panose="020B0604020202020204" pitchFamily="34" charset="0"/>
              </a:rPr>
              <a:t>                     </a:t>
            </a:r>
            <a:endParaRPr lang="en-US" altLang="sl-SI">
              <a:solidFill>
                <a:schemeClr val="tx2"/>
              </a:solidFill>
              <a:latin typeface="Arial" panose="020B0604020202020204" pitchFamily="34" charset="0"/>
            </a:endParaRPr>
          </a:p>
        </p:txBody>
      </p:sp>
      <p:sp>
        <p:nvSpPr>
          <p:cNvPr id="81924" name="Text Box 5"/>
          <p:cNvSpPr txBox="1">
            <a:spLocks noChangeArrowheads="1"/>
          </p:cNvSpPr>
          <p:nvPr/>
        </p:nvSpPr>
        <p:spPr bwMode="auto">
          <a:xfrm>
            <a:off x="574675" y="3298825"/>
            <a:ext cx="8001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endParaRPr lang="sl-SI" altLang="sl-SI" sz="1200">
              <a:solidFill>
                <a:schemeClr val="tx2"/>
              </a:solidFill>
              <a:latin typeface="Arial" panose="020B0604020202020204" pitchFamily="34" charset="0"/>
            </a:endParaRPr>
          </a:p>
        </p:txBody>
      </p:sp>
      <p:sp>
        <p:nvSpPr>
          <p:cNvPr id="81925" name="Text Box 6"/>
          <p:cNvSpPr txBox="1">
            <a:spLocks noChangeArrowheads="1"/>
          </p:cNvSpPr>
          <p:nvPr/>
        </p:nvSpPr>
        <p:spPr bwMode="auto">
          <a:xfrm>
            <a:off x="574675" y="1862138"/>
            <a:ext cx="8001000" cy="703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marL="342900" indent="-342900">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600">
                <a:solidFill>
                  <a:schemeClr val="tx2"/>
                </a:solidFill>
                <a:latin typeface="Arial" panose="020B0604020202020204" pitchFamily="34" charset="0"/>
              </a:rPr>
              <a:t>4) Entitetni diagram</a:t>
            </a:r>
          </a:p>
          <a:p>
            <a:pPr eaLnBrk="1" hangingPunct="1">
              <a:spcBef>
                <a:spcPct val="50000"/>
              </a:spcBef>
              <a:buClrTx/>
              <a:buFontTx/>
              <a:buNone/>
            </a:pPr>
            <a:r>
              <a:rPr lang="sl-SI" altLang="sl-SI" sz="1600">
                <a:solidFill>
                  <a:schemeClr val="tx2"/>
                </a:solidFill>
                <a:latin typeface="Arial" panose="020B0604020202020204" pitchFamily="34" charset="0"/>
              </a:rPr>
              <a:t> </a:t>
            </a:r>
            <a:endParaRPr lang="en-US" altLang="sl-SI" sz="1600">
              <a:solidFill>
                <a:schemeClr val="tx2"/>
              </a:solidFill>
              <a:latin typeface="Arial" panose="020B0604020202020204" pitchFamily="34" charset="0"/>
            </a:endParaRPr>
          </a:p>
        </p:txBody>
      </p:sp>
      <p:sp>
        <p:nvSpPr>
          <p:cNvPr id="81926" name="Text Box 7"/>
          <p:cNvSpPr txBox="1">
            <a:spLocks noChangeArrowheads="1"/>
          </p:cNvSpPr>
          <p:nvPr/>
        </p:nvSpPr>
        <p:spPr bwMode="auto">
          <a:xfrm>
            <a:off x="574675" y="5468938"/>
            <a:ext cx="75977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600">
                <a:solidFill>
                  <a:schemeClr val="tx2"/>
                </a:solidFill>
                <a:latin typeface="Arial" panose="020B0604020202020204" pitchFamily="34" charset="0"/>
              </a:rPr>
              <a:t>Orodja (Oracle Designer, Power Designer, DBDesigner…)</a:t>
            </a:r>
            <a:endParaRPr lang="en-US" altLang="sl-SI" sz="1600">
              <a:solidFill>
                <a:schemeClr val="tx2"/>
              </a:solidFill>
              <a:latin typeface="Arial" panose="020B0604020202020204" pitchFamily="34" charset="0"/>
            </a:endParaRPr>
          </a:p>
        </p:txBody>
      </p:sp>
      <p:sp>
        <p:nvSpPr>
          <p:cNvPr id="81927" name="Text Box 8"/>
          <p:cNvSpPr txBox="1">
            <a:spLocks noChangeArrowheads="1"/>
          </p:cNvSpPr>
          <p:nvPr/>
        </p:nvSpPr>
        <p:spPr bwMode="auto">
          <a:xfrm>
            <a:off x="574675" y="2349500"/>
            <a:ext cx="80010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600">
                <a:solidFill>
                  <a:schemeClr val="tx2"/>
                </a:solidFill>
                <a:latin typeface="Arial" panose="020B0604020202020204" pitchFamily="34" charset="0"/>
              </a:rPr>
              <a:t>Primer: Obstajajo študenti, ki so podani z številko ter imenom in priimkom.Obstajajo študijski programi, ki so podani z ID, nazivom programa ter profesorjem, ki ga izvaja. Študent se lahko vpiše v več študijskih programov. Ob vpisu navedemo datum vpisa.</a:t>
            </a:r>
            <a:endParaRPr lang="en-US" altLang="sl-SI" sz="1600">
              <a:solidFill>
                <a:schemeClr val="tx2"/>
              </a:solidFill>
              <a:latin typeface="Arial" panose="020B0604020202020204" pitchFamily="34" charset="0"/>
            </a:endParaRPr>
          </a:p>
        </p:txBody>
      </p:sp>
      <p:sp>
        <p:nvSpPr>
          <p:cNvPr id="81928" name="Line 9"/>
          <p:cNvSpPr>
            <a:spLocks noChangeShapeType="1"/>
          </p:cNvSpPr>
          <p:nvPr/>
        </p:nvSpPr>
        <p:spPr bwMode="auto">
          <a:xfrm>
            <a:off x="2195513" y="3773488"/>
            <a:ext cx="1222375" cy="95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graphicFrame>
        <p:nvGraphicFramePr>
          <p:cNvPr id="31817" name="Group 73"/>
          <p:cNvGraphicFramePr>
            <a:graphicFrameLocks noGrp="1"/>
          </p:cNvGraphicFramePr>
          <p:nvPr>
            <p:extLst>
              <p:ext uri="{D42A27DB-BD31-4B8C-83A1-F6EECF244321}">
                <p14:modId xmlns:p14="http://schemas.microsoft.com/office/powerpoint/2010/main" val="25501876"/>
              </p:ext>
            </p:extLst>
          </p:nvPr>
        </p:nvGraphicFramePr>
        <p:xfrm>
          <a:off x="468313" y="3452812"/>
          <a:ext cx="1727200" cy="1041401"/>
        </p:xfrm>
        <a:graphic>
          <a:graphicData uri="http://schemas.openxmlformats.org/drawingml/2006/table">
            <a:tbl>
              <a:tblPr/>
              <a:tblGrid>
                <a:gridCol w="581025">
                  <a:extLst>
                    <a:ext uri="{9D8B030D-6E8A-4147-A177-3AD203B41FA5}">
                      <a16:colId xmlns:a16="http://schemas.microsoft.com/office/drawing/2014/main" val="20000"/>
                    </a:ext>
                  </a:extLst>
                </a:gridCol>
                <a:gridCol w="1146175">
                  <a:extLst>
                    <a:ext uri="{9D8B030D-6E8A-4147-A177-3AD203B41FA5}">
                      <a16:colId xmlns:a16="http://schemas.microsoft.com/office/drawing/2014/main" val="20001"/>
                    </a:ext>
                  </a:extLst>
                </a:gridCol>
              </a:tblGrid>
              <a:tr h="360583">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500" b="0" i="0" u="none" strike="noStrike" cap="none" normalizeH="0" baseline="0" dirty="0" smtClean="0">
                          <a:ln>
                            <a:noFill/>
                          </a:ln>
                          <a:solidFill>
                            <a:schemeClr val="tx1"/>
                          </a:solidFill>
                          <a:effectLst/>
                          <a:latin typeface="Arial" charset="0"/>
                        </a:rPr>
                        <a:t> STUDENT</a:t>
                      </a:r>
                      <a:endParaRPr kumimoji="0" lang="en-US" sz="1500" b="0" i="0" u="none" strike="noStrike" cap="none" normalizeH="0" baseline="0" dirty="0" smtClean="0">
                        <a:ln>
                          <a:noFill/>
                        </a:ln>
                        <a:solidFill>
                          <a:schemeClr val="tx1"/>
                        </a:solidFill>
                        <a:effectLst/>
                        <a:latin typeface="Arial" charset="0"/>
                      </a:endParaRPr>
                    </a:p>
                  </a:txBody>
                  <a:tcPr marT="45748" marB="4574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hMerge="1">
                  <a:txBody>
                    <a:bodyPr/>
                    <a:lstStyle/>
                    <a:p>
                      <a:endParaRPr lang="sl-SI"/>
                    </a:p>
                  </a:txBody>
                  <a:tcPr/>
                </a:tc>
                <a:extLst>
                  <a:ext uri="{0D108BD9-81ED-4DB2-BD59-A6C34878D82A}">
                    <a16:rowId xmlns:a16="http://schemas.microsoft.com/office/drawing/2014/main" val="10000"/>
                  </a:ext>
                </a:extLst>
              </a:tr>
              <a:tr h="36058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500" b="0" i="0" u="none" strike="noStrike" cap="none" normalizeH="0" baseline="0" smtClean="0">
                          <a:ln>
                            <a:noFill/>
                          </a:ln>
                          <a:solidFill>
                            <a:schemeClr val="tx1"/>
                          </a:solidFill>
                          <a:effectLst/>
                          <a:latin typeface="Arial" charset="0"/>
                        </a:rPr>
                        <a:t>PK</a:t>
                      </a:r>
                      <a:endParaRPr kumimoji="0" lang="en-US" sz="1500" b="0" i="0" u="none" strike="noStrike" cap="none" normalizeH="0" baseline="0" smtClean="0">
                        <a:ln>
                          <a:noFill/>
                        </a:ln>
                        <a:solidFill>
                          <a:schemeClr val="tx1"/>
                        </a:solidFill>
                        <a:effectLst/>
                        <a:latin typeface="Arial" charset="0"/>
                      </a:endParaRPr>
                    </a:p>
                  </a:txBody>
                  <a:tcPr marT="45748" marB="4574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500" b="0" i="0" u="none" strike="noStrike" cap="none" normalizeH="0" baseline="0" smtClean="0">
                          <a:ln>
                            <a:noFill/>
                          </a:ln>
                          <a:solidFill>
                            <a:schemeClr val="tx1"/>
                          </a:solidFill>
                          <a:effectLst/>
                          <a:latin typeface="Arial" charset="0"/>
                        </a:rPr>
                        <a:t>Stevilka</a:t>
                      </a:r>
                      <a:endParaRPr kumimoji="0" lang="en-US" sz="1500" b="0" i="0" u="none" strike="noStrike" cap="none" normalizeH="0" baseline="0" smtClean="0">
                        <a:ln>
                          <a:noFill/>
                        </a:ln>
                        <a:solidFill>
                          <a:schemeClr val="tx1"/>
                        </a:solidFill>
                        <a:effectLst/>
                        <a:latin typeface="Arial" charset="0"/>
                      </a:endParaRPr>
                    </a:p>
                  </a:txBody>
                  <a:tcPr marT="45748" marB="4574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2023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500" b="0" i="0" u="none" strike="noStrike" cap="none" normalizeH="0" baseline="0" smtClean="0">
                        <a:ln>
                          <a:noFill/>
                        </a:ln>
                        <a:solidFill>
                          <a:schemeClr val="tx1"/>
                        </a:solidFill>
                        <a:effectLst/>
                        <a:latin typeface="Arial" charset="0"/>
                      </a:endParaRPr>
                    </a:p>
                  </a:txBody>
                  <a:tcPr marT="45748" marB="4574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500" b="0" i="0" u="none" strike="noStrike" cap="none" normalizeH="0" baseline="0" dirty="0" err="1" smtClean="0">
                          <a:ln>
                            <a:noFill/>
                          </a:ln>
                          <a:solidFill>
                            <a:schemeClr val="tx1"/>
                          </a:solidFill>
                          <a:effectLst/>
                          <a:latin typeface="Arial" charset="0"/>
                        </a:rPr>
                        <a:t>imePriimek</a:t>
                      </a:r>
                      <a:endParaRPr kumimoji="0" lang="en-US" sz="1500" b="0" i="0" u="none" strike="noStrike" cap="none" normalizeH="0" baseline="0" dirty="0" smtClean="0">
                        <a:ln>
                          <a:noFill/>
                        </a:ln>
                        <a:solidFill>
                          <a:schemeClr val="tx1"/>
                        </a:solidFill>
                        <a:effectLst/>
                        <a:latin typeface="Arial" charset="0"/>
                      </a:endParaRPr>
                    </a:p>
                  </a:txBody>
                  <a:tcPr marT="45748" marB="4574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graphicFrame>
        <p:nvGraphicFramePr>
          <p:cNvPr id="31767" name="Group 23"/>
          <p:cNvGraphicFramePr>
            <a:graphicFrameLocks noGrp="1"/>
          </p:cNvGraphicFramePr>
          <p:nvPr/>
        </p:nvGraphicFramePr>
        <p:xfrm>
          <a:off x="6659563" y="3517900"/>
          <a:ext cx="1658937" cy="1566864"/>
        </p:xfrm>
        <a:graphic>
          <a:graphicData uri="http://schemas.openxmlformats.org/drawingml/2006/table">
            <a:tbl>
              <a:tblPr/>
              <a:tblGrid>
                <a:gridCol w="677862">
                  <a:extLst>
                    <a:ext uri="{9D8B030D-6E8A-4147-A177-3AD203B41FA5}">
                      <a16:colId xmlns:a16="http://schemas.microsoft.com/office/drawing/2014/main" val="20000"/>
                    </a:ext>
                  </a:extLst>
                </a:gridCol>
                <a:gridCol w="981075">
                  <a:extLst>
                    <a:ext uri="{9D8B030D-6E8A-4147-A177-3AD203B41FA5}">
                      <a16:colId xmlns:a16="http://schemas.microsoft.com/office/drawing/2014/main" val="20001"/>
                    </a:ext>
                  </a:extLst>
                </a:gridCol>
              </a:tblGrid>
              <a:tr h="360363">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500" b="0" i="0" u="none" strike="noStrike" cap="none" normalizeH="0" baseline="0" smtClean="0">
                          <a:ln>
                            <a:noFill/>
                          </a:ln>
                          <a:solidFill>
                            <a:schemeClr val="tx1"/>
                          </a:solidFill>
                          <a:effectLst/>
                          <a:latin typeface="Arial" charset="0"/>
                        </a:rPr>
                        <a:t> PROGRAM</a:t>
                      </a:r>
                      <a:endParaRPr kumimoji="0" lang="en-US" sz="15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hMerge="1">
                  <a:txBody>
                    <a:bodyPr/>
                    <a:lstStyle/>
                    <a:p>
                      <a:endParaRPr lang="sl-SI"/>
                    </a:p>
                  </a:txBody>
                  <a:tcPr/>
                </a:tc>
                <a:extLst>
                  <a:ext uri="{0D108BD9-81ED-4DB2-BD59-A6C34878D82A}">
                    <a16:rowId xmlns:a16="http://schemas.microsoft.com/office/drawing/2014/main" val="10000"/>
                  </a:ext>
                </a:extLst>
              </a:tr>
              <a:tr h="4175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500" b="0" i="0" u="none" strike="noStrike" cap="none" normalizeH="0" baseline="0" smtClean="0">
                          <a:ln>
                            <a:noFill/>
                          </a:ln>
                          <a:solidFill>
                            <a:schemeClr val="tx1"/>
                          </a:solidFill>
                          <a:effectLst/>
                          <a:latin typeface="Arial" charset="0"/>
                        </a:rPr>
                        <a:t>PK</a:t>
                      </a:r>
                      <a:endParaRPr kumimoji="0" lang="en-US" sz="15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500" b="0" i="0" u="none" strike="noStrike" cap="none" normalizeH="0" baseline="0" smtClean="0">
                          <a:ln>
                            <a:noFill/>
                          </a:ln>
                          <a:solidFill>
                            <a:schemeClr val="tx1"/>
                          </a:solidFill>
                          <a:effectLst/>
                          <a:latin typeface="Arial" charset="0"/>
                        </a:rPr>
                        <a:t>ID</a:t>
                      </a:r>
                      <a:endParaRPr kumimoji="0" lang="en-US" sz="15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016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5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500" b="0" i="0" u="none" strike="noStrike" cap="none" normalizeH="0" baseline="0" smtClean="0">
                          <a:ln>
                            <a:noFill/>
                          </a:ln>
                          <a:solidFill>
                            <a:schemeClr val="tx1"/>
                          </a:solidFill>
                          <a:effectLst/>
                          <a:latin typeface="Arial" charset="0"/>
                        </a:rPr>
                        <a:t>naziv</a:t>
                      </a:r>
                      <a:endParaRPr kumimoji="0" lang="en-US" sz="15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73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5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500" b="0" i="0" u="none" strike="noStrike" cap="none" normalizeH="0" baseline="0" smtClean="0">
                          <a:ln>
                            <a:noFill/>
                          </a:ln>
                          <a:solidFill>
                            <a:schemeClr val="tx1"/>
                          </a:solidFill>
                          <a:effectLst/>
                          <a:latin typeface="Arial" charset="0"/>
                        </a:rPr>
                        <a:t>Profesor</a:t>
                      </a:r>
                      <a:endParaRPr kumimoji="0" lang="en-US" sz="15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81958" name="Line 39"/>
          <p:cNvSpPr>
            <a:spLocks noChangeShapeType="1"/>
          </p:cNvSpPr>
          <p:nvPr/>
        </p:nvSpPr>
        <p:spPr bwMode="auto">
          <a:xfrm flipV="1">
            <a:off x="2339975" y="3644900"/>
            <a:ext cx="0" cy="2889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81959" name="Line 40"/>
          <p:cNvSpPr>
            <a:spLocks noChangeShapeType="1"/>
          </p:cNvSpPr>
          <p:nvPr/>
        </p:nvSpPr>
        <p:spPr bwMode="auto">
          <a:xfrm flipH="1">
            <a:off x="3132138" y="3644900"/>
            <a:ext cx="285750" cy="13811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81960" name="Line 41"/>
          <p:cNvSpPr>
            <a:spLocks noChangeShapeType="1"/>
          </p:cNvSpPr>
          <p:nvPr/>
        </p:nvSpPr>
        <p:spPr bwMode="auto">
          <a:xfrm>
            <a:off x="3132138" y="3783013"/>
            <a:ext cx="287337" cy="11747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81961" name="Line 42"/>
          <p:cNvSpPr>
            <a:spLocks noChangeShapeType="1"/>
          </p:cNvSpPr>
          <p:nvPr/>
        </p:nvSpPr>
        <p:spPr bwMode="auto">
          <a:xfrm flipV="1">
            <a:off x="3132138" y="3644900"/>
            <a:ext cx="0" cy="2889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graphicFrame>
        <p:nvGraphicFramePr>
          <p:cNvPr id="31819" name="Group 75"/>
          <p:cNvGraphicFramePr>
            <a:graphicFrameLocks noGrp="1"/>
          </p:cNvGraphicFramePr>
          <p:nvPr/>
        </p:nvGraphicFramePr>
        <p:xfrm>
          <a:off x="3348038" y="3500438"/>
          <a:ext cx="2087562" cy="1296988"/>
        </p:xfrm>
        <a:graphic>
          <a:graphicData uri="http://schemas.openxmlformats.org/drawingml/2006/table">
            <a:tbl>
              <a:tblPr/>
              <a:tblGrid>
                <a:gridCol w="893762">
                  <a:extLst>
                    <a:ext uri="{9D8B030D-6E8A-4147-A177-3AD203B41FA5}">
                      <a16:colId xmlns:a16="http://schemas.microsoft.com/office/drawing/2014/main" val="20000"/>
                    </a:ext>
                  </a:extLst>
                </a:gridCol>
                <a:gridCol w="1193800">
                  <a:extLst>
                    <a:ext uri="{9D8B030D-6E8A-4147-A177-3AD203B41FA5}">
                      <a16:colId xmlns:a16="http://schemas.microsoft.com/office/drawing/2014/main" val="20001"/>
                    </a:ext>
                  </a:extLst>
                </a:gridCol>
              </a:tblGrid>
              <a:tr h="320040">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500" b="0" i="0" u="none" strike="noStrike" cap="none" normalizeH="0" baseline="0" smtClean="0">
                          <a:ln>
                            <a:noFill/>
                          </a:ln>
                          <a:solidFill>
                            <a:schemeClr val="tx1"/>
                          </a:solidFill>
                          <a:effectLst/>
                          <a:latin typeface="Arial" charset="0"/>
                        </a:rPr>
                        <a:t> VPIS</a:t>
                      </a:r>
                      <a:endParaRPr kumimoji="0" lang="en-US" sz="15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hMerge="1">
                  <a:txBody>
                    <a:bodyPr/>
                    <a:lstStyle/>
                    <a:p>
                      <a:endParaRPr lang="sl-SI"/>
                    </a:p>
                  </a:txBody>
                  <a:tcPr/>
                </a:tc>
                <a:extLst>
                  <a:ext uri="{0D108BD9-81ED-4DB2-BD59-A6C34878D82A}">
                    <a16:rowId xmlns:a16="http://schemas.microsoft.com/office/drawing/2014/main" val="10000"/>
                  </a:ext>
                </a:extLst>
              </a:tr>
              <a:tr h="5943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500" b="0" i="0" u="none" strike="noStrike" cap="none" normalizeH="0" baseline="0" smtClean="0">
                          <a:ln>
                            <a:noFill/>
                          </a:ln>
                          <a:solidFill>
                            <a:schemeClr val="tx1"/>
                          </a:solidFill>
                          <a:effectLst/>
                          <a:latin typeface="Arial" charset="0"/>
                        </a:rPr>
                        <a:t>PK  FK1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500" b="0" i="0" u="none" strike="noStrike" cap="none" normalizeH="0" baseline="0" smtClean="0">
                          <a:ln>
                            <a:noFill/>
                          </a:ln>
                          <a:solidFill>
                            <a:schemeClr val="tx1"/>
                          </a:solidFill>
                          <a:effectLst/>
                          <a:latin typeface="Arial" charset="0"/>
                        </a:rPr>
                        <a:t>      FK2</a:t>
                      </a:r>
                      <a:endParaRPr kumimoji="0" lang="en-US" sz="15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500" b="0" i="0" u="none" strike="noStrike" cap="none" normalizeH="0" baseline="0" smtClean="0">
                          <a:ln>
                            <a:noFill/>
                          </a:ln>
                          <a:solidFill>
                            <a:schemeClr val="tx1"/>
                          </a:solidFill>
                          <a:effectLst/>
                          <a:latin typeface="Arial" charset="0"/>
                        </a:rPr>
                        <a:t>Stevilka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500" b="0" i="0" u="none" strike="noStrike" cap="none" normalizeH="0" baseline="0" smtClean="0">
                          <a:ln>
                            <a:noFill/>
                          </a:ln>
                          <a:solidFill>
                            <a:schemeClr val="tx1"/>
                          </a:solidFill>
                          <a:effectLst/>
                          <a:latin typeface="Arial" charset="0"/>
                        </a:rPr>
                        <a:t>ID</a:t>
                      </a:r>
                      <a:endParaRPr kumimoji="0" lang="en-US" sz="15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25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5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500" b="0" i="0" u="none" strike="noStrike" cap="none" normalizeH="0" baseline="0" smtClean="0">
                          <a:ln>
                            <a:noFill/>
                          </a:ln>
                          <a:solidFill>
                            <a:schemeClr val="tx1"/>
                          </a:solidFill>
                          <a:effectLst/>
                          <a:latin typeface="Arial" charset="0"/>
                        </a:rPr>
                        <a:t>datumVpisa</a:t>
                      </a:r>
                      <a:endParaRPr kumimoji="0" lang="en-US" sz="15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81975" name="Line 56"/>
          <p:cNvSpPr>
            <a:spLocks noChangeShapeType="1"/>
          </p:cNvSpPr>
          <p:nvPr/>
        </p:nvSpPr>
        <p:spPr bwMode="auto">
          <a:xfrm>
            <a:off x="5435600" y="3989388"/>
            <a:ext cx="1222375" cy="95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81976" name="Line 57"/>
          <p:cNvSpPr>
            <a:spLocks noChangeShapeType="1"/>
          </p:cNvSpPr>
          <p:nvPr/>
        </p:nvSpPr>
        <p:spPr bwMode="auto">
          <a:xfrm flipV="1">
            <a:off x="6516688" y="3860800"/>
            <a:ext cx="0" cy="2889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81977" name="Line 58"/>
          <p:cNvSpPr>
            <a:spLocks noChangeShapeType="1"/>
          </p:cNvSpPr>
          <p:nvPr/>
        </p:nvSpPr>
        <p:spPr bwMode="auto">
          <a:xfrm flipV="1">
            <a:off x="5724525" y="3860800"/>
            <a:ext cx="0" cy="2889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81978" name="Line 59"/>
          <p:cNvSpPr>
            <a:spLocks noChangeShapeType="1"/>
          </p:cNvSpPr>
          <p:nvPr/>
        </p:nvSpPr>
        <p:spPr bwMode="auto">
          <a:xfrm flipH="1">
            <a:off x="5438775" y="4011613"/>
            <a:ext cx="285750" cy="13811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81979" name="Line 60"/>
          <p:cNvSpPr>
            <a:spLocks noChangeShapeType="1"/>
          </p:cNvSpPr>
          <p:nvPr/>
        </p:nvSpPr>
        <p:spPr bwMode="auto">
          <a:xfrm>
            <a:off x="5437188" y="3887788"/>
            <a:ext cx="287337" cy="11747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7" name="Rectangle 4"/>
          <p:cNvSpPr>
            <a:spLocks noChangeArrowheads="1"/>
          </p:cNvSpPr>
          <p:nvPr/>
        </p:nvSpPr>
        <p:spPr bwMode="auto">
          <a:xfrm>
            <a:off x="574675" y="304800"/>
            <a:ext cx="800100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algn="ctr" eaLnBrk="1" hangingPunct="1">
              <a:spcBef>
                <a:spcPct val="0"/>
              </a:spcBef>
              <a:buClrTx/>
              <a:buFontTx/>
              <a:buNone/>
            </a:pPr>
            <a:r>
              <a:rPr lang="sl-SI" altLang="sl-SI">
                <a:solidFill>
                  <a:schemeClr val="tx2"/>
                </a:solidFill>
                <a:latin typeface="Arial" panose="020B0604020202020204" pitchFamily="34" charset="0"/>
              </a:rPr>
              <a:t>   Logični nivo načrtovanja</a:t>
            </a:r>
            <a:r>
              <a:rPr lang="sl-SI" altLang="sl-SI" sz="3400">
                <a:solidFill>
                  <a:schemeClr val="tx2"/>
                </a:solidFill>
                <a:latin typeface="Arial" panose="020B0604020202020204" pitchFamily="34" charset="0"/>
              </a:rPr>
              <a:t>                     </a:t>
            </a:r>
            <a:endParaRPr lang="en-US" altLang="sl-SI">
              <a:solidFill>
                <a:schemeClr val="tx2"/>
              </a:solidFill>
              <a:latin typeface="Arial" panose="020B0604020202020204" pitchFamily="34" charset="0"/>
            </a:endParaRPr>
          </a:p>
        </p:txBody>
      </p:sp>
      <p:sp>
        <p:nvSpPr>
          <p:cNvPr id="82948" name="Text Box 5"/>
          <p:cNvSpPr txBox="1">
            <a:spLocks noChangeArrowheads="1"/>
          </p:cNvSpPr>
          <p:nvPr/>
        </p:nvSpPr>
        <p:spPr bwMode="auto">
          <a:xfrm>
            <a:off x="574675" y="3298825"/>
            <a:ext cx="8001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endParaRPr lang="sl-SI" altLang="sl-SI" sz="1200">
              <a:solidFill>
                <a:schemeClr val="tx2"/>
              </a:solidFill>
              <a:latin typeface="Arial" panose="020B0604020202020204" pitchFamily="34" charset="0"/>
            </a:endParaRPr>
          </a:p>
        </p:txBody>
      </p:sp>
      <p:sp>
        <p:nvSpPr>
          <p:cNvPr id="82951" name="Text Box 8"/>
          <p:cNvSpPr txBox="1">
            <a:spLocks noChangeArrowheads="1"/>
          </p:cNvSpPr>
          <p:nvPr/>
        </p:nvSpPr>
        <p:spPr bwMode="auto">
          <a:xfrm>
            <a:off x="971600" y="2204864"/>
            <a:ext cx="8001000" cy="351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marL="342900" indent="-342900">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600" dirty="0">
                <a:solidFill>
                  <a:schemeClr val="tx2"/>
                </a:solidFill>
                <a:latin typeface="Arial" panose="020B0604020202020204" pitchFamily="34" charset="0"/>
              </a:rPr>
              <a:t>5) </a:t>
            </a:r>
            <a:r>
              <a:rPr lang="sl-SI" altLang="sl-SI" sz="1600" dirty="0" err="1">
                <a:solidFill>
                  <a:schemeClr val="tx2"/>
                </a:solidFill>
                <a:latin typeface="Arial" panose="020B0604020202020204" pitchFamily="34" charset="0"/>
              </a:rPr>
              <a:t>Integritetne</a:t>
            </a:r>
            <a:r>
              <a:rPr lang="sl-SI" altLang="sl-SI" sz="1600" dirty="0">
                <a:solidFill>
                  <a:schemeClr val="tx2"/>
                </a:solidFill>
                <a:latin typeface="Arial" panose="020B0604020202020204" pitchFamily="34" charset="0"/>
              </a:rPr>
              <a:t> omejitve</a:t>
            </a:r>
          </a:p>
          <a:p>
            <a:pPr eaLnBrk="1" hangingPunct="1">
              <a:spcBef>
                <a:spcPct val="50000"/>
              </a:spcBef>
              <a:buClrTx/>
              <a:buFontTx/>
              <a:buNone/>
            </a:pPr>
            <a:endParaRPr lang="sl-SI" altLang="sl-SI" sz="1600" dirty="0">
              <a:solidFill>
                <a:schemeClr val="tx2"/>
              </a:solidFill>
              <a:latin typeface="Arial" panose="020B0604020202020204" pitchFamily="34" charset="0"/>
            </a:endParaRPr>
          </a:p>
          <a:p>
            <a:pPr eaLnBrk="1" hangingPunct="1">
              <a:spcBef>
                <a:spcPct val="50000"/>
              </a:spcBef>
              <a:buClrTx/>
              <a:buFontTx/>
              <a:buNone/>
            </a:pPr>
            <a:r>
              <a:rPr lang="sl-SI" altLang="sl-SI" sz="1600" dirty="0">
                <a:solidFill>
                  <a:schemeClr val="tx2"/>
                </a:solidFill>
                <a:latin typeface="Arial" panose="020B0604020202020204" pitchFamily="34" charset="0"/>
              </a:rPr>
              <a:t>Poznamo 5 tipov </a:t>
            </a:r>
            <a:r>
              <a:rPr lang="sl-SI" altLang="sl-SI" sz="1600" dirty="0" err="1">
                <a:solidFill>
                  <a:schemeClr val="tx2"/>
                </a:solidFill>
                <a:latin typeface="Arial" panose="020B0604020202020204" pitchFamily="34" charset="0"/>
              </a:rPr>
              <a:t>integritetnih</a:t>
            </a:r>
            <a:r>
              <a:rPr lang="sl-SI" altLang="sl-SI" sz="1600" dirty="0">
                <a:solidFill>
                  <a:schemeClr val="tx2"/>
                </a:solidFill>
                <a:latin typeface="Arial" panose="020B0604020202020204" pitchFamily="34" charset="0"/>
              </a:rPr>
              <a:t> omejitev:</a:t>
            </a:r>
          </a:p>
          <a:p>
            <a:pPr eaLnBrk="1" hangingPunct="1">
              <a:spcBef>
                <a:spcPct val="50000"/>
              </a:spcBef>
              <a:buClrTx/>
              <a:buFontTx/>
              <a:buAutoNum type="alphaLcParenR"/>
            </a:pPr>
            <a:r>
              <a:rPr lang="sl-SI" altLang="sl-SI" sz="1600" dirty="0">
                <a:solidFill>
                  <a:schemeClr val="tx2"/>
                </a:solidFill>
                <a:latin typeface="Arial" panose="020B0604020202020204" pitchFamily="34" charset="0"/>
              </a:rPr>
              <a:t>Obvezni vnos podatka ( </a:t>
            </a:r>
            <a:r>
              <a:rPr lang="sl-SI" altLang="sl-SI" sz="1600" dirty="0" err="1">
                <a:solidFill>
                  <a:schemeClr val="tx2"/>
                </a:solidFill>
                <a:latin typeface="Arial" panose="020B0604020202020204" pitchFamily="34" charset="0"/>
              </a:rPr>
              <a:t>required</a:t>
            </a:r>
            <a:r>
              <a:rPr lang="sl-SI" altLang="sl-SI" sz="1600" dirty="0">
                <a:solidFill>
                  <a:schemeClr val="tx2"/>
                </a:solidFill>
                <a:latin typeface="Arial" panose="020B0604020202020204" pitchFamily="34" charset="0"/>
              </a:rPr>
              <a:t> data – not </a:t>
            </a:r>
            <a:r>
              <a:rPr lang="sl-SI" altLang="sl-SI" sz="1600" dirty="0" err="1">
                <a:solidFill>
                  <a:schemeClr val="tx2"/>
                </a:solidFill>
                <a:latin typeface="Arial" panose="020B0604020202020204" pitchFamily="34" charset="0"/>
              </a:rPr>
              <a:t>null</a:t>
            </a:r>
            <a:r>
              <a:rPr lang="sl-SI" altLang="sl-SI" sz="1600" dirty="0">
                <a:solidFill>
                  <a:schemeClr val="tx2"/>
                </a:solidFill>
                <a:latin typeface="Arial" panose="020B0604020202020204" pitchFamily="34" charset="0"/>
              </a:rPr>
              <a:t>)</a:t>
            </a:r>
          </a:p>
          <a:p>
            <a:pPr eaLnBrk="1" hangingPunct="1">
              <a:spcBef>
                <a:spcPct val="50000"/>
              </a:spcBef>
              <a:buClrTx/>
              <a:buFontTx/>
              <a:buAutoNum type="alphaLcParenR"/>
            </a:pPr>
            <a:r>
              <a:rPr lang="sl-SI" altLang="sl-SI" sz="1600" dirty="0">
                <a:solidFill>
                  <a:schemeClr val="tx2"/>
                </a:solidFill>
                <a:latin typeface="Arial" panose="020B0604020202020204" pitchFamily="34" charset="0"/>
              </a:rPr>
              <a:t>Omejitev domene atributa (primer : spol “M”  ali “Ž”)</a:t>
            </a:r>
          </a:p>
          <a:p>
            <a:pPr eaLnBrk="1" hangingPunct="1">
              <a:spcBef>
                <a:spcPct val="50000"/>
              </a:spcBef>
              <a:buClrTx/>
              <a:buFontTx/>
              <a:buAutoNum type="alphaLcParenR"/>
            </a:pPr>
            <a:r>
              <a:rPr lang="sl-SI" altLang="sl-SI" sz="1600" dirty="0" err="1">
                <a:solidFill>
                  <a:schemeClr val="tx2"/>
                </a:solidFill>
                <a:latin typeface="Arial" panose="020B0604020202020204" pitchFamily="34" charset="0"/>
              </a:rPr>
              <a:t>Entitetna</a:t>
            </a:r>
            <a:r>
              <a:rPr lang="sl-SI" altLang="sl-SI" sz="1600" dirty="0">
                <a:solidFill>
                  <a:schemeClr val="tx2"/>
                </a:solidFill>
                <a:latin typeface="Arial" panose="020B0604020202020204" pitchFamily="34" charset="0"/>
              </a:rPr>
              <a:t> omejitev </a:t>
            </a:r>
            <a:r>
              <a:rPr lang="sl-SI" altLang="sl-SI" sz="1600" dirty="0" smtClean="0">
                <a:solidFill>
                  <a:schemeClr val="tx2"/>
                </a:solidFill>
                <a:latin typeface="Arial" panose="020B0604020202020204" pitchFamily="34" charset="0"/>
              </a:rPr>
              <a:t>(primarni </a:t>
            </a:r>
            <a:r>
              <a:rPr lang="sl-SI" altLang="sl-SI" sz="1600" dirty="0">
                <a:solidFill>
                  <a:schemeClr val="tx2"/>
                </a:solidFill>
                <a:latin typeface="Arial" panose="020B0604020202020204" pitchFamily="34" charset="0"/>
              </a:rPr>
              <a:t>ključ ne more imeti vrednost </a:t>
            </a:r>
            <a:r>
              <a:rPr lang="sl-SI" altLang="sl-SI" sz="1600" dirty="0" err="1">
                <a:solidFill>
                  <a:schemeClr val="tx2"/>
                </a:solidFill>
                <a:latin typeface="Arial" panose="020B0604020202020204" pitchFamily="34" charset="0"/>
              </a:rPr>
              <a:t>null</a:t>
            </a:r>
            <a:r>
              <a:rPr lang="sl-SI" altLang="sl-SI" sz="1600" dirty="0">
                <a:solidFill>
                  <a:schemeClr val="tx2"/>
                </a:solidFill>
                <a:latin typeface="Arial" panose="020B0604020202020204" pitchFamily="34" charset="0"/>
              </a:rPr>
              <a:t> )</a:t>
            </a:r>
          </a:p>
          <a:p>
            <a:pPr eaLnBrk="1" hangingPunct="1">
              <a:spcBef>
                <a:spcPct val="50000"/>
              </a:spcBef>
              <a:buClrTx/>
              <a:buFontTx/>
              <a:buAutoNum type="alphaLcParenR"/>
            </a:pPr>
            <a:r>
              <a:rPr lang="sl-SI" altLang="sl-SI" sz="1600" dirty="0">
                <a:solidFill>
                  <a:schemeClr val="tx2"/>
                </a:solidFill>
                <a:latin typeface="Arial" panose="020B0604020202020204" pitchFamily="34" charset="0"/>
              </a:rPr>
              <a:t>Referenčna integriteta ( povezava primarni ključ / tuji ključ )</a:t>
            </a:r>
          </a:p>
          <a:p>
            <a:pPr eaLnBrk="1" hangingPunct="1">
              <a:spcBef>
                <a:spcPct val="50000"/>
              </a:spcBef>
              <a:buClrTx/>
              <a:buFontTx/>
              <a:buAutoNum type="alphaLcParenR"/>
            </a:pPr>
            <a:r>
              <a:rPr lang="sl-SI" altLang="sl-SI" sz="1600" dirty="0">
                <a:solidFill>
                  <a:schemeClr val="tx2"/>
                </a:solidFill>
                <a:latin typeface="Arial" panose="020B0604020202020204" pitchFamily="34" charset="0"/>
              </a:rPr>
              <a:t>Omejitve na nivoju podjetja ( </a:t>
            </a:r>
            <a:r>
              <a:rPr lang="sl-SI" altLang="sl-SI" sz="1600" dirty="0" smtClean="0">
                <a:solidFill>
                  <a:schemeClr val="tx2"/>
                </a:solidFill>
                <a:latin typeface="Arial" panose="020B0604020202020204" pitchFamily="34" charset="0"/>
              </a:rPr>
              <a:t>pravila (role), </a:t>
            </a:r>
            <a:r>
              <a:rPr lang="sl-SI" altLang="sl-SI" sz="1600" dirty="0">
                <a:solidFill>
                  <a:schemeClr val="tx2"/>
                </a:solidFill>
                <a:latin typeface="Arial" panose="020B0604020202020204" pitchFamily="34" charset="0"/>
              </a:rPr>
              <a:t>ki največkrat vsebujejo pravila dostopa(pravice) do podatkov(tabel))</a:t>
            </a:r>
          </a:p>
          <a:p>
            <a:pPr eaLnBrk="1" hangingPunct="1">
              <a:spcBef>
                <a:spcPct val="50000"/>
              </a:spcBef>
              <a:buClrTx/>
              <a:buFontTx/>
              <a:buNone/>
            </a:pPr>
            <a:endParaRPr lang="en-US" altLang="sl-SI" sz="1600" dirty="0">
              <a:solidFill>
                <a:schemeClr val="tx2"/>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3971" name="Rectangle 4"/>
          <p:cNvSpPr>
            <a:spLocks noChangeArrowheads="1"/>
          </p:cNvSpPr>
          <p:nvPr/>
        </p:nvSpPr>
        <p:spPr bwMode="auto">
          <a:xfrm>
            <a:off x="574675" y="304800"/>
            <a:ext cx="800100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algn="ctr" eaLnBrk="1" hangingPunct="1">
              <a:spcBef>
                <a:spcPct val="0"/>
              </a:spcBef>
              <a:buClrTx/>
              <a:buFontTx/>
              <a:buNone/>
            </a:pPr>
            <a:r>
              <a:rPr lang="sl-SI" altLang="sl-SI">
                <a:solidFill>
                  <a:schemeClr val="tx2"/>
                </a:solidFill>
                <a:latin typeface="Arial" panose="020B0604020202020204" pitchFamily="34" charset="0"/>
              </a:rPr>
              <a:t>   Logični nivo načrtovanja </a:t>
            </a:r>
            <a:r>
              <a:rPr lang="sl-SI" altLang="sl-SI" sz="3400">
                <a:solidFill>
                  <a:schemeClr val="tx2"/>
                </a:solidFill>
                <a:latin typeface="Arial" panose="020B0604020202020204" pitchFamily="34" charset="0"/>
              </a:rPr>
              <a:t>                     </a:t>
            </a:r>
            <a:endParaRPr lang="en-US" altLang="sl-SI">
              <a:solidFill>
                <a:schemeClr val="tx2"/>
              </a:solidFill>
              <a:latin typeface="Arial" panose="020B0604020202020204" pitchFamily="34" charset="0"/>
            </a:endParaRPr>
          </a:p>
        </p:txBody>
      </p:sp>
      <p:sp>
        <p:nvSpPr>
          <p:cNvPr id="83972" name="Text Box 5"/>
          <p:cNvSpPr txBox="1">
            <a:spLocks noChangeArrowheads="1"/>
          </p:cNvSpPr>
          <p:nvPr/>
        </p:nvSpPr>
        <p:spPr bwMode="auto">
          <a:xfrm>
            <a:off x="574675" y="3298825"/>
            <a:ext cx="8001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endParaRPr lang="sl-SI" altLang="sl-SI" sz="1200">
              <a:solidFill>
                <a:schemeClr val="tx2"/>
              </a:solidFill>
              <a:latin typeface="Arial" panose="020B0604020202020204" pitchFamily="34" charset="0"/>
            </a:endParaRPr>
          </a:p>
        </p:txBody>
      </p:sp>
      <p:sp>
        <p:nvSpPr>
          <p:cNvPr id="83975" name="Text Box 8"/>
          <p:cNvSpPr txBox="1">
            <a:spLocks noChangeArrowheads="1"/>
          </p:cNvSpPr>
          <p:nvPr/>
        </p:nvSpPr>
        <p:spPr bwMode="auto">
          <a:xfrm>
            <a:off x="827584" y="2534444"/>
            <a:ext cx="8001000" cy="180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marL="342900" indent="-342900">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600" dirty="0">
                <a:solidFill>
                  <a:schemeClr val="tx2"/>
                </a:solidFill>
                <a:latin typeface="Arial" panose="020B0604020202020204" pitchFamily="34" charset="0"/>
              </a:rPr>
              <a:t>6) Konzultacija z uporabnikom(i)</a:t>
            </a:r>
          </a:p>
          <a:p>
            <a:pPr eaLnBrk="1" hangingPunct="1">
              <a:spcBef>
                <a:spcPct val="50000"/>
              </a:spcBef>
              <a:buClrTx/>
              <a:buFontTx/>
              <a:buNone/>
            </a:pPr>
            <a:r>
              <a:rPr lang="sl-SI" altLang="sl-SI" sz="1600" dirty="0">
                <a:solidFill>
                  <a:schemeClr val="tx2"/>
                </a:solidFill>
                <a:latin typeface="Arial" panose="020B0604020202020204" pitchFamily="34" charset="0"/>
              </a:rPr>
              <a:t>Pri načrtovanju in gradnji podatkovnega modela je priporočljivo sodelovanje z</a:t>
            </a:r>
          </a:p>
          <a:p>
            <a:pPr eaLnBrk="1" hangingPunct="1">
              <a:spcBef>
                <a:spcPct val="50000"/>
              </a:spcBef>
              <a:buClrTx/>
              <a:buFontTx/>
              <a:buNone/>
            </a:pPr>
            <a:r>
              <a:rPr lang="sl-SI" altLang="sl-SI" sz="1600" dirty="0">
                <a:solidFill>
                  <a:schemeClr val="tx2"/>
                </a:solidFill>
                <a:latin typeface="Arial" panose="020B0604020202020204" pitchFamily="34" charset="0"/>
              </a:rPr>
              <a:t>uporabniki in sprotna evaluacija le-tega..</a:t>
            </a:r>
          </a:p>
          <a:p>
            <a:pPr eaLnBrk="1" hangingPunct="1">
              <a:spcBef>
                <a:spcPct val="50000"/>
              </a:spcBef>
              <a:buClrTx/>
              <a:buFontTx/>
              <a:buNone/>
            </a:pPr>
            <a:r>
              <a:rPr lang="sl-SI" altLang="sl-SI" sz="1600" dirty="0">
                <a:solidFill>
                  <a:schemeClr val="tx2"/>
                </a:solidFill>
                <a:latin typeface="Arial" panose="020B0604020202020204" pitchFamily="34" charset="0"/>
              </a:rPr>
              <a:t>7) Predvideti tudi bodoči razvoj</a:t>
            </a:r>
          </a:p>
          <a:p>
            <a:pPr eaLnBrk="1" hangingPunct="1">
              <a:spcBef>
                <a:spcPct val="50000"/>
              </a:spcBef>
              <a:buClrTx/>
              <a:buFontTx/>
              <a:buNone/>
            </a:pPr>
            <a:r>
              <a:rPr lang="sl-SI" altLang="sl-SI" sz="1600" dirty="0">
                <a:solidFill>
                  <a:schemeClr val="tx2"/>
                </a:solidFill>
                <a:latin typeface="Arial" panose="020B0604020202020204" pitchFamily="34" charset="0"/>
              </a:rPr>
              <a:t>Tip atributa, velikost polj,….</a:t>
            </a:r>
          </a:p>
        </p:txBody>
      </p:sp>
      <p:sp>
        <p:nvSpPr>
          <p:cNvPr id="83976" name="Line 9"/>
          <p:cNvSpPr>
            <a:spLocks noChangeShapeType="1"/>
          </p:cNvSpPr>
          <p:nvPr/>
        </p:nvSpPr>
        <p:spPr bwMode="auto">
          <a:xfrm>
            <a:off x="1476375" y="1628775"/>
            <a:ext cx="7127875" cy="0"/>
          </a:xfrm>
          <a:prstGeom prst="line">
            <a:avLst/>
          </a:prstGeom>
          <a:noFill/>
          <a:ln w="19050">
            <a:solidFill>
              <a:srgbClr val="993300"/>
            </a:solidFill>
            <a:round/>
            <a:headEnd/>
            <a:tailEnd/>
          </a:ln>
          <a:extLst>
            <a:ext uri="{909E8E84-426E-40DD-AFC4-6F175D3DCCD1}">
              <a14:hiddenFill xmlns:a14="http://schemas.microsoft.com/office/drawing/2010/main">
                <a:noFill/>
              </a14:hiddenFill>
            </a:ext>
          </a:extLst>
        </p:spPr>
        <p:txBody>
          <a:bodyPr/>
          <a:lstStyle/>
          <a:p>
            <a:endParaRPr lang="sl-SI"/>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smtClean="0"/>
              <a:t>Oglej si!</a:t>
            </a:r>
            <a:endParaRPr lang="sl-SI" dirty="0"/>
          </a:p>
        </p:txBody>
      </p:sp>
      <p:sp>
        <p:nvSpPr>
          <p:cNvPr id="3" name="Content Placeholder 2"/>
          <p:cNvSpPr>
            <a:spLocks noGrp="1"/>
          </p:cNvSpPr>
          <p:nvPr>
            <p:ph idx="1"/>
          </p:nvPr>
        </p:nvSpPr>
        <p:spPr/>
        <p:txBody>
          <a:bodyPr/>
          <a:lstStyle/>
          <a:p>
            <a:r>
              <a:rPr lang="sl-SI" dirty="0">
                <a:hlinkClick r:id="rId2"/>
              </a:rPr>
              <a:t>http://</a:t>
            </a:r>
            <a:r>
              <a:rPr lang="sl-SI" dirty="0" smtClean="0">
                <a:hlinkClick r:id="rId2"/>
              </a:rPr>
              <a:t>colos.fri.uni-lj.si/eri/RACUNALNISTVO/PODAT_PLAT_RAZ_PO/preslikava_modela_er_v_relacijski_model.html</a:t>
            </a:r>
            <a:r>
              <a:rPr lang="sl-SI" dirty="0" smtClean="0"/>
              <a:t> </a:t>
            </a:r>
            <a:endParaRPr lang="sl-SI" dirty="0"/>
          </a:p>
        </p:txBody>
      </p:sp>
    </p:spTree>
    <p:extLst>
      <p:ext uri="{BB962C8B-B14F-4D97-AF65-F5344CB8AC3E}">
        <p14:creationId xmlns:p14="http://schemas.microsoft.com/office/powerpoint/2010/main" val="959858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sl-SI" dirty="0" smtClean="0"/>
              <a:t> Konceptualna shema</a:t>
            </a:r>
            <a:endParaRPr lang="sl-SI" dirty="0"/>
          </a:p>
        </p:txBody>
      </p:sp>
      <p:pic>
        <p:nvPicPr>
          <p:cNvPr id="4" name="Picture 5" descr="Diagram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1982788"/>
            <a:ext cx="5791200" cy="353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239421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ltLang="sl-SI" smtClean="0"/>
              <a:t> Logični nivo načrtovanja podatkov                     </a:t>
            </a:r>
            <a:endParaRPr lang="sl-SI" dirty="0"/>
          </a:p>
        </p:txBody>
      </p:sp>
      <p:sp>
        <p:nvSpPr>
          <p:cNvPr id="3" name="Content Placeholder 2"/>
          <p:cNvSpPr>
            <a:spLocks noGrp="1"/>
          </p:cNvSpPr>
          <p:nvPr>
            <p:ph idx="1"/>
          </p:nvPr>
        </p:nvSpPr>
        <p:spPr/>
        <p:txBody>
          <a:bodyPr/>
          <a:lstStyle/>
          <a:p>
            <a:pPr marL="0" indent="0">
              <a:buNone/>
            </a:pPr>
            <a:r>
              <a:rPr lang="sl-SI" altLang="sl-SI" dirty="0" smtClean="0"/>
              <a:t>Izhodišče:</a:t>
            </a:r>
          </a:p>
          <a:p>
            <a:pPr lvl="1"/>
            <a:r>
              <a:rPr lang="sl-SI" altLang="sl-SI" dirty="0" smtClean="0"/>
              <a:t>Opis problema v pisni ali ustni obliki in zahteve oz. želje uporabnika/ov; </a:t>
            </a:r>
          </a:p>
          <a:p>
            <a:pPr lvl="1"/>
            <a:r>
              <a:rPr lang="sl-SI" altLang="sl-SI" dirty="0" smtClean="0"/>
              <a:t>Dokumentacija ( predpisana(zakonska) ali interna ); </a:t>
            </a:r>
          </a:p>
          <a:p>
            <a:pPr lvl="1"/>
            <a:r>
              <a:rPr lang="sl-SI" altLang="sl-SI" dirty="0" smtClean="0"/>
              <a:t>Datotečna struktura (če obstaja)</a:t>
            </a:r>
          </a:p>
          <a:p>
            <a:r>
              <a:rPr lang="sl-SI" altLang="sl-SI" dirty="0" smtClean="0"/>
              <a:t>ali</a:t>
            </a:r>
          </a:p>
          <a:p>
            <a:pPr lvl="1"/>
            <a:r>
              <a:rPr lang="sl-SI" altLang="sl-SI" dirty="0" smtClean="0"/>
              <a:t>KONCEPTUALNI  PODATKOVNI  NIVO (diagram)</a:t>
            </a:r>
          </a:p>
          <a:p>
            <a:endParaRPr lang="sl-SI" altLang="sl-SI" dirty="0" smtClean="0"/>
          </a:p>
          <a:p>
            <a:pPr marL="0" indent="0">
              <a:buNone/>
            </a:pPr>
            <a:r>
              <a:rPr lang="sl-SI" altLang="sl-SI" dirty="0" smtClean="0"/>
              <a:t>POMEMBNO: izdelava modela podatkov, ki upošteva ciljno p/b (predvsem tip p/b)</a:t>
            </a:r>
            <a:endParaRPr lang="en-US" altLang="sl-SI" dirty="0" smtClean="0"/>
          </a:p>
          <a:p>
            <a:endParaRPr lang="sl-SI" altLang="sl-SI" dirty="0" smtClean="0"/>
          </a:p>
          <a:p>
            <a:endParaRPr lang="sl-SI" dirty="0"/>
          </a:p>
        </p:txBody>
      </p:sp>
    </p:spTree>
    <p:extLst>
      <p:ext uri="{BB962C8B-B14F-4D97-AF65-F5344CB8AC3E}">
        <p14:creationId xmlns:p14="http://schemas.microsoft.com/office/powerpoint/2010/main" val="41648513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6" name="Rectangle 5"/>
          <p:cNvSpPr>
            <a:spLocks noChangeArrowheads="1"/>
          </p:cNvSpPr>
          <p:nvPr/>
        </p:nvSpPr>
        <p:spPr bwMode="auto">
          <a:xfrm>
            <a:off x="574675" y="304800"/>
            <a:ext cx="800100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algn="ctr" eaLnBrk="1" hangingPunct="1">
              <a:spcBef>
                <a:spcPct val="0"/>
              </a:spcBef>
              <a:buClrTx/>
              <a:buFontTx/>
              <a:buNone/>
            </a:pPr>
            <a:endParaRPr lang="en-US" altLang="sl-SI" dirty="0">
              <a:solidFill>
                <a:schemeClr val="tx2"/>
              </a:solidFill>
              <a:latin typeface="Arial" panose="020B0604020202020204" pitchFamily="34" charset="0"/>
            </a:endParaRPr>
          </a:p>
        </p:txBody>
      </p:sp>
      <p:sp>
        <p:nvSpPr>
          <p:cNvPr id="5" name="Title 4"/>
          <p:cNvSpPr>
            <a:spLocks noGrp="1"/>
          </p:cNvSpPr>
          <p:nvPr>
            <p:ph type="title"/>
          </p:nvPr>
        </p:nvSpPr>
        <p:spPr/>
        <p:txBody>
          <a:bodyPr>
            <a:normAutofit/>
          </a:bodyPr>
          <a:lstStyle/>
          <a:p>
            <a:r>
              <a:rPr lang="sl-SI" altLang="sl-SI" sz="6600" dirty="0">
                <a:solidFill>
                  <a:schemeClr val="tx2"/>
                </a:solidFill>
                <a:latin typeface="Arial" panose="020B0604020202020204" pitchFamily="34" charset="0"/>
              </a:rPr>
              <a:t> </a:t>
            </a:r>
            <a:r>
              <a:rPr lang="sl-SI" altLang="sl-SI" dirty="0">
                <a:solidFill>
                  <a:schemeClr val="tx2"/>
                </a:solidFill>
                <a:latin typeface="Arial" panose="020B0604020202020204" pitchFamily="34" charset="0"/>
              </a:rPr>
              <a:t>Logični nivo </a:t>
            </a:r>
            <a:r>
              <a:rPr lang="sl-SI" altLang="sl-SI" dirty="0" smtClean="0">
                <a:solidFill>
                  <a:schemeClr val="tx2"/>
                </a:solidFill>
                <a:latin typeface="Arial" panose="020B0604020202020204" pitchFamily="34" charset="0"/>
              </a:rPr>
              <a:t>načrtovanja</a:t>
            </a:r>
            <a:endParaRPr lang="sl-SI" dirty="0"/>
          </a:p>
        </p:txBody>
      </p:sp>
      <p:sp>
        <p:nvSpPr>
          <p:cNvPr id="3" name="Content Placeholder 2"/>
          <p:cNvSpPr>
            <a:spLocks noGrp="1"/>
          </p:cNvSpPr>
          <p:nvPr>
            <p:ph idx="1"/>
          </p:nvPr>
        </p:nvSpPr>
        <p:spPr/>
        <p:txBody>
          <a:bodyPr/>
          <a:lstStyle/>
          <a:p>
            <a:pPr marL="0" indent="0">
              <a:buNone/>
            </a:pPr>
            <a:r>
              <a:rPr lang="sl-SI" altLang="sl-SI" dirty="0" smtClean="0"/>
              <a:t> Postopek :</a:t>
            </a:r>
          </a:p>
          <a:p>
            <a:pPr marL="685800" lvl="1" indent="-342900">
              <a:buFont typeface="+mj-lt"/>
              <a:buAutoNum type="arabicPeriod"/>
            </a:pPr>
            <a:r>
              <a:rPr lang="sl-SI" altLang="sl-SI" dirty="0" smtClean="0"/>
              <a:t>Identifikacija relacij (entiteta, povezava </a:t>
            </a:r>
            <a:r>
              <a:rPr lang="sl-SI" altLang="sl-SI" dirty="0" smtClean="0">
                <a:sym typeface="Wingdings" panose="05000000000000000000" pitchFamily="2" charset="2"/>
              </a:rPr>
              <a:t> relacija</a:t>
            </a:r>
            <a:r>
              <a:rPr lang="sl-SI" altLang="sl-SI" dirty="0" smtClean="0"/>
              <a:t>)</a:t>
            </a:r>
          </a:p>
          <a:p>
            <a:pPr marL="685800" lvl="1" indent="-342900">
              <a:buFont typeface="+mj-lt"/>
              <a:buAutoNum type="arabicPeriod"/>
            </a:pPr>
            <a:r>
              <a:rPr lang="sl-SI" altLang="sl-SI" dirty="0" smtClean="0"/>
              <a:t>Pregled sheme in normalizacija podatkov (vsaj do 3NO)</a:t>
            </a:r>
          </a:p>
          <a:p>
            <a:pPr marL="685800" lvl="1" indent="-342900">
              <a:buFont typeface="+mj-lt"/>
              <a:buAutoNum type="arabicPeriod"/>
            </a:pPr>
            <a:r>
              <a:rPr lang="sl-SI" altLang="sl-SI" dirty="0" smtClean="0"/>
              <a:t>Transakcije (model mora “podpreti” vse transakcije, ki jih zahteva uporabnik)</a:t>
            </a:r>
          </a:p>
          <a:p>
            <a:pPr marL="685800" lvl="1" indent="-342900">
              <a:buFont typeface="+mj-lt"/>
              <a:buAutoNum type="arabicPeriod"/>
            </a:pPr>
            <a:r>
              <a:rPr lang="sl-SI" altLang="sl-SI" dirty="0" smtClean="0"/>
              <a:t>Polni E/R diagram</a:t>
            </a:r>
          </a:p>
          <a:p>
            <a:pPr marL="685800" lvl="1" indent="-342900">
              <a:buFont typeface="+mj-lt"/>
              <a:buAutoNum type="arabicPeriod"/>
            </a:pPr>
            <a:r>
              <a:rPr lang="sl-SI" altLang="sl-SI" dirty="0" smtClean="0"/>
              <a:t>Definiranje </a:t>
            </a:r>
            <a:r>
              <a:rPr lang="sl-SI" altLang="sl-SI" dirty="0" err="1" smtClean="0"/>
              <a:t>integritetnih</a:t>
            </a:r>
            <a:r>
              <a:rPr lang="sl-SI" altLang="sl-SI" dirty="0" smtClean="0"/>
              <a:t> omejitev (</a:t>
            </a:r>
            <a:r>
              <a:rPr lang="sl-SI" altLang="sl-SI" dirty="0" err="1" smtClean="0"/>
              <a:t>integrity</a:t>
            </a:r>
            <a:r>
              <a:rPr lang="sl-SI" altLang="sl-SI" dirty="0" smtClean="0"/>
              <a:t> </a:t>
            </a:r>
            <a:r>
              <a:rPr lang="sl-SI" altLang="sl-SI" dirty="0" err="1" smtClean="0"/>
              <a:t>constraints</a:t>
            </a:r>
            <a:r>
              <a:rPr lang="sl-SI" altLang="sl-SI" dirty="0" smtClean="0"/>
              <a:t>)</a:t>
            </a:r>
          </a:p>
          <a:p>
            <a:pPr marL="685800" lvl="1" indent="-342900">
              <a:buFont typeface="+mj-lt"/>
              <a:buAutoNum type="arabicPeriod"/>
            </a:pPr>
            <a:r>
              <a:rPr lang="sl-SI" altLang="sl-SI" dirty="0" smtClean="0"/>
              <a:t>Konzultacija z uporabnikom(i)</a:t>
            </a:r>
          </a:p>
          <a:p>
            <a:pPr marL="685800" lvl="1" indent="-342900">
              <a:buFont typeface="+mj-lt"/>
              <a:buAutoNum type="arabicPeriod"/>
            </a:pPr>
            <a:r>
              <a:rPr lang="sl-SI" altLang="sl-SI" dirty="0" smtClean="0"/>
              <a:t>Predvideti je potrebno tudi bodoči razvoj !</a:t>
            </a:r>
          </a:p>
          <a:p>
            <a:endParaRPr lang="sl-SI" altLang="sl-SI" dirty="0" smtClean="0"/>
          </a:p>
          <a:p>
            <a:pPr marL="0" indent="0">
              <a:buNone/>
            </a:pPr>
            <a:r>
              <a:rPr lang="sl-SI" altLang="sl-SI" dirty="0" smtClean="0"/>
              <a:t>Orodja: Oracle </a:t>
            </a:r>
            <a:r>
              <a:rPr lang="sl-SI" altLang="sl-SI" dirty="0" err="1" smtClean="0"/>
              <a:t>Designer</a:t>
            </a:r>
            <a:r>
              <a:rPr lang="sl-SI" altLang="sl-SI" dirty="0" smtClean="0"/>
              <a:t>, </a:t>
            </a:r>
            <a:r>
              <a:rPr lang="sl-SI" altLang="sl-SI" dirty="0" err="1" smtClean="0"/>
              <a:t>Power</a:t>
            </a:r>
            <a:r>
              <a:rPr lang="sl-SI" altLang="sl-SI" dirty="0" smtClean="0"/>
              <a:t> </a:t>
            </a:r>
            <a:r>
              <a:rPr lang="sl-SI" altLang="sl-SI" dirty="0" err="1" smtClean="0"/>
              <a:t>Designer</a:t>
            </a:r>
            <a:r>
              <a:rPr lang="sl-SI" altLang="sl-SI" dirty="0" smtClean="0"/>
              <a:t>, </a:t>
            </a:r>
            <a:r>
              <a:rPr lang="sl-SI" altLang="sl-SI" dirty="0" err="1" smtClean="0"/>
              <a:t>DBDesigner</a:t>
            </a:r>
            <a:r>
              <a:rPr lang="sl-SI" altLang="sl-SI" dirty="0" smtClean="0"/>
              <a:t>…</a:t>
            </a:r>
            <a:endParaRPr lang="sl-SI" dirty="0"/>
          </a:p>
        </p:txBody>
      </p:sp>
    </p:spTree>
    <p:extLst>
      <p:ext uri="{BB962C8B-B14F-4D97-AF65-F5344CB8AC3E}">
        <p14:creationId xmlns:p14="http://schemas.microsoft.com/office/powerpoint/2010/main" val="41205571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l-SI" altLang="sl-SI" sz="4000" dirty="0" smtClean="0"/>
              <a:t>Identifikacija relacij</a:t>
            </a:r>
            <a:endParaRPr lang="sl-SI" altLang="sl-SI" sz="4000" dirty="0"/>
          </a:p>
        </p:txBody>
      </p:sp>
      <p:sp>
        <p:nvSpPr>
          <p:cNvPr id="3" name="Content Placeholder 2"/>
          <p:cNvSpPr>
            <a:spLocks noGrp="1"/>
          </p:cNvSpPr>
          <p:nvPr>
            <p:ph idx="1"/>
          </p:nvPr>
        </p:nvSpPr>
        <p:spPr/>
        <p:txBody>
          <a:bodyPr>
            <a:normAutofit/>
          </a:bodyPr>
          <a:lstStyle/>
          <a:p>
            <a:r>
              <a:rPr lang="sl-SI" altLang="sl-SI" sz="3200" dirty="0" smtClean="0"/>
              <a:t>Iz opisa + dokumentacije + datotečni format  ali  iz konceptualnega podatkovnega modela</a:t>
            </a:r>
          </a:p>
          <a:p>
            <a:r>
              <a:rPr lang="sl-SI" altLang="sl-SI" sz="3200" dirty="0" smtClean="0"/>
              <a:t>Pravila pretvorbe konceptualnega v logični relacijski podatkovni model:</a:t>
            </a:r>
          </a:p>
          <a:p>
            <a:pPr lvl="1"/>
            <a:r>
              <a:rPr lang="sl-SI" altLang="sl-SI" sz="2800" dirty="0" smtClean="0"/>
              <a:t> vsaki entiteti priredimo relacijo</a:t>
            </a:r>
          </a:p>
          <a:p>
            <a:pPr lvl="1"/>
            <a:r>
              <a:rPr lang="sl-SI" altLang="sl-SI" sz="2800" dirty="0" smtClean="0"/>
              <a:t> vsaki povezavi priredimo relacijo</a:t>
            </a:r>
          </a:p>
          <a:p>
            <a:pPr lvl="1"/>
            <a:r>
              <a:rPr lang="sl-SI" altLang="sl-SI" sz="2800" dirty="0" smtClean="0"/>
              <a:t> ključ relacije, ki nastane iz povezave, je sestavljen iz ključev relacij, ki so v povezavi (sestavljen ključ)</a:t>
            </a:r>
            <a:endParaRPr lang="sl-SI" altLang="sl-SI" sz="2800" dirty="0"/>
          </a:p>
        </p:txBody>
      </p:sp>
    </p:spTree>
    <p:extLst>
      <p:ext uri="{BB962C8B-B14F-4D97-AF65-F5344CB8AC3E}">
        <p14:creationId xmlns:p14="http://schemas.microsoft.com/office/powerpoint/2010/main" val="31823654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9874" name="Rectangle 2"/>
          <p:cNvSpPr>
            <a:spLocks noChangeArrowheads="1"/>
          </p:cNvSpPr>
          <p:nvPr/>
        </p:nvSpPr>
        <p:spPr bwMode="auto">
          <a:xfrm>
            <a:off x="574675" y="404813"/>
            <a:ext cx="800100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algn="ctr" eaLnBrk="1" hangingPunct="1">
              <a:spcBef>
                <a:spcPct val="0"/>
              </a:spcBef>
              <a:buClrTx/>
              <a:buFontTx/>
              <a:buNone/>
            </a:pPr>
            <a:r>
              <a:rPr lang="sl-SI" altLang="sl-SI" sz="4800">
                <a:solidFill>
                  <a:schemeClr val="tx2"/>
                </a:solidFill>
                <a:latin typeface="Arial" panose="020B0604020202020204" pitchFamily="34" charset="0"/>
              </a:rPr>
              <a:t>  </a:t>
            </a:r>
            <a:r>
              <a:rPr lang="sl-SI" altLang="sl-SI">
                <a:solidFill>
                  <a:schemeClr val="tx2"/>
                </a:solidFill>
                <a:latin typeface="Arial" panose="020B0604020202020204" pitchFamily="34" charset="0"/>
              </a:rPr>
              <a:t>Logični nivo načrtovanja</a:t>
            </a:r>
            <a:r>
              <a:rPr lang="sl-SI" altLang="sl-SI" sz="3400">
                <a:solidFill>
                  <a:schemeClr val="tx2"/>
                </a:solidFill>
                <a:latin typeface="Arial" panose="020B0604020202020204" pitchFamily="34" charset="0"/>
              </a:rPr>
              <a:t>                     </a:t>
            </a:r>
            <a:endParaRPr lang="en-US" altLang="sl-SI">
              <a:solidFill>
                <a:schemeClr val="tx2"/>
              </a:solidFill>
              <a:latin typeface="Arial" panose="020B0604020202020204" pitchFamily="34" charset="0"/>
            </a:endParaRPr>
          </a:p>
        </p:txBody>
      </p:sp>
      <p:sp>
        <p:nvSpPr>
          <p:cNvPr id="79876" name="Text Box 5"/>
          <p:cNvSpPr txBox="1">
            <a:spLocks noChangeArrowheads="1"/>
          </p:cNvSpPr>
          <p:nvPr/>
        </p:nvSpPr>
        <p:spPr bwMode="auto">
          <a:xfrm>
            <a:off x="574675" y="5324475"/>
            <a:ext cx="8001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endParaRPr lang="sl-SI" altLang="sl-SI" sz="1600">
              <a:solidFill>
                <a:schemeClr val="tx2"/>
              </a:solidFill>
              <a:latin typeface="Arial" panose="020B0604020202020204" pitchFamily="34" charset="0"/>
            </a:endParaRPr>
          </a:p>
        </p:txBody>
      </p:sp>
      <p:sp>
        <p:nvSpPr>
          <p:cNvPr id="79877" name="Text Box 6"/>
          <p:cNvSpPr txBox="1">
            <a:spLocks noChangeArrowheads="1"/>
          </p:cNvSpPr>
          <p:nvPr/>
        </p:nvSpPr>
        <p:spPr bwMode="auto">
          <a:xfrm>
            <a:off x="574675" y="2097088"/>
            <a:ext cx="8001000" cy="3636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600">
                <a:solidFill>
                  <a:schemeClr val="tx2"/>
                </a:solidFill>
                <a:latin typeface="Arial" panose="020B0604020202020204" pitchFamily="34" charset="0"/>
              </a:rPr>
              <a:t>Identifikacija relacij (pravila):</a:t>
            </a:r>
          </a:p>
          <a:p>
            <a:pPr eaLnBrk="1" hangingPunct="1">
              <a:spcBef>
                <a:spcPct val="50000"/>
              </a:spcBef>
              <a:buClrTx/>
              <a:buFontTx/>
              <a:buChar char="•"/>
            </a:pPr>
            <a:r>
              <a:rPr lang="sl-SI" altLang="sl-SI" sz="1600">
                <a:solidFill>
                  <a:schemeClr val="tx2"/>
                </a:solidFill>
                <a:latin typeface="Arial" panose="020B0604020202020204" pitchFamily="34" charset="0"/>
              </a:rPr>
              <a:t> odpravi povezave tipa M:N</a:t>
            </a:r>
          </a:p>
          <a:p>
            <a:pPr eaLnBrk="1" hangingPunct="1">
              <a:spcBef>
                <a:spcPct val="50000"/>
              </a:spcBef>
              <a:buClrTx/>
              <a:buFontTx/>
              <a:buChar char="•"/>
            </a:pPr>
            <a:r>
              <a:rPr lang="sl-SI" altLang="sl-SI" sz="1600">
                <a:solidFill>
                  <a:schemeClr val="tx2"/>
                </a:solidFill>
                <a:latin typeface="Arial" panose="020B0604020202020204" pitchFamily="34" charset="0"/>
              </a:rPr>
              <a:t> odpravi kompleksne povezave</a:t>
            </a:r>
          </a:p>
          <a:p>
            <a:pPr eaLnBrk="1" hangingPunct="1">
              <a:spcBef>
                <a:spcPct val="50000"/>
              </a:spcBef>
              <a:buClrTx/>
              <a:buFontTx/>
              <a:buChar char="•"/>
            </a:pPr>
            <a:r>
              <a:rPr lang="sl-SI" altLang="sl-SI" sz="1600">
                <a:solidFill>
                  <a:schemeClr val="tx2"/>
                </a:solidFill>
                <a:latin typeface="Arial" panose="020B0604020202020204" pitchFamily="34" charset="0"/>
              </a:rPr>
              <a:t> odpravi rekurzivne povezave</a:t>
            </a:r>
          </a:p>
          <a:p>
            <a:pPr eaLnBrk="1" hangingPunct="1">
              <a:spcBef>
                <a:spcPct val="50000"/>
              </a:spcBef>
              <a:buClrTx/>
              <a:buFontTx/>
              <a:buChar char="•"/>
            </a:pPr>
            <a:r>
              <a:rPr lang="sl-SI" altLang="sl-SI" sz="1600">
                <a:solidFill>
                  <a:schemeClr val="tx2"/>
                </a:solidFill>
                <a:latin typeface="Arial" panose="020B0604020202020204" pitchFamily="34" charset="0"/>
              </a:rPr>
              <a:t> odpravi povezave z atributi</a:t>
            </a:r>
          </a:p>
          <a:p>
            <a:pPr eaLnBrk="1" hangingPunct="1">
              <a:spcBef>
                <a:spcPct val="50000"/>
              </a:spcBef>
              <a:buClrTx/>
              <a:buFontTx/>
              <a:buChar char="•"/>
            </a:pPr>
            <a:r>
              <a:rPr lang="sl-SI" altLang="sl-SI" sz="1600">
                <a:solidFill>
                  <a:schemeClr val="tx2"/>
                </a:solidFill>
                <a:latin typeface="Arial" panose="020B0604020202020204" pitchFamily="34" charset="0"/>
              </a:rPr>
              <a:t> odpravi večvrednostne atribute</a:t>
            </a:r>
          </a:p>
          <a:p>
            <a:pPr eaLnBrk="1" hangingPunct="1">
              <a:spcBef>
                <a:spcPct val="50000"/>
              </a:spcBef>
              <a:buClrTx/>
              <a:buFontTx/>
              <a:buChar char="•"/>
            </a:pPr>
            <a:r>
              <a:rPr lang="sl-SI" altLang="sl-SI" sz="1600">
                <a:solidFill>
                  <a:schemeClr val="tx2"/>
                </a:solidFill>
                <a:latin typeface="Arial" panose="020B0604020202020204" pitchFamily="34" charset="0"/>
              </a:rPr>
              <a:t> odpravi redundančne povezave</a:t>
            </a:r>
          </a:p>
          <a:p>
            <a:pPr eaLnBrk="1" hangingPunct="1">
              <a:spcBef>
                <a:spcPct val="50000"/>
              </a:spcBef>
              <a:buClrTx/>
              <a:buFontTx/>
              <a:buChar char="•"/>
            </a:pPr>
            <a:r>
              <a:rPr lang="sl-SI" altLang="sl-SI" sz="1600">
                <a:solidFill>
                  <a:schemeClr val="tx2"/>
                </a:solidFill>
                <a:latin typeface="Arial" panose="020B0604020202020204" pitchFamily="34" charset="0"/>
              </a:rPr>
              <a:t> preveri povezave tipa 1:1</a:t>
            </a:r>
          </a:p>
          <a:p>
            <a:pPr eaLnBrk="1" hangingPunct="1">
              <a:spcBef>
                <a:spcPct val="50000"/>
              </a:spcBef>
              <a:buClrTx/>
              <a:buFontTx/>
              <a:buChar char="•"/>
            </a:pPr>
            <a:r>
              <a:rPr lang="sl-SI" altLang="sl-SI" sz="1600">
                <a:solidFill>
                  <a:schemeClr val="tx2"/>
                </a:solidFill>
                <a:latin typeface="Arial" panose="020B0604020202020204" pitchFamily="34" charset="0"/>
              </a:rPr>
              <a:t> …</a:t>
            </a:r>
          </a:p>
          <a:p>
            <a:pPr eaLnBrk="1" hangingPunct="1">
              <a:spcBef>
                <a:spcPct val="50000"/>
              </a:spcBef>
              <a:buClrTx/>
              <a:buFontTx/>
              <a:buChar char="•"/>
            </a:pPr>
            <a:endParaRPr lang="en-US" altLang="sl-SI" sz="1600">
              <a:solidFill>
                <a:schemeClr val="tx2"/>
              </a:solidFill>
              <a:latin typeface="Arial" panose="020B0604020202020204" pitchFamily="34" charset="0"/>
            </a:endParaRPr>
          </a:p>
        </p:txBody>
      </p:sp>
      <p:sp>
        <p:nvSpPr>
          <p:cNvPr id="2" name="TextBox 1"/>
          <p:cNvSpPr txBox="1"/>
          <p:nvPr/>
        </p:nvSpPr>
        <p:spPr>
          <a:xfrm>
            <a:off x="2915816" y="5492750"/>
            <a:ext cx="5184576" cy="830997"/>
          </a:xfrm>
          <a:prstGeom prst="rect">
            <a:avLst/>
          </a:prstGeom>
          <a:noFill/>
        </p:spPr>
        <p:txBody>
          <a:bodyPr wrap="square" rtlCol="0">
            <a:spAutoFit/>
          </a:bodyPr>
          <a:lstStyle/>
          <a:p>
            <a:r>
              <a:rPr lang="sl-SI" dirty="0" smtClean="0"/>
              <a:t>Podrobnosti – glej diplomsko nalogo str. 34 - 38</a:t>
            </a:r>
            <a:endParaRPr lang="sl-SI"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ltLang="sl-SI" smtClean="0"/>
              <a:t> Zgled - Logični nivo načrtovanja</a:t>
            </a:r>
            <a:br>
              <a:rPr lang="sl-SI" altLang="sl-SI" smtClean="0"/>
            </a:br>
            <a:endParaRPr lang="sl-SI" dirty="0"/>
          </a:p>
        </p:txBody>
      </p:sp>
      <p:sp>
        <p:nvSpPr>
          <p:cNvPr id="3" name="Content Placeholder 2"/>
          <p:cNvSpPr>
            <a:spLocks noGrp="1"/>
          </p:cNvSpPr>
          <p:nvPr>
            <p:ph idx="1"/>
          </p:nvPr>
        </p:nvSpPr>
        <p:spPr/>
        <p:txBody>
          <a:bodyPr>
            <a:normAutofit/>
          </a:bodyPr>
          <a:lstStyle/>
          <a:p>
            <a:pPr marL="0" indent="0">
              <a:buNone/>
            </a:pPr>
            <a:r>
              <a:rPr lang="sl-SI" altLang="sl-SI" sz="2400" dirty="0" smtClean="0"/>
              <a:t>Podan je naslednji opis sistema. Obstajajo osebe, ki jih opišemo z imenom, priimkom, starostjo, krajem bivanja in krajem rojstva. Osebe so lahko moškega in ženskega spola. Za moške nas zanima še vojaški čin, če ga ima, za ženske pa dekliški priimek. Za kraj nas zanima še čas bivanja v kraju (leta bivanja) in število prebivalstva. Tako za kraj rojstva kot tudi kraj bivanja, nas zanima država v kateri se nahaja(jo). Poleg imena države nas zanima še število prebivalstva države.</a:t>
            </a:r>
          </a:p>
          <a:p>
            <a:pPr marL="0" indent="0">
              <a:buNone/>
            </a:pPr>
            <a:endParaRPr lang="sl-SI" altLang="sl-SI" sz="2400" dirty="0" smtClean="0"/>
          </a:p>
          <a:p>
            <a:endParaRPr lang="sl-SI"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827" name="Rectangle 4"/>
          <p:cNvSpPr>
            <a:spLocks noChangeArrowheads="1"/>
          </p:cNvSpPr>
          <p:nvPr/>
        </p:nvSpPr>
        <p:spPr bwMode="auto">
          <a:xfrm>
            <a:off x="574675" y="404813"/>
            <a:ext cx="800100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algn="ctr" eaLnBrk="1" hangingPunct="1">
              <a:spcBef>
                <a:spcPct val="0"/>
              </a:spcBef>
              <a:buClrTx/>
              <a:buFontTx/>
              <a:buNone/>
            </a:pPr>
            <a:r>
              <a:rPr lang="sl-SI" altLang="sl-SI" sz="4800">
                <a:solidFill>
                  <a:schemeClr val="tx2"/>
                </a:solidFill>
                <a:latin typeface="Arial" panose="020B0604020202020204" pitchFamily="34" charset="0"/>
              </a:rPr>
              <a:t> </a:t>
            </a:r>
            <a:r>
              <a:rPr lang="sl-SI" altLang="sl-SI" sz="3200">
                <a:solidFill>
                  <a:schemeClr val="tx2"/>
                </a:solidFill>
                <a:latin typeface="Arial" panose="020B0604020202020204" pitchFamily="34" charset="0"/>
              </a:rPr>
              <a:t>Logični nivo načrtovanja</a:t>
            </a:r>
            <a:endParaRPr lang="en-US" altLang="sl-SI" sz="3200">
              <a:solidFill>
                <a:schemeClr val="tx2"/>
              </a:solidFill>
              <a:latin typeface="Arial" panose="020B0604020202020204" pitchFamily="34" charset="0"/>
            </a:endParaRPr>
          </a:p>
        </p:txBody>
      </p:sp>
      <p:sp>
        <p:nvSpPr>
          <p:cNvPr id="77828" name="Text Box 5"/>
          <p:cNvSpPr txBox="1">
            <a:spLocks noChangeArrowheads="1"/>
          </p:cNvSpPr>
          <p:nvPr/>
        </p:nvSpPr>
        <p:spPr bwMode="auto">
          <a:xfrm>
            <a:off x="603250" y="5256213"/>
            <a:ext cx="79724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Char char="•"/>
            </a:pPr>
            <a:endParaRPr lang="sl-SI" altLang="sl-SI" sz="1600">
              <a:solidFill>
                <a:schemeClr val="tx2"/>
              </a:solidFill>
              <a:latin typeface="Arial" panose="020B0604020202020204" pitchFamily="34" charset="0"/>
            </a:endParaRPr>
          </a:p>
        </p:txBody>
      </p:sp>
      <p:sp>
        <p:nvSpPr>
          <p:cNvPr id="77829" name="Rectangle 8"/>
          <p:cNvSpPr>
            <a:spLocks noChangeArrowheads="1"/>
          </p:cNvSpPr>
          <p:nvPr/>
        </p:nvSpPr>
        <p:spPr bwMode="auto">
          <a:xfrm>
            <a:off x="2055813" y="2219325"/>
            <a:ext cx="1076325" cy="1165225"/>
          </a:xfrm>
          <a:prstGeom prst="rect">
            <a:avLst/>
          </a:prstGeom>
          <a:solidFill>
            <a:srgbClr val="DDDDDD"/>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0"/>
              </a:spcBef>
              <a:buClrTx/>
              <a:buFontTx/>
              <a:buNone/>
            </a:pPr>
            <a:endParaRPr lang="sl-SI" altLang="sl-SI" sz="2400">
              <a:solidFill>
                <a:schemeClr val="tx2"/>
              </a:solidFill>
              <a:latin typeface="Arial" panose="020B0604020202020204" pitchFamily="34" charset="0"/>
            </a:endParaRPr>
          </a:p>
        </p:txBody>
      </p:sp>
      <p:sp>
        <p:nvSpPr>
          <p:cNvPr id="77830" name="Line 9"/>
          <p:cNvSpPr>
            <a:spLocks noChangeShapeType="1"/>
          </p:cNvSpPr>
          <p:nvPr/>
        </p:nvSpPr>
        <p:spPr bwMode="auto">
          <a:xfrm>
            <a:off x="3130550" y="3213100"/>
            <a:ext cx="108108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77831" name="AutoShape 10"/>
          <p:cNvSpPr>
            <a:spLocks noChangeArrowheads="1"/>
          </p:cNvSpPr>
          <p:nvPr/>
        </p:nvSpPr>
        <p:spPr bwMode="auto">
          <a:xfrm>
            <a:off x="4211638" y="2836863"/>
            <a:ext cx="811212" cy="720725"/>
          </a:xfrm>
          <a:prstGeom prst="diamond">
            <a:avLst/>
          </a:prstGeom>
          <a:solidFill>
            <a:srgbClr val="DDDDDD"/>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0"/>
              </a:spcBef>
              <a:buClrTx/>
              <a:buFontTx/>
              <a:buNone/>
            </a:pPr>
            <a:endParaRPr lang="sl-SI" altLang="sl-SI" sz="2400">
              <a:solidFill>
                <a:schemeClr val="tx2"/>
              </a:solidFill>
              <a:latin typeface="Arial" panose="020B0604020202020204" pitchFamily="34" charset="0"/>
            </a:endParaRPr>
          </a:p>
        </p:txBody>
      </p:sp>
      <p:sp>
        <p:nvSpPr>
          <p:cNvPr id="77832" name="Rectangle 11"/>
          <p:cNvSpPr>
            <a:spLocks noChangeArrowheads="1"/>
          </p:cNvSpPr>
          <p:nvPr/>
        </p:nvSpPr>
        <p:spPr bwMode="auto">
          <a:xfrm>
            <a:off x="6084888" y="2160588"/>
            <a:ext cx="1076325" cy="1165225"/>
          </a:xfrm>
          <a:prstGeom prst="rect">
            <a:avLst/>
          </a:prstGeom>
          <a:solidFill>
            <a:srgbClr val="DDDDDD"/>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0"/>
              </a:spcBef>
              <a:buClrTx/>
              <a:buFontTx/>
              <a:buNone/>
            </a:pPr>
            <a:endParaRPr lang="sl-SI" altLang="sl-SI" sz="2400">
              <a:solidFill>
                <a:schemeClr val="tx2"/>
              </a:solidFill>
              <a:latin typeface="Arial" panose="020B0604020202020204" pitchFamily="34" charset="0"/>
            </a:endParaRPr>
          </a:p>
        </p:txBody>
      </p:sp>
      <p:sp>
        <p:nvSpPr>
          <p:cNvPr id="77833" name="Line 12"/>
          <p:cNvSpPr>
            <a:spLocks noChangeShapeType="1"/>
          </p:cNvSpPr>
          <p:nvPr/>
        </p:nvSpPr>
        <p:spPr bwMode="auto">
          <a:xfrm>
            <a:off x="5003800" y="3192463"/>
            <a:ext cx="108108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77834" name="Text Box 13"/>
          <p:cNvSpPr txBox="1">
            <a:spLocks noChangeArrowheads="1"/>
          </p:cNvSpPr>
          <p:nvPr/>
        </p:nvSpPr>
        <p:spPr bwMode="auto">
          <a:xfrm>
            <a:off x="2195513" y="2592388"/>
            <a:ext cx="75565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200">
                <a:solidFill>
                  <a:schemeClr val="tx2"/>
                </a:solidFill>
                <a:latin typeface="Arial" panose="020B0604020202020204" pitchFamily="34" charset="0"/>
              </a:rPr>
              <a:t>OSEBA</a:t>
            </a:r>
            <a:endParaRPr lang="en-US" altLang="sl-SI" sz="1200">
              <a:solidFill>
                <a:schemeClr val="tx2"/>
              </a:solidFill>
              <a:latin typeface="Arial" panose="020B0604020202020204" pitchFamily="34" charset="0"/>
            </a:endParaRPr>
          </a:p>
        </p:txBody>
      </p:sp>
      <p:sp>
        <p:nvSpPr>
          <p:cNvPr id="77835" name="Text Box 14"/>
          <p:cNvSpPr txBox="1">
            <a:spLocks noChangeArrowheads="1"/>
          </p:cNvSpPr>
          <p:nvPr/>
        </p:nvSpPr>
        <p:spPr bwMode="auto">
          <a:xfrm>
            <a:off x="4211638" y="3024188"/>
            <a:ext cx="97313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200">
                <a:solidFill>
                  <a:schemeClr val="tx2"/>
                </a:solidFill>
                <a:latin typeface="Arial" panose="020B0604020202020204" pitchFamily="34" charset="0"/>
              </a:rPr>
              <a:t>Je bivala</a:t>
            </a:r>
            <a:endParaRPr lang="en-US" altLang="sl-SI" sz="1200">
              <a:solidFill>
                <a:schemeClr val="tx2"/>
              </a:solidFill>
              <a:latin typeface="Arial" panose="020B0604020202020204" pitchFamily="34" charset="0"/>
            </a:endParaRPr>
          </a:p>
        </p:txBody>
      </p:sp>
      <p:sp>
        <p:nvSpPr>
          <p:cNvPr id="77836" name="Text Box 15"/>
          <p:cNvSpPr txBox="1">
            <a:spLocks noChangeArrowheads="1"/>
          </p:cNvSpPr>
          <p:nvPr/>
        </p:nvSpPr>
        <p:spPr bwMode="auto">
          <a:xfrm>
            <a:off x="6227763" y="2447925"/>
            <a:ext cx="75565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200" dirty="0" smtClean="0">
                <a:solidFill>
                  <a:schemeClr val="tx2"/>
                </a:solidFill>
                <a:latin typeface="Arial" panose="020B0604020202020204" pitchFamily="34" charset="0"/>
              </a:rPr>
              <a:t>KRAJ</a:t>
            </a:r>
            <a:endParaRPr lang="en-US" altLang="sl-SI" sz="1200" dirty="0">
              <a:solidFill>
                <a:schemeClr val="tx2"/>
              </a:solidFill>
              <a:latin typeface="Arial" panose="020B0604020202020204" pitchFamily="34" charset="0"/>
            </a:endParaRPr>
          </a:p>
        </p:txBody>
      </p:sp>
      <p:sp>
        <p:nvSpPr>
          <p:cNvPr id="77837" name="Line 16"/>
          <p:cNvSpPr>
            <a:spLocks noChangeShapeType="1"/>
          </p:cNvSpPr>
          <p:nvPr/>
        </p:nvSpPr>
        <p:spPr bwMode="auto">
          <a:xfrm flipV="1">
            <a:off x="6588125" y="3325813"/>
            <a:ext cx="0" cy="27305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77838" name="AutoShape 17"/>
          <p:cNvSpPr>
            <a:spLocks noChangeArrowheads="1"/>
          </p:cNvSpPr>
          <p:nvPr/>
        </p:nvSpPr>
        <p:spPr bwMode="auto">
          <a:xfrm>
            <a:off x="6172200" y="3598863"/>
            <a:ext cx="811213" cy="720725"/>
          </a:xfrm>
          <a:prstGeom prst="diamond">
            <a:avLst/>
          </a:prstGeom>
          <a:solidFill>
            <a:srgbClr val="DDDDDD"/>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0"/>
              </a:spcBef>
              <a:buClrTx/>
              <a:buFontTx/>
              <a:buNone/>
            </a:pPr>
            <a:endParaRPr lang="sl-SI" altLang="sl-SI" sz="2400">
              <a:solidFill>
                <a:schemeClr val="tx2"/>
              </a:solidFill>
              <a:latin typeface="Arial" panose="020B0604020202020204" pitchFamily="34" charset="0"/>
            </a:endParaRPr>
          </a:p>
        </p:txBody>
      </p:sp>
      <p:sp>
        <p:nvSpPr>
          <p:cNvPr id="77839" name="Line 18"/>
          <p:cNvSpPr>
            <a:spLocks noChangeShapeType="1"/>
          </p:cNvSpPr>
          <p:nvPr/>
        </p:nvSpPr>
        <p:spPr bwMode="auto">
          <a:xfrm>
            <a:off x="6588125" y="4279900"/>
            <a:ext cx="0" cy="38735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77840" name="Rectangle 19"/>
          <p:cNvSpPr>
            <a:spLocks noChangeArrowheads="1"/>
          </p:cNvSpPr>
          <p:nvPr/>
        </p:nvSpPr>
        <p:spPr bwMode="auto">
          <a:xfrm>
            <a:off x="6103938" y="4667250"/>
            <a:ext cx="1076325" cy="1165225"/>
          </a:xfrm>
          <a:prstGeom prst="rect">
            <a:avLst/>
          </a:prstGeom>
          <a:solidFill>
            <a:srgbClr val="DDDDDD"/>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0"/>
              </a:spcBef>
              <a:buClrTx/>
              <a:buFontTx/>
              <a:buNone/>
            </a:pPr>
            <a:endParaRPr lang="sl-SI" altLang="sl-SI" sz="2400">
              <a:solidFill>
                <a:schemeClr val="tx2"/>
              </a:solidFill>
              <a:latin typeface="Arial" panose="020B0604020202020204" pitchFamily="34" charset="0"/>
            </a:endParaRPr>
          </a:p>
        </p:txBody>
      </p:sp>
      <p:sp>
        <p:nvSpPr>
          <p:cNvPr id="77841" name="Text Box 20"/>
          <p:cNvSpPr txBox="1">
            <a:spLocks noChangeArrowheads="1"/>
          </p:cNvSpPr>
          <p:nvPr/>
        </p:nvSpPr>
        <p:spPr bwMode="auto">
          <a:xfrm rot="10800000" flipV="1">
            <a:off x="6227763" y="4980395"/>
            <a:ext cx="8636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200" dirty="0" smtClean="0">
                <a:solidFill>
                  <a:schemeClr val="tx2"/>
                </a:solidFill>
                <a:latin typeface="Arial" panose="020B0604020202020204" pitchFamily="34" charset="0"/>
              </a:rPr>
              <a:t>DRZAVA</a:t>
            </a:r>
            <a:endParaRPr lang="en-US" altLang="sl-SI" sz="1200" dirty="0">
              <a:solidFill>
                <a:schemeClr val="tx2"/>
              </a:solidFill>
              <a:latin typeface="Arial" panose="020B0604020202020204" pitchFamily="34" charset="0"/>
            </a:endParaRPr>
          </a:p>
        </p:txBody>
      </p:sp>
      <p:sp>
        <p:nvSpPr>
          <p:cNvPr id="77842" name="Rectangle 21"/>
          <p:cNvSpPr>
            <a:spLocks noChangeArrowheads="1"/>
          </p:cNvSpPr>
          <p:nvPr/>
        </p:nvSpPr>
        <p:spPr bwMode="auto">
          <a:xfrm>
            <a:off x="1303338" y="4279900"/>
            <a:ext cx="1076325" cy="830263"/>
          </a:xfrm>
          <a:prstGeom prst="rect">
            <a:avLst/>
          </a:prstGeom>
          <a:solidFill>
            <a:srgbClr val="DDDDDD"/>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0"/>
              </a:spcBef>
              <a:buClrTx/>
              <a:buFontTx/>
              <a:buNone/>
            </a:pPr>
            <a:endParaRPr lang="sl-SI" altLang="sl-SI" sz="2400">
              <a:solidFill>
                <a:schemeClr val="tx2"/>
              </a:solidFill>
              <a:latin typeface="Arial" panose="020B0604020202020204" pitchFamily="34" charset="0"/>
            </a:endParaRPr>
          </a:p>
        </p:txBody>
      </p:sp>
      <p:sp>
        <p:nvSpPr>
          <p:cNvPr id="77843" name="Rectangle 22"/>
          <p:cNvSpPr>
            <a:spLocks noChangeArrowheads="1"/>
          </p:cNvSpPr>
          <p:nvPr/>
        </p:nvSpPr>
        <p:spPr bwMode="auto">
          <a:xfrm>
            <a:off x="2593975" y="4279900"/>
            <a:ext cx="1076325" cy="830263"/>
          </a:xfrm>
          <a:prstGeom prst="rect">
            <a:avLst/>
          </a:prstGeom>
          <a:solidFill>
            <a:srgbClr val="DDDDDD"/>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0"/>
              </a:spcBef>
              <a:buClrTx/>
              <a:buFontTx/>
              <a:buNone/>
            </a:pPr>
            <a:endParaRPr lang="sl-SI" altLang="sl-SI" sz="2400">
              <a:solidFill>
                <a:schemeClr val="tx2"/>
              </a:solidFill>
              <a:latin typeface="Arial" panose="020B0604020202020204" pitchFamily="34" charset="0"/>
            </a:endParaRPr>
          </a:p>
        </p:txBody>
      </p:sp>
      <p:sp>
        <p:nvSpPr>
          <p:cNvPr id="77844" name="Line 23"/>
          <p:cNvSpPr>
            <a:spLocks noChangeShapeType="1"/>
          </p:cNvSpPr>
          <p:nvPr/>
        </p:nvSpPr>
        <p:spPr bwMode="auto">
          <a:xfrm>
            <a:off x="2038350" y="3781425"/>
            <a:ext cx="108108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77845" name="Line 24"/>
          <p:cNvSpPr>
            <a:spLocks noChangeShapeType="1"/>
          </p:cNvSpPr>
          <p:nvPr/>
        </p:nvSpPr>
        <p:spPr bwMode="auto">
          <a:xfrm flipV="1">
            <a:off x="3117850" y="3781425"/>
            <a:ext cx="0" cy="49847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77846" name="Line 25"/>
          <p:cNvSpPr>
            <a:spLocks noChangeShapeType="1"/>
          </p:cNvSpPr>
          <p:nvPr/>
        </p:nvSpPr>
        <p:spPr bwMode="auto">
          <a:xfrm flipV="1">
            <a:off x="2054225" y="3781425"/>
            <a:ext cx="1588" cy="49847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77847" name="Text Box 26"/>
          <p:cNvSpPr txBox="1">
            <a:spLocks noChangeArrowheads="1"/>
          </p:cNvSpPr>
          <p:nvPr/>
        </p:nvSpPr>
        <p:spPr bwMode="auto">
          <a:xfrm>
            <a:off x="2700338" y="4549775"/>
            <a:ext cx="93345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200">
                <a:solidFill>
                  <a:schemeClr val="tx2"/>
                </a:solidFill>
                <a:latin typeface="Arial" panose="020B0604020202020204" pitchFamily="34" charset="0"/>
              </a:rPr>
              <a:t>ZENSKA</a:t>
            </a:r>
            <a:endParaRPr lang="en-US" altLang="sl-SI" sz="1200">
              <a:solidFill>
                <a:schemeClr val="tx2"/>
              </a:solidFill>
              <a:latin typeface="Arial" panose="020B0604020202020204" pitchFamily="34" charset="0"/>
            </a:endParaRPr>
          </a:p>
        </p:txBody>
      </p:sp>
      <p:sp>
        <p:nvSpPr>
          <p:cNvPr id="77848" name="Text Box 27"/>
          <p:cNvSpPr txBox="1">
            <a:spLocks noChangeArrowheads="1"/>
          </p:cNvSpPr>
          <p:nvPr/>
        </p:nvSpPr>
        <p:spPr bwMode="auto">
          <a:xfrm>
            <a:off x="1476375" y="4535488"/>
            <a:ext cx="75565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200">
                <a:solidFill>
                  <a:schemeClr val="tx2"/>
                </a:solidFill>
                <a:latin typeface="Arial" panose="020B0604020202020204" pitchFamily="34" charset="0"/>
              </a:rPr>
              <a:t>MOSKI</a:t>
            </a:r>
            <a:endParaRPr lang="en-US" altLang="sl-SI" sz="1200">
              <a:solidFill>
                <a:schemeClr val="tx2"/>
              </a:solidFill>
              <a:latin typeface="Arial" panose="020B0604020202020204" pitchFamily="34" charset="0"/>
            </a:endParaRPr>
          </a:p>
        </p:txBody>
      </p:sp>
      <p:sp>
        <p:nvSpPr>
          <p:cNvPr id="77849" name="Line 28"/>
          <p:cNvSpPr>
            <a:spLocks noChangeShapeType="1"/>
          </p:cNvSpPr>
          <p:nvPr/>
        </p:nvSpPr>
        <p:spPr bwMode="auto">
          <a:xfrm>
            <a:off x="1479550" y="2592388"/>
            <a:ext cx="5715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77850" name="Oval 29"/>
          <p:cNvSpPr>
            <a:spLocks noChangeArrowheads="1"/>
          </p:cNvSpPr>
          <p:nvPr/>
        </p:nvSpPr>
        <p:spPr bwMode="auto">
          <a:xfrm>
            <a:off x="466725" y="2449513"/>
            <a:ext cx="1009650" cy="261937"/>
          </a:xfrm>
          <a:prstGeom prst="ellipse">
            <a:avLst/>
          </a:prstGeom>
          <a:solidFill>
            <a:srgbClr val="DDDDDD"/>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0"/>
              </a:spcBef>
              <a:buClrTx/>
              <a:buFontTx/>
              <a:buNone/>
            </a:pPr>
            <a:endParaRPr lang="sl-SI" altLang="sl-SI" sz="2400">
              <a:solidFill>
                <a:schemeClr val="tx2"/>
              </a:solidFill>
              <a:latin typeface="Arial" panose="020B0604020202020204" pitchFamily="34" charset="0"/>
            </a:endParaRPr>
          </a:p>
        </p:txBody>
      </p:sp>
      <p:sp>
        <p:nvSpPr>
          <p:cNvPr id="77851" name="Line 30"/>
          <p:cNvSpPr>
            <a:spLocks noChangeShapeType="1"/>
          </p:cNvSpPr>
          <p:nvPr/>
        </p:nvSpPr>
        <p:spPr bwMode="auto">
          <a:xfrm>
            <a:off x="1479550" y="3094038"/>
            <a:ext cx="5715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77852" name="Oval 31"/>
          <p:cNvSpPr>
            <a:spLocks noChangeArrowheads="1"/>
          </p:cNvSpPr>
          <p:nvPr/>
        </p:nvSpPr>
        <p:spPr bwMode="auto">
          <a:xfrm>
            <a:off x="466725" y="2952750"/>
            <a:ext cx="1009650" cy="261938"/>
          </a:xfrm>
          <a:prstGeom prst="ellipse">
            <a:avLst/>
          </a:prstGeom>
          <a:solidFill>
            <a:srgbClr val="DDDDDD"/>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0"/>
              </a:spcBef>
              <a:buClrTx/>
              <a:buFontTx/>
              <a:buNone/>
            </a:pPr>
            <a:endParaRPr lang="sl-SI" altLang="sl-SI" sz="2400">
              <a:solidFill>
                <a:schemeClr val="tx2"/>
              </a:solidFill>
              <a:latin typeface="Arial" panose="020B0604020202020204" pitchFamily="34" charset="0"/>
            </a:endParaRPr>
          </a:p>
        </p:txBody>
      </p:sp>
      <p:sp>
        <p:nvSpPr>
          <p:cNvPr id="77853" name="Text Box 32"/>
          <p:cNvSpPr txBox="1">
            <a:spLocks noChangeArrowheads="1"/>
          </p:cNvSpPr>
          <p:nvPr/>
        </p:nvSpPr>
        <p:spPr bwMode="auto">
          <a:xfrm>
            <a:off x="539750" y="2941638"/>
            <a:ext cx="136842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200">
                <a:solidFill>
                  <a:schemeClr val="tx2"/>
                </a:solidFill>
                <a:latin typeface="Arial" panose="020B0604020202020204" pitchFamily="34" charset="0"/>
              </a:rPr>
              <a:t>Starost</a:t>
            </a:r>
            <a:endParaRPr lang="en-US" altLang="sl-SI" sz="1200">
              <a:solidFill>
                <a:schemeClr val="tx2"/>
              </a:solidFill>
              <a:latin typeface="Arial" panose="020B0604020202020204" pitchFamily="34" charset="0"/>
            </a:endParaRPr>
          </a:p>
        </p:txBody>
      </p:sp>
      <p:sp>
        <p:nvSpPr>
          <p:cNvPr id="77854" name="Text Box 33"/>
          <p:cNvSpPr txBox="1">
            <a:spLocks noChangeArrowheads="1"/>
          </p:cNvSpPr>
          <p:nvPr/>
        </p:nvSpPr>
        <p:spPr bwMode="auto">
          <a:xfrm>
            <a:off x="395288" y="2438400"/>
            <a:ext cx="13684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200" u="sng">
                <a:solidFill>
                  <a:schemeClr val="tx2"/>
                </a:solidFill>
                <a:latin typeface="Arial" panose="020B0604020202020204" pitchFamily="34" charset="0"/>
              </a:rPr>
              <a:t>Ime,priimek</a:t>
            </a:r>
            <a:endParaRPr lang="en-US" altLang="sl-SI" sz="1200" u="sng">
              <a:solidFill>
                <a:schemeClr val="tx2"/>
              </a:solidFill>
              <a:latin typeface="Arial" panose="020B0604020202020204" pitchFamily="34" charset="0"/>
            </a:endParaRPr>
          </a:p>
        </p:txBody>
      </p:sp>
      <p:sp>
        <p:nvSpPr>
          <p:cNvPr id="77855" name="Line 34"/>
          <p:cNvSpPr>
            <a:spLocks noChangeShapeType="1"/>
          </p:cNvSpPr>
          <p:nvPr/>
        </p:nvSpPr>
        <p:spPr bwMode="auto">
          <a:xfrm>
            <a:off x="1120775" y="4676775"/>
            <a:ext cx="182563"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77856" name="Oval 35"/>
          <p:cNvSpPr>
            <a:spLocks noChangeArrowheads="1"/>
          </p:cNvSpPr>
          <p:nvPr/>
        </p:nvSpPr>
        <p:spPr bwMode="auto">
          <a:xfrm>
            <a:off x="107950" y="4535488"/>
            <a:ext cx="1009650" cy="261937"/>
          </a:xfrm>
          <a:prstGeom prst="ellipse">
            <a:avLst/>
          </a:prstGeom>
          <a:solidFill>
            <a:srgbClr val="DDDDDD"/>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0"/>
              </a:spcBef>
              <a:buClrTx/>
              <a:buFontTx/>
              <a:buNone/>
            </a:pPr>
            <a:endParaRPr lang="sl-SI" altLang="sl-SI" sz="2400">
              <a:solidFill>
                <a:schemeClr val="tx2"/>
              </a:solidFill>
              <a:latin typeface="Arial" panose="020B0604020202020204" pitchFamily="34" charset="0"/>
            </a:endParaRPr>
          </a:p>
        </p:txBody>
      </p:sp>
      <p:sp>
        <p:nvSpPr>
          <p:cNvPr id="77857" name="Text Box 36"/>
          <p:cNvSpPr txBox="1">
            <a:spLocks noChangeArrowheads="1"/>
          </p:cNvSpPr>
          <p:nvPr/>
        </p:nvSpPr>
        <p:spPr bwMode="auto">
          <a:xfrm>
            <a:off x="179388" y="4525963"/>
            <a:ext cx="136842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200">
                <a:solidFill>
                  <a:schemeClr val="tx2"/>
                </a:solidFill>
                <a:latin typeface="Arial" panose="020B0604020202020204" pitchFamily="34" charset="0"/>
              </a:rPr>
              <a:t>Voj.cin</a:t>
            </a:r>
            <a:endParaRPr lang="en-US" altLang="sl-SI" sz="1200">
              <a:solidFill>
                <a:schemeClr val="tx2"/>
              </a:solidFill>
              <a:latin typeface="Arial" panose="020B0604020202020204" pitchFamily="34" charset="0"/>
            </a:endParaRPr>
          </a:p>
        </p:txBody>
      </p:sp>
      <p:sp>
        <p:nvSpPr>
          <p:cNvPr id="77858" name="Line 37"/>
          <p:cNvSpPr>
            <a:spLocks noChangeShapeType="1"/>
          </p:cNvSpPr>
          <p:nvPr/>
        </p:nvSpPr>
        <p:spPr bwMode="auto">
          <a:xfrm flipV="1">
            <a:off x="7180263" y="2401888"/>
            <a:ext cx="385762" cy="1111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77859" name="Oval 38"/>
          <p:cNvSpPr>
            <a:spLocks noChangeArrowheads="1"/>
          </p:cNvSpPr>
          <p:nvPr/>
        </p:nvSpPr>
        <p:spPr bwMode="auto">
          <a:xfrm>
            <a:off x="7566025" y="2259013"/>
            <a:ext cx="1009650" cy="261937"/>
          </a:xfrm>
          <a:prstGeom prst="ellipse">
            <a:avLst/>
          </a:prstGeom>
          <a:solidFill>
            <a:srgbClr val="DDDDDD"/>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0"/>
              </a:spcBef>
              <a:buClrTx/>
              <a:buFontTx/>
              <a:buNone/>
            </a:pPr>
            <a:endParaRPr lang="sl-SI" altLang="sl-SI" sz="2400">
              <a:solidFill>
                <a:schemeClr val="tx2"/>
              </a:solidFill>
              <a:latin typeface="Arial" panose="020B0604020202020204" pitchFamily="34" charset="0"/>
            </a:endParaRPr>
          </a:p>
        </p:txBody>
      </p:sp>
      <p:sp>
        <p:nvSpPr>
          <p:cNvPr id="77860" name="Text Box 39"/>
          <p:cNvSpPr txBox="1">
            <a:spLocks noChangeArrowheads="1"/>
          </p:cNvSpPr>
          <p:nvPr/>
        </p:nvSpPr>
        <p:spPr bwMode="auto">
          <a:xfrm>
            <a:off x="7667625" y="2244725"/>
            <a:ext cx="90805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200" u="sng">
                <a:solidFill>
                  <a:schemeClr val="tx2"/>
                </a:solidFill>
                <a:latin typeface="Arial" panose="020B0604020202020204" pitchFamily="34" charset="0"/>
              </a:rPr>
              <a:t>Ime</a:t>
            </a:r>
            <a:endParaRPr lang="en-US" altLang="sl-SI" sz="1200" u="sng">
              <a:solidFill>
                <a:schemeClr val="tx2"/>
              </a:solidFill>
              <a:latin typeface="Arial" panose="020B0604020202020204" pitchFamily="34" charset="0"/>
            </a:endParaRPr>
          </a:p>
        </p:txBody>
      </p:sp>
      <p:sp>
        <p:nvSpPr>
          <p:cNvPr id="77861" name="Line 40"/>
          <p:cNvSpPr>
            <a:spLocks noChangeShapeType="1"/>
          </p:cNvSpPr>
          <p:nvPr/>
        </p:nvSpPr>
        <p:spPr bwMode="auto">
          <a:xfrm flipV="1">
            <a:off x="7164388" y="3049588"/>
            <a:ext cx="385762" cy="1111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77862" name="Oval 41"/>
          <p:cNvSpPr>
            <a:spLocks noChangeArrowheads="1"/>
          </p:cNvSpPr>
          <p:nvPr/>
        </p:nvSpPr>
        <p:spPr bwMode="auto">
          <a:xfrm>
            <a:off x="7550150" y="2906713"/>
            <a:ext cx="1009650" cy="261937"/>
          </a:xfrm>
          <a:prstGeom prst="ellipse">
            <a:avLst/>
          </a:prstGeom>
          <a:solidFill>
            <a:srgbClr val="DDDDDD"/>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0"/>
              </a:spcBef>
              <a:buClrTx/>
              <a:buFontTx/>
              <a:buNone/>
            </a:pPr>
            <a:endParaRPr lang="sl-SI" altLang="sl-SI" sz="2400">
              <a:solidFill>
                <a:schemeClr val="tx2"/>
              </a:solidFill>
              <a:latin typeface="Arial" panose="020B0604020202020204" pitchFamily="34" charset="0"/>
            </a:endParaRPr>
          </a:p>
        </p:txBody>
      </p:sp>
      <p:sp>
        <p:nvSpPr>
          <p:cNvPr id="77863" name="Line 42"/>
          <p:cNvSpPr>
            <a:spLocks noChangeShapeType="1"/>
          </p:cNvSpPr>
          <p:nvPr/>
        </p:nvSpPr>
        <p:spPr bwMode="auto">
          <a:xfrm flipV="1">
            <a:off x="7180263" y="5421313"/>
            <a:ext cx="385762" cy="1111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77864" name="Oval 43"/>
          <p:cNvSpPr>
            <a:spLocks noChangeArrowheads="1"/>
          </p:cNvSpPr>
          <p:nvPr/>
        </p:nvSpPr>
        <p:spPr bwMode="auto">
          <a:xfrm>
            <a:off x="7524750" y="5283200"/>
            <a:ext cx="1009650" cy="261938"/>
          </a:xfrm>
          <a:prstGeom prst="ellipse">
            <a:avLst/>
          </a:prstGeom>
          <a:solidFill>
            <a:srgbClr val="DDDDDD"/>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0"/>
              </a:spcBef>
              <a:buClrTx/>
              <a:buFontTx/>
              <a:buNone/>
            </a:pPr>
            <a:endParaRPr lang="sl-SI" altLang="sl-SI" sz="2400">
              <a:solidFill>
                <a:schemeClr val="tx2"/>
              </a:solidFill>
              <a:latin typeface="Arial" panose="020B0604020202020204" pitchFamily="34" charset="0"/>
            </a:endParaRPr>
          </a:p>
        </p:txBody>
      </p:sp>
      <p:sp>
        <p:nvSpPr>
          <p:cNvPr id="77865" name="Line 44"/>
          <p:cNvSpPr>
            <a:spLocks noChangeShapeType="1"/>
          </p:cNvSpPr>
          <p:nvPr/>
        </p:nvSpPr>
        <p:spPr bwMode="auto">
          <a:xfrm flipV="1">
            <a:off x="7180263" y="4984750"/>
            <a:ext cx="385762" cy="1111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77866" name="Oval 45"/>
          <p:cNvSpPr>
            <a:spLocks noChangeArrowheads="1"/>
          </p:cNvSpPr>
          <p:nvPr/>
        </p:nvSpPr>
        <p:spPr bwMode="auto">
          <a:xfrm>
            <a:off x="7524750" y="4852988"/>
            <a:ext cx="1009650" cy="261937"/>
          </a:xfrm>
          <a:prstGeom prst="ellipse">
            <a:avLst/>
          </a:prstGeom>
          <a:solidFill>
            <a:srgbClr val="DDDDDD"/>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0"/>
              </a:spcBef>
              <a:buClrTx/>
              <a:buFontTx/>
              <a:buNone/>
            </a:pPr>
            <a:endParaRPr lang="sl-SI" altLang="sl-SI" sz="2400">
              <a:solidFill>
                <a:schemeClr val="tx2"/>
              </a:solidFill>
              <a:latin typeface="Arial" panose="020B0604020202020204" pitchFamily="34" charset="0"/>
            </a:endParaRPr>
          </a:p>
        </p:txBody>
      </p:sp>
      <p:sp>
        <p:nvSpPr>
          <p:cNvPr id="77867" name="Line 46"/>
          <p:cNvSpPr>
            <a:spLocks noChangeShapeType="1"/>
          </p:cNvSpPr>
          <p:nvPr/>
        </p:nvSpPr>
        <p:spPr bwMode="auto">
          <a:xfrm flipV="1">
            <a:off x="3681413" y="4665663"/>
            <a:ext cx="385762" cy="1111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77868" name="Oval 47"/>
          <p:cNvSpPr>
            <a:spLocks noChangeArrowheads="1"/>
          </p:cNvSpPr>
          <p:nvPr/>
        </p:nvSpPr>
        <p:spPr bwMode="auto">
          <a:xfrm>
            <a:off x="4067175" y="4535488"/>
            <a:ext cx="1009650" cy="261937"/>
          </a:xfrm>
          <a:prstGeom prst="ellipse">
            <a:avLst/>
          </a:prstGeom>
          <a:solidFill>
            <a:srgbClr val="DDDDDD"/>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0"/>
              </a:spcBef>
              <a:buClrTx/>
              <a:buFontTx/>
              <a:buNone/>
            </a:pPr>
            <a:endParaRPr lang="sl-SI" altLang="sl-SI" sz="2400">
              <a:solidFill>
                <a:schemeClr val="tx2"/>
              </a:solidFill>
              <a:latin typeface="Arial" panose="020B0604020202020204" pitchFamily="34" charset="0"/>
            </a:endParaRPr>
          </a:p>
        </p:txBody>
      </p:sp>
      <p:sp>
        <p:nvSpPr>
          <p:cNvPr id="77869" name="Text Box 48"/>
          <p:cNvSpPr txBox="1">
            <a:spLocks noChangeArrowheads="1"/>
          </p:cNvSpPr>
          <p:nvPr/>
        </p:nvSpPr>
        <p:spPr bwMode="auto">
          <a:xfrm>
            <a:off x="7667625" y="2879725"/>
            <a:ext cx="90805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200">
                <a:solidFill>
                  <a:schemeClr val="tx2"/>
                </a:solidFill>
                <a:latin typeface="Arial" panose="020B0604020202020204" pitchFamily="34" charset="0"/>
              </a:rPr>
              <a:t>št.preb.</a:t>
            </a:r>
            <a:endParaRPr lang="en-US" altLang="sl-SI" sz="1200">
              <a:solidFill>
                <a:schemeClr val="tx2"/>
              </a:solidFill>
              <a:latin typeface="Arial" panose="020B0604020202020204" pitchFamily="34" charset="0"/>
            </a:endParaRPr>
          </a:p>
        </p:txBody>
      </p:sp>
      <p:sp>
        <p:nvSpPr>
          <p:cNvPr id="77870" name="Text Box 49"/>
          <p:cNvSpPr txBox="1">
            <a:spLocks noChangeArrowheads="1"/>
          </p:cNvSpPr>
          <p:nvPr/>
        </p:nvSpPr>
        <p:spPr bwMode="auto">
          <a:xfrm>
            <a:off x="7596188" y="4838700"/>
            <a:ext cx="97948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200" u="sng">
                <a:solidFill>
                  <a:schemeClr val="tx2"/>
                </a:solidFill>
                <a:latin typeface="Arial" panose="020B0604020202020204" pitchFamily="34" charset="0"/>
              </a:rPr>
              <a:t>Ime</a:t>
            </a:r>
            <a:endParaRPr lang="en-US" altLang="sl-SI" sz="1200" u="sng">
              <a:solidFill>
                <a:schemeClr val="tx2"/>
              </a:solidFill>
              <a:latin typeface="Arial" panose="020B0604020202020204" pitchFamily="34" charset="0"/>
            </a:endParaRPr>
          </a:p>
        </p:txBody>
      </p:sp>
      <p:sp>
        <p:nvSpPr>
          <p:cNvPr id="77871" name="Text Box 50"/>
          <p:cNvSpPr txBox="1">
            <a:spLocks noChangeArrowheads="1"/>
          </p:cNvSpPr>
          <p:nvPr/>
        </p:nvSpPr>
        <p:spPr bwMode="auto">
          <a:xfrm>
            <a:off x="7624763" y="5256213"/>
            <a:ext cx="105092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200">
                <a:solidFill>
                  <a:schemeClr val="tx2"/>
                </a:solidFill>
                <a:latin typeface="Arial" panose="020B0604020202020204" pitchFamily="34" charset="0"/>
              </a:rPr>
              <a:t>št.preb.</a:t>
            </a:r>
            <a:endParaRPr lang="en-US" altLang="sl-SI" sz="1200">
              <a:solidFill>
                <a:schemeClr val="tx2"/>
              </a:solidFill>
              <a:latin typeface="Arial" panose="020B0604020202020204" pitchFamily="34" charset="0"/>
            </a:endParaRPr>
          </a:p>
        </p:txBody>
      </p:sp>
      <p:sp>
        <p:nvSpPr>
          <p:cNvPr id="77872" name="Text Box 51"/>
          <p:cNvSpPr txBox="1">
            <a:spLocks noChangeArrowheads="1"/>
          </p:cNvSpPr>
          <p:nvPr/>
        </p:nvSpPr>
        <p:spPr bwMode="auto">
          <a:xfrm>
            <a:off x="4067175" y="4525963"/>
            <a:ext cx="136842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200">
                <a:solidFill>
                  <a:schemeClr val="tx2"/>
                </a:solidFill>
                <a:latin typeface="Arial" panose="020B0604020202020204" pitchFamily="34" charset="0"/>
              </a:rPr>
              <a:t>dek.priimek</a:t>
            </a:r>
            <a:endParaRPr lang="en-US" altLang="sl-SI" sz="1200">
              <a:solidFill>
                <a:schemeClr val="tx2"/>
              </a:solidFill>
              <a:latin typeface="Arial" panose="020B0604020202020204" pitchFamily="34" charset="0"/>
            </a:endParaRPr>
          </a:p>
        </p:txBody>
      </p:sp>
      <p:sp>
        <p:nvSpPr>
          <p:cNvPr id="77873" name="Line 52"/>
          <p:cNvSpPr>
            <a:spLocks noChangeShapeType="1"/>
          </p:cNvSpPr>
          <p:nvPr/>
        </p:nvSpPr>
        <p:spPr bwMode="auto">
          <a:xfrm>
            <a:off x="4597400" y="3527425"/>
            <a:ext cx="0" cy="30956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77874" name="Oval 53"/>
          <p:cNvSpPr>
            <a:spLocks noChangeArrowheads="1"/>
          </p:cNvSpPr>
          <p:nvPr/>
        </p:nvSpPr>
        <p:spPr bwMode="auto">
          <a:xfrm>
            <a:off x="4140200" y="3848100"/>
            <a:ext cx="938213" cy="261938"/>
          </a:xfrm>
          <a:prstGeom prst="ellipse">
            <a:avLst/>
          </a:prstGeom>
          <a:solidFill>
            <a:srgbClr val="DDDDDD"/>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0"/>
              </a:spcBef>
              <a:buClrTx/>
              <a:buFontTx/>
              <a:buNone/>
            </a:pPr>
            <a:endParaRPr lang="sl-SI" altLang="sl-SI" sz="2400">
              <a:solidFill>
                <a:schemeClr val="tx2"/>
              </a:solidFill>
              <a:latin typeface="Arial" panose="020B0604020202020204" pitchFamily="34" charset="0"/>
            </a:endParaRPr>
          </a:p>
        </p:txBody>
      </p:sp>
      <p:sp>
        <p:nvSpPr>
          <p:cNvPr id="77875" name="Text Box 54"/>
          <p:cNvSpPr txBox="1">
            <a:spLocks noChangeArrowheads="1"/>
          </p:cNvSpPr>
          <p:nvPr/>
        </p:nvSpPr>
        <p:spPr bwMode="auto">
          <a:xfrm>
            <a:off x="4283075" y="3836988"/>
            <a:ext cx="136842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200">
                <a:solidFill>
                  <a:schemeClr val="tx2"/>
                </a:solidFill>
                <a:latin typeface="Arial" panose="020B0604020202020204" pitchFamily="34" charset="0"/>
              </a:rPr>
              <a:t>Št.let</a:t>
            </a:r>
            <a:endParaRPr lang="en-US" altLang="sl-SI" sz="1200">
              <a:solidFill>
                <a:schemeClr val="tx2"/>
              </a:solidFill>
              <a:latin typeface="Arial" panose="020B0604020202020204" pitchFamily="34" charset="0"/>
            </a:endParaRPr>
          </a:p>
        </p:txBody>
      </p:sp>
      <p:sp>
        <p:nvSpPr>
          <p:cNvPr id="77876" name="Line 55"/>
          <p:cNvSpPr>
            <a:spLocks noChangeShapeType="1"/>
          </p:cNvSpPr>
          <p:nvPr/>
        </p:nvSpPr>
        <p:spPr bwMode="auto">
          <a:xfrm>
            <a:off x="3130550" y="2390775"/>
            <a:ext cx="108108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77877" name="AutoShape 56"/>
          <p:cNvSpPr>
            <a:spLocks noChangeArrowheads="1"/>
          </p:cNvSpPr>
          <p:nvPr/>
        </p:nvSpPr>
        <p:spPr bwMode="auto">
          <a:xfrm>
            <a:off x="4211638" y="2014538"/>
            <a:ext cx="811212" cy="720725"/>
          </a:xfrm>
          <a:prstGeom prst="diamond">
            <a:avLst/>
          </a:prstGeom>
          <a:solidFill>
            <a:srgbClr val="DDDDDD"/>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0"/>
              </a:spcBef>
              <a:buClrTx/>
              <a:buFontTx/>
              <a:buNone/>
            </a:pPr>
            <a:endParaRPr lang="sl-SI" altLang="sl-SI" sz="2400">
              <a:solidFill>
                <a:schemeClr val="tx2"/>
              </a:solidFill>
              <a:latin typeface="Arial" panose="020B0604020202020204" pitchFamily="34" charset="0"/>
            </a:endParaRPr>
          </a:p>
        </p:txBody>
      </p:sp>
      <p:sp>
        <p:nvSpPr>
          <p:cNvPr id="77878" name="Line 57"/>
          <p:cNvSpPr>
            <a:spLocks noChangeShapeType="1"/>
          </p:cNvSpPr>
          <p:nvPr/>
        </p:nvSpPr>
        <p:spPr bwMode="auto">
          <a:xfrm>
            <a:off x="5003800" y="2370138"/>
            <a:ext cx="108108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l-SI"/>
          </a:p>
        </p:txBody>
      </p:sp>
      <p:sp>
        <p:nvSpPr>
          <p:cNvPr id="77879" name="Text Box 58"/>
          <p:cNvSpPr txBox="1">
            <a:spLocks noChangeArrowheads="1"/>
          </p:cNvSpPr>
          <p:nvPr/>
        </p:nvSpPr>
        <p:spPr bwMode="auto">
          <a:xfrm>
            <a:off x="4211638" y="2232025"/>
            <a:ext cx="973137"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200">
                <a:solidFill>
                  <a:schemeClr val="tx2"/>
                </a:solidFill>
                <a:latin typeface="Arial" panose="020B0604020202020204" pitchFamily="34" charset="0"/>
              </a:rPr>
              <a:t>Je rojena</a:t>
            </a:r>
            <a:endParaRPr lang="en-US" altLang="sl-SI" sz="1200">
              <a:solidFill>
                <a:schemeClr val="tx2"/>
              </a:solidFill>
              <a:latin typeface="Arial" panose="020B0604020202020204" pitchFamily="34" charset="0"/>
            </a:endParaRPr>
          </a:p>
        </p:txBody>
      </p:sp>
      <p:sp>
        <p:nvSpPr>
          <p:cNvPr id="77880" name="Text Box 59"/>
          <p:cNvSpPr txBox="1">
            <a:spLocks noChangeArrowheads="1"/>
          </p:cNvSpPr>
          <p:nvPr/>
        </p:nvSpPr>
        <p:spPr bwMode="auto">
          <a:xfrm>
            <a:off x="6156325" y="3829050"/>
            <a:ext cx="973138"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200">
                <a:solidFill>
                  <a:schemeClr val="tx2"/>
                </a:solidFill>
                <a:latin typeface="Arial" panose="020B0604020202020204" pitchFamily="34" charset="0"/>
              </a:rPr>
              <a:t>Se nahaja</a:t>
            </a:r>
            <a:endParaRPr lang="en-US" altLang="sl-SI" sz="1200">
              <a:solidFill>
                <a:schemeClr val="tx2"/>
              </a:solidFill>
              <a:latin typeface="Arial" panose="020B0604020202020204" pitchFamily="34" charset="0"/>
            </a:endParaRPr>
          </a:p>
        </p:txBody>
      </p:sp>
      <p:sp>
        <p:nvSpPr>
          <p:cNvPr id="77881" name="Text Box 60"/>
          <p:cNvSpPr txBox="1">
            <a:spLocks noChangeArrowheads="1"/>
          </p:cNvSpPr>
          <p:nvPr/>
        </p:nvSpPr>
        <p:spPr bwMode="auto">
          <a:xfrm>
            <a:off x="3203575" y="2101850"/>
            <a:ext cx="53816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200">
                <a:solidFill>
                  <a:schemeClr val="tx2"/>
                </a:solidFill>
                <a:latin typeface="Arial" panose="020B0604020202020204" pitchFamily="34" charset="0"/>
              </a:rPr>
              <a:t>(1,1)</a:t>
            </a:r>
            <a:endParaRPr lang="en-US" altLang="sl-SI" sz="1200">
              <a:solidFill>
                <a:schemeClr val="tx2"/>
              </a:solidFill>
              <a:latin typeface="Arial" panose="020B0604020202020204" pitchFamily="34" charset="0"/>
            </a:endParaRPr>
          </a:p>
        </p:txBody>
      </p:sp>
      <p:sp>
        <p:nvSpPr>
          <p:cNvPr id="77882" name="Text Box 61"/>
          <p:cNvSpPr txBox="1">
            <a:spLocks noChangeArrowheads="1"/>
          </p:cNvSpPr>
          <p:nvPr/>
        </p:nvSpPr>
        <p:spPr bwMode="auto">
          <a:xfrm>
            <a:off x="2555875" y="3541713"/>
            <a:ext cx="53816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200">
                <a:solidFill>
                  <a:schemeClr val="tx2"/>
                </a:solidFill>
                <a:latin typeface="Arial" panose="020B0604020202020204" pitchFamily="34" charset="0"/>
              </a:rPr>
              <a:t>(t,e)</a:t>
            </a:r>
            <a:endParaRPr lang="en-US" altLang="sl-SI" sz="1200">
              <a:solidFill>
                <a:schemeClr val="tx2"/>
              </a:solidFill>
              <a:latin typeface="Arial" panose="020B0604020202020204" pitchFamily="34" charset="0"/>
            </a:endParaRPr>
          </a:p>
        </p:txBody>
      </p:sp>
      <p:sp>
        <p:nvSpPr>
          <p:cNvPr id="77883" name="Text Box 62"/>
          <p:cNvSpPr txBox="1">
            <a:spLocks noChangeArrowheads="1"/>
          </p:cNvSpPr>
          <p:nvPr/>
        </p:nvSpPr>
        <p:spPr bwMode="auto">
          <a:xfrm>
            <a:off x="5546725" y="2087563"/>
            <a:ext cx="53816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200">
                <a:solidFill>
                  <a:schemeClr val="tx2"/>
                </a:solidFill>
                <a:latin typeface="Arial" panose="020B0604020202020204" pitchFamily="34" charset="0"/>
              </a:rPr>
              <a:t>(1,n)</a:t>
            </a:r>
            <a:endParaRPr lang="en-US" altLang="sl-SI" sz="1200">
              <a:solidFill>
                <a:schemeClr val="tx2"/>
              </a:solidFill>
              <a:latin typeface="Arial" panose="020B0604020202020204" pitchFamily="34" charset="0"/>
            </a:endParaRPr>
          </a:p>
        </p:txBody>
      </p:sp>
      <p:sp>
        <p:nvSpPr>
          <p:cNvPr id="77884" name="Text Box 63"/>
          <p:cNvSpPr txBox="1">
            <a:spLocks noChangeArrowheads="1"/>
          </p:cNvSpPr>
          <p:nvPr/>
        </p:nvSpPr>
        <p:spPr bwMode="auto">
          <a:xfrm>
            <a:off x="3203575" y="2965450"/>
            <a:ext cx="53816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200">
                <a:solidFill>
                  <a:schemeClr val="tx2"/>
                </a:solidFill>
                <a:latin typeface="Arial" panose="020B0604020202020204" pitchFamily="34" charset="0"/>
              </a:rPr>
              <a:t>(1,n)</a:t>
            </a:r>
            <a:endParaRPr lang="en-US" altLang="sl-SI" sz="1200">
              <a:solidFill>
                <a:schemeClr val="tx2"/>
              </a:solidFill>
              <a:latin typeface="Arial" panose="020B0604020202020204" pitchFamily="34" charset="0"/>
            </a:endParaRPr>
          </a:p>
        </p:txBody>
      </p:sp>
      <p:sp>
        <p:nvSpPr>
          <p:cNvPr id="77885" name="Text Box 64"/>
          <p:cNvSpPr txBox="1">
            <a:spLocks noChangeArrowheads="1"/>
          </p:cNvSpPr>
          <p:nvPr/>
        </p:nvSpPr>
        <p:spPr bwMode="auto">
          <a:xfrm>
            <a:off x="5580063" y="2952750"/>
            <a:ext cx="538162"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200">
                <a:solidFill>
                  <a:schemeClr val="tx2"/>
                </a:solidFill>
                <a:latin typeface="Arial" panose="020B0604020202020204" pitchFamily="34" charset="0"/>
              </a:rPr>
              <a:t>(1,n)</a:t>
            </a:r>
            <a:endParaRPr lang="en-US" altLang="sl-SI" sz="1200">
              <a:solidFill>
                <a:schemeClr val="tx2"/>
              </a:solidFill>
              <a:latin typeface="Arial" panose="020B0604020202020204" pitchFamily="34" charset="0"/>
            </a:endParaRPr>
          </a:p>
        </p:txBody>
      </p:sp>
      <p:sp>
        <p:nvSpPr>
          <p:cNvPr id="77886" name="Text Box 65"/>
          <p:cNvSpPr txBox="1">
            <a:spLocks noChangeArrowheads="1"/>
          </p:cNvSpPr>
          <p:nvPr/>
        </p:nvSpPr>
        <p:spPr bwMode="auto">
          <a:xfrm>
            <a:off x="6554788" y="3311525"/>
            <a:ext cx="538162"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200">
                <a:solidFill>
                  <a:schemeClr val="tx2"/>
                </a:solidFill>
                <a:latin typeface="Arial" panose="020B0604020202020204" pitchFamily="34" charset="0"/>
              </a:rPr>
              <a:t>(1,1)</a:t>
            </a:r>
            <a:endParaRPr lang="en-US" altLang="sl-SI" sz="1200">
              <a:solidFill>
                <a:schemeClr val="tx2"/>
              </a:solidFill>
              <a:latin typeface="Arial" panose="020B0604020202020204" pitchFamily="34" charset="0"/>
            </a:endParaRPr>
          </a:p>
        </p:txBody>
      </p:sp>
      <p:sp>
        <p:nvSpPr>
          <p:cNvPr id="77887" name="Text Box 66"/>
          <p:cNvSpPr txBox="1">
            <a:spLocks noChangeArrowheads="1"/>
          </p:cNvSpPr>
          <p:nvPr/>
        </p:nvSpPr>
        <p:spPr bwMode="auto">
          <a:xfrm>
            <a:off x="6554788" y="4405313"/>
            <a:ext cx="538162"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200">
                <a:solidFill>
                  <a:schemeClr val="tx2"/>
                </a:solidFill>
                <a:latin typeface="Arial" panose="020B0604020202020204" pitchFamily="34" charset="0"/>
              </a:rPr>
              <a:t>(1,n)</a:t>
            </a:r>
            <a:endParaRPr lang="en-US" altLang="sl-SI" sz="1200">
              <a:solidFill>
                <a:schemeClr val="tx2"/>
              </a:solidFill>
              <a:latin typeface="Arial" panose="020B0604020202020204" pitchFamily="34" charset="0"/>
            </a:endParaRPr>
          </a:p>
        </p:txBody>
      </p:sp>
      <p:sp>
        <p:nvSpPr>
          <p:cNvPr id="77888" name="Line 67"/>
          <p:cNvSpPr>
            <a:spLocks noChangeShapeType="1"/>
          </p:cNvSpPr>
          <p:nvPr/>
        </p:nvSpPr>
        <p:spPr bwMode="auto">
          <a:xfrm flipH="1" flipV="1">
            <a:off x="2555875" y="3384550"/>
            <a:ext cx="0" cy="3905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sl-SI"/>
          </a:p>
        </p:txBody>
      </p:sp>
      <p:sp>
        <p:nvSpPr>
          <p:cNvPr id="77889" name="Text Box 68"/>
          <p:cNvSpPr txBox="1">
            <a:spLocks noChangeArrowheads="1"/>
          </p:cNvSpPr>
          <p:nvPr/>
        </p:nvSpPr>
        <p:spPr bwMode="auto">
          <a:xfrm>
            <a:off x="684213" y="5829300"/>
            <a:ext cx="78501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600">
                <a:solidFill>
                  <a:schemeClr val="tx2"/>
                </a:solidFill>
                <a:latin typeface="Arial" panose="020B0604020202020204" pitchFamily="34" charset="0"/>
              </a:rPr>
              <a:t>Relacije: Oseba (Moški,Ženska), Kraji, Drzave, Rojena, Bivala, Nahaja</a:t>
            </a:r>
            <a:endParaRPr lang="en-US" altLang="sl-SI" sz="1600">
              <a:solidFill>
                <a:schemeClr val="tx2"/>
              </a:solidFill>
              <a:latin typeface="Arial" panose="020B0604020202020204" pitchFamily="34" charset="0"/>
            </a:endParaRPr>
          </a:p>
        </p:txBody>
      </p:sp>
      <p:sp>
        <p:nvSpPr>
          <p:cNvPr id="77890" name="Text Box 69"/>
          <p:cNvSpPr txBox="1">
            <a:spLocks noChangeArrowheads="1"/>
          </p:cNvSpPr>
          <p:nvPr/>
        </p:nvSpPr>
        <p:spPr bwMode="auto">
          <a:xfrm>
            <a:off x="663575" y="1760538"/>
            <a:ext cx="39338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600">
                <a:solidFill>
                  <a:schemeClr val="tx2"/>
                </a:solidFill>
                <a:latin typeface="Arial" panose="020B0604020202020204" pitchFamily="34" charset="0"/>
              </a:rPr>
              <a:t>E/R diagram (konceptualni model)</a:t>
            </a:r>
            <a:endParaRPr lang="en-US" altLang="sl-SI" sz="1600">
              <a:solidFill>
                <a:schemeClr val="tx2"/>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850" name="Rectangle 2"/>
          <p:cNvSpPr>
            <a:spLocks noChangeArrowheads="1"/>
          </p:cNvSpPr>
          <p:nvPr/>
        </p:nvSpPr>
        <p:spPr bwMode="auto">
          <a:xfrm>
            <a:off x="574675" y="404813"/>
            <a:ext cx="800100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algn="ctr" eaLnBrk="1" hangingPunct="1">
              <a:spcBef>
                <a:spcPct val="0"/>
              </a:spcBef>
              <a:buClrTx/>
              <a:buFontTx/>
              <a:buNone/>
            </a:pPr>
            <a:r>
              <a:rPr lang="sl-SI" altLang="sl-SI" sz="4800">
                <a:solidFill>
                  <a:schemeClr val="tx2"/>
                </a:solidFill>
                <a:latin typeface="Arial" panose="020B0604020202020204" pitchFamily="34" charset="0"/>
              </a:rPr>
              <a:t>  </a:t>
            </a:r>
            <a:r>
              <a:rPr lang="sl-SI" altLang="sl-SI">
                <a:solidFill>
                  <a:schemeClr val="tx2"/>
                </a:solidFill>
                <a:latin typeface="Arial" panose="020B0604020202020204" pitchFamily="34" charset="0"/>
              </a:rPr>
              <a:t>Logični nivo načrtovanja </a:t>
            </a:r>
            <a:r>
              <a:rPr lang="sl-SI" altLang="sl-SI" sz="3400">
                <a:solidFill>
                  <a:schemeClr val="tx2"/>
                </a:solidFill>
                <a:latin typeface="Arial" panose="020B0604020202020204" pitchFamily="34" charset="0"/>
              </a:rPr>
              <a:t>                     </a:t>
            </a:r>
            <a:endParaRPr lang="en-US" altLang="sl-SI">
              <a:solidFill>
                <a:schemeClr val="tx2"/>
              </a:solidFill>
              <a:latin typeface="Arial" panose="020B0604020202020204" pitchFamily="34" charset="0"/>
            </a:endParaRPr>
          </a:p>
        </p:txBody>
      </p:sp>
      <p:sp>
        <p:nvSpPr>
          <p:cNvPr id="78852" name="Text Box 5"/>
          <p:cNvSpPr txBox="1">
            <a:spLocks noChangeArrowheads="1"/>
          </p:cNvSpPr>
          <p:nvPr/>
        </p:nvSpPr>
        <p:spPr bwMode="auto">
          <a:xfrm>
            <a:off x="574675" y="2205038"/>
            <a:ext cx="7742238" cy="180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600" i="1">
                <a:solidFill>
                  <a:schemeClr val="tx2"/>
                </a:solidFill>
                <a:latin typeface="Arial" panose="020B0604020202020204" pitchFamily="34" charset="0"/>
              </a:rPr>
              <a:t>Osebe</a:t>
            </a:r>
            <a:r>
              <a:rPr lang="sl-SI" altLang="sl-SI" sz="1600">
                <a:solidFill>
                  <a:schemeClr val="tx2"/>
                </a:solidFill>
                <a:latin typeface="Arial" panose="020B0604020202020204" pitchFamily="34" charset="0"/>
              </a:rPr>
              <a:t> ( </a:t>
            </a:r>
            <a:r>
              <a:rPr lang="sl-SI" altLang="sl-SI" sz="1600" u="sng">
                <a:solidFill>
                  <a:schemeClr val="tx2"/>
                </a:solidFill>
                <a:latin typeface="Arial" panose="020B0604020202020204" pitchFamily="34" charset="0"/>
              </a:rPr>
              <a:t>#ime, #priimek</a:t>
            </a:r>
            <a:r>
              <a:rPr lang="sl-SI" altLang="sl-SI" sz="1600">
                <a:solidFill>
                  <a:schemeClr val="tx2"/>
                </a:solidFill>
                <a:latin typeface="Arial" panose="020B0604020202020204" pitchFamily="34" charset="0"/>
              </a:rPr>
              <a:t>, starost) ali Osebe ( </a:t>
            </a:r>
            <a:r>
              <a:rPr lang="sl-SI" altLang="sl-SI" sz="1600" u="sng">
                <a:solidFill>
                  <a:schemeClr val="tx2"/>
                </a:solidFill>
                <a:latin typeface="Arial" panose="020B0604020202020204" pitchFamily="34" charset="0"/>
              </a:rPr>
              <a:t>#id</a:t>
            </a:r>
            <a:r>
              <a:rPr lang="sl-SI" altLang="sl-SI" sz="1600">
                <a:solidFill>
                  <a:schemeClr val="tx2"/>
                </a:solidFill>
                <a:latin typeface="Arial" panose="020B0604020202020204" pitchFamily="34" charset="0"/>
              </a:rPr>
              <a:t>, ime, priimek, starost)</a:t>
            </a:r>
          </a:p>
          <a:p>
            <a:pPr eaLnBrk="1" hangingPunct="1">
              <a:spcBef>
                <a:spcPct val="50000"/>
              </a:spcBef>
              <a:buClrTx/>
              <a:buFontTx/>
              <a:buNone/>
            </a:pPr>
            <a:r>
              <a:rPr lang="sl-SI" altLang="sl-SI" sz="1600" i="1">
                <a:solidFill>
                  <a:schemeClr val="tx2"/>
                </a:solidFill>
                <a:latin typeface="Arial" panose="020B0604020202020204" pitchFamily="34" charset="0"/>
              </a:rPr>
              <a:t>Moski </a:t>
            </a:r>
            <a:r>
              <a:rPr lang="sl-SI" altLang="sl-SI" sz="1600">
                <a:solidFill>
                  <a:schemeClr val="tx2"/>
                </a:solidFill>
                <a:latin typeface="Arial" panose="020B0604020202020204" pitchFamily="34" charset="0"/>
              </a:rPr>
              <a:t>( </a:t>
            </a:r>
            <a:r>
              <a:rPr lang="sl-SI" altLang="sl-SI" sz="1600" u="sng">
                <a:solidFill>
                  <a:schemeClr val="tx2"/>
                </a:solidFill>
                <a:latin typeface="Arial" panose="020B0604020202020204" pitchFamily="34" charset="0"/>
              </a:rPr>
              <a:t>#idOsebe</a:t>
            </a:r>
            <a:r>
              <a:rPr lang="sl-SI" altLang="sl-SI" sz="1600">
                <a:solidFill>
                  <a:schemeClr val="tx2"/>
                </a:solidFill>
                <a:latin typeface="Arial" panose="020B0604020202020204" pitchFamily="34" charset="0"/>
              </a:rPr>
              <a:t>, vojaskiCin)</a:t>
            </a:r>
          </a:p>
          <a:p>
            <a:pPr eaLnBrk="1" hangingPunct="1">
              <a:spcBef>
                <a:spcPct val="50000"/>
              </a:spcBef>
              <a:buClrTx/>
              <a:buFontTx/>
              <a:buNone/>
            </a:pPr>
            <a:r>
              <a:rPr lang="sl-SI" altLang="sl-SI" sz="1600" i="1">
                <a:solidFill>
                  <a:schemeClr val="tx2"/>
                </a:solidFill>
                <a:latin typeface="Arial" panose="020B0604020202020204" pitchFamily="34" charset="0"/>
              </a:rPr>
              <a:t>Zenska</a:t>
            </a:r>
            <a:r>
              <a:rPr lang="sl-SI" altLang="sl-SI" sz="1600">
                <a:solidFill>
                  <a:schemeClr val="tx2"/>
                </a:solidFill>
                <a:latin typeface="Arial" panose="020B0604020202020204" pitchFamily="34" charset="0"/>
              </a:rPr>
              <a:t>( </a:t>
            </a:r>
            <a:r>
              <a:rPr lang="sl-SI" altLang="sl-SI" sz="1600" u="sng">
                <a:solidFill>
                  <a:schemeClr val="tx2"/>
                </a:solidFill>
                <a:latin typeface="Arial" panose="020B0604020202020204" pitchFamily="34" charset="0"/>
              </a:rPr>
              <a:t>#idOsebe</a:t>
            </a:r>
            <a:r>
              <a:rPr lang="sl-SI" altLang="sl-SI" sz="1600">
                <a:solidFill>
                  <a:schemeClr val="tx2"/>
                </a:solidFill>
                <a:latin typeface="Arial" panose="020B0604020202020204" pitchFamily="34" charset="0"/>
              </a:rPr>
              <a:t>, dekliskiPriimek)</a:t>
            </a:r>
          </a:p>
          <a:p>
            <a:pPr eaLnBrk="1" hangingPunct="1">
              <a:spcBef>
                <a:spcPct val="50000"/>
              </a:spcBef>
              <a:buClrTx/>
              <a:buFontTx/>
              <a:buNone/>
            </a:pPr>
            <a:r>
              <a:rPr lang="sl-SI" altLang="sl-SI" sz="1600">
                <a:solidFill>
                  <a:schemeClr val="tx2"/>
                </a:solidFill>
                <a:latin typeface="Arial" panose="020B0604020202020204" pitchFamily="34" charset="0"/>
              </a:rPr>
              <a:t>Možno je tudi:</a:t>
            </a:r>
          </a:p>
          <a:p>
            <a:pPr eaLnBrk="1" hangingPunct="1">
              <a:spcBef>
                <a:spcPct val="50000"/>
              </a:spcBef>
              <a:buClrTx/>
              <a:buFontTx/>
              <a:buNone/>
            </a:pPr>
            <a:r>
              <a:rPr lang="sl-SI" altLang="sl-SI" sz="1600" i="1">
                <a:solidFill>
                  <a:schemeClr val="tx2"/>
                </a:solidFill>
                <a:latin typeface="Arial" panose="020B0604020202020204" pitchFamily="34" charset="0"/>
              </a:rPr>
              <a:t>Osebe</a:t>
            </a:r>
            <a:r>
              <a:rPr lang="sl-SI" altLang="sl-SI" sz="1600">
                <a:solidFill>
                  <a:schemeClr val="tx2"/>
                </a:solidFill>
                <a:latin typeface="Arial" panose="020B0604020202020204" pitchFamily="34" charset="0"/>
              </a:rPr>
              <a:t>(  </a:t>
            </a:r>
            <a:r>
              <a:rPr lang="sl-SI" altLang="sl-SI" sz="1600" u="sng">
                <a:solidFill>
                  <a:schemeClr val="tx2"/>
                </a:solidFill>
                <a:latin typeface="Arial" panose="020B0604020202020204" pitchFamily="34" charset="0"/>
              </a:rPr>
              <a:t>#id</a:t>
            </a:r>
            <a:r>
              <a:rPr lang="sl-SI" altLang="sl-SI" sz="1600">
                <a:solidFill>
                  <a:schemeClr val="tx2"/>
                </a:solidFill>
                <a:latin typeface="Arial" panose="020B0604020202020204" pitchFamily="34" charset="0"/>
              </a:rPr>
              <a:t>, ime, priimek, starost, spol, vojaskiCin, dekliskiPriimek)</a:t>
            </a:r>
            <a:endParaRPr lang="en-US" altLang="sl-SI" sz="1600">
              <a:solidFill>
                <a:schemeClr val="tx2"/>
              </a:solidFill>
              <a:latin typeface="Arial" panose="020B0604020202020204" pitchFamily="34" charset="0"/>
            </a:endParaRPr>
          </a:p>
        </p:txBody>
      </p:sp>
      <p:sp>
        <p:nvSpPr>
          <p:cNvPr id="78853" name="Text Box 6"/>
          <p:cNvSpPr txBox="1">
            <a:spLocks noChangeArrowheads="1"/>
          </p:cNvSpPr>
          <p:nvPr/>
        </p:nvSpPr>
        <p:spPr bwMode="auto">
          <a:xfrm>
            <a:off x="574675" y="5324475"/>
            <a:ext cx="8001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endParaRPr lang="sl-SI" altLang="sl-SI" sz="1600">
              <a:solidFill>
                <a:schemeClr val="tx2"/>
              </a:solidFill>
              <a:latin typeface="Arial" panose="020B0604020202020204" pitchFamily="34" charset="0"/>
            </a:endParaRPr>
          </a:p>
        </p:txBody>
      </p:sp>
      <p:sp>
        <p:nvSpPr>
          <p:cNvPr id="78854" name="Text Box 7"/>
          <p:cNvSpPr txBox="1">
            <a:spLocks noChangeArrowheads="1"/>
          </p:cNvSpPr>
          <p:nvPr/>
        </p:nvSpPr>
        <p:spPr bwMode="auto">
          <a:xfrm>
            <a:off x="574675" y="4149725"/>
            <a:ext cx="8001000"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600" i="1">
                <a:solidFill>
                  <a:schemeClr val="tx2"/>
                </a:solidFill>
                <a:latin typeface="Arial" panose="020B0604020202020204" pitchFamily="34" charset="0"/>
              </a:rPr>
              <a:t>Kraji</a:t>
            </a:r>
            <a:r>
              <a:rPr lang="sl-SI" altLang="sl-SI" sz="1600">
                <a:solidFill>
                  <a:schemeClr val="tx2"/>
                </a:solidFill>
                <a:latin typeface="Arial" panose="020B0604020202020204" pitchFamily="34" charset="0"/>
              </a:rPr>
              <a:t> ( </a:t>
            </a:r>
            <a:r>
              <a:rPr lang="sl-SI" altLang="sl-SI" sz="1600" u="sng">
                <a:solidFill>
                  <a:schemeClr val="tx2"/>
                </a:solidFill>
                <a:latin typeface="Arial" panose="020B0604020202020204" pitchFamily="34" charset="0"/>
              </a:rPr>
              <a:t>#id</a:t>
            </a:r>
            <a:r>
              <a:rPr lang="sl-SI" altLang="sl-SI" sz="1600">
                <a:solidFill>
                  <a:schemeClr val="tx2"/>
                </a:solidFill>
                <a:latin typeface="Arial" panose="020B0604020202020204" pitchFamily="34" charset="0"/>
              </a:rPr>
              <a:t>, ime, steviloPreb)</a:t>
            </a:r>
          </a:p>
          <a:p>
            <a:pPr eaLnBrk="1" hangingPunct="1">
              <a:spcBef>
                <a:spcPct val="50000"/>
              </a:spcBef>
              <a:buClrTx/>
              <a:buFontTx/>
              <a:buNone/>
            </a:pPr>
            <a:r>
              <a:rPr lang="sl-SI" altLang="sl-SI" sz="1600" i="1">
                <a:solidFill>
                  <a:schemeClr val="tx2"/>
                </a:solidFill>
                <a:latin typeface="Arial" panose="020B0604020202020204" pitchFamily="34" charset="0"/>
              </a:rPr>
              <a:t>Drzave</a:t>
            </a:r>
            <a:r>
              <a:rPr lang="sl-SI" altLang="sl-SI" sz="1600">
                <a:solidFill>
                  <a:schemeClr val="tx2"/>
                </a:solidFill>
                <a:latin typeface="Arial" panose="020B0604020202020204" pitchFamily="34" charset="0"/>
              </a:rPr>
              <a:t>( </a:t>
            </a:r>
            <a:r>
              <a:rPr lang="sl-SI" altLang="sl-SI" sz="1600" u="sng">
                <a:solidFill>
                  <a:schemeClr val="tx2"/>
                </a:solidFill>
                <a:latin typeface="Arial" panose="020B0604020202020204" pitchFamily="34" charset="0"/>
              </a:rPr>
              <a:t>#id</a:t>
            </a:r>
            <a:r>
              <a:rPr lang="sl-SI" altLang="sl-SI" sz="1600">
                <a:solidFill>
                  <a:schemeClr val="tx2"/>
                </a:solidFill>
                <a:latin typeface="Arial" panose="020B0604020202020204" pitchFamily="34" charset="0"/>
              </a:rPr>
              <a:t>, ime, steviloPreb)</a:t>
            </a:r>
            <a:endParaRPr lang="en-US" altLang="sl-SI" sz="1600">
              <a:solidFill>
                <a:schemeClr val="tx2"/>
              </a:solidFill>
              <a:latin typeface="Arial" panose="020B0604020202020204" pitchFamily="34" charset="0"/>
            </a:endParaRPr>
          </a:p>
        </p:txBody>
      </p:sp>
      <p:sp>
        <p:nvSpPr>
          <p:cNvPr id="78855" name="Text Box 8"/>
          <p:cNvSpPr txBox="1">
            <a:spLocks noChangeArrowheads="1"/>
          </p:cNvSpPr>
          <p:nvPr/>
        </p:nvSpPr>
        <p:spPr bwMode="auto">
          <a:xfrm>
            <a:off x="574675" y="4879975"/>
            <a:ext cx="8001000" cy="106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defRPr>
            </a:lvl9pPr>
          </a:lstStyle>
          <a:p>
            <a:pPr eaLnBrk="1" hangingPunct="1">
              <a:spcBef>
                <a:spcPct val="50000"/>
              </a:spcBef>
              <a:buClrTx/>
              <a:buFontTx/>
              <a:buNone/>
            </a:pPr>
            <a:r>
              <a:rPr lang="sl-SI" altLang="sl-SI" sz="1600" i="1">
                <a:solidFill>
                  <a:schemeClr val="tx2"/>
                </a:solidFill>
                <a:latin typeface="Arial" panose="020B0604020202020204" pitchFamily="34" charset="0"/>
              </a:rPr>
              <a:t>Bivanje</a:t>
            </a:r>
            <a:r>
              <a:rPr lang="sl-SI" altLang="sl-SI" sz="1600">
                <a:solidFill>
                  <a:schemeClr val="tx2"/>
                </a:solidFill>
                <a:latin typeface="Arial" panose="020B0604020202020204" pitchFamily="34" charset="0"/>
              </a:rPr>
              <a:t> ( </a:t>
            </a:r>
            <a:r>
              <a:rPr lang="sl-SI" altLang="sl-SI" sz="1600" u="sng">
                <a:solidFill>
                  <a:schemeClr val="tx2"/>
                </a:solidFill>
                <a:latin typeface="Arial" panose="020B0604020202020204" pitchFamily="34" charset="0"/>
              </a:rPr>
              <a:t>#id</a:t>
            </a:r>
            <a:r>
              <a:rPr lang="sl-SI" altLang="sl-SI" sz="1600">
                <a:solidFill>
                  <a:schemeClr val="tx2"/>
                </a:solidFill>
                <a:latin typeface="Arial" panose="020B0604020202020204" pitchFamily="34" charset="0"/>
              </a:rPr>
              <a:t>, idOsebe, idKraja, steviloLet)</a:t>
            </a:r>
          </a:p>
          <a:p>
            <a:pPr eaLnBrk="1" hangingPunct="1">
              <a:spcBef>
                <a:spcPct val="50000"/>
              </a:spcBef>
              <a:buClrTx/>
              <a:buFontTx/>
              <a:buNone/>
            </a:pPr>
            <a:r>
              <a:rPr lang="sl-SI" altLang="sl-SI" sz="1600" i="1">
                <a:solidFill>
                  <a:schemeClr val="tx2"/>
                </a:solidFill>
                <a:latin typeface="Arial" panose="020B0604020202020204" pitchFamily="34" charset="0"/>
              </a:rPr>
              <a:t>Rojstvo</a:t>
            </a:r>
            <a:r>
              <a:rPr lang="sl-SI" altLang="sl-SI" sz="1600">
                <a:solidFill>
                  <a:schemeClr val="tx2"/>
                </a:solidFill>
                <a:latin typeface="Arial" panose="020B0604020202020204" pitchFamily="34" charset="0"/>
              </a:rPr>
              <a:t>( </a:t>
            </a:r>
            <a:r>
              <a:rPr lang="sl-SI" altLang="sl-SI" sz="1600" u="sng">
                <a:solidFill>
                  <a:schemeClr val="tx2"/>
                </a:solidFill>
                <a:latin typeface="Arial" panose="020B0604020202020204" pitchFamily="34" charset="0"/>
              </a:rPr>
              <a:t>#idOsebe, #idKraja</a:t>
            </a:r>
            <a:r>
              <a:rPr lang="sl-SI" altLang="sl-SI" sz="1600">
                <a:solidFill>
                  <a:schemeClr val="tx2"/>
                </a:solidFill>
                <a:latin typeface="Arial" panose="020B0604020202020204" pitchFamily="34" charset="0"/>
              </a:rPr>
              <a:t>) </a:t>
            </a:r>
          </a:p>
          <a:p>
            <a:pPr eaLnBrk="1" hangingPunct="1">
              <a:spcBef>
                <a:spcPct val="50000"/>
              </a:spcBef>
              <a:buClrTx/>
              <a:buFontTx/>
              <a:buNone/>
            </a:pPr>
            <a:r>
              <a:rPr lang="sl-SI" altLang="sl-SI" sz="1600" i="1">
                <a:solidFill>
                  <a:schemeClr val="tx2"/>
                </a:solidFill>
                <a:latin typeface="Arial" panose="020B0604020202020204" pitchFamily="34" charset="0"/>
              </a:rPr>
              <a:t>Nahaja</a:t>
            </a:r>
            <a:r>
              <a:rPr lang="sl-SI" altLang="sl-SI" sz="1600">
                <a:solidFill>
                  <a:schemeClr val="tx2"/>
                </a:solidFill>
                <a:latin typeface="Arial" panose="020B0604020202020204" pitchFamily="34" charset="0"/>
              </a:rPr>
              <a:t> ( </a:t>
            </a:r>
            <a:r>
              <a:rPr lang="sl-SI" altLang="sl-SI" sz="1600" u="sng">
                <a:solidFill>
                  <a:schemeClr val="tx2"/>
                </a:solidFill>
                <a:latin typeface="Arial" panose="020B0604020202020204" pitchFamily="34" charset="0"/>
              </a:rPr>
              <a:t>#idKraja, #idDrzave</a:t>
            </a:r>
            <a:r>
              <a:rPr lang="sl-SI" altLang="sl-SI" sz="1600">
                <a:solidFill>
                  <a:schemeClr val="tx2"/>
                </a:solidFill>
                <a:latin typeface="Arial" panose="020B0604020202020204" pitchFamily="34" charset="0"/>
              </a:rPr>
              <a:t>)</a:t>
            </a:r>
            <a:endParaRPr lang="en-US" altLang="sl-SI" sz="1600">
              <a:solidFill>
                <a:schemeClr val="tx2"/>
              </a:solidFill>
              <a:latin typeface="Arial" panose="020B0604020202020204"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ova 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ova 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7698</TotalTime>
  <Words>732</Words>
  <Application>Microsoft Office PowerPoint</Application>
  <PresentationFormat>On-screen Show (4:3)</PresentationFormat>
  <Paragraphs>117</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Wingdings</vt:lpstr>
      <vt:lpstr>Office Theme</vt:lpstr>
      <vt:lpstr>PowerPoint Presentation</vt:lpstr>
      <vt:lpstr> Konceptualna shema</vt:lpstr>
      <vt:lpstr> Logični nivo načrtovanja podatkov                     </vt:lpstr>
      <vt:lpstr> Logični nivo načrtovanja</vt:lpstr>
      <vt:lpstr>Identifikacija relacij</vt:lpstr>
      <vt:lpstr>PowerPoint Presentation</vt:lpstr>
      <vt:lpstr> Zgled - Logični nivo načrtovanja </vt:lpstr>
      <vt:lpstr>PowerPoint Presentation</vt:lpstr>
      <vt:lpstr>PowerPoint Presentation</vt:lpstr>
      <vt:lpstr>Pregled sheme in normalizacija podatkov</vt:lpstr>
      <vt:lpstr>Glej: Anomalije in normalizacija podatkov</vt:lpstr>
      <vt:lpstr>PowerPoint Presentation</vt:lpstr>
      <vt:lpstr>PowerPoint Presentation</vt:lpstr>
      <vt:lpstr>PowerPoint Presentation</vt:lpstr>
      <vt:lpstr>Oglej si!</vt:lpstr>
    </vt:vector>
  </TitlesOfParts>
  <Company>diging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Uvod v podatkovne baze</dc:title>
  <dc:creator>diging</dc:creator>
  <cp:lastModifiedBy>Matija Lokar</cp:lastModifiedBy>
  <cp:revision>458</cp:revision>
  <dcterms:created xsi:type="dcterms:W3CDTF">2004-09-30T21:15:36Z</dcterms:created>
  <dcterms:modified xsi:type="dcterms:W3CDTF">2021-11-23T11:45:04Z</dcterms:modified>
</cp:coreProperties>
</file>