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23"/>
  </p:notesMasterIdLst>
  <p:handoutMasterIdLst>
    <p:handoutMasterId r:id="rId24"/>
  </p:handoutMasterIdLst>
  <p:sldIdLst>
    <p:sldId id="325" r:id="rId2"/>
    <p:sldId id="341" r:id="rId3"/>
    <p:sldId id="342" r:id="rId4"/>
    <p:sldId id="346" r:id="rId5"/>
    <p:sldId id="343" r:id="rId6"/>
    <p:sldId id="347" r:id="rId7"/>
    <p:sldId id="335" r:id="rId8"/>
    <p:sldId id="340" r:id="rId9"/>
    <p:sldId id="338" r:id="rId10"/>
    <p:sldId id="337" r:id="rId11"/>
    <p:sldId id="339" r:id="rId12"/>
    <p:sldId id="348" r:id="rId13"/>
    <p:sldId id="349" r:id="rId14"/>
    <p:sldId id="350" r:id="rId15"/>
    <p:sldId id="351" r:id="rId16"/>
    <p:sldId id="352" r:id="rId17"/>
    <p:sldId id="353" r:id="rId18"/>
    <p:sldId id="354" r:id="rId19"/>
    <p:sldId id="355" r:id="rId20"/>
    <p:sldId id="357" r:id="rId21"/>
    <p:sldId id="358" r:id="rId22"/>
  </p:sldIdLst>
  <p:sldSz cx="9144000" cy="6858000" type="screen4x3"/>
  <p:notesSz cx="7099300" cy="10234613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6" autoAdjust="0"/>
    <p:restoredTop sz="94636" autoAdjust="0"/>
  </p:normalViewPr>
  <p:slideViewPr>
    <p:cSldViewPr>
      <p:cViewPr varScale="1">
        <p:scale>
          <a:sx n="85" d="100"/>
          <a:sy n="85" d="100"/>
        </p:scale>
        <p:origin x="732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sl-SI"/>
          </a:p>
        </p:txBody>
      </p:sp>
      <p:sp>
        <p:nvSpPr>
          <p:cNvPr id="17101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fld id="{845B9B7C-C74C-45FD-AE89-635D2DD34E69}" type="slidenum">
              <a:rPr lang="sl-SI"/>
              <a:pPr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885680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5" name="Rectangle 1027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6" name="Rectangle 1028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8917" name="Rectangle 1029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8" y="4862513"/>
            <a:ext cx="5203825" cy="460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8918" name="Rectangle 1030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defTabSz="949325" eaLnBrk="0" hangingPunct="0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8919" name="Rectangle 1031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906" tIns="47453" rIns="94906" bIns="47453" numCol="1" anchor="b" anchorCtr="0" compatLnSpc="1">
            <a:prstTxWarp prst="textNoShape">
              <a:avLst/>
            </a:prstTxWarp>
          </a:bodyPr>
          <a:lstStyle>
            <a:lvl1pPr algn="r" defTabSz="949325" eaLnBrk="0" hangingPunct="0">
              <a:defRPr sz="1200">
                <a:latin typeface="Times New Roman" pitchFamily="18" charset="0"/>
              </a:defRPr>
            </a:lvl1pPr>
          </a:lstStyle>
          <a:p>
            <a:fld id="{3B0F36C2-F1B3-4623-B00F-B5D877BF37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0002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3600"/>
            </a:lvl1pPr>
          </a:lstStyle>
          <a:p>
            <a:r>
              <a:rPr lang="sl-SI"/>
              <a:t>Click to edit Master title style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sl-SI"/>
              <a:t>Click to edit Master subtitle style</a:t>
            </a:r>
          </a:p>
        </p:txBody>
      </p:sp>
      <p:sp>
        <p:nvSpPr>
          <p:cNvPr id="29082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29082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29082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E9D15090-AB0A-407C-B315-BA0AE182A504}" type="slidenum">
              <a:rPr lang="sl-SI"/>
              <a:pPr/>
              <a:t>‹#›</a:t>
            </a:fld>
            <a:endParaRPr lang="sl-SI"/>
          </a:p>
        </p:txBody>
      </p:sp>
      <p:sp>
        <p:nvSpPr>
          <p:cNvPr id="29082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sl-SI" sz="24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A28E1A2-BDF0-4FBE-82C2-4846B0CDB8E9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88913"/>
            <a:ext cx="2024063" cy="61928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68313" y="188913"/>
            <a:ext cx="5922962" cy="61928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F7A711-2812-4FFD-9F41-73B00A7C2779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D4BED-0404-4EE3-B479-28A3F93600B5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4CBD46-1CA4-42DA-921F-BAEA0AB550D7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341438"/>
            <a:ext cx="3924300" cy="50403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82524C-2683-4C63-BF65-D8C7E08C15EB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C8A5FA-AD19-4418-AFAD-B03C17E826D8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4DCFCA-6B0C-49E1-BEA0-A809E396FA44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1F34B3-6895-4480-B4CF-5BD4DC16A6C3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260B288-39E9-4DCD-95B4-47B443499A74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5C842B-33A8-4880-9300-89B320943060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188913"/>
            <a:ext cx="8001000" cy="68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Click to edit Master title style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341438"/>
            <a:ext cx="8001000" cy="5040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/>
              <a:t>Click to edit Master text styles</a:t>
            </a:r>
          </a:p>
          <a:p>
            <a:pPr lvl="1"/>
            <a:r>
              <a:rPr lang="sl-SI"/>
              <a:t>Second level</a:t>
            </a:r>
          </a:p>
          <a:p>
            <a:pPr lvl="2"/>
            <a:r>
              <a:rPr lang="sl-SI"/>
              <a:t>Third level</a:t>
            </a:r>
          </a:p>
          <a:p>
            <a:pPr lvl="3"/>
            <a:r>
              <a:rPr lang="sl-SI"/>
              <a:t>Fourth level</a:t>
            </a:r>
          </a:p>
          <a:p>
            <a:pPr lvl="4"/>
            <a:r>
              <a:rPr lang="sl-SI"/>
              <a:t>Fifth level</a:t>
            </a:r>
          </a:p>
        </p:txBody>
      </p:sp>
      <p:sp>
        <p:nvSpPr>
          <p:cNvPr id="289796" name="AutoShape 4"/>
          <p:cNvSpPr>
            <a:spLocks noChangeArrowheads="1"/>
          </p:cNvSpPr>
          <p:nvPr/>
        </p:nvSpPr>
        <p:spPr bwMode="auto">
          <a:xfrm>
            <a:off x="611188" y="1125538"/>
            <a:ext cx="7958137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1"/>
          </a:solidFill>
          <a:ln w="9525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sl-SI" sz="2400">
              <a:latin typeface="Times New Roman" pitchFamily="18" charset="0"/>
            </a:endParaRPr>
          </a:p>
        </p:txBody>
      </p:sp>
      <p:sp>
        <p:nvSpPr>
          <p:cNvPr id="289797" name="Line 5"/>
          <p:cNvSpPr>
            <a:spLocks noChangeShapeType="1"/>
          </p:cNvSpPr>
          <p:nvPr/>
        </p:nvSpPr>
        <p:spPr bwMode="auto">
          <a:xfrm flipV="1">
            <a:off x="539750" y="6524625"/>
            <a:ext cx="7924800" cy="0"/>
          </a:xfrm>
          <a:prstGeom prst="line">
            <a:avLst/>
          </a:prstGeom>
          <a:noFill/>
          <a:ln w="3175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7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9750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r>
              <a:rPr lang="sl-SI"/>
              <a:t>Matija Lokar, FMF</a:t>
            </a:r>
          </a:p>
        </p:txBody>
      </p:sp>
      <p:sp>
        <p:nvSpPr>
          <p:cNvPr id="2897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76600" y="661987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sl-SI"/>
          </a:p>
        </p:txBody>
      </p:sp>
      <p:sp>
        <p:nvSpPr>
          <p:cNvPr id="2898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16688" y="661987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6355A6D-D311-44D6-AED9-32275A5C8D0B}" type="slidenum">
              <a:rPr lang="sl-SI"/>
              <a:pPr/>
              <a:t>‹#›</a:t>
            </a:fld>
            <a:r>
              <a:rPr lang="sl-SI"/>
              <a:t> : 2006/7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9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9795" grpId="0" build="p" bldLvl="5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8979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  <p:hf sldNum="0" hdr="0" ftr="0"/>
  <p:txStyles>
    <p:titleStyle>
      <a:lvl1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6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o"/>
        <a:defRPr sz="21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SQL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/>
              <a:t>Več tabel</a:t>
            </a:r>
          </a:p>
          <a:p>
            <a:r>
              <a:rPr lang="sl-SI" dirty="0"/>
              <a:t>Združevanje s kartezičnim produktom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/>
            <a:r>
              <a:rPr lang="sl-SI" sz="2400" dirty="0"/>
              <a:t>SELECT * FROM modeli, proizvajalci</a:t>
            </a:r>
            <a:br>
              <a:rPr lang="sl-SI" sz="2400" dirty="0"/>
            </a:br>
            <a:r>
              <a:rPr lang="sl-SI" sz="2400" dirty="0"/>
              <a:t>WHERE modeli.ID_IZD = proizvajalci.ID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sl-SI" dirty="0"/>
          </a:p>
          <a:p>
            <a:pPr lvl="1"/>
            <a:endParaRPr lang="sl-S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6695557"/>
              </p:ext>
            </p:extLst>
          </p:nvPr>
        </p:nvGraphicFramePr>
        <p:xfrm>
          <a:off x="3419872" y="1556792"/>
          <a:ext cx="5625163" cy="1008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7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7507">
                <a:tc>
                  <a:txBody>
                    <a:bodyPr/>
                    <a:lstStyle/>
                    <a:p>
                      <a:r>
                        <a:rPr lang="sl-SI" sz="1100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Proizvajalec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Spletna stran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pomoč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160"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444"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9503863"/>
              </p:ext>
            </p:extLst>
          </p:nvPr>
        </p:nvGraphicFramePr>
        <p:xfrm>
          <a:off x="107504" y="1484784"/>
          <a:ext cx="309634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0027">
                <a:tc>
                  <a:txBody>
                    <a:bodyPr/>
                    <a:lstStyle/>
                    <a:p>
                      <a:r>
                        <a:rPr lang="sl-SI" sz="110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cena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ID_IZD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€499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8944650"/>
              </p:ext>
            </p:extLst>
          </p:nvPr>
        </p:nvGraphicFramePr>
        <p:xfrm>
          <a:off x="539552" y="3789040"/>
          <a:ext cx="8352929" cy="1866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3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35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66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219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479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9248">
                <a:tc>
                  <a:txBody>
                    <a:bodyPr/>
                    <a:lstStyle/>
                    <a:p>
                      <a:r>
                        <a:rPr lang="sl-SI" sz="110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cena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ID_IZD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Proizvajalec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Spletna stran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pomoč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€499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 bwMode="auto">
          <a:xfrm>
            <a:off x="1763688" y="3068960"/>
            <a:ext cx="2373715" cy="72008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>
            <a:off x="4137403" y="2564904"/>
            <a:ext cx="2018774" cy="122413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71906617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001000" cy="684212"/>
          </a:xfrm>
        </p:spPr>
        <p:txBody>
          <a:bodyPr/>
          <a:lstStyle/>
          <a:p>
            <a:pPr marL="285750" indent="-285750"/>
            <a:r>
              <a:rPr lang="sl-SI" sz="2400" dirty="0"/>
              <a:t>SELECT model, Proizvajalec </a:t>
            </a:r>
            <a:br>
              <a:rPr lang="sl-SI" sz="2400" dirty="0"/>
            </a:br>
            <a:r>
              <a:rPr lang="sl-SI" sz="2400" dirty="0"/>
              <a:t>FROM modeli, proizvajalci WHERE ID_IZD = ID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sl-SI" dirty="0"/>
          </a:p>
          <a:p>
            <a:pPr lvl="1"/>
            <a:endParaRPr lang="sl-S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25779261"/>
              </p:ext>
            </p:extLst>
          </p:nvPr>
        </p:nvGraphicFramePr>
        <p:xfrm>
          <a:off x="3419872" y="1556792"/>
          <a:ext cx="5625163" cy="1008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7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7507">
                <a:tc>
                  <a:txBody>
                    <a:bodyPr/>
                    <a:lstStyle/>
                    <a:p>
                      <a:r>
                        <a:rPr lang="sl-SI" sz="1100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Proizvajalec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Spletna stran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pomoč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160"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444"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128079"/>
              </p:ext>
            </p:extLst>
          </p:nvPr>
        </p:nvGraphicFramePr>
        <p:xfrm>
          <a:off x="107504" y="1484784"/>
          <a:ext cx="309634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0027">
                <a:tc>
                  <a:txBody>
                    <a:bodyPr/>
                    <a:lstStyle/>
                    <a:p>
                      <a:r>
                        <a:rPr lang="sl-SI" sz="110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cena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ID_IZD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€499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4981907"/>
              </p:ext>
            </p:extLst>
          </p:nvPr>
        </p:nvGraphicFramePr>
        <p:xfrm>
          <a:off x="2843808" y="3933056"/>
          <a:ext cx="2587190" cy="1866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66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248">
                <a:tc>
                  <a:txBody>
                    <a:bodyPr/>
                    <a:lstStyle/>
                    <a:p>
                      <a:r>
                        <a:rPr lang="sl-SI" sz="110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Proizvajalec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>
            <a:endCxn id="9" idx="0"/>
          </p:cNvCxnSpPr>
          <p:nvPr/>
        </p:nvCxnSpPr>
        <p:spPr bwMode="auto">
          <a:xfrm>
            <a:off x="1763688" y="3068960"/>
            <a:ext cx="2373715" cy="86409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>
            <a:endCxn id="9" idx="0"/>
          </p:cNvCxnSpPr>
          <p:nvPr/>
        </p:nvCxnSpPr>
        <p:spPr bwMode="auto">
          <a:xfrm flipH="1">
            <a:off x="4137403" y="2564904"/>
            <a:ext cx="2018773" cy="13681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8705599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Kartezični produkt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/>
              <a:t>"Poparčkamo" vse, če je smiselno ali ne</a:t>
            </a:r>
          </a:p>
          <a:p>
            <a:r>
              <a:rPr lang="sl-SI" dirty="0"/>
              <a:t>Potem pa z WHERE "filtriramo"</a:t>
            </a:r>
          </a:p>
          <a:p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3329957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sz="2800" dirty="0"/>
              <a:t>Združevanje na osnovi enakih vrednosti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000" dirty="0">
                <a:latin typeface="Courier New" pitchFamily="49" charset="0"/>
              </a:rPr>
              <a:t>SELECT * FROM zaposleni, naslovi WHERE naslovi.IDZaposlenega = zaposleni.IDZaposlenega</a:t>
            </a:r>
          </a:p>
          <a:p>
            <a:r>
              <a:rPr lang="sl-SI" sz="2000" dirty="0"/>
              <a:t>Vse možne vrstica, sestavljene iz tistih vrstic iz tabele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zaposelni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/>
              <a:t>in vrstic iz tabele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naslovi</a:t>
            </a:r>
            <a:r>
              <a:rPr lang="sl-SI" sz="2000" dirty="0"/>
              <a:t>, kjer se vrednost v stolpcu </a:t>
            </a:r>
            <a:r>
              <a:rPr lang="sl-SI" sz="2000" dirty="0" err="1">
                <a:latin typeface="Courier New" pitchFamily="49" charset="0"/>
              </a:rPr>
              <a:t>IDZaposlenega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/>
              <a:t>tabele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zaposelni</a:t>
            </a:r>
            <a:r>
              <a:rPr lang="sl-SI" sz="2000" dirty="0"/>
              <a:t> in vrednost  stolpca </a:t>
            </a:r>
            <a:r>
              <a:rPr lang="sl-SI" sz="2000" dirty="0" err="1">
                <a:latin typeface="Courier New" pitchFamily="49" charset="0"/>
              </a:rPr>
              <a:t>IDZaposlenega</a:t>
            </a:r>
            <a:r>
              <a:rPr lang="sl-SI" sz="2000" dirty="0">
                <a:latin typeface="Courier New" pitchFamily="49" charset="0"/>
              </a:rPr>
              <a:t> </a:t>
            </a:r>
            <a:r>
              <a:rPr lang="sl-SI" sz="2000" dirty="0"/>
              <a:t>iz tabele </a:t>
            </a:r>
            <a:r>
              <a:rPr lang="sl-SI" sz="2000" dirty="0" err="1">
                <a:latin typeface="Courier New" pitchFamily="49" charset="0"/>
                <a:cs typeface="Courier New" pitchFamily="49" charset="0"/>
              </a:rPr>
              <a:t>naslovi</a:t>
            </a:r>
            <a:r>
              <a:rPr lang="sl-SI" sz="2000" dirty="0" err="1"/>
              <a:t>ujema</a:t>
            </a:r>
            <a:r>
              <a:rPr lang="sl-SI" sz="2000" dirty="0"/>
              <a:t>.</a:t>
            </a:r>
          </a:p>
          <a:p>
            <a:r>
              <a:rPr lang="sl-SI" sz="2000" dirty="0"/>
              <a:t>Da se stolpca, kjer iščemo ujemanje, imenujeta enako, je naključje</a:t>
            </a:r>
            <a:r>
              <a:rPr lang="en-US" sz="2000" dirty="0"/>
              <a:t> (no, ja …)</a:t>
            </a:r>
            <a:endParaRPr lang="sl-SI" sz="2000" dirty="0"/>
          </a:p>
          <a:p>
            <a:endParaRPr lang="sl-SI" sz="2000" dirty="0"/>
          </a:p>
          <a:p>
            <a:endParaRPr lang="sl-SI" sz="2000" dirty="0"/>
          </a:p>
          <a:p>
            <a:endParaRPr lang="sl-SI" sz="2000" dirty="0"/>
          </a:p>
          <a:p>
            <a:endParaRPr lang="sl-SI" sz="2000" dirty="0"/>
          </a:p>
          <a:p>
            <a:endParaRPr lang="sl-SI" sz="2000" dirty="0"/>
          </a:p>
          <a:p>
            <a:endParaRPr lang="sl-SI" sz="2000" dirty="0"/>
          </a:p>
          <a:p>
            <a:endParaRPr lang="sl-SI" sz="2000" dirty="0"/>
          </a:p>
          <a:p>
            <a:pPr marL="0" indent="0">
              <a:buNone/>
            </a:pPr>
            <a:endParaRPr lang="sl-SI" sz="2200" dirty="0"/>
          </a:p>
        </p:txBody>
      </p:sp>
      <p:pic>
        <p:nvPicPr>
          <p:cNvPr id="423940" name="Picture 4"/>
          <p:cNvPicPr>
            <a:picLocks noChangeAspect="1" noChangeArrowheads="1"/>
          </p:cNvPicPr>
          <p:nvPr/>
        </p:nvPicPr>
        <p:blipFill rotWithShape="1">
          <a:blip r:embed="rId2" cstate="print"/>
          <a:srcRect l="28343" t="24475" r="36220" b="58992"/>
          <a:stretch/>
        </p:blipFill>
        <p:spPr bwMode="auto">
          <a:xfrm>
            <a:off x="341464" y="4040559"/>
            <a:ext cx="3600450" cy="1233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3941" name="Picture 5"/>
          <p:cNvPicPr>
            <a:picLocks noChangeAspect="1" noChangeArrowheads="1"/>
          </p:cNvPicPr>
          <p:nvPr/>
        </p:nvPicPr>
        <p:blipFill rotWithShape="1">
          <a:blip r:embed="rId2" cstate="print"/>
          <a:srcRect l="23625" t="76009" r="31010" b="8900"/>
          <a:stretch/>
        </p:blipFill>
        <p:spPr bwMode="auto">
          <a:xfrm>
            <a:off x="4283968" y="4077072"/>
            <a:ext cx="4752975" cy="1160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3942" name="Picture 6"/>
          <p:cNvPicPr>
            <a:picLocks noChangeAspect="1" noChangeArrowheads="1"/>
          </p:cNvPicPr>
          <p:nvPr/>
        </p:nvPicPr>
        <p:blipFill>
          <a:blip r:embed="rId3" cstate="print"/>
          <a:srcRect l="19844" t="53450" r="23938" b="35741"/>
          <a:stretch>
            <a:fillRect/>
          </a:stretch>
        </p:blipFill>
        <p:spPr bwMode="auto">
          <a:xfrm>
            <a:off x="467544" y="5373216"/>
            <a:ext cx="8163930" cy="11523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1058119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23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23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23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39" grpId="0" build="p" bldLvl="5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Izbor le določenih vrednosti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496" y="1341438"/>
            <a:ext cx="9108504" cy="5040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sz="2400" dirty="0">
                <a:latin typeface="Courier New" pitchFamily="49" charset="0"/>
              </a:rPr>
              <a:t>SELECT * FROM zaposleni, naslovi WHERE IDZaposlenega = 'MK1'</a:t>
            </a:r>
          </a:p>
          <a:p>
            <a:pPr lvl="1">
              <a:lnSpc>
                <a:spcPct val="80000"/>
              </a:lnSpc>
            </a:pPr>
            <a:r>
              <a:rPr lang="sl-SI" sz="2000" dirty="0"/>
              <a:t>Napaka! </a:t>
            </a:r>
            <a:r>
              <a:rPr lang="sl-SI" sz="2000" dirty="0">
                <a:latin typeface="Courier New" pitchFamily="49" charset="0"/>
              </a:rPr>
              <a:t>IDZaposlenega </a:t>
            </a:r>
            <a:r>
              <a:rPr lang="sl-SI" sz="2000" dirty="0"/>
              <a:t>je v obeh tabelah! </a:t>
            </a:r>
          </a:p>
          <a:p>
            <a:pPr>
              <a:lnSpc>
                <a:spcPct val="80000"/>
              </a:lnSpc>
            </a:pPr>
            <a:r>
              <a:rPr lang="sl-SI" sz="2400" dirty="0">
                <a:latin typeface="Courier New" pitchFamily="49" charset="0"/>
              </a:rPr>
              <a:t>SELECT * FROM zaposleni, naslovi WHERE zaposleni.IDZaposlenega = 'MK1'</a:t>
            </a:r>
          </a:p>
          <a:p>
            <a:pPr lvl="1">
              <a:lnSpc>
                <a:spcPct val="80000"/>
              </a:lnSpc>
            </a:pPr>
            <a:r>
              <a:rPr lang="sl-SI" sz="2000" dirty="0"/>
              <a:t>Koliko zapisov dobimo?</a:t>
            </a:r>
          </a:p>
          <a:p>
            <a:pPr lvl="2">
              <a:lnSpc>
                <a:spcPct val="80000"/>
              </a:lnSpc>
            </a:pPr>
            <a:r>
              <a:rPr lang="sl-SI" sz="1900" dirty="0"/>
              <a:t>4 (za vsako vrstico iz naslovov)</a:t>
            </a:r>
          </a:p>
          <a:p>
            <a:pPr>
              <a:lnSpc>
                <a:spcPct val="80000"/>
              </a:lnSpc>
            </a:pPr>
            <a:r>
              <a:rPr lang="sl-SI" sz="2400" dirty="0">
                <a:latin typeface="Courier New" pitchFamily="49" charset="0"/>
              </a:rPr>
              <a:t>SELECT * FROM zaposleni, naslovi WHERE naslovi.IDZaposlenega = 'MK1'</a:t>
            </a:r>
          </a:p>
          <a:p>
            <a:pPr lvl="1">
              <a:lnSpc>
                <a:spcPct val="80000"/>
              </a:lnSpc>
            </a:pPr>
            <a:r>
              <a:rPr lang="sl-SI" sz="2000" dirty="0"/>
              <a:t>Koliko zapisov dobimo?</a:t>
            </a:r>
          </a:p>
          <a:p>
            <a:pPr lvl="2">
              <a:lnSpc>
                <a:spcPct val="80000"/>
              </a:lnSpc>
            </a:pPr>
            <a:r>
              <a:rPr lang="sl-SI" sz="1900" dirty="0"/>
              <a:t>5 (za vsako vrstico iz tabele zaposlenih)</a:t>
            </a:r>
          </a:p>
          <a:p>
            <a:pPr>
              <a:lnSpc>
                <a:spcPct val="80000"/>
              </a:lnSpc>
            </a:pPr>
            <a:r>
              <a:rPr lang="sl-SI" sz="2000" dirty="0">
                <a:latin typeface="Courier New" pitchFamily="49" charset="0"/>
              </a:rPr>
              <a:t>SELECT * FROM zaposleni, naslovi WHERE naslovi.IDZaposlenega = </a:t>
            </a:r>
            <a:r>
              <a:rPr lang="sl-SI" sz="2000" dirty="0" err="1">
                <a:latin typeface="Courier New" pitchFamily="49" charset="0"/>
              </a:rPr>
              <a:t>zaposleni.IDZaposlenega</a:t>
            </a:r>
            <a:r>
              <a:rPr lang="sl-SI" sz="2000" dirty="0">
                <a:latin typeface="Courier New" pitchFamily="49" charset="0"/>
              </a:rPr>
              <a:t> = 'MK1'</a:t>
            </a:r>
          </a:p>
          <a:p>
            <a:pPr lvl="1">
              <a:lnSpc>
                <a:spcPct val="80000"/>
              </a:lnSpc>
            </a:pPr>
            <a:r>
              <a:rPr lang="sl-SI" sz="2000" dirty="0"/>
              <a:t>Seveda narobe!</a:t>
            </a:r>
          </a:p>
        </p:txBody>
      </p:sp>
    </p:spTree>
    <p:extLst>
      <p:ext uri="{BB962C8B-B14F-4D97-AF65-F5344CB8AC3E}">
        <p14:creationId xmlns:p14="http://schemas.microsoft.com/office/powerpoint/2010/main" val="4288355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Izbor le določenih vrednosti</a:t>
            </a:r>
          </a:p>
        </p:txBody>
      </p:sp>
      <p:sp>
        <p:nvSpPr>
          <p:cNvPr id="41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400" dirty="0">
                <a:latin typeface="Courier New" pitchFamily="49" charset="0"/>
              </a:rPr>
              <a:t>SELECT * FROM zaposleni, naslovi WHERE naslovi.IDZaposlenega = zaposleni.IDZaposlenega AND naslovi.IDZaposlenega = 'MK1</a:t>
            </a:r>
          </a:p>
          <a:p>
            <a:pPr>
              <a:lnSpc>
                <a:spcPct val="80000"/>
              </a:lnSpc>
            </a:pPr>
            <a:r>
              <a:rPr lang="sl-SI" sz="2400" dirty="0"/>
              <a:t>Ali ne gre "lepše"?</a:t>
            </a:r>
            <a:endParaRPr lang="en-US" sz="2400" dirty="0"/>
          </a:p>
          <a:p>
            <a:pPr>
              <a:lnSpc>
                <a:spcPct val="80000"/>
              </a:lnSpc>
            </a:pPr>
            <a:r>
              <a:rPr lang="en-US" sz="2400" dirty="0" err="1"/>
              <a:t>Pogoji</a:t>
            </a:r>
            <a:r>
              <a:rPr lang="en-US" sz="2400" dirty="0"/>
              <a:t> v WHERE</a:t>
            </a:r>
            <a:endParaRPr lang="sl-SI" sz="2400" dirty="0"/>
          </a:p>
          <a:p>
            <a:pPr lvl="1">
              <a:lnSpc>
                <a:spcPct val="80000"/>
              </a:lnSpc>
            </a:pPr>
            <a:r>
              <a:rPr lang="sl-SI" sz="2000" dirty="0"/>
              <a:t>Da "poparčkamo" prave vrstice</a:t>
            </a:r>
          </a:p>
          <a:p>
            <a:pPr lvl="2">
              <a:lnSpc>
                <a:spcPct val="80000"/>
              </a:lnSpc>
            </a:pPr>
            <a:r>
              <a:rPr lang="sl-SI" sz="1700" dirty="0">
                <a:latin typeface="Courier New" pitchFamily="49" charset="0"/>
              </a:rPr>
              <a:t>naslovi.IDZaposlenega = zaposleni.IDZaposlenega</a:t>
            </a:r>
            <a:endParaRPr lang="sl-SI" sz="1700" dirty="0"/>
          </a:p>
          <a:p>
            <a:pPr lvl="1">
              <a:lnSpc>
                <a:spcPct val="80000"/>
              </a:lnSpc>
            </a:pPr>
            <a:r>
              <a:rPr lang="sl-SI" sz="2000" dirty="0"/>
              <a:t>Da dobimo ustrezne "vsebinske" vrstice </a:t>
            </a:r>
          </a:p>
          <a:p>
            <a:pPr lvl="2">
              <a:lnSpc>
                <a:spcPct val="80000"/>
              </a:lnSpc>
            </a:pPr>
            <a:r>
              <a:rPr lang="sl-SI" sz="1700" dirty="0">
                <a:latin typeface="Courier New" pitchFamily="49" charset="0"/>
              </a:rPr>
              <a:t>naslovi.IDZaposlenega = 'MK1'</a:t>
            </a:r>
          </a:p>
          <a:p>
            <a:pPr>
              <a:lnSpc>
                <a:spcPct val="80000"/>
              </a:lnSpc>
            </a:pPr>
            <a:endParaRPr lang="sl-SI" sz="2400" dirty="0"/>
          </a:p>
          <a:p>
            <a:pPr>
              <a:lnSpc>
                <a:spcPct val="80000"/>
              </a:lnSpc>
            </a:pPr>
            <a:r>
              <a:rPr lang="sl-SI" sz="2400" dirty="0"/>
              <a:t>Ločiti "filtriranje" zaradi vsebine in zaradi združevanja</a:t>
            </a:r>
          </a:p>
        </p:txBody>
      </p:sp>
    </p:spTree>
    <p:extLst>
      <p:ext uri="{BB962C8B-B14F-4D97-AF65-F5344CB8AC3E}">
        <p14:creationId xmlns:p14="http://schemas.microsoft.com/office/powerpoint/2010/main" val="22080171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Notranji stik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9144000" cy="50403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sl-SI" sz="2800" dirty="0"/>
              <a:t>Dejansko gre le za "lepšo" obliko </a:t>
            </a:r>
          </a:p>
          <a:p>
            <a:pPr>
              <a:lnSpc>
                <a:spcPct val="80000"/>
              </a:lnSpc>
            </a:pPr>
            <a:r>
              <a:rPr lang="sl-SI" sz="2400" dirty="0">
                <a:latin typeface="Courier New" pitchFamily="49" charset="0"/>
              </a:rPr>
              <a:t>SELECT * FROM </a:t>
            </a:r>
            <a:br>
              <a:rPr lang="sl-SI" sz="2400" dirty="0">
                <a:latin typeface="Courier New" pitchFamily="49" charset="0"/>
              </a:rPr>
            </a:br>
            <a:r>
              <a:rPr lang="sl-SI" sz="2400" dirty="0">
                <a:latin typeface="Courier New" pitchFamily="49" charset="0"/>
              </a:rPr>
              <a:t> zaposleni INNER JOIN  naslovi </a:t>
            </a:r>
            <a:br>
              <a:rPr lang="sl-SI" sz="2400" dirty="0">
                <a:latin typeface="Courier New" pitchFamily="49" charset="0"/>
              </a:rPr>
            </a:br>
            <a:r>
              <a:rPr lang="sl-SI" sz="2400" dirty="0">
                <a:latin typeface="Courier New" pitchFamily="49" charset="0"/>
              </a:rPr>
              <a:t> ON </a:t>
            </a:r>
            <a:r>
              <a:rPr lang="sl-SI" sz="2000" dirty="0">
                <a:latin typeface="Courier New" pitchFamily="49" charset="0"/>
              </a:rPr>
              <a:t>(</a:t>
            </a:r>
            <a:r>
              <a:rPr lang="sl-SI" sz="2000" dirty="0" err="1">
                <a:latin typeface="Courier New" pitchFamily="49" charset="0"/>
              </a:rPr>
              <a:t>naslovi.IDZaposlenega</a:t>
            </a:r>
            <a:r>
              <a:rPr lang="sl-SI" sz="2000" dirty="0">
                <a:latin typeface="Courier New" pitchFamily="49" charset="0"/>
              </a:rPr>
              <a:t> = </a:t>
            </a:r>
            <a:r>
              <a:rPr lang="sl-SI" sz="2000" dirty="0" err="1">
                <a:latin typeface="Courier New" pitchFamily="49" charset="0"/>
              </a:rPr>
              <a:t>zaposleni.IDZaposlenega</a:t>
            </a:r>
            <a:r>
              <a:rPr lang="sl-SI" sz="2000" dirty="0">
                <a:latin typeface="Courier New" pitchFamily="49" charset="0"/>
              </a:rPr>
              <a:t>) </a:t>
            </a:r>
            <a:br>
              <a:rPr lang="sl-SI" sz="2400" dirty="0">
                <a:latin typeface="Courier New" pitchFamily="49" charset="0"/>
              </a:rPr>
            </a:br>
            <a:r>
              <a:rPr lang="sl-SI" sz="2400" dirty="0">
                <a:latin typeface="Courier New" pitchFamily="49" charset="0"/>
              </a:rPr>
              <a:t>WHERE  naslovi.IDZaposlenega = 'MK1'</a:t>
            </a:r>
          </a:p>
          <a:p>
            <a:pPr>
              <a:lnSpc>
                <a:spcPct val="80000"/>
              </a:lnSpc>
            </a:pPr>
            <a:r>
              <a:rPr lang="sl-SI" sz="2400" dirty="0"/>
              <a:t>Združevanje tabel</a:t>
            </a:r>
          </a:p>
          <a:p>
            <a:pPr>
              <a:lnSpc>
                <a:spcPct val="80000"/>
              </a:lnSpc>
            </a:pPr>
            <a:r>
              <a:rPr lang="sl-SI" sz="2400" dirty="0">
                <a:latin typeface="Courier New" pitchFamily="49" charset="0"/>
              </a:rPr>
              <a:t>zaposleni INNER JOIN  naslovi </a:t>
            </a:r>
            <a:br>
              <a:rPr lang="sl-SI" sz="2400" dirty="0">
                <a:latin typeface="Courier New" pitchFamily="49" charset="0"/>
              </a:rPr>
            </a:br>
            <a:r>
              <a:rPr lang="sl-SI" sz="2400" dirty="0">
                <a:latin typeface="Courier New" pitchFamily="49" charset="0"/>
              </a:rPr>
              <a:t>ON (naslovi.IDZaposlenega = zaposleni.IDZaposlenega)</a:t>
            </a:r>
            <a:endParaRPr lang="sl-SI" sz="2400" dirty="0"/>
          </a:p>
          <a:p>
            <a:pPr marL="0" indent="0">
              <a:lnSpc>
                <a:spcPct val="80000"/>
              </a:lnSpc>
              <a:buNone/>
            </a:pPr>
            <a:endParaRPr lang="sl-SI" sz="2400" dirty="0"/>
          </a:p>
        </p:txBody>
      </p:sp>
    </p:spTree>
    <p:extLst>
      <p:ext uri="{BB962C8B-B14F-4D97-AF65-F5344CB8AC3E}">
        <p14:creationId xmlns:p14="http://schemas.microsoft.com/office/powerpoint/2010/main" val="33617360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Notranji stik</a:t>
            </a:r>
          </a:p>
        </p:txBody>
      </p:sp>
      <p:sp>
        <p:nvSpPr>
          <p:cNvPr id="42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800" dirty="0"/>
              <a:t>Če obstajajo zapisi v tabeli zaposlenih, ki nimajo pripadajočega zapisa v tabeli naslovov, jih v tabeli ni.</a:t>
            </a:r>
          </a:p>
          <a:p>
            <a:pPr lvl="1">
              <a:lnSpc>
                <a:spcPct val="80000"/>
              </a:lnSpc>
            </a:pPr>
            <a:r>
              <a:rPr lang="sl-SI" sz="2400" dirty="0"/>
              <a:t>V tabeli zaposlenih je nekdo z IDZaposlenega ML1. Če v tabeli naslovov ni vrstice, kjer bi bil stolpec IDZaposlenega enak ML1, potem vrstice s "pridruženimi" podatki (praznimi) ni!</a:t>
            </a:r>
          </a:p>
          <a:p>
            <a:pPr>
              <a:lnSpc>
                <a:spcPct val="80000"/>
              </a:lnSpc>
            </a:pPr>
            <a:r>
              <a:rPr lang="sl-SI" sz="2800" dirty="0"/>
              <a:t>Opombe</a:t>
            </a:r>
          </a:p>
          <a:p>
            <a:pPr lvl="1">
              <a:lnSpc>
                <a:spcPct val="80000"/>
              </a:lnSpc>
            </a:pPr>
            <a:r>
              <a:rPr lang="sl-SI" sz="2400" dirty="0"/>
              <a:t>INNER lahko spustimo (včasih moramo </a:t>
            </a:r>
            <a:r>
              <a:rPr lang="sl-SI" sz="2400" dirty="0">
                <a:sym typeface="Wingdings" pitchFamily="2" charset="2"/>
              </a:rPr>
              <a:t> - RDBMS uporablja drugačen "standard")</a:t>
            </a:r>
          </a:p>
        </p:txBody>
      </p:sp>
    </p:spTree>
    <p:extLst>
      <p:ext uri="{BB962C8B-B14F-4D97-AF65-F5344CB8AC3E}">
        <p14:creationId xmlns:p14="http://schemas.microsoft.com/office/powerpoint/2010/main" val="3922244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2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Zunanji stik</a:t>
            </a:r>
          </a:p>
        </p:txBody>
      </p:sp>
      <p:sp>
        <p:nvSpPr>
          <p:cNvPr id="421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/>
              <a:t>Kaj, če bi želeli dobiti pare, kjer leva (ali desna) tabela nima para</a:t>
            </a:r>
          </a:p>
          <a:p>
            <a:pPr lvl="1"/>
            <a:r>
              <a:rPr lang="sl-SI" sz="2000"/>
              <a:t>V tabeli zaposlenih je nekdo z IDZaposlenega ML1 in v tabeli naslovov ni vrstice, kjer bi bil stolpec IDZaposlenega enak ML1.</a:t>
            </a:r>
          </a:p>
          <a:p>
            <a:pPr lvl="1"/>
            <a:r>
              <a:rPr lang="sl-SI" sz="2000"/>
              <a:t>Želimo dobiti združeno vrstico, kjer so podatki le o ML1 (pripadajočih podatkov o naslovu pa ni)!</a:t>
            </a:r>
          </a:p>
          <a:p>
            <a:pPr lvl="1"/>
            <a:endParaRPr lang="sl-SI" sz="2000"/>
          </a:p>
          <a:p>
            <a:pPr lvl="1"/>
            <a:endParaRPr lang="sl-SI"/>
          </a:p>
          <a:p>
            <a:endParaRPr lang="sl-SI"/>
          </a:p>
        </p:txBody>
      </p:sp>
      <p:pic>
        <p:nvPicPr>
          <p:cNvPr id="421893" name="Picture 5"/>
          <p:cNvPicPr>
            <a:picLocks noChangeAspect="1" noChangeArrowheads="1"/>
          </p:cNvPicPr>
          <p:nvPr/>
        </p:nvPicPr>
        <p:blipFill>
          <a:blip r:embed="rId2" cstate="print"/>
          <a:srcRect l="28343" t="24475" r="36220" b="56218"/>
          <a:stretch>
            <a:fillRect/>
          </a:stretch>
        </p:blipFill>
        <p:spPr bwMode="auto">
          <a:xfrm>
            <a:off x="323850" y="3933825"/>
            <a:ext cx="3311525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1894" name="Picture 6"/>
          <p:cNvPicPr>
            <a:picLocks noChangeAspect="1" noChangeArrowheads="1"/>
          </p:cNvPicPr>
          <p:nvPr/>
        </p:nvPicPr>
        <p:blipFill>
          <a:blip r:embed="rId2" cstate="print"/>
          <a:srcRect l="23625" t="76009" r="31010" b="6601"/>
          <a:stretch>
            <a:fillRect/>
          </a:stretch>
        </p:blipFill>
        <p:spPr bwMode="auto">
          <a:xfrm>
            <a:off x="4140200" y="4005263"/>
            <a:ext cx="4464050" cy="1255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1892" name="Picture 4"/>
          <p:cNvPicPr>
            <a:picLocks noChangeAspect="1" noChangeArrowheads="1"/>
          </p:cNvPicPr>
          <p:nvPr/>
        </p:nvPicPr>
        <p:blipFill>
          <a:blip r:embed="rId3" cstate="print"/>
          <a:srcRect l="19844" t="53450" r="23938" b="29813"/>
          <a:stretch>
            <a:fillRect/>
          </a:stretch>
        </p:blipFill>
        <p:spPr bwMode="auto">
          <a:xfrm>
            <a:off x="971550" y="5084763"/>
            <a:ext cx="6624638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9382529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21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21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21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Standard</a:t>
            </a:r>
          </a:p>
        </p:txBody>
      </p:sp>
      <p:sp>
        <p:nvSpPr>
          <p:cNvPr id="42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sl-SI" sz="2200" dirty="0">
                <a:latin typeface="Courier New" pitchFamily="49" charset="0"/>
              </a:rPr>
              <a:t>SELECT * FROM zaposleni LEFT OUTER JOIN  naslovi ON (naslovi.IDZaposlenega = zaposleni.IDZaposlenega)</a:t>
            </a:r>
          </a:p>
          <a:p>
            <a:pPr>
              <a:lnSpc>
                <a:spcPct val="80000"/>
              </a:lnSpc>
            </a:pPr>
            <a:r>
              <a:rPr lang="sl-SI" sz="2200" dirty="0"/>
              <a:t>Leva tabela je glavna – vse vrstice iz nje dobijo par! Če v desni ni ustrezne vrstice, se vzame taka z ničelnimi vrednostmi.</a:t>
            </a:r>
          </a:p>
          <a:p>
            <a:pPr>
              <a:lnSpc>
                <a:spcPct val="80000"/>
              </a:lnSpc>
            </a:pPr>
            <a:r>
              <a:rPr lang="sl-SI" sz="2200" dirty="0"/>
              <a:t>To smo mi želeli (glede na sliko)!</a:t>
            </a:r>
          </a:p>
          <a:p>
            <a:pPr>
              <a:lnSpc>
                <a:spcPct val="80000"/>
              </a:lnSpc>
            </a:pPr>
            <a:r>
              <a:rPr lang="sl-SI" sz="2200" dirty="0">
                <a:latin typeface="Courier New" pitchFamily="49" charset="0"/>
              </a:rPr>
              <a:t>SELECT * FROM zaposleni RIGHT OUTER JOIN  naslovi ON (naslovi.IDZaposlenega = zaposleni.IDZaposlenega)</a:t>
            </a:r>
          </a:p>
          <a:p>
            <a:pPr>
              <a:lnSpc>
                <a:spcPct val="80000"/>
              </a:lnSpc>
            </a:pPr>
            <a:r>
              <a:rPr lang="sl-SI" sz="2200" dirty="0"/>
              <a:t>Desna tabela je glavna – vse vrstice iz nje dobijo par! Če v levi ni ustrezne vrstice, se vzame taka z ničelnimi vrednostmi.</a:t>
            </a:r>
          </a:p>
          <a:p>
            <a:pPr>
              <a:lnSpc>
                <a:spcPct val="80000"/>
              </a:lnSpc>
            </a:pPr>
            <a:r>
              <a:rPr lang="sl-SI" sz="2200" dirty="0"/>
              <a:t>Obstaja tudi </a:t>
            </a:r>
            <a:r>
              <a:rPr lang="sl-SI" sz="2200" dirty="0">
                <a:latin typeface="Courier New" pitchFamily="49" charset="0"/>
              </a:rPr>
              <a:t>FULL OUTER JOIN</a:t>
            </a:r>
          </a:p>
          <a:p>
            <a:pPr lvl="1">
              <a:lnSpc>
                <a:spcPct val="80000"/>
              </a:lnSpc>
            </a:pPr>
            <a:r>
              <a:rPr lang="sl-SI" sz="2000" dirty="0"/>
              <a:t>Unija levega in desnega zunanjega</a:t>
            </a:r>
          </a:p>
          <a:p>
            <a:pPr marL="0" indent="0">
              <a:lnSpc>
                <a:spcPct val="80000"/>
              </a:lnSpc>
              <a:buNone/>
            </a:pPr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4972358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/>
              <a:t>Združene tabele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14313" y="1285875"/>
          <a:ext cx="214787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Leto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Kraj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1896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Atene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1948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London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Atene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Beijing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London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146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idx="1"/>
          </p:nvPr>
        </p:nvGraphicFramePr>
        <p:xfrm>
          <a:off x="4143375" y="1571625"/>
          <a:ext cx="221457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728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72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Kraj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Država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Grčija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Anglija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Beijing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Kitajska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00188" y="4000500"/>
          <a:ext cx="3978911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8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sl-SI" dirty="0"/>
                        <a:t>Leto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Kraj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Država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1896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Grčija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1948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Anglija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Grčija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Beijing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dirty="0"/>
                        <a:t>Kitajska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Anglija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>
            <a:off x="2214563" y="3500438"/>
            <a:ext cx="571500" cy="500062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rot="10800000" flipV="1">
            <a:off x="3357563" y="3143250"/>
            <a:ext cx="1000125" cy="857250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000750" y="3429000"/>
            <a:ext cx="2928938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sl-SI"/>
              <a:t> V kateri državi so bile leta 2004 OI?</a:t>
            </a:r>
          </a:p>
          <a:p>
            <a:pPr>
              <a:buFont typeface="Arial" charset="0"/>
              <a:buChar char="•"/>
            </a:pPr>
            <a:r>
              <a:rPr lang="sl-SI"/>
              <a:t> Za vsako državo izpiši, kolikokrat je priredila OI</a:t>
            </a:r>
          </a:p>
          <a:p>
            <a:pPr>
              <a:buFont typeface="Arial" charset="0"/>
              <a:buChar char="•"/>
            </a:pPr>
            <a:endParaRPr lang="sl-SI"/>
          </a:p>
          <a:p>
            <a:pPr>
              <a:buFont typeface="Arial" charset="0"/>
              <a:buChar char="•"/>
            </a:pPr>
            <a:r>
              <a:rPr lang="sl-SI"/>
              <a:t> Da odgovorimo, potrebujemo podatke </a:t>
            </a:r>
            <a:r>
              <a:rPr lang="sl-SI" b="1"/>
              <a:t>obeh</a:t>
            </a:r>
            <a:r>
              <a:rPr lang="sl-SI"/>
              <a:t> tabel</a:t>
            </a:r>
          </a:p>
        </p:txBody>
      </p:sp>
    </p:spTree>
    <p:extLst>
      <p:ext uri="{BB962C8B-B14F-4D97-AF65-F5344CB8AC3E}">
        <p14:creationId xmlns:p14="http://schemas.microsoft.com/office/powerpoint/2010/main" val="149317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Več tabel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400" dirty="0"/>
              <a:t>Na SQLZOO je baza s podatki o filmih</a:t>
            </a:r>
          </a:p>
          <a:p>
            <a:r>
              <a:rPr lang="sl-SI" sz="2400" dirty="0"/>
              <a:t>Tri tabele</a:t>
            </a:r>
          </a:p>
          <a:p>
            <a:r>
              <a:rPr lang="en-US" sz="2400" dirty="0"/>
              <a:t>movie(id, title, </a:t>
            </a:r>
            <a:r>
              <a:rPr lang="en-US" sz="2400" dirty="0" err="1"/>
              <a:t>yr</a:t>
            </a:r>
            <a:r>
              <a:rPr lang="en-US" sz="2400" dirty="0"/>
              <a:t>, score, votes, </a:t>
            </a:r>
            <a:r>
              <a:rPr lang="en-US" sz="2400" i="1" dirty="0"/>
              <a:t>director</a:t>
            </a:r>
            <a:r>
              <a:rPr lang="en-US" sz="2400" dirty="0"/>
              <a:t>)</a:t>
            </a:r>
            <a:br>
              <a:rPr lang="en-US" sz="2400" dirty="0"/>
            </a:br>
            <a:r>
              <a:rPr lang="en-US" sz="2400" dirty="0"/>
              <a:t>actor(id, name)</a:t>
            </a:r>
            <a:br>
              <a:rPr lang="en-US" sz="2400" dirty="0"/>
            </a:br>
            <a:r>
              <a:rPr lang="en-US" sz="2400" dirty="0"/>
              <a:t>casting(</a:t>
            </a:r>
            <a:r>
              <a:rPr lang="en-US" sz="2400" i="1" dirty="0" err="1"/>
              <a:t>movieid</a:t>
            </a:r>
            <a:r>
              <a:rPr lang="en-US" sz="2400" dirty="0"/>
              <a:t>, </a:t>
            </a:r>
            <a:r>
              <a:rPr lang="en-US" sz="2400" i="1" dirty="0" err="1"/>
              <a:t>actorid</a:t>
            </a:r>
            <a:r>
              <a:rPr lang="en-US" sz="2400" dirty="0"/>
              <a:t>, </a:t>
            </a:r>
            <a:r>
              <a:rPr lang="en-US" sz="2400" dirty="0" err="1"/>
              <a:t>ord</a:t>
            </a:r>
            <a:r>
              <a:rPr lang="en-US" sz="2400" dirty="0"/>
              <a:t>)</a:t>
            </a:r>
            <a:endParaRPr lang="sl-SI" sz="2400" dirty="0"/>
          </a:p>
          <a:p>
            <a:r>
              <a:rPr lang="sl-SI" sz="2400" dirty="0"/>
              <a:t>Izpiši naslove filmov, kjer je igral 'John Wayne'</a:t>
            </a:r>
          </a:p>
          <a:p>
            <a:r>
              <a:rPr lang="sl-SI" sz="2400" dirty="0"/>
              <a:t>Za naslove potrebujemo tabelo movie</a:t>
            </a:r>
          </a:p>
          <a:p>
            <a:r>
              <a:rPr lang="sl-SI" sz="2400" dirty="0"/>
              <a:t>Imena igralcev so v tabeli actor</a:t>
            </a:r>
          </a:p>
          <a:p>
            <a:r>
              <a:rPr lang="sl-SI" sz="2400" dirty="0"/>
              <a:t>Tabela casting povezuje igralce in table </a:t>
            </a:r>
          </a:p>
          <a:p>
            <a:pPr lvl="1"/>
            <a:r>
              <a:rPr lang="sl-SI" sz="2000" dirty="0"/>
              <a:t>Relacija n:m med tabelo movie in actor (igralec je igral v več filmih in filmi imajo več igralcev)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16152221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Združevanje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SELECT title FROM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movie JOIN casting ON movie.id=</a:t>
            </a:r>
            <a:r>
              <a:rPr lang="en-US" sz="2000" dirty="0" err="1">
                <a:latin typeface="Courier New" pitchFamily="49" charset="0"/>
                <a:cs typeface="Courier New" pitchFamily="49" charset="0"/>
              </a:rPr>
              <a:t>movieid</a:t>
            </a: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       JOIN actor   ON actorid=actor.id</a:t>
            </a:r>
          </a:p>
          <a:p>
            <a:r>
              <a:rPr lang="en-US" sz="2000" dirty="0">
                <a:latin typeface="Courier New" pitchFamily="49" charset="0"/>
                <a:cs typeface="Courier New" pitchFamily="49" charset="0"/>
              </a:rPr>
              <a:t>  WHERE actor.name='John Wayne'</a:t>
            </a:r>
            <a:endParaRPr lang="sl-SI" sz="2000" dirty="0">
              <a:latin typeface="Courier New" pitchFamily="49" charset="0"/>
              <a:cs typeface="Courier New" pitchFamily="49" charset="0"/>
            </a:endParaRPr>
          </a:p>
          <a:p>
            <a:r>
              <a:rPr lang="sl-SI" sz="2000" dirty="0"/>
              <a:t>Namenoma smo včasih uporabili obliko tabela.stolpec, včasih le stolpec</a:t>
            </a:r>
          </a:p>
          <a:p>
            <a:r>
              <a:rPr lang="sl-SI" sz="2000" dirty="0"/>
              <a:t>Izvajanje </a:t>
            </a:r>
          </a:p>
          <a:p>
            <a:pPr lvl="1"/>
            <a:r>
              <a:rPr lang="sl-SI" sz="1800" dirty="0"/>
              <a:t>Najprej "sestavimo" tabelo z združevanjem, nato jo filtriramo z WHERE</a:t>
            </a:r>
          </a:p>
          <a:p>
            <a:r>
              <a:rPr lang="sl-SI" sz="2000" dirty="0"/>
              <a:t>Vzamemo vrstico tabele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movie</a:t>
            </a:r>
          </a:p>
          <a:p>
            <a:r>
              <a:rPr lang="sl-SI" sz="2000" dirty="0"/>
              <a:t>Združimo jo s tistimi vrsticami tabele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casting</a:t>
            </a:r>
            <a:r>
              <a:rPr lang="sl-SI" sz="2000" dirty="0"/>
              <a:t>, ki imajo vrednost v stolpcu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movieid</a:t>
            </a:r>
            <a:r>
              <a:rPr lang="sl-SI" sz="2000" dirty="0"/>
              <a:t> enako vrednosti stoplca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id</a:t>
            </a:r>
            <a:r>
              <a:rPr lang="sl-SI" sz="2000" dirty="0"/>
              <a:t> tabele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movie</a:t>
            </a:r>
          </a:p>
          <a:p>
            <a:r>
              <a:rPr lang="sl-SI" sz="2000" dirty="0"/>
              <a:t>Dobljene vrstice združimo s tistimi vrsticami tabele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actor</a:t>
            </a:r>
            <a:r>
              <a:rPr lang="sl-SI" sz="2000" dirty="0"/>
              <a:t>, kjer ...</a:t>
            </a:r>
          </a:p>
          <a:p>
            <a:pPr marL="0" indent="0">
              <a:buNone/>
            </a:pPr>
            <a:endParaRPr lang="sl-SI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</p:spTree>
    <p:extLst>
      <p:ext uri="{BB962C8B-B14F-4D97-AF65-F5344CB8AC3E}">
        <p14:creationId xmlns:p14="http://schemas.microsoft.com/office/powerpoint/2010/main" val="4064474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/>
              <a:t>Združene tabele</a:t>
            </a: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14313" y="1285875"/>
          <a:ext cx="2147874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905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73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Leto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Kraj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1896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Atene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1948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London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Atene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Beijing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London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graphicFrame>
        <p:nvGraphicFramePr>
          <p:cNvPr id="7" name="Content Placeholder 5"/>
          <p:cNvGraphicFramePr>
            <a:graphicFrameLocks noGrp="1"/>
          </p:cNvGraphicFramePr>
          <p:nvPr>
            <p:ph idx="1"/>
          </p:nvPr>
        </p:nvGraphicFramePr>
        <p:xfrm>
          <a:off x="4143375" y="1571625"/>
          <a:ext cx="257176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5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58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Kraj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Država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Grčija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Anglija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dirty="0"/>
                        <a:t>Sydney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Avstralija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1571625" y="3786188"/>
          <a:ext cx="3978911" cy="2560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8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988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85752">
                <a:tc>
                  <a:txBody>
                    <a:bodyPr/>
                    <a:lstStyle/>
                    <a:p>
                      <a:r>
                        <a:rPr lang="sl-SI" dirty="0"/>
                        <a:t>Leto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Kraj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Država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 dirty="0"/>
                        <a:t>1896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Grčija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1948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Anglija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Grčija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2008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Beijing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l-SI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r>
                        <a:rPr lang="sl-SI"/>
                        <a:t>2012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Anglija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r"/>
                      <a:endParaRPr lang="sl-SI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Sydney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dirty="0"/>
                        <a:t>Avstralija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cxnSp>
        <p:nvCxnSpPr>
          <p:cNvPr id="10" name="Straight Arrow Connector 9"/>
          <p:cNvCxnSpPr/>
          <p:nvPr/>
        </p:nvCxnSpPr>
        <p:spPr bwMode="auto">
          <a:xfrm>
            <a:off x="2214563" y="3500438"/>
            <a:ext cx="571500" cy="500062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 bwMode="auto">
          <a:xfrm rot="10800000" flipV="1">
            <a:off x="3357563" y="3143250"/>
            <a:ext cx="1000125" cy="857250"/>
          </a:xfrm>
          <a:prstGeom prst="straightConnector1">
            <a:avLst/>
          </a:prstGeom>
          <a:ln w="38100">
            <a:headEnd type="none" w="med" len="med"/>
            <a:tailEnd type="arrow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6" name="TextBox 15"/>
          <p:cNvSpPr txBox="1">
            <a:spLocks noChangeArrowheads="1"/>
          </p:cNvSpPr>
          <p:nvPr/>
        </p:nvSpPr>
        <p:spPr bwMode="auto">
          <a:xfrm>
            <a:off x="6000750" y="3429000"/>
            <a:ext cx="2928938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Arial" charset="0"/>
              <a:buChar char="•"/>
            </a:pPr>
            <a:r>
              <a:rPr lang="sl-SI"/>
              <a:t> seveda moramo računati na nepopolne podatke</a:t>
            </a:r>
          </a:p>
        </p:txBody>
      </p:sp>
    </p:spTree>
    <p:extLst>
      <p:ext uri="{BB962C8B-B14F-4D97-AF65-F5344CB8AC3E}">
        <p14:creationId xmlns:p14="http://schemas.microsoft.com/office/powerpoint/2010/main" val="171765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/>
              <a:t>SELECT in več tabel</a:t>
            </a:r>
          </a:p>
        </p:txBody>
      </p:sp>
      <p:sp>
        <p:nvSpPr>
          <p:cNvPr id="415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dirty="0"/>
              <a:t>"Prave" baze torej sestavlja več tabel</a:t>
            </a:r>
          </a:p>
          <a:p>
            <a:pPr eaLnBrk="1" hangingPunct="1"/>
            <a:r>
              <a:rPr lang="sl-SI" dirty="0"/>
              <a:t>Pogosto želimo kot rezultat dobiti podatke, ki se "skrivajo" v več tabelah</a:t>
            </a:r>
          </a:p>
          <a:p>
            <a:pPr eaLnBrk="1" hangingPunct="1"/>
            <a:endParaRPr lang="sl-SI" dirty="0"/>
          </a:p>
        </p:txBody>
      </p:sp>
      <p:pic>
        <p:nvPicPr>
          <p:cNvPr id="415748" name="Picture 4"/>
          <p:cNvPicPr>
            <a:picLocks noChangeAspect="1" noChangeArrowheads="1"/>
          </p:cNvPicPr>
          <p:nvPr/>
        </p:nvPicPr>
        <p:blipFill>
          <a:blip r:embed="rId2" cstate="print"/>
          <a:srcRect l="28343" t="24475" r="36220" b="56218"/>
          <a:stretch>
            <a:fillRect/>
          </a:stretch>
        </p:blipFill>
        <p:spPr bwMode="auto">
          <a:xfrm>
            <a:off x="214313" y="2928938"/>
            <a:ext cx="3600450" cy="143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749" name="Picture 5"/>
          <p:cNvPicPr>
            <a:picLocks noChangeAspect="1" noChangeArrowheads="1"/>
          </p:cNvPicPr>
          <p:nvPr/>
        </p:nvPicPr>
        <p:blipFill>
          <a:blip r:embed="rId2" cstate="print"/>
          <a:srcRect l="23625" t="76009" r="31010" b="6601"/>
          <a:stretch>
            <a:fillRect/>
          </a:stretch>
        </p:blipFill>
        <p:spPr bwMode="auto">
          <a:xfrm>
            <a:off x="4000500" y="2786063"/>
            <a:ext cx="4752975" cy="133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5750" name="Picture 6"/>
          <p:cNvPicPr>
            <a:picLocks noChangeAspect="1" noChangeArrowheads="1"/>
          </p:cNvPicPr>
          <p:nvPr/>
        </p:nvPicPr>
        <p:blipFill>
          <a:blip r:embed="rId3" cstate="print"/>
          <a:srcRect l="19844" t="53450" r="23938" b="29813"/>
          <a:stretch>
            <a:fillRect/>
          </a:stretch>
        </p:blipFill>
        <p:spPr bwMode="auto">
          <a:xfrm>
            <a:off x="900113" y="4581525"/>
            <a:ext cx="6624637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Action Button: Forward or Next 7">
            <a:hlinkClick r:id="" action="ppaction://hlinkshowjump?jump=lastslideviewed" highlightClick="1"/>
          </p:cNvPr>
          <p:cNvSpPr/>
          <p:nvPr/>
        </p:nvSpPr>
        <p:spPr bwMode="auto">
          <a:xfrm>
            <a:off x="8028384" y="6165304"/>
            <a:ext cx="288032" cy="216024"/>
          </a:xfrm>
          <a:prstGeom prst="actionButtonForwardNex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sl-SI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4511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57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415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build="p" bldLvl="5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Date Placeholder 3"/>
          <p:cNvSpPr>
            <a:spLocks noGrp="1"/>
          </p:cNvSpPr>
          <p:nvPr>
            <p:ph type="dt" sz="quarter" idx="10"/>
          </p:nvPr>
        </p:nvSpPr>
        <p:spPr>
          <a:noFill/>
        </p:spPr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7171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/>
              <a:t>Združevanje tabel</a:t>
            </a:r>
          </a:p>
        </p:txBody>
      </p:sp>
      <p:sp>
        <p:nvSpPr>
          <p:cNvPr id="41779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sz="2200"/>
              <a:t>Navedimo več tabel</a:t>
            </a:r>
          </a:p>
          <a:p>
            <a:pPr eaLnBrk="1" hangingPunct="1"/>
            <a:r>
              <a:rPr lang="sl-SI" sz="2000">
                <a:latin typeface="Courier New" pitchFamily="49" charset="0"/>
              </a:rPr>
              <a:t>SELECT * FROM zaposleni, naslovi</a:t>
            </a:r>
          </a:p>
          <a:p>
            <a:pPr eaLnBrk="1" hangingPunct="1"/>
            <a:r>
              <a:rPr lang="sl-SI" sz="2200"/>
              <a:t>Dobimo kartezični produkt, torej n x m zapisov (če je n število zapisov v prvi, m pa v drugi tabeli)</a:t>
            </a:r>
          </a:p>
          <a:p>
            <a:pPr lvl="1" eaLnBrk="1" hangingPunct="1"/>
            <a:r>
              <a:rPr lang="sl-SI" sz="2000"/>
              <a:t>V primeru zaposlenih 5 x 4 = 20 zapisov!</a:t>
            </a:r>
          </a:p>
          <a:p>
            <a:pPr lvl="1" eaLnBrk="1" hangingPunct="1"/>
            <a:r>
              <a:rPr lang="sl-SI" sz="2000"/>
              <a:t>Kot bi vsak zaposleni stanoval na VSEH naslovih!</a:t>
            </a:r>
          </a:p>
          <a:p>
            <a:pPr eaLnBrk="1" hangingPunct="1"/>
            <a:r>
              <a:rPr lang="sl-SI" sz="2400"/>
              <a:t>Za OI </a:t>
            </a:r>
          </a:p>
          <a:p>
            <a:pPr lvl="1" eaLnBrk="1" hangingPunct="1"/>
            <a:r>
              <a:rPr lang="sl-SI" sz="2000"/>
              <a:t>5 x 3 zapisov</a:t>
            </a:r>
          </a:p>
          <a:p>
            <a:pPr eaLnBrk="1" hangingPunct="1"/>
            <a:r>
              <a:rPr lang="sl-SI" sz="2400"/>
              <a:t>Seveda pa je to </a:t>
            </a:r>
            <a:br>
              <a:rPr lang="sl-SI" sz="2400"/>
            </a:br>
            <a:r>
              <a:rPr lang="sl-SI" sz="2400"/>
              <a:t>včasih čisto smiselno</a:t>
            </a:r>
          </a:p>
          <a:p>
            <a:pPr lvl="1" eaLnBrk="1" hangingPunct="1"/>
            <a:r>
              <a:rPr lang="sl-SI" sz="2000"/>
              <a:t>Seznam deklet</a:t>
            </a:r>
          </a:p>
          <a:p>
            <a:pPr lvl="1" eaLnBrk="1" hangingPunct="1"/>
            <a:r>
              <a:rPr lang="sl-SI" sz="2000"/>
              <a:t>Seznam fantov</a:t>
            </a:r>
          </a:p>
          <a:p>
            <a:pPr lvl="1" eaLnBrk="1" hangingPunct="1"/>
            <a:r>
              <a:rPr lang="sl-SI" sz="2000"/>
              <a:t>Izvedena tabela: možni pari</a:t>
            </a:r>
          </a:p>
          <a:p>
            <a:pPr eaLnBrk="1" hangingPunct="1"/>
            <a:endParaRPr lang="sl-SI" sz="220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429250" y="3643313"/>
          <a:ext cx="3139212" cy="271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6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2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32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803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71464">
                <a:tc>
                  <a:txBody>
                    <a:bodyPr/>
                    <a:lstStyle/>
                    <a:p>
                      <a:r>
                        <a:rPr lang="sl-SI" sz="900" dirty="0"/>
                        <a:t>Leto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Kraj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Kraj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Država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1464">
                <a:tc>
                  <a:txBody>
                    <a:bodyPr/>
                    <a:lstStyle/>
                    <a:p>
                      <a:pPr algn="r"/>
                      <a:r>
                        <a:rPr lang="sl-SI" sz="900" dirty="0"/>
                        <a:t>1896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900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Grčija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1464">
                <a:tc>
                  <a:txBody>
                    <a:bodyPr/>
                    <a:lstStyle/>
                    <a:p>
                      <a:pPr algn="r"/>
                      <a:r>
                        <a:rPr lang="sl-SI" sz="900" dirty="0"/>
                        <a:t>1896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Anglija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1464">
                <a:tc>
                  <a:txBody>
                    <a:bodyPr/>
                    <a:lstStyle/>
                    <a:p>
                      <a:pPr algn="r"/>
                      <a:r>
                        <a:rPr lang="sl-SI" sz="900" dirty="0"/>
                        <a:t>1896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Beijing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900" dirty="0"/>
                        <a:t>Kitajska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1464">
                <a:tc>
                  <a:txBody>
                    <a:bodyPr/>
                    <a:lstStyle/>
                    <a:p>
                      <a:pPr algn="r"/>
                      <a:r>
                        <a:rPr lang="sl-SI" sz="900" dirty="0"/>
                        <a:t>1948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900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Grčija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1464">
                <a:tc>
                  <a:txBody>
                    <a:bodyPr/>
                    <a:lstStyle/>
                    <a:p>
                      <a:pPr algn="r"/>
                      <a:r>
                        <a:rPr lang="sl-SI" sz="900" dirty="0"/>
                        <a:t>1948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Anglija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1464">
                <a:tc>
                  <a:txBody>
                    <a:bodyPr/>
                    <a:lstStyle/>
                    <a:p>
                      <a:pPr algn="r"/>
                      <a:r>
                        <a:rPr lang="sl-SI" sz="900" dirty="0"/>
                        <a:t>1948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Beijing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900" dirty="0"/>
                        <a:t>Kitajska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1464">
                <a:tc>
                  <a:txBody>
                    <a:bodyPr/>
                    <a:lstStyle/>
                    <a:p>
                      <a:pPr algn="r"/>
                      <a:r>
                        <a:rPr lang="sl-SI" sz="900" dirty="0"/>
                        <a:t>2004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900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Grčija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1464">
                <a:tc>
                  <a:txBody>
                    <a:bodyPr/>
                    <a:lstStyle/>
                    <a:p>
                      <a:pPr algn="r"/>
                      <a:r>
                        <a:rPr lang="sl-SI" sz="900" dirty="0"/>
                        <a:t>2004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Atene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London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900" dirty="0"/>
                        <a:t>Anglija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1464">
                <a:tc>
                  <a:txBody>
                    <a:bodyPr/>
                    <a:lstStyle/>
                    <a:p>
                      <a:pPr algn="r"/>
                      <a:r>
                        <a:rPr lang="sl-SI" sz="900" dirty="0"/>
                        <a:t>...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l-SI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l-SI" sz="9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sl-SI" sz="9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105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799" grpId="0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177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Združevanje tabel</a:t>
            </a:r>
          </a:p>
        </p:txBody>
      </p:sp>
      <p:sp>
        <p:nvSpPr>
          <p:cNvPr id="417799" name="Rectangle 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200" dirty="0"/>
              <a:t>Navedimo več tabel</a:t>
            </a:r>
          </a:p>
          <a:p>
            <a:r>
              <a:rPr lang="sl-SI" sz="2000" dirty="0">
                <a:latin typeface="Courier New" pitchFamily="49" charset="0"/>
              </a:rPr>
              <a:t>SELECT * FROM zaposleni, naslovi</a:t>
            </a:r>
          </a:p>
          <a:p>
            <a:r>
              <a:rPr lang="sl-SI" sz="2200" dirty="0"/>
              <a:t>Dobimo kartezični produkt, torej n x m zapisov (če je n število zapisov v prvi, m pa v drugi bazi)</a:t>
            </a:r>
          </a:p>
          <a:p>
            <a:pPr lvl="1"/>
            <a:r>
              <a:rPr lang="sl-SI" sz="2000" dirty="0"/>
              <a:t>V našem primeru 5 x 4 = 20 zapisov!</a:t>
            </a:r>
          </a:p>
          <a:p>
            <a:pPr lvl="1"/>
            <a:r>
              <a:rPr lang="sl-SI" sz="2000" dirty="0"/>
              <a:t>Kot bi vsak zaposleni stanoval na VSEH naslovih!</a:t>
            </a:r>
          </a:p>
          <a:p>
            <a:r>
              <a:rPr lang="sl-SI" sz="2200" dirty="0"/>
              <a:t>Kako do določenih stolpcev?</a:t>
            </a:r>
          </a:p>
          <a:p>
            <a:pPr lvl="1"/>
            <a:r>
              <a:rPr lang="sl-SI" sz="2000" dirty="0">
                <a:latin typeface="Courier New" pitchFamily="49" charset="0"/>
              </a:rPr>
              <a:t>SELECT ime FROM zaposleni, naslovi</a:t>
            </a:r>
          </a:p>
          <a:p>
            <a:pPr lvl="1"/>
            <a:r>
              <a:rPr lang="sl-SI" sz="2000" dirty="0"/>
              <a:t>Kam "spada" ime?</a:t>
            </a:r>
          </a:p>
          <a:p>
            <a:pPr lvl="1"/>
            <a:r>
              <a:rPr lang="sl-SI" sz="2000" dirty="0">
                <a:latin typeface="Courier New" pitchFamily="49" charset="0"/>
              </a:rPr>
              <a:t>SELECT zaposleni.ime FROM zaposleni, naslovi</a:t>
            </a:r>
          </a:p>
          <a:p>
            <a:pPr lvl="1"/>
            <a:r>
              <a:rPr lang="sl-SI" sz="2000" dirty="0"/>
              <a:t>Torej </a:t>
            </a:r>
            <a:r>
              <a:rPr lang="sl-SI" sz="2000" dirty="0">
                <a:latin typeface="Courier New" pitchFamily="49" charset="0"/>
              </a:rPr>
              <a:t>imeTabele.imeStolpca</a:t>
            </a:r>
          </a:p>
          <a:p>
            <a:pPr lvl="1"/>
            <a:r>
              <a:rPr lang="sl-SI" sz="2000" dirty="0"/>
              <a:t>Če ni možnosti za zmedo (ime stolpca se pojavi le v eni od navedenih baz), lahko ime tabele spustimo.</a:t>
            </a:r>
          </a:p>
          <a:p>
            <a:endParaRPr lang="sl-SI" sz="2200" dirty="0"/>
          </a:p>
        </p:txBody>
      </p:sp>
    </p:spTree>
    <p:extLst>
      <p:ext uri="{BB962C8B-B14F-4D97-AF65-F5344CB8AC3E}">
        <p14:creationId xmlns:p14="http://schemas.microsoft.com/office/powerpoint/2010/main" val="22704739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sp>
        <p:nvSpPr>
          <p:cNvPr id="42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Združevanje z omejevanjem</a:t>
            </a:r>
          </a:p>
        </p:txBody>
      </p:sp>
      <p:sp>
        <p:nvSpPr>
          <p:cNvPr id="42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z="2000" dirty="0">
                <a:latin typeface="Courier New" pitchFamily="49" charset="0"/>
              </a:rPr>
              <a:t>SELECT * FROM zaposleni, naslovi WHERE naslovi.IDZaposlenega = zaposleni.IDZaposlenega</a:t>
            </a:r>
          </a:p>
          <a:p>
            <a:r>
              <a:rPr lang="sl-SI" sz="2000" dirty="0"/>
              <a:t>Zapisi, kjer se vrednost stolpca IDZaposlenega tabele zaposelni ujema z vrednostjo stolpca IDZaposlenega tabele naslovi</a:t>
            </a:r>
          </a:p>
          <a:p>
            <a:endParaRPr lang="sl-SI" sz="2000" dirty="0"/>
          </a:p>
          <a:p>
            <a:endParaRPr lang="sl-SI" sz="2000" dirty="0"/>
          </a:p>
          <a:p>
            <a:endParaRPr lang="sl-SI" sz="2000" dirty="0"/>
          </a:p>
          <a:p>
            <a:endParaRPr lang="sl-SI" sz="2000" dirty="0"/>
          </a:p>
          <a:p>
            <a:endParaRPr lang="sl-SI" sz="2000" dirty="0"/>
          </a:p>
          <a:p>
            <a:endParaRPr lang="sl-SI" sz="2000" dirty="0"/>
          </a:p>
          <a:p>
            <a:endParaRPr lang="sl-SI" sz="2000" dirty="0"/>
          </a:p>
          <a:p>
            <a:r>
              <a:rPr lang="sl-SI" sz="2000" dirty="0"/>
              <a:t>Pozor! Združena tabela ni taka, kot smo želeli </a:t>
            </a:r>
            <a:r>
              <a:rPr lang="sl-SI" sz="2000" dirty="0">
                <a:hlinkClick r:id="rId2" action="ppaction://hlinksldjump"/>
              </a:rPr>
              <a:t>prej</a:t>
            </a:r>
            <a:r>
              <a:rPr lang="sl-SI" sz="2000" dirty="0"/>
              <a:t>!</a:t>
            </a:r>
          </a:p>
          <a:p>
            <a:r>
              <a:rPr lang="sl-SI" sz="2000" dirty="0"/>
              <a:t>Dejansko ima združena tabela še dodatni stolpec IDZaposlenega </a:t>
            </a:r>
            <a:endParaRPr lang="sl-SI" sz="2200" dirty="0"/>
          </a:p>
        </p:txBody>
      </p:sp>
      <p:pic>
        <p:nvPicPr>
          <p:cNvPr id="423940" name="Picture 4"/>
          <p:cNvPicPr>
            <a:picLocks noChangeAspect="1" noChangeArrowheads="1"/>
          </p:cNvPicPr>
          <p:nvPr/>
        </p:nvPicPr>
        <p:blipFill rotWithShape="1">
          <a:blip r:embed="rId3" cstate="print"/>
          <a:srcRect l="28343" t="24475" r="36220" b="59200"/>
          <a:stretch/>
        </p:blipFill>
        <p:spPr bwMode="auto">
          <a:xfrm>
            <a:off x="272615" y="3158547"/>
            <a:ext cx="3600450" cy="12175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3941" name="Picture 5"/>
          <p:cNvPicPr>
            <a:picLocks noChangeAspect="1" noChangeArrowheads="1"/>
          </p:cNvPicPr>
          <p:nvPr/>
        </p:nvPicPr>
        <p:blipFill rotWithShape="1">
          <a:blip r:embed="rId3" cstate="print"/>
          <a:srcRect l="23625" t="76009" r="31010" b="9581"/>
          <a:stretch/>
        </p:blipFill>
        <p:spPr bwMode="auto">
          <a:xfrm>
            <a:off x="4098936" y="3140968"/>
            <a:ext cx="4752975" cy="1107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23942" name="Picture 6"/>
          <p:cNvPicPr>
            <a:picLocks noChangeAspect="1" noChangeArrowheads="1"/>
          </p:cNvPicPr>
          <p:nvPr/>
        </p:nvPicPr>
        <p:blipFill>
          <a:blip r:embed="rId4" cstate="print"/>
          <a:srcRect l="19844" t="53450" r="23938" b="35741"/>
          <a:stretch>
            <a:fillRect/>
          </a:stretch>
        </p:blipFill>
        <p:spPr bwMode="auto">
          <a:xfrm>
            <a:off x="1115616" y="4322328"/>
            <a:ext cx="6624638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643223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500"/>
                                        <p:tgtEl>
                                          <p:spTgt spid="4239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23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23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3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39" grpId="0" uiExpand="1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Trgovina - zgled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sl-SI" dirty="0"/>
          </a:p>
          <a:p>
            <a:pPr lvl="1"/>
            <a:endParaRPr lang="sl-SI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l-SI"/>
              <a:t>Matija Lokar, FMF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7946126"/>
              </p:ext>
            </p:extLst>
          </p:nvPr>
        </p:nvGraphicFramePr>
        <p:xfrm>
          <a:off x="3258107" y="1612528"/>
          <a:ext cx="5625163" cy="11421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7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93695">
                <a:tc>
                  <a:txBody>
                    <a:bodyPr/>
                    <a:lstStyle/>
                    <a:p>
                      <a:r>
                        <a:rPr lang="sl-SI" sz="1100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Proizvajalec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Spletna stran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pomoč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7985"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0421">
                <a:tc>
                  <a:txBody>
                    <a:bodyPr/>
                    <a:lstStyle/>
                    <a:p>
                      <a:r>
                        <a:rPr lang="sl-SI" sz="110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6515682"/>
              </p:ext>
            </p:extLst>
          </p:nvPr>
        </p:nvGraphicFramePr>
        <p:xfrm>
          <a:off x="395536" y="3573016"/>
          <a:ext cx="3744415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140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cena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ID_IZD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€499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€599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€949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€549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140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€934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4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cxnSp>
        <p:nvCxnSpPr>
          <p:cNvPr id="10" name="Curved Connector 9"/>
          <p:cNvCxnSpPr/>
          <p:nvPr/>
        </p:nvCxnSpPr>
        <p:spPr bwMode="auto">
          <a:xfrm rot="5400000">
            <a:off x="3050958" y="3060086"/>
            <a:ext cx="648073" cy="233774"/>
          </a:xfrm>
          <a:prstGeom prst="bentConnector3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arrow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931699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85750" indent="-285750"/>
            <a:r>
              <a:rPr lang="sl-SI" sz="3200" dirty="0"/>
              <a:t>SELECT * FROM modeli, proizvajalci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endParaRPr lang="sl-SI" dirty="0"/>
          </a:p>
          <a:p>
            <a:pPr lvl="1"/>
            <a:endParaRPr lang="sl-SI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05104891"/>
              </p:ext>
            </p:extLst>
          </p:nvPr>
        </p:nvGraphicFramePr>
        <p:xfrm>
          <a:off x="3419872" y="1556792"/>
          <a:ext cx="5625163" cy="10081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2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51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070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47507">
                <a:tc>
                  <a:txBody>
                    <a:bodyPr/>
                    <a:lstStyle/>
                    <a:p>
                      <a:r>
                        <a:rPr lang="sl-SI" sz="1100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Proizvajalec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Spletna stran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pomoč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160"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3444"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4998588"/>
              </p:ext>
            </p:extLst>
          </p:nvPr>
        </p:nvGraphicFramePr>
        <p:xfrm>
          <a:off x="107504" y="1484784"/>
          <a:ext cx="3096345" cy="1554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8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313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240027">
                <a:tc>
                  <a:txBody>
                    <a:bodyPr/>
                    <a:lstStyle/>
                    <a:p>
                      <a:r>
                        <a:rPr lang="sl-SI" sz="110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cena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ID_IZD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€499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40027">
                <a:tc>
                  <a:txBody>
                    <a:bodyPr/>
                    <a:lstStyle/>
                    <a:p>
                      <a:r>
                        <a:rPr lang="sl-SI" sz="110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9364183"/>
              </p:ext>
            </p:extLst>
          </p:nvPr>
        </p:nvGraphicFramePr>
        <p:xfrm>
          <a:off x="467544" y="3212976"/>
          <a:ext cx="8352929" cy="33843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05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9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31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351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566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219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84799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49248">
                <a:tc>
                  <a:txBody>
                    <a:bodyPr/>
                    <a:lstStyle/>
                    <a:p>
                      <a:r>
                        <a:rPr lang="sl-SI" sz="1100" dirty="0"/>
                        <a:t>model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cena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ID_IZD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ID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Proizvajalec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Spletna stran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pomoč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€499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Dell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http://www.dell.com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support@dell.com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Inspiron B120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€499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Inspiron B130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€599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/>
                        <a:t>Inspiron E1705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/>
                        <a:t>Satellite A100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€549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03513">
                <a:tc>
                  <a:txBody>
                    <a:bodyPr/>
                    <a:lstStyle/>
                    <a:p>
                      <a:r>
                        <a:rPr lang="sl-SI" sz="1100" dirty="0"/>
                        <a:t>Satellite P100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€934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Toshiba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http://www.toshiba.com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sl-SI" sz="1100" dirty="0"/>
                        <a:t>support@toshiba.com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408240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SQL&amp;quot;&quot;/&gt;&lt;property id=&quot;20307&quot; value=&quot;325&quot;/&gt;&lt;/object&gt;&lt;object type=&quot;3&quot; unique_id=&quot;10006&quot;&gt;&lt;property id=&quot;20148&quot; value=&quot;5&quot;/&gt;&lt;property id=&quot;20300&quot; value=&quot;Slide 7 - &amp;quot;Združevanje z omejevanjem&amp;quot;&quot;/&gt;&lt;property id=&quot;20307&quot; value=&quot;335&quot;/&gt;&lt;/object&gt;&lt;object type=&quot;3&quot; unique_id=&quot;10007&quot;&gt;&lt;property id=&quot;20148&quot; value=&quot;5&quot;/&gt;&lt;property id=&quot;20300&quot; value=&quot;Slide 8 - &amp;quot;Trgovina - zgled&amp;quot;&quot;/&gt;&lt;property id=&quot;20307&quot; value=&quot;340&quot;/&gt;&lt;/object&gt;&lt;object type=&quot;3&quot; unique_id=&quot;10008&quot;&gt;&lt;property id=&quot;20148&quot; value=&quot;5&quot;/&gt;&lt;property id=&quot;20300&quot; value=&quot;Slide 9 - &amp;quot;SELECT * FROM modeli, proizvajalci&amp;quot;&quot;/&gt;&lt;property id=&quot;20307&quot; value=&quot;338&quot;/&gt;&lt;/object&gt;&lt;object type=&quot;3&quot; unique_id=&quot;10009&quot;&gt;&lt;property id=&quot;20148&quot; value=&quot;5&quot;/&gt;&lt;property id=&quot;20300&quot; value=&quot;Slide 10 - &amp;quot;SELECT * FROM modeli, proizvajalci&amp;#x0D;&amp;#x0A;WHERE modeli.ID_IZD = proizvajalci.ID&amp;quot;&quot;/&gt;&lt;property id=&quot;20307&quot; value=&quot;337&quot;/&gt;&lt;/object&gt;&lt;object type=&quot;3&quot; unique_id=&quot;10010&quot;&gt;&lt;property id=&quot;20148&quot; value=&quot;5&quot;/&gt;&lt;property id=&quot;20300&quot; value=&quot;Slide 11 - &amp;quot;SELECT model, Proizvajalec &amp;#x0D;&amp;#x0A;FROM modeli, proizvajalci WHERE ID_IZD = ID&amp;quot;&quot;/&gt;&lt;property id=&quot;20307&quot; value=&quot;339&quot;/&gt;&lt;/object&gt;&lt;object type=&quot;3&quot; unique_id=&quot;10111&quot;&gt;&lt;property id=&quot;20148&quot; value=&quot;5&quot;/&gt;&lt;property id=&quot;20300&quot; value=&quot;Slide 2 - &amp;quot;Združene tabele&amp;quot;&quot;/&gt;&lt;property id=&quot;20307&quot; value=&quot;341&quot;/&gt;&lt;/object&gt;&lt;object type=&quot;3&quot; unique_id=&quot;10112&quot;&gt;&lt;property id=&quot;20148&quot; value=&quot;5&quot;/&gt;&lt;property id=&quot;20300&quot; value=&quot;Slide 3 - &amp;quot;Združene tabele&amp;quot;&quot;/&gt;&lt;property id=&quot;20307&quot; value=&quot;342&quot;/&gt;&lt;/object&gt;&lt;object type=&quot;3&quot; unique_id=&quot;10113&quot;&gt;&lt;property id=&quot;20148&quot; value=&quot;5&quot;/&gt;&lt;property id=&quot;20300&quot; value=&quot;Slide 4 - &amp;quot;SELECT in več tabel&amp;quot;&quot;/&gt;&lt;property id=&quot;20307&quot; value=&quot;346&quot;/&gt;&lt;/object&gt;&lt;object type=&quot;3&quot; unique_id=&quot;10114&quot;&gt;&lt;property id=&quot;20148&quot; value=&quot;5&quot;/&gt;&lt;property id=&quot;20300&quot; value=&quot;Slide 5 - &amp;quot;Združevanje tabel&amp;quot;&quot;/&gt;&lt;property id=&quot;20307&quot; value=&quot;343&quot;/&gt;&lt;/object&gt;&lt;object type=&quot;3&quot; unique_id=&quot;10115&quot;&gt;&lt;property id=&quot;20148&quot; value=&quot;5&quot;/&gt;&lt;property id=&quot;20300&quot; value=&quot;Slide 6 - &amp;quot;Združevanje tabel&amp;quot;&quot;/&gt;&lt;property id=&quot;20307&quot; value=&quot;347&quot;/&gt;&lt;/object&gt;&lt;object type=&quot;3&quot; unique_id=&quot;10116&quot;&gt;&lt;property id=&quot;20148&quot; value=&quot;5&quot;/&gt;&lt;property id=&quot;20300&quot; value=&quot;Slide 12 - &amp;quot;Kartezični produkt&amp;quot;&quot;/&gt;&lt;property id=&quot;20307&quot; value=&quot;348&quot;/&gt;&lt;/object&gt;&lt;object type=&quot;3&quot; unique_id=&quot;10205&quot;&gt;&lt;property id=&quot;20148&quot; value=&quot;5&quot;/&gt;&lt;property id=&quot;20300&quot; value=&quot;Slide 13 - &amp;quot;Združevanje na osnovi enakih vrednosti&amp;quot;&quot;/&gt;&lt;property id=&quot;20307&quot; value=&quot;349&quot;/&gt;&lt;/object&gt;&lt;object type=&quot;3&quot; unique_id=&quot;10206&quot;&gt;&lt;property id=&quot;20148&quot; value=&quot;5&quot;/&gt;&lt;property id=&quot;20300&quot; value=&quot;Slide 14 - &amp;quot;Izbor le določenih vrednosti&amp;quot;&quot;/&gt;&lt;property id=&quot;20307&quot; value=&quot;350&quot;/&gt;&lt;/object&gt;&lt;object type=&quot;3&quot; unique_id=&quot;10207&quot;&gt;&lt;property id=&quot;20148&quot; value=&quot;5&quot;/&gt;&lt;property id=&quot;20300&quot; value=&quot;Slide 15 - &amp;quot;Izbor le določenih vrednosti&amp;quot;&quot;/&gt;&lt;property id=&quot;20307&quot; value=&quot;351&quot;/&gt;&lt;/object&gt;&lt;object type=&quot;3&quot; unique_id=&quot;10448&quot;&gt;&lt;property id=&quot;20148&quot; value=&quot;5&quot;/&gt;&lt;property id=&quot;20300&quot; value=&quot;Slide 16 - &amp;quot;Notranji stik&amp;quot;&quot;/&gt;&lt;property id=&quot;20307&quot; value=&quot;352&quot;/&gt;&lt;/object&gt;&lt;object type=&quot;3&quot; unique_id=&quot;10449&quot;&gt;&lt;property id=&quot;20148&quot; value=&quot;5&quot;/&gt;&lt;property id=&quot;20300&quot; value=&quot;Slide 17 - &amp;quot;Notranji stik&amp;quot;&quot;/&gt;&lt;property id=&quot;20307&quot; value=&quot;353&quot;/&gt;&lt;/object&gt;&lt;object type=&quot;3&quot; unique_id=&quot;10450&quot;&gt;&lt;property id=&quot;20148&quot; value=&quot;5&quot;/&gt;&lt;property id=&quot;20300&quot; value=&quot;Slide 18 - &amp;quot;Zunanji stik&amp;quot;&quot;/&gt;&lt;property id=&quot;20307&quot; value=&quot;354&quot;/&gt;&lt;/object&gt;&lt;object type=&quot;3&quot; unique_id=&quot;10451&quot;&gt;&lt;property id=&quot;20148&quot; value=&quot;5&quot;/&gt;&lt;property id=&quot;20300&quot; value=&quot;Slide 19 - &amp;quot;Standard&amp;quot;&quot;/&gt;&lt;property id=&quot;20307&quot; value=&quot;355&quot;/&gt;&lt;/object&gt;&lt;object type=&quot;3&quot; unique_id=&quot;10452&quot;&gt;&lt;property id=&quot;20148&quot; value=&quot;5&quot;/&gt;&lt;property id=&quot;20300&quot; value=&quot;Slide 20 - &amp;quot;Oracle&amp;quot;&quot;/&gt;&lt;property id=&quot;20307&quot; value=&quot;356&quot;/&gt;&lt;/object&gt;&lt;object type=&quot;3&quot; unique_id=&quot;10453&quot;&gt;&lt;property id=&quot;20148&quot; value=&quot;5&quot;/&gt;&lt;property id=&quot;20300&quot; value=&quot;Slide 21 - &amp;quot;Več tabel&amp;quot;&quot;/&gt;&lt;property id=&quot;20307&quot; value=&quot;357&quot;/&gt;&lt;/object&gt;&lt;object type=&quot;3&quot; unique_id=&quot;10454&quot;&gt;&lt;property id=&quot;20148&quot; value=&quot;5&quot;/&gt;&lt;property id=&quot;20300&quot; value=&quot;Slide 22 - &amp;quot;Združevanje&amp;quot;&quot;/&gt;&lt;property id=&quot;20307&quot; value=&quot;358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1_Profile">
  <a:themeElements>
    <a:clrScheme name="1_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1_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Branje_random_cast_</Template>
  <TotalTime>2451</TotalTime>
  <Words>1838</Words>
  <Application>Microsoft Office PowerPoint</Application>
  <PresentationFormat>On-screen Show (4:3)</PresentationFormat>
  <Paragraphs>512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7" baseType="lpstr">
      <vt:lpstr>Arial</vt:lpstr>
      <vt:lpstr>Courier New</vt:lpstr>
      <vt:lpstr>Times New Roman</vt:lpstr>
      <vt:lpstr>Verdana</vt:lpstr>
      <vt:lpstr>Wingdings</vt:lpstr>
      <vt:lpstr>1_Profile</vt:lpstr>
      <vt:lpstr>SQL</vt:lpstr>
      <vt:lpstr>Združene tabele</vt:lpstr>
      <vt:lpstr>Združene tabele</vt:lpstr>
      <vt:lpstr>SELECT in več tabel</vt:lpstr>
      <vt:lpstr>Združevanje tabel</vt:lpstr>
      <vt:lpstr>Združevanje tabel</vt:lpstr>
      <vt:lpstr>Združevanje z omejevanjem</vt:lpstr>
      <vt:lpstr>Trgovina - zgled</vt:lpstr>
      <vt:lpstr>SELECT * FROM modeli, proizvajalci</vt:lpstr>
      <vt:lpstr>SELECT * FROM modeli, proizvajalci WHERE modeli.ID_IZD = proizvajalci.ID</vt:lpstr>
      <vt:lpstr>SELECT model, Proizvajalec  FROM modeli, proizvajalci WHERE ID_IZD = ID</vt:lpstr>
      <vt:lpstr>Kartezični produkt</vt:lpstr>
      <vt:lpstr>Združevanje na osnovi enakih vrednosti</vt:lpstr>
      <vt:lpstr>Izbor le določenih vrednosti</vt:lpstr>
      <vt:lpstr>Izbor le določenih vrednosti</vt:lpstr>
      <vt:lpstr>Notranji stik</vt:lpstr>
      <vt:lpstr>Notranji stik</vt:lpstr>
      <vt:lpstr>Zunanji stik</vt:lpstr>
      <vt:lpstr>Standard</vt:lpstr>
      <vt:lpstr>Več tabel</vt:lpstr>
      <vt:lpstr>Združevanje</vt:lpstr>
    </vt:vector>
  </TitlesOfParts>
  <Company>RC FMF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SQL</dc:title>
  <dc:creator>Matija Lokar</dc:creator>
  <cp:lastModifiedBy>Lokar, Matija</cp:lastModifiedBy>
  <cp:revision>82</cp:revision>
  <dcterms:created xsi:type="dcterms:W3CDTF">1998-10-28T10:06:14Z</dcterms:created>
  <dcterms:modified xsi:type="dcterms:W3CDTF">2021-10-14T09:34:06Z</dcterms:modified>
</cp:coreProperties>
</file>