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9" r:id="rId4"/>
    <p:sldId id="258" r:id="rId5"/>
    <p:sldId id="275" r:id="rId6"/>
    <p:sldId id="267" r:id="rId7"/>
    <p:sldId id="276" r:id="rId8"/>
    <p:sldId id="277" r:id="rId9"/>
    <p:sldId id="278" r:id="rId10"/>
    <p:sldId id="274" r:id="rId11"/>
    <p:sldId id="268" r:id="rId12"/>
    <p:sldId id="269" r:id="rId13"/>
    <p:sldId id="270" r:id="rId14"/>
    <p:sldId id="271" r:id="rId15"/>
    <p:sldId id="272" r:id="rId16"/>
    <p:sldId id="282" r:id="rId17"/>
    <p:sldId id="279" r:id="rId18"/>
    <p:sldId id="280" r:id="rId19"/>
    <p:sldId id="281" r:id="rId20"/>
  </p:sldIdLst>
  <p:sldSz cx="9144000" cy="6858000" type="screen4x3"/>
  <p:notesSz cx="6858000" cy="9144000"/>
  <p:custDataLst>
    <p:tags r:id="rId22"/>
  </p:custDataLst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9577D8-B5B4-4012-848A-C81A70A64A3D}" type="datetimeFigureOut">
              <a:rPr lang="sl-SI" smtClean="0"/>
              <a:t>6. 03. 2020</a:t>
            </a:fld>
            <a:endParaRPr lang="sl-S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D298AC-11C8-4202-8D11-F5D562EC8DF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522121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itchFamily="32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itchFamily="32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itchFamily="32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itchFamily="32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9pPr>
          </a:lstStyle>
          <a:p>
            <a:pPr eaLnBrk="1" hangingPunct="1"/>
            <a:fld id="{CD2259EC-EC49-423A-AC9D-2659FFE4FAD8}" type="slidenum">
              <a:rPr lang="sl-SI">
                <a:solidFill>
                  <a:srgbClr val="000000"/>
                </a:solidFill>
                <a:latin typeface="Arial" charset="0"/>
              </a:rPr>
              <a:pPr eaLnBrk="1" hangingPunct="1"/>
              <a:t>2</a:t>
            </a:fld>
            <a:endParaRPr lang="sl-SI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6867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itchFamily="32" charset="0"/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itchFamily="32" charset="0"/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itchFamily="32" charset="0"/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itchFamily="32" charset="0"/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9pPr>
          </a:lstStyle>
          <a:p>
            <a:pPr eaLnBrk="1" hangingPunct="1"/>
            <a:endParaRPr lang="sl-SI"/>
          </a:p>
        </p:txBody>
      </p:sp>
      <p:sp>
        <p:nvSpPr>
          <p:cNvPr id="36868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4813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sl-SI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itchFamily="32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itchFamily="32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itchFamily="32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itchFamily="32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9pPr>
          </a:lstStyle>
          <a:p>
            <a:pPr eaLnBrk="1" hangingPunct="1"/>
            <a:fld id="{410BA36B-76C2-4474-B191-95659DDCC7EE}" type="slidenum">
              <a:rPr lang="sl-SI">
                <a:solidFill>
                  <a:srgbClr val="000000"/>
                </a:solidFill>
                <a:latin typeface="Arial" charset="0"/>
              </a:rPr>
              <a:pPr eaLnBrk="1" hangingPunct="1"/>
              <a:t>4</a:t>
            </a:fld>
            <a:endParaRPr lang="sl-SI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7891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itchFamily="32" charset="0"/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itchFamily="32" charset="0"/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itchFamily="32" charset="0"/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itchFamily="32" charset="0"/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9pPr>
          </a:lstStyle>
          <a:p>
            <a:pPr eaLnBrk="1" hangingPunct="1"/>
            <a:endParaRPr lang="sl-SI"/>
          </a:p>
        </p:txBody>
      </p:sp>
      <p:sp>
        <p:nvSpPr>
          <p:cNvPr id="37892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4813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sl-SI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93934-191B-475F-85E7-5EC1D52C4D1D}" type="datetimeFigureOut">
              <a:rPr lang="sl-SI" smtClean="0"/>
              <a:t>6. 03. 2020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DD5A8-3C90-440B-9368-1379B981BA5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59467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93934-191B-475F-85E7-5EC1D52C4D1D}" type="datetimeFigureOut">
              <a:rPr lang="sl-SI" smtClean="0"/>
              <a:t>6. 03. 2020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DD5A8-3C90-440B-9368-1379B981BA5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026272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93934-191B-475F-85E7-5EC1D52C4D1D}" type="datetimeFigureOut">
              <a:rPr lang="sl-SI" smtClean="0"/>
              <a:t>6. 03. 2020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DD5A8-3C90-440B-9368-1379B981BA5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64514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93934-191B-475F-85E7-5EC1D52C4D1D}" type="datetimeFigureOut">
              <a:rPr lang="sl-SI" smtClean="0"/>
              <a:t>6. 03. 2020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DD5A8-3C90-440B-9368-1379B981BA5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58124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93934-191B-475F-85E7-5EC1D52C4D1D}" type="datetimeFigureOut">
              <a:rPr lang="sl-SI" smtClean="0"/>
              <a:t>6. 03. 2020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DD5A8-3C90-440B-9368-1379B981BA5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853284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93934-191B-475F-85E7-5EC1D52C4D1D}" type="datetimeFigureOut">
              <a:rPr lang="sl-SI" smtClean="0"/>
              <a:t>6. 03. 2020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DD5A8-3C90-440B-9368-1379B981BA5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141027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93934-191B-475F-85E7-5EC1D52C4D1D}" type="datetimeFigureOut">
              <a:rPr lang="sl-SI" smtClean="0"/>
              <a:t>6. 03. 2020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DD5A8-3C90-440B-9368-1379B981BA5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817156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93934-191B-475F-85E7-5EC1D52C4D1D}" type="datetimeFigureOut">
              <a:rPr lang="sl-SI" smtClean="0"/>
              <a:t>6. 03. 2020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DD5A8-3C90-440B-9368-1379B981BA5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13074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93934-191B-475F-85E7-5EC1D52C4D1D}" type="datetimeFigureOut">
              <a:rPr lang="sl-SI" smtClean="0"/>
              <a:t>6. 03. 2020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DD5A8-3C90-440B-9368-1379B981BA5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25487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93934-191B-475F-85E7-5EC1D52C4D1D}" type="datetimeFigureOut">
              <a:rPr lang="sl-SI" smtClean="0"/>
              <a:t>6. 03. 2020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DD5A8-3C90-440B-9368-1379B981BA5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62362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93934-191B-475F-85E7-5EC1D52C4D1D}" type="datetimeFigureOut">
              <a:rPr lang="sl-SI" smtClean="0"/>
              <a:t>6. 03. 2020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DD5A8-3C90-440B-9368-1379B981BA5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38013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E93934-191B-475F-85E7-5EC1D52C4D1D}" type="datetimeFigureOut">
              <a:rPr lang="sl-SI" smtClean="0"/>
              <a:t>6. 03. 2020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ADD5A8-3C90-440B-9368-1379B981BA5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03801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dirty="0" smtClean="0"/>
              <a:t>Generični </a:t>
            </a:r>
            <a:r>
              <a:rPr lang="sl-SI" dirty="0" smtClean="0"/>
              <a:t>tipi</a:t>
            </a:r>
            <a:endParaRPr lang="sl-S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618047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Uporaba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564904"/>
            <a:ext cx="8608715" cy="25527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1806605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 smtClean="0">
                <a:solidFill>
                  <a:srgbClr val="FF0000"/>
                </a:solidFill>
              </a:rPr>
              <a:t>Zbirke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1132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Izpiši večji podatek med dvema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600200"/>
            <a:ext cx="8892480" cy="4525963"/>
          </a:xfrm>
        </p:spPr>
        <p:txBody>
          <a:bodyPr>
            <a:normAutofit/>
          </a:bodyPr>
          <a:lstStyle/>
          <a:p>
            <a:r>
              <a:rPr lang="sl-SI" dirty="0" smtClean="0"/>
              <a:t>Glava metode:</a:t>
            </a:r>
          </a:p>
          <a:p>
            <a:pPr lvl="1"/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public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static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void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Izpis&lt;T&gt;(T pod1, T pod2)</a:t>
            </a:r>
          </a:p>
          <a:p>
            <a:r>
              <a:rPr lang="sl-SI" dirty="0" smtClean="0"/>
              <a:t>Klic:</a:t>
            </a:r>
          </a:p>
          <a:p>
            <a:pPr lvl="1"/>
            <a:r>
              <a:rPr lang="sl-SI" dirty="0" smtClean="0">
                <a:latin typeface="Courier New" pitchFamily="49" charset="0"/>
                <a:cs typeface="Courier New" pitchFamily="49" charset="0"/>
              </a:rPr>
              <a:t>Izpis(12, 5)</a:t>
            </a:r>
          </a:p>
          <a:p>
            <a:pPr lvl="2"/>
            <a:r>
              <a:rPr lang="sl-SI" dirty="0" smtClean="0"/>
              <a:t>T je ob tem klicu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endParaRPr lang="sl-SI" dirty="0" smtClean="0">
              <a:latin typeface="Courier New" pitchFamily="49" charset="0"/>
              <a:cs typeface="Courier New" pitchFamily="49" charset="0"/>
            </a:endParaRPr>
          </a:p>
          <a:p>
            <a:pPr lvl="1"/>
            <a:r>
              <a:rPr lang="sl-SI" dirty="0" smtClean="0">
                <a:latin typeface="Courier New" pitchFamily="49" charset="0"/>
                <a:cs typeface="Courier New" pitchFamily="49" charset="0"/>
              </a:rPr>
              <a:t>Izpis("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bla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", "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ble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")</a:t>
            </a:r>
          </a:p>
          <a:p>
            <a:pPr lvl="2"/>
            <a:r>
              <a:rPr lang="sl-SI" dirty="0" smtClean="0"/>
              <a:t>T je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string</a:t>
            </a: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Izpis(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27.6, -12.98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)</a:t>
            </a:r>
          </a:p>
          <a:p>
            <a:pPr lvl="2"/>
            <a:r>
              <a:rPr lang="sl-SI" dirty="0" smtClean="0"/>
              <a:t>T je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double</a:t>
            </a:r>
            <a:r>
              <a:rPr lang="sl-SI" dirty="0" smtClean="0"/>
              <a:t> </a:t>
            </a:r>
          </a:p>
          <a:p>
            <a:pPr marL="457200" lvl="1" indent="0">
              <a:buNone/>
            </a:pPr>
            <a:endParaRPr lang="sl-SI" dirty="0" smtClean="0"/>
          </a:p>
          <a:p>
            <a:endParaRPr lang="sl-SI" dirty="0" smtClean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369702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A v praksi 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 smtClean="0"/>
          </a:p>
          <a:p>
            <a:endParaRPr lang="sl-SI" smtClean="0"/>
          </a:p>
          <a:p>
            <a:endParaRPr lang="sl-SI" smtClean="0"/>
          </a:p>
          <a:p>
            <a:endParaRPr lang="sl-SI" smtClean="0"/>
          </a:p>
          <a:p>
            <a:endParaRPr lang="sl-SI" smtClean="0"/>
          </a:p>
          <a:p>
            <a:endParaRPr lang="sl-SI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7" t="22331" r="36576" b="58992"/>
          <a:stretch/>
        </p:blipFill>
        <p:spPr bwMode="auto">
          <a:xfrm>
            <a:off x="1403648" y="1628800"/>
            <a:ext cx="6071295" cy="2283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18875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Omejitve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79296" cy="4525963"/>
          </a:xfrm>
        </p:spPr>
        <p:txBody>
          <a:bodyPr>
            <a:noAutofit/>
          </a:bodyPr>
          <a:lstStyle/>
          <a:p>
            <a:r>
              <a:rPr lang="sl-SI" sz="1800" dirty="0" smtClean="0"/>
              <a:t>Gre pa z:</a:t>
            </a:r>
          </a:p>
          <a:p>
            <a:pPr marL="400050" lvl="1" indent="0">
              <a:buNone/>
            </a:pPr>
            <a:endParaRPr lang="sl-SI" sz="1800" dirty="0" smtClean="0"/>
          </a:p>
          <a:p>
            <a:pPr marL="400050" lvl="1" indent="0">
              <a:buNone/>
            </a:pPr>
            <a:r>
              <a:rPr lang="fr-FR" sz="1600" dirty="0" smtClean="0">
                <a:latin typeface="Courier New" pitchFamily="49" charset="0"/>
                <a:cs typeface="Courier New" pitchFamily="49" charset="0"/>
              </a:rPr>
              <a:t>public </a:t>
            </a:r>
            <a:r>
              <a:rPr lang="fr-FR" sz="1600" dirty="0" err="1">
                <a:latin typeface="Courier New" pitchFamily="49" charset="0"/>
                <a:cs typeface="Courier New" pitchFamily="49" charset="0"/>
              </a:rPr>
              <a:t>static</a:t>
            </a:r>
            <a:r>
              <a:rPr lang="fr-FR" sz="16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fr-FR" sz="1600" dirty="0" err="1">
                <a:latin typeface="Courier New" pitchFamily="49" charset="0"/>
                <a:cs typeface="Courier New" pitchFamily="49" charset="0"/>
              </a:rPr>
              <a:t>void</a:t>
            </a:r>
            <a:r>
              <a:rPr lang="fr-FR" sz="16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fr-FR" sz="1600" dirty="0" err="1">
                <a:latin typeface="Courier New" pitchFamily="49" charset="0"/>
                <a:cs typeface="Courier New" pitchFamily="49" charset="0"/>
              </a:rPr>
              <a:t>Izpis</a:t>
            </a:r>
            <a:r>
              <a:rPr lang="fr-FR" sz="1600" dirty="0">
                <a:latin typeface="Courier New" pitchFamily="49" charset="0"/>
                <a:cs typeface="Courier New" pitchFamily="49" charset="0"/>
              </a:rPr>
              <a:t>&lt;T&gt;(T p1, T p2) </a:t>
            </a:r>
            <a:r>
              <a:rPr lang="fr-FR" sz="1600" dirty="0" err="1">
                <a:latin typeface="Courier New" pitchFamily="49" charset="0"/>
                <a:cs typeface="Courier New" pitchFamily="49" charset="0"/>
              </a:rPr>
              <a:t>where</a:t>
            </a:r>
            <a:r>
              <a:rPr lang="fr-FR" sz="1600" dirty="0">
                <a:latin typeface="Courier New" pitchFamily="49" charset="0"/>
                <a:cs typeface="Courier New" pitchFamily="49" charset="0"/>
              </a:rPr>
              <a:t> T : </a:t>
            </a:r>
            <a:r>
              <a:rPr lang="fr-FR" sz="1600" dirty="0" err="1">
                <a:latin typeface="Courier New" pitchFamily="49" charset="0"/>
                <a:cs typeface="Courier New" pitchFamily="49" charset="0"/>
              </a:rPr>
              <a:t>IComparable</a:t>
            </a:r>
            <a:r>
              <a:rPr lang="fr-FR" sz="1600" dirty="0">
                <a:latin typeface="Courier New" pitchFamily="49" charset="0"/>
                <a:cs typeface="Courier New" pitchFamily="49" charset="0"/>
              </a:rPr>
              <a:t>&lt;T&gt;</a:t>
            </a:r>
          </a:p>
          <a:p>
            <a:pPr marL="0" indent="0">
              <a:buNone/>
            </a:pP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  {</a:t>
            </a:r>
            <a:endParaRPr lang="sl-SI" sz="1600" dirty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sl-SI" sz="1600" dirty="0">
                <a:latin typeface="Courier New" pitchFamily="49" charset="0"/>
                <a:cs typeface="Courier New" pitchFamily="49" charset="0"/>
              </a:rPr>
              <a:t>   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    </a:t>
            </a:r>
            <a:r>
              <a:rPr lang="sl-SI" sz="1600" dirty="0" err="1">
                <a:latin typeface="Courier New" pitchFamily="49" charset="0"/>
                <a:cs typeface="Courier New" pitchFamily="49" charset="0"/>
              </a:rPr>
              <a:t>if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 (</a:t>
            </a:r>
            <a:r>
              <a:rPr lang="sl-SI" sz="1600" dirty="0" err="1">
                <a:latin typeface="Courier New" pitchFamily="49" charset="0"/>
                <a:cs typeface="Courier New" pitchFamily="49" charset="0"/>
              </a:rPr>
              <a:t>p1.CompareTo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(p2) &gt; 0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)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Console.WriteLine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(p1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);</a:t>
            </a:r>
          </a:p>
          <a:p>
            <a:pPr marL="0" indent="0">
              <a:buNone/>
            </a:pPr>
            <a:r>
              <a:rPr lang="sl-SI" sz="1600" dirty="0">
                <a:latin typeface="Courier New" pitchFamily="49" charset="0"/>
                <a:cs typeface="Courier New" pitchFamily="49" charset="0"/>
              </a:rPr>
              <a:t>   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   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else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600" dirty="0" err="1">
                <a:latin typeface="Courier New" pitchFamily="49" charset="0"/>
                <a:cs typeface="Courier New" pitchFamily="49" charset="0"/>
              </a:rPr>
              <a:t>Console.WriteLine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(p2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);</a:t>
            </a:r>
            <a:endParaRPr lang="sl-SI" sz="1600" dirty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sl-SI" sz="1600" dirty="0">
                <a:latin typeface="Courier New" pitchFamily="49" charset="0"/>
                <a:cs typeface="Courier New" pitchFamily="49" charset="0"/>
              </a:rPr>
              <a:t>   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r>
              <a:rPr lang="sl-SI" sz="1800" dirty="0" smtClean="0"/>
              <a:t>Postavili smo omejitev:  T mora biti tak tip, ki implementira vmesnik </a:t>
            </a:r>
            <a:r>
              <a:rPr lang="sl-SI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IComparable</a:t>
            </a:r>
            <a:r>
              <a:rPr lang="sl-SI" sz="1800" dirty="0" smtClean="0"/>
              <a:t>, kar pomeni, da v njem obstaja metoda </a:t>
            </a:r>
            <a:r>
              <a:rPr lang="sl-SI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CompareTo</a:t>
            </a:r>
            <a:endParaRPr lang="sl-SI" sz="18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sz="1800" dirty="0" smtClean="0"/>
              <a:t>In ker vse "navadne" tipe (</a:t>
            </a:r>
            <a:r>
              <a:rPr lang="sl-SI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sl-SI" sz="1800" dirty="0" smtClean="0"/>
              <a:t>, </a:t>
            </a:r>
            <a:r>
              <a:rPr lang="sl-SI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string</a:t>
            </a:r>
            <a:r>
              <a:rPr lang="sl-SI" sz="1800" dirty="0" smtClean="0"/>
              <a:t>, … ) lahko primerjamo tudi na ta način …</a:t>
            </a:r>
            <a:endParaRPr lang="sl-SI" sz="1800" dirty="0"/>
          </a:p>
          <a:p>
            <a:pPr marL="400050" lvl="1" indent="0">
              <a:buNone/>
            </a:pP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         Izpis(12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, 5);</a:t>
            </a:r>
          </a:p>
          <a:p>
            <a:pPr marL="0" indent="0">
              <a:buNone/>
            </a:pPr>
            <a:r>
              <a:rPr lang="sl-SI" sz="1800" dirty="0">
                <a:latin typeface="Courier New" pitchFamily="49" charset="0"/>
                <a:cs typeface="Courier New" pitchFamily="49" charset="0"/>
              </a:rPr>
              <a:t>            Izpis("</a:t>
            </a:r>
            <a:r>
              <a:rPr lang="sl-SI" sz="1800" dirty="0" err="1">
                <a:latin typeface="Courier New" pitchFamily="49" charset="0"/>
                <a:cs typeface="Courier New" pitchFamily="49" charset="0"/>
              </a:rPr>
              <a:t>bla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", "</a:t>
            </a:r>
            <a:r>
              <a:rPr lang="sl-SI" sz="1800" dirty="0" err="1">
                <a:latin typeface="Courier New" pitchFamily="49" charset="0"/>
                <a:cs typeface="Courier New" pitchFamily="49" charset="0"/>
              </a:rPr>
              <a:t>blo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");</a:t>
            </a:r>
          </a:p>
          <a:p>
            <a:pPr marL="0" indent="0">
              <a:buNone/>
            </a:pPr>
            <a:r>
              <a:rPr lang="pl-PL" sz="1800" dirty="0">
                <a:latin typeface="Courier New" pitchFamily="49" charset="0"/>
                <a:cs typeface="Courier New" pitchFamily="49" charset="0"/>
              </a:rPr>
              <a:t>            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double</a:t>
            </a:r>
            <a:r>
              <a:rPr lang="pl-PL" sz="18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pl-PL" sz="1800" dirty="0">
                <a:latin typeface="Courier New" pitchFamily="49" charset="0"/>
                <a:cs typeface="Courier New" pitchFamily="49" charset="0"/>
              </a:rPr>
              <a:t>a = 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b = 7.5</a:t>
            </a:r>
            <a:r>
              <a:rPr lang="pl-PL" sz="1800" dirty="0" smtClean="0">
                <a:latin typeface="Courier New" pitchFamily="49" charset="0"/>
                <a:cs typeface="Courier New" pitchFamily="49" charset="0"/>
              </a:rPr>
              <a:t>;</a:t>
            </a:r>
            <a:endParaRPr lang="pl-PL" sz="1800" dirty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           </a:t>
            </a: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Izpis(a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, b</a:t>
            </a: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);</a:t>
            </a:r>
            <a:endParaRPr lang="sl-SI" sz="1800" dirty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43971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Vrni večjega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00050" lvl="1" indent="0">
              <a:buNone/>
            </a:pP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fr-FR" sz="2400" dirty="0" smtClean="0">
                <a:latin typeface="Courier New" pitchFamily="49" charset="0"/>
                <a:cs typeface="Courier New" pitchFamily="49" charset="0"/>
              </a:rPr>
              <a:t>public </a:t>
            </a:r>
            <a:r>
              <a:rPr lang="fr-FR" sz="2400" dirty="0" err="1" smtClean="0">
                <a:latin typeface="Courier New" pitchFamily="49" charset="0"/>
                <a:cs typeface="Courier New" pitchFamily="49" charset="0"/>
              </a:rPr>
              <a:t>static</a:t>
            </a:r>
            <a:r>
              <a:rPr lang="fr-FR" sz="24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T </a:t>
            </a:r>
            <a:r>
              <a:rPr lang="fr-FR" sz="2400" dirty="0" err="1" smtClean="0">
                <a:latin typeface="Courier New" pitchFamily="49" charset="0"/>
                <a:cs typeface="Courier New" pitchFamily="49" charset="0"/>
              </a:rPr>
              <a:t>Izpis</a:t>
            </a:r>
            <a:r>
              <a:rPr lang="fr-FR" sz="2400" dirty="0" smtClean="0">
                <a:latin typeface="Courier New" pitchFamily="49" charset="0"/>
                <a:cs typeface="Courier New" pitchFamily="49" charset="0"/>
              </a:rPr>
              <a:t>&lt;T&gt;(T p1, T p2)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/>
            </a:r>
            <a:br>
              <a:rPr lang="sl-SI" sz="2400" dirty="0" smtClean="0">
                <a:latin typeface="Courier New" pitchFamily="49" charset="0"/>
                <a:cs typeface="Courier New" pitchFamily="49" charset="0"/>
              </a:rPr>
            </a:b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      </a:t>
            </a:r>
            <a:r>
              <a:rPr lang="fr-FR" sz="24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fr-FR" sz="2400" dirty="0" err="1" smtClean="0">
                <a:latin typeface="Courier New" pitchFamily="49" charset="0"/>
                <a:cs typeface="Courier New" pitchFamily="49" charset="0"/>
              </a:rPr>
              <a:t>where</a:t>
            </a:r>
            <a:r>
              <a:rPr lang="fr-FR" sz="2400" dirty="0" smtClean="0">
                <a:latin typeface="Courier New" pitchFamily="49" charset="0"/>
                <a:cs typeface="Courier New" pitchFamily="49" charset="0"/>
              </a:rPr>
              <a:t> T : </a:t>
            </a:r>
            <a:r>
              <a:rPr lang="fr-FR" sz="2400" dirty="0" err="1" smtClean="0">
                <a:latin typeface="Courier New" pitchFamily="49" charset="0"/>
                <a:cs typeface="Courier New" pitchFamily="49" charset="0"/>
              </a:rPr>
              <a:t>IComparable</a:t>
            </a:r>
            <a:r>
              <a:rPr lang="fr-FR" sz="2400" dirty="0" smtClean="0">
                <a:latin typeface="Courier New" pitchFamily="49" charset="0"/>
                <a:cs typeface="Courier New" pitchFamily="49" charset="0"/>
              </a:rPr>
              <a:t>&lt;T&gt;</a:t>
            </a:r>
          </a:p>
          <a:p>
            <a:pPr marL="0" indent="0">
              <a:buNone/>
            </a:pP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  {</a:t>
            </a:r>
          </a:p>
          <a:p>
            <a:pPr marL="0" indent="0">
              <a:buNone/>
            </a:pP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       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if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(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p1.CompareTo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(p2) &gt; 0) 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return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p1;</a:t>
            </a:r>
          </a:p>
          <a:p>
            <a:pPr marL="0" indent="0">
              <a:buNone/>
            </a:pP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       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return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p2;</a:t>
            </a:r>
          </a:p>
          <a:p>
            <a:pPr marL="0" indent="0">
              <a:buNone/>
            </a:pP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  }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9483755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In kako je z vmesniki?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l-SI" dirty="0" smtClean="0"/>
              <a:t>In kaj to sploh so …</a:t>
            </a:r>
          </a:p>
          <a:p>
            <a:endParaRPr lang="sl-SI" dirty="0"/>
          </a:p>
          <a:p>
            <a:r>
              <a:rPr lang="sl-SI" dirty="0" smtClean="0"/>
              <a:t>Na kratko:</a:t>
            </a:r>
          </a:p>
          <a:p>
            <a:pPr lvl="1"/>
            <a:r>
              <a:rPr lang="sl-SI" dirty="0" smtClean="0"/>
              <a:t>Pogodbe o tem, katere metode vsebuje </a:t>
            </a:r>
            <a:r>
              <a:rPr lang="sl-SI" dirty="0" err="1" smtClean="0"/>
              <a:t>nek</a:t>
            </a:r>
            <a:r>
              <a:rPr lang="sl-SI" dirty="0" smtClean="0"/>
              <a:t> razred, ki se "drži" te pogodbe</a:t>
            </a:r>
          </a:p>
          <a:p>
            <a:pPr lvl="1"/>
            <a:r>
              <a:rPr lang="sl-SI" dirty="0" smtClean="0"/>
              <a:t>Povedo, katere funkcije mora razred, ki jih implementira, imeti</a:t>
            </a:r>
          </a:p>
          <a:p>
            <a:pPr lvl="1"/>
            <a:endParaRPr lang="sl-SI" dirty="0"/>
          </a:p>
          <a:p>
            <a:pPr lvl="1"/>
            <a:r>
              <a:rPr lang="sl-SI" dirty="0" err="1" smtClean="0"/>
              <a:t>Računalištvo</a:t>
            </a:r>
            <a:r>
              <a:rPr lang="sl-SI" dirty="0" smtClean="0"/>
              <a:t> 1:</a:t>
            </a:r>
          </a:p>
          <a:p>
            <a:pPr lvl="2"/>
            <a:r>
              <a:rPr lang="sl-SI" dirty="0" smtClean="0"/>
              <a:t>APS so pravzaprav vmesniki</a:t>
            </a:r>
          </a:p>
          <a:p>
            <a:pPr lvl="2"/>
            <a:r>
              <a:rPr lang="sl-SI" dirty="0" smtClean="0"/>
              <a:t>Konkretna predstavitev APS pa implementira ta vmesnik</a:t>
            </a:r>
          </a:p>
          <a:p>
            <a:pPr marL="914400" lvl="2" indent="0">
              <a:buNone/>
            </a:pPr>
            <a:endParaRPr lang="sl-SI" dirty="0" smtClean="0"/>
          </a:p>
        </p:txBody>
      </p:sp>
    </p:spTree>
    <p:extLst>
      <p:ext uri="{BB962C8B-B14F-4D97-AF65-F5344CB8AC3E}">
        <p14:creationId xmlns:p14="http://schemas.microsoft.com/office/powerpoint/2010/main" val="38534270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Malo kasneje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Ko bo govora o razredih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83728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tutorialsteacher.com/Content/images/csharp/generic-clas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5184895" cy="3504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6016" y="3717032"/>
            <a:ext cx="4235937" cy="297388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156176" y="772903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 smtClean="0"/>
              <a:t>TOREJ</a:t>
            </a:r>
            <a:endParaRPr lang="en-US" b="1" dirty="0"/>
          </a:p>
        </p:txBody>
      </p:sp>
      <p:sp>
        <p:nvSpPr>
          <p:cNvPr id="6" name="Curved Left Arrow 5"/>
          <p:cNvSpPr/>
          <p:nvPr/>
        </p:nvSpPr>
        <p:spPr>
          <a:xfrm rot="10800000" flipH="1" flipV="1">
            <a:off x="4227226" y="260648"/>
            <a:ext cx="1137181" cy="1863093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Curved Left Arrow 7"/>
          <p:cNvSpPr/>
          <p:nvPr/>
        </p:nvSpPr>
        <p:spPr>
          <a:xfrm rot="10800000" flipH="1" flipV="1">
            <a:off x="7236296" y="772903"/>
            <a:ext cx="766177" cy="3520193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79927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 smtClean="0"/>
              <a:t>MojR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sl-SI" sz="1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public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class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MojR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&lt;T&gt;</a:t>
            </a:r>
          </a:p>
          <a:p>
            <a:pPr marL="0" indent="0">
              <a:buNone/>
            </a:pPr>
            <a:r>
              <a:rPr lang="sl-SI" sz="1400" dirty="0">
                <a:latin typeface="Courier New" pitchFamily="49" charset="0"/>
                <a:cs typeface="Courier New" pitchFamily="49" charset="0"/>
              </a:rPr>
              <a:t>    {</a:t>
            </a:r>
          </a:p>
          <a:p>
            <a:pPr marL="0" indent="0">
              <a:buNone/>
            </a:pPr>
            <a:r>
              <a:rPr lang="sl-SI" sz="1400" dirty="0">
                <a:latin typeface="Courier New" pitchFamily="49" charset="0"/>
                <a:cs typeface="Courier New" pitchFamily="49" charset="0"/>
              </a:rPr>
              <a:t>        </a:t>
            </a: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private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 T </a:t>
            </a: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obj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 marL="0" indent="0">
              <a:buNone/>
            </a:pPr>
            <a:endParaRPr lang="sl-SI" sz="1400" dirty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sl-SI" sz="1400" dirty="0">
                <a:latin typeface="Courier New" pitchFamily="49" charset="0"/>
                <a:cs typeface="Courier New" pitchFamily="49" charset="0"/>
              </a:rPr>
              <a:t>        </a:t>
            </a: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public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MojR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(T pod)</a:t>
            </a:r>
          </a:p>
          <a:p>
            <a:pPr marL="0" indent="0">
              <a:buNone/>
            </a:pPr>
            <a:r>
              <a:rPr lang="sl-SI" sz="1400" dirty="0">
                <a:latin typeface="Courier New" pitchFamily="49" charset="0"/>
                <a:cs typeface="Courier New" pitchFamily="49" charset="0"/>
              </a:rPr>
              <a:t>        {</a:t>
            </a:r>
          </a:p>
          <a:p>
            <a:pPr marL="0" indent="0">
              <a:buNone/>
            </a:pPr>
            <a:r>
              <a:rPr lang="sl-SI" sz="1400" dirty="0">
                <a:latin typeface="Courier New" pitchFamily="49" charset="0"/>
                <a:cs typeface="Courier New" pitchFamily="49" charset="0"/>
              </a:rPr>
              <a:t>            </a:t>
            </a: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this.obj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 = pod;</a:t>
            </a:r>
          </a:p>
          <a:p>
            <a:pPr marL="0" indent="0">
              <a:buNone/>
            </a:pPr>
            <a:r>
              <a:rPr lang="sl-SI" sz="1400" dirty="0">
                <a:latin typeface="Courier New" pitchFamily="49" charset="0"/>
                <a:cs typeface="Courier New" pitchFamily="49" charset="0"/>
              </a:rPr>
              <a:t>        }</a:t>
            </a:r>
          </a:p>
          <a:p>
            <a:pPr marL="0" indent="0">
              <a:buNone/>
            </a:pPr>
            <a:endParaRPr lang="sl-SI" sz="1400" dirty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sl-SI" sz="1400" dirty="0">
                <a:latin typeface="Courier New" pitchFamily="49" charset="0"/>
                <a:cs typeface="Courier New" pitchFamily="49" charset="0"/>
              </a:rPr>
              <a:t>        </a:t>
            </a: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public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 T Podatek</a:t>
            </a:r>
          </a:p>
          <a:p>
            <a:pPr marL="0" indent="0">
              <a:buNone/>
            </a:pPr>
            <a:r>
              <a:rPr lang="sl-SI" sz="1400" dirty="0">
                <a:latin typeface="Courier New" pitchFamily="49" charset="0"/>
                <a:cs typeface="Courier New" pitchFamily="49" charset="0"/>
              </a:rPr>
              <a:t>        {</a:t>
            </a:r>
          </a:p>
          <a:p>
            <a:pPr marL="0" indent="0">
              <a:buNone/>
            </a:pPr>
            <a:r>
              <a:rPr lang="sl-SI" sz="1400" dirty="0">
                <a:latin typeface="Courier New" pitchFamily="49" charset="0"/>
                <a:cs typeface="Courier New" pitchFamily="49" charset="0"/>
              </a:rPr>
              <a:t>            </a:t>
            </a: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get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{</a:t>
            </a: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return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this.obj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;}</a:t>
            </a:r>
          </a:p>
          <a:p>
            <a:pPr marL="0" indent="0">
              <a:buNone/>
            </a:pPr>
            <a:r>
              <a:rPr lang="sl-SI" sz="1400" dirty="0">
                <a:latin typeface="Courier New" pitchFamily="49" charset="0"/>
                <a:cs typeface="Courier New" pitchFamily="49" charset="0"/>
              </a:rPr>
              <a:t>            set{</a:t>
            </a: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this.obj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 = </a:t>
            </a: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value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;}</a:t>
            </a:r>
          </a:p>
          <a:p>
            <a:pPr marL="0" indent="0">
              <a:buNone/>
            </a:pPr>
            <a:r>
              <a:rPr lang="sl-SI" sz="1400" dirty="0">
                <a:latin typeface="Courier New" pitchFamily="49" charset="0"/>
                <a:cs typeface="Courier New" pitchFamily="49" charset="0"/>
              </a:rPr>
              <a:t>        }</a:t>
            </a:r>
          </a:p>
          <a:p>
            <a:pPr marL="0" indent="0">
              <a:buNone/>
            </a:pPr>
            <a:endParaRPr lang="sl-SI" sz="1400" dirty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sl-SI" sz="1400" dirty="0">
                <a:latin typeface="Courier New" pitchFamily="49" charset="0"/>
                <a:cs typeface="Courier New" pitchFamily="49" charset="0"/>
              </a:rPr>
              <a:t>        </a:t>
            </a: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public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override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string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ToString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()</a:t>
            </a:r>
          </a:p>
          <a:p>
            <a:pPr marL="0" indent="0">
              <a:buNone/>
            </a:pPr>
            <a:r>
              <a:rPr lang="sl-SI" sz="1400" dirty="0">
                <a:latin typeface="Courier New" pitchFamily="49" charset="0"/>
                <a:cs typeface="Courier New" pitchFamily="49" charset="0"/>
              </a:rPr>
              <a:t>        {</a:t>
            </a:r>
          </a:p>
          <a:p>
            <a:pPr marL="0" indent="0">
              <a:buNone/>
            </a:pPr>
            <a:r>
              <a:rPr lang="sl-SI" sz="1400" dirty="0">
                <a:latin typeface="Courier New" pitchFamily="49" charset="0"/>
                <a:cs typeface="Courier New" pitchFamily="49" charset="0"/>
              </a:rPr>
              <a:t>            </a:t>
            </a: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return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this.Podatek.ToString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();</a:t>
            </a:r>
          </a:p>
          <a:p>
            <a:pPr marL="0" indent="0">
              <a:buNone/>
            </a:pPr>
            <a:r>
              <a:rPr lang="sl-SI" sz="1400" dirty="0">
                <a:latin typeface="Courier New" pitchFamily="49" charset="0"/>
                <a:cs typeface="Courier New" pitchFamily="49" charset="0"/>
              </a:rPr>
              <a:t>        }</a:t>
            </a:r>
          </a:p>
          <a:p>
            <a:pPr marL="0" indent="0">
              <a:buNone/>
            </a:pPr>
            <a:r>
              <a:rPr lang="sl-SI" sz="1400" dirty="0">
                <a:latin typeface="Courier New" pitchFamily="49" charset="0"/>
                <a:cs typeface="Courier New" pitchFamily="49" charset="0"/>
              </a:rPr>
              <a:t>    }</a:t>
            </a:r>
          </a:p>
        </p:txBody>
      </p:sp>
    </p:spTree>
    <p:extLst>
      <p:ext uri="{BB962C8B-B14F-4D97-AF65-F5344CB8AC3E}">
        <p14:creationId xmlns:p14="http://schemas.microsoft.com/office/powerpoint/2010/main" val="38286058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T</a:t>
            </a:r>
            <a:r>
              <a:rPr lang="sl-SI" dirty="0" smtClean="0"/>
              <a:t>est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600200"/>
            <a:ext cx="8712968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2800" dirty="0">
                <a:latin typeface="Courier New" pitchFamily="49" charset="0"/>
                <a:cs typeface="Courier New" pitchFamily="49" charset="0"/>
              </a:rPr>
              <a:t> Pravokotnik b = new Pravokotnik(6, 3);</a:t>
            </a:r>
          </a:p>
          <a:p>
            <a:pPr marL="0" indent="0">
              <a:buNone/>
            </a:pPr>
            <a:r>
              <a:rPr lang="en-US" sz="28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800" dirty="0" err="1" smtClean="0">
                <a:latin typeface="Courier New" pitchFamily="49" charset="0"/>
                <a:cs typeface="Courier New" pitchFamily="49" charset="0"/>
              </a:rPr>
              <a:t>MojR</a:t>
            </a:r>
            <a:r>
              <a:rPr lang="en-US" sz="2800" dirty="0" smtClean="0">
                <a:latin typeface="Courier New" pitchFamily="49" charset="0"/>
                <a:cs typeface="Courier New" pitchFamily="49" charset="0"/>
              </a:rPr>
              <a:t>&lt;</a:t>
            </a:r>
            <a:r>
              <a:rPr lang="en-US" sz="2800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2800" dirty="0">
                <a:latin typeface="Courier New" pitchFamily="49" charset="0"/>
                <a:cs typeface="Courier New" pitchFamily="49" charset="0"/>
              </a:rPr>
              <a:t>&gt; a = new </a:t>
            </a:r>
            <a:r>
              <a:rPr lang="en-US" sz="2800" dirty="0" err="1">
                <a:latin typeface="Courier New" pitchFamily="49" charset="0"/>
                <a:cs typeface="Courier New" pitchFamily="49" charset="0"/>
              </a:rPr>
              <a:t>MojR</a:t>
            </a:r>
            <a:r>
              <a:rPr lang="en-US" sz="2800" dirty="0">
                <a:latin typeface="Courier New" pitchFamily="49" charset="0"/>
                <a:cs typeface="Courier New" pitchFamily="49" charset="0"/>
              </a:rPr>
              <a:t>&lt;</a:t>
            </a:r>
            <a:r>
              <a:rPr lang="en-US" sz="2800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2800" dirty="0">
                <a:latin typeface="Courier New" pitchFamily="49" charset="0"/>
                <a:cs typeface="Courier New" pitchFamily="49" charset="0"/>
              </a:rPr>
              <a:t>&gt;(12);</a:t>
            </a:r>
          </a:p>
          <a:p>
            <a:pPr marL="0" indent="0">
              <a:buNone/>
            </a:pPr>
            <a:r>
              <a:rPr lang="pl-PL" sz="28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pl-PL" sz="2800" dirty="0" smtClean="0">
                <a:latin typeface="Courier New" pitchFamily="49" charset="0"/>
                <a:cs typeface="Courier New" pitchFamily="49" charset="0"/>
              </a:rPr>
              <a:t>MojR&lt;Pravokotnik</a:t>
            </a:r>
            <a:r>
              <a:rPr lang="pl-PL" sz="2800" dirty="0">
                <a:latin typeface="Courier New" pitchFamily="49" charset="0"/>
                <a:cs typeface="Courier New" pitchFamily="49" charset="0"/>
              </a:rPr>
              <a:t>&gt; nP = </a:t>
            </a:r>
            <a:r>
              <a:rPr lang="pl-PL" sz="2800" dirty="0" smtClean="0">
                <a:latin typeface="Courier New" pitchFamily="49" charset="0"/>
                <a:cs typeface="Courier New" pitchFamily="49" charset="0"/>
              </a:rPr>
              <a:t/>
            </a:r>
            <a:br>
              <a:rPr lang="pl-PL" sz="2800" dirty="0" smtClean="0">
                <a:latin typeface="Courier New" pitchFamily="49" charset="0"/>
                <a:cs typeface="Courier New" pitchFamily="49" charset="0"/>
              </a:rPr>
            </a:br>
            <a:r>
              <a:rPr lang="pl-PL" sz="2800" dirty="0" smtClean="0">
                <a:latin typeface="Courier New" pitchFamily="49" charset="0"/>
                <a:cs typeface="Courier New" pitchFamily="49" charset="0"/>
              </a:rPr>
              <a:t>         new </a:t>
            </a:r>
            <a:r>
              <a:rPr lang="pl-PL" sz="2800" dirty="0">
                <a:latin typeface="Courier New" pitchFamily="49" charset="0"/>
                <a:cs typeface="Courier New" pitchFamily="49" charset="0"/>
              </a:rPr>
              <a:t>MojR&lt;Pravokotnik&gt;(b);</a:t>
            </a:r>
          </a:p>
          <a:p>
            <a:pPr marL="0" indent="0">
              <a:buNone/>
            </a:pPr>
            <a:r>
              <a:rPr lang="sl-SI" sz="28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800" dirty="0" err="1" smtClean="0">
                <a:latin typeface="Courier New" pitchFamily="49" charset="0"/>
                <a:cs typeface="Courier New" pitchFamily="49" charset="0"/>
              </a:rPr>
              <a:t>MojR</a:t>
            </a:r>
            <a:r>
              <a:rPr lang="sl-SI" sz="2800" dirty="0" smtClean="0">
                <a:latin typeface="Courier New" pitchFamily="49" charset="0"/>
                <a:cs typeface="Courier New" pitchFamily="49" charset="0"/>
              </a:rPr>
              <a:t>&lt;</a:t>
            </a:r>
            <a:r>
              <a:rPr lang="sl-SI" sz="2800" dirty="0" err="1" smtClean="0">
                <a:latin typeface="Courier New" pitchFamily="49" charset="0"/>
                <a:cs typeface="Courier New" pitchFamily="49" charset="0"/>
              </a:rPr>
              <a:t>string</a:t>
            </a:r>
            <a:r>
              <a:rPr lang="sl-SI" sz="2800" dirty="0">
                <a:latin typeface="Courier New" pitchFamily="49" charset="0"/>
                <a:cs typeface="Courier New" pitchFamily="49" charset="0"/>
              </a:rPr>
              <a:t>&gt; </a:t>
            </a:r>
            <a:r>
              <a:rPr lang="sl-SI" sz="2800" dirty="0" err="1">
                <a:latin typeface="Courier New" pitchFamily="49" charset="0"/>
                <a:cs typeface="Courier New" pitchFamily="49" charset="0"/>
              </a:rPr>
              <a:t>mS</a:t>
            </a:r>
            <a:r>
              <a:rPr lang="sl-SI" sz="2800" dirty="0">
                <a:latin typeface="Courier New" pitchFamily="49" charset="0"/>
                <a:cs typeface="Courier New" pitchFamily="49" charset="0"/>
              </a:rPr>
              <a:t> = </a:t>
            </a:r>
            <a:r>
              <a:rPr lang="sl-SI" sz="2800" dirty="0" smtClean="0">
                <a:latin typeface="Courier New" pitchFamily="49" charset="0"/>
                <a:cs typeface="Courier New" pitchFamily="49" charset="0"/>
              </a:rPr>
              <a:t/>
            </a:r>
            <a:br>
              <a:rPr lang="sl-SI" sz="2800" dirty="0" smtClean="0">
                <a:latin typeface="Courier New" pitchFamily="49" charset="0"/>
                <a:cs typeface="Courier New" pitchFamily="49" charset="0"/>
              </a:rPr>
            </a:br>
            <a:r>
              <a:rPr lang="sl-SI" sz="2800" dirty="0" smtClean="0">
                <a:latin typeface="Courier New" pitchFamily="49" charset="0"/>
                <a:cs typeface="Courier New" pitchFamily="49" charset="0"/>
              </a:rPr>
              <a:t>          </a:t>
            </a:r>
            <a:r>
              <a:rPr lang="sl-SI" sz="2800" dirty="0" err="1" smtClean="0">
                <a:latin typeface="Courier New" pitchFamily="49" charset="0"/>
                <a:cs typeface="Courier New" pitchFamily="49" charset="0"/>
              </a:rPr>
              <a:t>new</a:t>
            </a:r>
            <a:r>
              <a:rPr lang="sl-SI" sz="28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800" dirty="0" err="1">
                <a:latin typeface="Courier New" pitchFamily="49" charset="0"/>
                <a:cs typeface="Courier New" pitchFamily="49" charset="0"/>
              </a:rPr>
              <a:t>MojR</a:t>
            </a:r>
            <a:r>
              <a:rPr lang="sl-SI" sz="2800" dirty="0">
                <a:latin typeface="Courier New" pitchFamily="49" charset="0"/>
                <a:cs typeface="Courier New" pitchFamily="49" charset="0"/>
              </a:rPr>
              <a:t>&lt;</a:t>
            </a:r>
            <a:r>
              <a:rPr lang="sl-SI" sz="2800" dirty="0" err="1">
                <a:latin typeface="Courier New" pitchFamily="49" charset="0"/>
                <a:cs typeface="Courier New" pitchFamily="49" charset="0"/>
              </a:rPr>
              <a:t>string</a:t>
            </a:r>
            <a:r>
              <a:rPr lang="sl-SI" sz="2800" dirty="0">
                <a:latin typeface="Courier New" pitchFamily="49" charset="0"/>
                <a:cs typeface="Courier New" pitchFamily="49" charset="0"/>
              </a:rPr>
              <a:t>&gt;("42");</a:t>
            </a:r>
          </a:p>
          <a:p>
            <a:pPr marL="0" indent="0">
              <a:buNone/>
            </a:pPr>
            <a:r>
              <a:rPr lang="sl-SI" sz="28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800" dirty="0" err="1" smtClean="0">
                <a:latin typeface="Courier New" pitchFamily="49" charset="0"/>
                <a:cs typeface="Courier New" pitchFamily="49" charset="0"/>
              </a:rPr>
              <a:t>Console.WriteLine</a:t>
            </a:r>
            <a:r>
              <a:rPr lang="sl-SI" sz="2800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sz="2800" dirty="0" err="1" smtClean="0">
                <a:latin typeface="Courier New" pitchFamily="49" charset="0"/>
                <a:cs typeface="Courier New" pitchFamily="49" charset="0"/>
              </a:rPr>
              <a:t>a.Podatek</a:t>
            </a:r>
            <a:r>
              <a:rPr lang="sl-SI" sz="2800" dirty="0">
                <a:latin typeface="Courier New" pitchFamily="49" charset="0"/>
                <a:cs typeface="Courier New" pitchFamily="49" charset="0"/>
              </a:rPr>
              <a:t>);</a:t>
            </a:r>
          </a:p>
          <a:p>
            <a:pPr marL="0" indent="0">
              <a:buNone/>
            </a:pPr>
            <a:r>
              <a:rPr lang="sl-SI" sz="28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800" dirty="0" err="1" smtClean="0">
                <a:latin typeface="Courier New" pitchFamily="49" charset="0"/>
                <a:cs typeface="Courier New" pitchFamily="49" charset="0"/>
              </a:rPr>
              <a:t>Console.WriteLine</a:t>
            </a:r>
            <a:r>
              <a:rPr lang="sl-SI" sz="2800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sz="2800" dirty="0" err="1" smtClean="0">
                <a:latin typeface="Courier New" pitchFamily="49" charset="0"/>
                <a:cs typeface="Courier New" pitchFamily="49" charset="0"/>
              </a:rPr>
              <a:t>nP</a:t>
            </a:r>
            <a:r>
              <a:rPr lang="sl-SI" sz="2800" dirty="0">
                <a:latin typeface="Courier New" pitchFamily="49" charset="0"/>
                <a:cs typeface="Courier New" pitchFamily="49" charset="0"/>
              </a:rPr>
              <a:t>);</a:t>
            </a:r>
          </a:p>
          <a:p>
            <a:pPr marL="0" indent="0">
              <a:buNone/>
            </a:pPr>
            <a:r>
              <a:rPr lang="sl-SI" sz="28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800" dirty="0" err="1" smtClean="0">
                <a:latin typeface="Courier New" pitchFamily="49" charset="0"/>
                <a:cs typeface="Courier New" pitchFamily="49" charset="0"/>
              </a:rPr>
              <a:t>Console.WriteLine</a:t>
            </a:r>
            <a:r>
              <a:rPr lang="sl-SI" sz="2800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sz="2800" dirty="0" err="1" smtClean="0">
                <a:latin typeface="Courier New" pitchFamily="49" charset="0"/>
                <a:cs typeface="Courier New" pitchFamily="49" charset="0"/>
              </a:rPr>
              <a:t>mS</a:t>
            </a:r>
            <a:r>
              <a:rPr lang="sl-SI" sz="2800" dirty="0">
                <a:latin typeface="Courier New" pitchFamily="49" charset="0"/>
                <a:cs typeface="Courier New" pitchFamily="49" charset="0"/>
              </a:rPr>
              <a:t>);</a:t>
            </a:r>
          </a:p>
        </p:txBody>
      </p:sp>
    </p:spTree>
    <p:extLst>
      <p:ext uri="{BB962C8B-B14F-4D97-AF65-F5344CB8AC3E}">
        <p14:creationId xmlns:p14="http://schemas.microsoft.com/office/powerpoint/2010/main" val="36918362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1"/>
          <p:cNvSpPr txBox="1">
            <a:spLocks noChangeArrowheads="1"/>
          </p:cNvSpPr>
          <p:nvPr/>
        </p:nvSpPr>
        <p:spPr bwMode="auto">
          <a:xfrm>
            <a:off x="539750" y="661987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itchFamily="32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itchFamily="32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itchFamily="32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itchFamily="32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9pPr>
          </a:lstStyle>
          <a:p>
            <a:pPr eaLnBrk="1" hangingPunct="1"/>
            <a:r>
              <a:rPr lang="sl-SI" sz="1200">
                <a:solidFill>
                  <a:srgbClr val="000000"/>
                </a:solidFill>
              </a:rPr>
              <a:t>Matija Lokar, FMF</a:t>
            </a:r>
          </a:p>
        </p:txBody>
      </p:sp>
      <p:sp>
        <p:nvSpPr>
          <p:cNvPr id="15363" name="Text Box 2"/>
          <p:cNvSpPr txBox="1">
            <a:spLocks noChangeArrowheads="1"/>
          </p:cNvSpPr>
          <p:nvPr/>
        </p:nvSpPr>
        <p:spPr bwMode="auto">
          <a:xfrm>
            <a:off x="468313" y="111125"/>
            <a:ext cx="8001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itchFamily="32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itchFamily="32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itchFamily="32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itchFamily="32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9pPr>
          </a:lstStyle>
          <a:p>
            <a:pPr eaLnBrk="1" hangingPunct="1"/>
            <a:r>
              <a:rPr lang="sl-SI" sz="2200" dirty="0">
                <a:solidFill>
                  <a:srgbClr val="000000"/>
                </a:solidFill>
              </a:rPr>
              <a:t>Izpišimo tabelo celih števil, decimalnih števil in tabelo </a:t>
            </a:r>
            <a:r>
              <a:rPr lang="sl-SI" sz="2200" dirty="0" smtClean="0">
                <a:solidFill>
                  <a:srgbClr val="000000"/>
                </a:solidFill>
              </a:rPr>
              <a:t>znakov</a:t>
            </a:r>
            <a:endParaRPr lang="sl-SI" sz="2200" dirty="0">
              <a:solidFill>
                <a:srgbClr val="000000"/>
              </a:solidFill>
            </a:endParaRPr>
          </a:p>
        </p:txBody>
      </p:sp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468313" y="1341438"/>
            <a:ext cx="8424862" cy="519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466725" indent="-466725" eaLnBrk="0" hangingPunct="0"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1pPr>
            <a:lvl2pPr marL="742950" indent="-285750" eaLnBrk="0" hangingPunct="0"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2pPr>
            <a:lvl3pPr marL="1143000" indent="-228600" eaLnBrk="0" hangingPunct="0"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3pPr>
            <a:lvl4pPr marL="1600200" indent="-228600" eaLnBrk="0" hangingPunct="0"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4pPr>
            <a:lvl5pPr marL="2057400" indent="-228600" eaLnBrk="0" hangingPunct="0"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itchFamily="32" charset="0"/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itchFamily="32" charset="0"/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itchFamily="32" charset="0"/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itchFamily="32" charset="0"/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ts val="300"/>
              </a:spcBef>
              <a:buClr>
                <a:srgbClr val="336699"/>
              </a:buClr>
              <a:buFont typeface="Wingdings" charset="2"/>
              <a:buNone/>
            </a:pPr>
            <a:r>
              <a:rPr lang="sl-SI" sz="1200" dirty="0" err="1">
                <a:solidFill>
                  <a:srgbClr val="000000"/>
                </a:solidFill>
                <a:latin typeface="Courier New" pitchFamily="49" charset="0"/>
              </a:rPr>
              <a:t>public</a:t>
            </a:r>
            <a:r>
              <a:rPr lang="sl-SI" sz="1200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sl-SI" sz="1200" dirty="0" err="1">
                <a:solidFill>
                  <a:srgbClr val="000000"/>
                </a:solidFill>
                <a:latin typeface="Courier New" pitchFamily="49" charset="0"/>
              </a:rPr>
              <a:t>static</a:t>
            </a:r>
            <a:r>
              <a:rPr lang="sl-SI" sz="1200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sl-SI" sz="1200" dirty="0" err="1">
                <a:solidFill>
                  <a:srgbClr val="000000"/>
                </a:solidFill>
                <a:latin typeface="Courier New" pitchFamily="49" charset="0"/>
              </a:rPr>
              <a:t>void</a:t>
            </a:r>
            <a:r>
              <a:rPr lang="sl-SI" sz="1200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sl-SI" sz="1200" dirty="0" err="1" smtClean="0">
                <a:solidFill>
                  <a:srgbClr val="000000"/>
                </a:solidFill>
                <a:latin typeface="Courier New" pitchFamily="49" charset="0"/>
              </a:rPr>
              <a:t>IzpisiTabelo</a:t>
            </a:r>
            <a:r>
              <a:rPr lang="sl-SI" sz="1200" dirty="0" smtClean="0">
                <a:solidFill>
                  <a:srgbClr val="000000"/>
                </a:solidFill>
                <a:latin typeface="Courier New" pitchFamily="49" charset="0"/>
              </a:rPr>
              <a:t>(</a:t>
            </a:r>
            <a:r>
              <a:rPr lang="sl-SI" sz="1200" dirty="0" err="1" smtClean="0">
                <a:solidFill>
                  <a:srgbClr val="000000"/>
                </a:solidFill>
                <a:latin typeface="Courier New" pitchFamily="49" charset="0"/>
              </a:rPr>
              <a:t>int</a:t>
            </a:r>
            <a:r>
              <a:rPr lang="sl-SI" sz="1200" dirty="0">
                <a:solidFill>
                  <a:srgbClr val="000000"/>
                </a:solidFill>
                <a:latin typeface="Courier New" pitchFamily="49" charset="0"/>
              </a:rPr>
              <a:t>[] tabela) {</a:t>
            </a:r>
          </a:p>
          <a:p>
            <a:pPr eaLnBrk="1" hangingPunct="1">
              <a:lnSpc>
                <a:spcPct val="80000"/>
              </a:lnSpc>
              <a:spcBef>
                <a:spcPts val="300"/>
              </a:spcBef>
              <a:buClr>
                <a:srgbClr val="336699"/>
              </a:buClr>
              <a:buFont typeface="Wingdings" charset="2"/>
              <a:buNone/>
            </a:pPr>
            <a:r>
              <a:rPr lang="sl-SI" sz="1200" dirty="0">
                <a:solidFill>
                  <a:srgbClr val="000000"/>
                </a:solidFill>
                <a:latin typeface="Courier New" pitchFamily="49" charset="0"/>
              </a:rPr>
              <a:t>    for (</a:t>
            </a:r>
            <a:r>
              <a:rPr lang="sl-SI" sz="1200" dirty="0" err="1">
                <a:solidFill>
                  <a:srgbClr val="000000"/>
                </a:solidFill>
                <a:latin typeface="Courier New" pitchFamily="49" charset="0"/>
              </a:rPr>
              <a:t>int</a:t>
            </a:r>
            <a:r>
              <a:rPr lang="sl-SI" sz="1200" dirty="0">
                <a:solidFill>
                  <a:srgbClr val="000000"/>
                </a:solidFill>
                <a:latin typeface="Courier New" pitchFamily="49" charset="0"/>
              </a:rPr>
              <a:t> i = 0; i &lt; </a:t>
            </a:r>
            <a:r>
              <a:rPr lang="sl-SI" sz="1200" dirty="0" err="1">
                <a:solidFill>
                  <a:srgbClr val="000000"/>
                </a:solidFill>
                <a:latin typeface="Courier New" pitchFamily="49" charset="0"/>
              </a:rPr>
              <a:t>tabela.Length</a:t>
            </a:r>
            <a:r>
              <a:rPr lang="sl-SI" sz="1200" dirty="0">
                <a:solidFill>
                  <a:srgbClr val="000000"/>
                </a:solidFill>
                <a:latin typeface="Courier New" pitchFamily="49" charset="0"/>
              </a:rPr>
              <a:t>; i++)</a:t>
            </a:r>
          </a:p>
          <a:p>
            <a:pPr eaLnBrk="1" hangingPunct="1">
              <a:lnSpc>
                <a:spcPct val="80000"/>
              </a:lnSpc>
              <a:spcBef>
                <a:spcPts val="300"/>
              </a:spcBef>
              <a:buClr>
                <a:srgbClr val="336699"/>
              </a:buClr>
              <a:buFont typeface="Wingdings" charset="2"/>
              <a:buNone/>
            </a:pPr>
            <a:r>
              <a:rPr lang="sl-SI" sz="1200" dirty="0">
                <a:solidFill>
                  <a:srgbClr val="000000"/>
                </a:solidFill>
                <a:latin typeface="Courier New" pitchFamily="49" charset="0"/>
              </a:rPr>
              <a:t>        </a:t>
            </a:r>
            <a:r>
              <a:rPr lang="sl-SI" sz="1200" dirty="0" err="1">
                <a:solidFill>
                  <a:srgbClr val="000000"/>
                </a:solidFill>
                <a:latin typeface="Courier New" pitchFamily="49" charset="0"/>
              </a:rPr>
              <a:t>Console.Write</a:t>
            </a:r>
            <a:r>
              <a:rPr lang="sl-SI" sz="1200" dirty="0">
                <a:solidFill>
                  <a:srgbClr val="000000"/>
                </a:solidFill>
                <a:latin typeface="Courier New" pitchFamily="49" charset="0"/>
              </a:rPr>
              <a:t>(tabela[i] + " ");</a:t>
            </a:r>
          </a:p>
          <a:p>
            <a:pPr eaLnBrk="1" hangingPunct="1">
              <a:lnSpc>
                <a:spcPct val="80000"/>
              </a:lnSpc>
              <a:spcBef>
                <a:spcPts val="300"/>
              </a:spcBef>
              <a:buClr>
                <a:srgbClr val="336699"/>
              </a:buClr>
              <a:buFont typeface="Wingdings" charset="2"/>
              <a:buNone/>
            </a:pPr>
            <a:r>
              <a:rPr lang="sl-SI" sz="1200" dirty="0">
                <a:solidFill>
                  <a:srgbClr val="000000"/>
                </a:solidFill>
                <a:latin typeface="Courier New" pitchFamily="49" charset="0"/>
              </a:rPr>
              <a:t>    </a:t>
            </a:r>
            <a:r>
              <a:rPr lang="sl-SI" sz="1200" dirty="0" err="1">
                <a:solidFill>
                  <a:srgbClr val="000000"/>
                </a:solidFill>
                <a:latin typeface="Courier New" pitchFamily="49" charset="0"/>
              </a:rPr>
              <a:t>Console.WriteLine</a:t>
            </a:r>
            <a:r>
              <a:rPr lang="sl-SI" sz="1200" dirty="0">
                <a:solidFill>
                  <a:srgbClr val="000000"/>
                </a:solidFill>
                <a:latin typeface="Courier New" pitchFamily="49" charset="0"/>
              </a:rPr>
              <a:t>();</a:t>
            </a:r>
          </a:p>
          <a:p>
            <a:pPr eaLnBrk="1" hangingPunct="1">
              <a:lnSpc>
                <a:spcPct val="80000"/>
              </a:lnSpc>
              <a:spcBef>
                <a:spcPts val="300"/>
              </a:spcBef>
              <a:buClr>
                <a:srgbClr val="336699"/>
              </a:buClr>
              <a:buFont typeface="Wingdings" charset="2"/>
              <a:buNone/>
            </a:pPr>
            <a:r>
              <a:rPr lang="sl-SI" sz="1200" dirty="0">
                <a:solidFill>
                  <a:srgbClr val="000000"/>
                </a:solidFill>
                <a:latin typeface="Courier New" pitchFamily="49" charset="0"/>
              </a:rPr>
              <a:t>}</a:t>
            </a:r>
          </a:p>
          <a:p>
            <a:pPr eaLnBrk="1" hangingPunct="1">
              <a:lnSpc>
                <a:spcPct val="80000"/>
              </a:lnSpc>
              <a:spcBef>
                <a:spcPts val="300"/>
              </a:spcBef>
              <a:buClr>
                <a:srgbClr val="336699"/>
              </a:buClr>
              <a:buFont typeface="Wingdings" charset="2"/>
              <a:buNone/>
            </a:pPr>
            <a:r>
              <a:rPr lang="sl-SI" sz="1200" dirty="0" err="1">
                <a:solidFill>
                  <a:srgbClr val="000000"/>
                </a:solidFill>
                <a:latin typeface="Courier New" pitchFamily="49" charset="0"/>
              </a:rPr>
              <a:t>public</a:t>
            </a:r>
            <a:r>
              <a:rPr lang="sl-SI" sz="1200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sl-SI" sz="1200" dirty="0" err="1">
                <a:solidFill>
                  <a:srgbClr val="000000"/>
                </a:solidFill>
                <a:latin typeface="Courier New" pitchFamily="49" charset="0"/>
              </a:rPr>
              <a:t>static</a:t>
            </a:r>
            <a:r>
              <a:rPr lang="sl-SI" sz="1200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sl-SI" sz="1200" dirty="0" err="1">
                <a:solidFill>
                  <a:srgbClr val="000000"/>
                </a:solidFill>
                <a:latin typeface="Courier New" pitchFamily="49" charset="0"/>
              </a:rPr>
              <a:t>void</a:t>
            </a:r>
            <a:r>
              <a:rPr lang="sl-SI" sz="1200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sl-SI" sz="1200" dirty="0" err="1" smtClean="0">
                <a:solidFill>
                  <a:srgbClr val="000000"/>
                </a:solidFill>
                <a:latin typeface="Courier New" pitchFamily="49" charset="0"/>
              </a:rPr>
              <a:t>IzpisiTabelo</a:t>
            </a:r>
            <a:r>
              <a:rPr lang="sl-SI" sz="1200" dirty="0" smtClean="0">
                <a:solidFill>
                  <a:srgbClr val="000000"/>
                </a:solidFill>
                <a:latin typeface="Courier New" pitchFamily="49" charset="0"/>
              </a:rPr>
              <a:t>(</a:t>
            </a:r>
            <a:r>
              <a:rPr lang="sl-SI" sz="1200" dirty="0" err="1" smtClean="0">
                <a:solidFill>
                  <a:srgbClr val="000000"/>
                </a:solidFill>
                <a:latin typeface="Courier New" pitchFamily="49" charset="0"/>
              </a:rPr>
              <a:t>double</a:t>
            </a:r>
            <a:r>
              <a:rPr lang="sl-SI" sz="1200" dirty="0">
                <a:solidFill>
                  <a:srgbClr val="000000"/>
                </a:solidFill>
                <a:latin typeface="Courier New" pitchFamily="49" charset="0"/>
              </a:rPr>
              <a:t>[] tabela) {</a:t>
            </a:r>
          </a:p>
          <a:p>
            <a:pPr eaLnBrk="1" hangingPunct="1">
              <a:lnSpc>
                <a:spcPct val="80000"/>
              </a:lnSpc>
              <a:spcBef>
                <a:spcPts val="300"/>
              </a:spcBef>
              <a:buClr>
                <a:srgbClr val="336699"/>
              </a:buClr>
              <a:buFont typeface="Wingdings" charset="2"/>
              <a:buNone/>
            </a:pPr>
            <a:r>
              <a:rPr lang="sl-SI" sz="1200" dirty="0">
                <a:solidFill>
                  <a:srgbClr val="000000"/>
                </a:solidFill>
                <a:latin typeface="Courier New" pitchFamily="49" charset="0"/>
              </a:rPr>
              <a:t>    for (</a:t>
            </a:r>
            <a:r>
              <a:rPr lang="sl-SI" sz="1200" dirty="0" err="1">
                <a:solidFill>
                  <a:srgbClr val="000000"/>
                </a:solidFill>
                <a:latin typeface="Courier New" pitchFamily="49" charset="0"/>
              </a:rPr>
              <a:t>int</a:t>
            </a:r>
            <a:r>
              <a:rPr lang="sl-SI" sz="1200" dirty="0">
                <a:solidFill>
                  <a:srgbClr val="000000"/>
                </a:solidFill>
                <a:latin typeface="Courier New" pitchFamily="49" charset="0"/>
              </a:rPr>
              <a:t> i = 0; i &lt; </a:t>
            </a:r>
            <a:r>
              <a:rPr lang="sl-SI" sz="1200" dirty="0" err="1">
                <a:solidFill>
                  <a:srgbClr val="000000"/>
                </a:solidFill>
                <a:latin typeface="Courier New" pitchFamily="49" charset="0"/>
              </a:rPr>
              <a:t>tabela.Length</a:t>
            </a:r>
            <a:r>
              <a:rPr lang="sl-SI" sz="1200" dirty="0">
                <a:solidFill>
                  <a:srgbClr val="000000"/>
                </a:solidFill>
                <a:latin typeface="Courier New" pitchFamily="49" charset="0"/>
              </a:rPr>
              <a:t>; i++)</a:t>
            </a:r>
          </a:p>
          <a:p>
            <a:pPr eaLnBrk="1" hangingPunct="1">
              <a:lnSpc>
                <a:spcPct val="80000"/>
              </a:lnSpc>
              <a:spcBef>
                <a:spcPts val="300"/>
              </a:spcBef>
              <a:buClr>
                <a:srgbClr val="336699"/>
              </a:buClr>
              <a:buFont typeface="Wingdings" charset="2"/>
              <a:buNone/>
            </a:pPr>
            <a:r>
              <a:rPr lang="sl-SI" sz="1200" dirty="0">
                <a:solidFill>
                  <a:srgbClr val="000000"/>
                </a:solidFill>
                <a:latin typeface="Courier New" pitchFamily="49" charset="0"/>
              </a:rPr>
              <a:t>        </a:t>
            </a:r>
            <a:r>
              <a:rPr lang="sl-SI" sz="1200" dirty="0" err="1">
                <a:solidFill>
                  <a:srgbClr val="000000"/>
                </a:solidFill>
                <a:latin typeface="Courier New" pitchFamily="49" charset="0"/>
              </a:rPr>
              <a:t>Console.Write</a:t>
            </a:r>
            <a:r>
              <a:rPr lang="sl-SI" sz="1200" dirty="0">
                <a:solidFill>
                  <a:srgbClr val="000000"/>
                </a:solidFill>
                <a:latin typeface="Courier New" pitchFamily="49" charset="0"/>
              </a:rPr>
              <a:t>(tabela[i] + " ");</a:t>
            </a:r>
          </a:p>
          <a:p>
            <a:pPr eaLnBrk="1" hangingPunct="1">
              <a:lnSpc>
                <a:spcPct val="80000"/>
              </a:lnSpc>
              <a:spcBef>
                <a:spcPts val="300"/>
              </a:spcBef>
              <a:buClr>
                <a:srgbClr val="336699"/>
              </a:buClr>
              <a:buFont typeface="Wingdings" charset="2"/>
              <a:buNone/>
            </a:pPr>
            <a:r>
              <a:rPr lang="sl-SI" sz="1200" dirty="0">
                <a:solidFill>
                  <a:srgbClr val="000000"/>
                </a:solidFill>
                <a:latin typeface="Courier New" pitchFamily="49" charset="0"/>
              </a:rPr>
              <a:t>    </a:t>
            </a:r>
            <a:r>
              <a:rPr lang="sl-SI" sz="1200" dirty="0" err="1">
                <a:solidFill>
                  <a:srgbClr val="000000"/>
                </a:solidFill>
                <a:latin typeface="Courier New" pitchFamily="49" charset="0"/>
              </a:rPr>
              <a:t>Console.WriteLine</a:t>
            </a:r>
            <a:r>
              <a:rPr lang="sl-SI" sz="1200" dirty="0">
                <a:solidFill>
                  <a:srgbClr val="000000"/>
                </a:solidFill>
                <a:latin typeface="Courier New" pitchFamily="49" charset="0"/>
              </a:rPr>
              <a:t>();</a:t>
            </a:r>
          </a:p>
          <a:p>
            <a:pPr eaLnBrk="1" hangingPunct="1">
              <a:lnSpc>
                <a:spcPct val="80000"/>
              </a:lnSpc>
              <a:spcBef>
                <a:spcPts val="300"/>
              </a:spcBef>
              <a:buClr>
                <a:srgbClr val="336699"/>
              </a:buClr>
              <a:buFont typeface="Wingdings" charset="2"/>
              <a:buNone/>
            </a:pPr>
            <a:r>
              <a:rPr lang="sl-SI" sz="1200" dirty="0">
                <a:solidFill>
                  <a:srgbClr val="000000"/>
                </a:solidFill>
                <a:latin typeface="Courier New" pitchFamily="49" charset="0"/>
              </a:rPr>
              <a:t>}</a:t>
            </a:r>
          </a:p>
          <a:p>
            <a:pPr eaLnBrk="1" hangingPunct="1">
              <a:lnSpc>
                <a:spcPct val="80000"/>
              </a:lnSpc>
              <a:spcBef>
                <a:spcPts val="300"/>
              </a:spcBef>
              <a:buClr>
                <a:srgbClr val="336699"/>
              </a:buClr>
              <a:buFont typeface="Wingdings" charset="2"/>
              <a:buNone/>
            </a:pPr>
            <a:r>
              <a:rPr lang="sl-SI" sz="1200" dirty="0" err="1">
                <a:solidFill>
                  <a:srgbClr val="000000"/>
                </a:solidFill>
                <a:latin typeface="Courier New" pitchFamily="49" charset="0"/>
              </a:rPr>
              <a:t>public</a:t>
            </a:r>
            <a:r>
              <a:rPr lang="sl-SI" sz="1200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sl-SI" sz="1200" dirty="0" err="1">
                <a:solidFill>
                  <a:srgbClr val="000000"/>
                </a:solidFill>
                <a:latin typeface="Courier New" pitchFamily="49" charset="0"/>
              </a:rPr>
              <a:t>static</a:t>
            </a:r>
            <a:r>
              <a:rPr lang="sl-SI" sz="1200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sl-SI" sz="1200" dirty="0" err="1">
                <a:solidFill>
                  <a:srgbClr val="000000"/>
                </a:solidFill>
                <a:latin typeface="Courier New" pitchFamily="49" charset="0"/>
              </a:rPr>
              <a:t>void</a:t>
            </a:r>
            <a:r>
              <a:rPr lang="sl-SI" sz="1200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sl-SI" sz="1200" dirty="0" err="1" smtClean="0">
                <a:solidFill>
                  <a:srgbClr val="000000"/>
                </a:solidFill>
                <a:latin typeface="Courier New" pitchFamily="49" charset="0"/>
              </a:rPr>
              <a:t>IzpisiTabelo</a:t>
            </a:r>
            <a:r>
              <a:rPr lang="sl-SI" sz="1200" dirty="0" smtClean="0">
                <a:solidFill>
                  <a:srgbClr val="000000"/>
                </a:solidFill>
                <a:latin typeface="Courier New" pitchFamily="49" charset="0"/>
              </a:rPr>
              <a:t>(</a:t>
            </a:r>
            <a:r>
              <a:rPr lang="sl-SI" sz="1200" dirty="0" err="1" smtClean="0">
                <a:solidFill>
                  <a:srgbClr val="000000"/>
                </a:solidFill>
                <a:latin typeface="Courier New" pitchFamily="49" charset="0"/>
              </a:rPr>
              <a:t>char</a:t>
            </a:r>
            <a:r>
              <a:rPr lang="sl-SI" sz="1200" dirty="0">
                <a:solidFill>
                  <a:srgbClr val="000000"/>
                </a:solidFill>
                <a:latin typeface="Courier New" pitchFamily="49" charset="0"/>
              </a:rPr>
              <a:t>[] tabela) {</a:t>
            </a:r>
          </a:p>
          <a:p>
            <a:pPr eaLnBrk="1" hangingPunct="1">
              <a:lnSpc>
                <a:spcPct val="80000"/>
              </a:lnSpc>
              <a:spcBef>
                <a:spcPts val="300"/>
              </a:spcBef>
              <a:buClr>
                <a:srgbClr val="336699"/>
              </a:buClr>
              <a:buFont typeface="Wingdings" charset="2"/>
              <a:buNone/>
            </a:pPr>
            <a:r>
              <a:rPr lang="sl-SI" sz="1200" dirty="0">
                <a:solidFill>
                  <a:srgbClr val="000000"/>
                </a:solidFill>
                <a:latin typeface="Courier New" pitchFamily="49" charset="0"/>
              </a:rPr>
              <a:t>    for (</a:t>
            </a:r>
            <a:r>
              <a:rPr lang="sl-SI" sz="1200" dirty="0" err="1">
                <a:solidFill>
                  <a:srgbClr val="000000"/>
                </a:solidFill>
                <a:latin typeface="Courier New" pitchFamily="49" charset="0"/>
              </a:rPr>
              <a:t>int</a:t>
            </a:r>
            <a:r>
              <a:rPr lang="sl-SI" sz="1200" dirty="0">
                <a:solidFill>
                  <a:srgbClr val="000000"/>
                </a:solidFill>
                <a:latin typeface="Courier New" pitchFamily="49" charset="0"/>
              </a:rPr>
              <a:t> i = 0; i &lt; </a:t>
            </a:r>
            <a:r>
              <a:rPr lang="sl-SI" sz="1200" dirty="0" err="1">
                <a:solidFill>
                  <a:srgbClr val="000000"/>
                </a:solidFill>
                <a:latin typeface="Courier New" pitchFamily="49" charset="0"/>
              </a:rPr>
              <a:t>tabela.Length</a:t>
            </a:r>
            <a:r>
              <a:rPr lang="sl-SI" sz="1200" dirty="0">
                <a:solidFill>
                  <a:srgbClr val="000000"/>
                </a:solidFill>
                <a:latin typeface="Courier New" pitchFamily="49" charset="0"/>
              </a:rPr>
              <a:t>; i++)</a:t>
            </a:r>
          </a:p>
          <a:p>
            <a:pPr eaLnBrk="1" hangingPunct="1">
              <a:lnSpc>
                <a:spcPct val="80000"/>
              </a:lnSpc>
              <a:spcBef>
                <a:spcPts val="300"/>
              </a:spcBef>
              <a:buClr>
                <a:srgbClr val="336699"/>
              </a:buClr>
              <a:buFont typeface="Wingdings" charset="2"/>
              <a:buNone/>
            </a:pPr>
            <a:r>
              <a:rPr lang="sl-SI" sz="1200" dirty="0">
                <a:solidFill>
                  <a:srgbClr val="000000"/>
                </a:solidFill>
                <a:latin typeface="Courier New" pitchFamily="49" charset="0"/>
              </a:rPr>
              <a:t>        </a:t>
            </a:r>
            <a:r>
              <a:rPr lang="sl-SI" sz="1200" dirty="0" err="1">
                <a:solidFill>
                  <a:srgbClr val="000000"/>
                </a:solidFill>
                <a:latin typeface="Courier New" pitchFamily="49" charset="0"/>
              </a:rPr>
              <a:t>Console.Write</a:t>
            </a:r>
            <a:r>
              <a:rPr lang="sl-SI" sz="1200" dirty="0">
                <a:solidFill>
                  <a:srgbClr val="000000"/>
                </a:solidFill>
                <a:latin typeface="Courier New" pitchFamily="49" charset="0"/>
              </a:rPr>
              <a:t>(tabela[i] + " ");</a:t>
            </a:r>
          </a:p>
          <a:p>
            <a:pPr eaLnBrk="1" hangingPunct="1">
              <a:lnSpc>
                <a:spcPct val="80000"/>
              </a:lnSpc>
              <a:spcBef>
                <a:spcPts val="300"/>
              </a:spcBef>
              <a:buClr>
                <a:srgbClr val="336699"/>
              </a:buClr>
              <a:buFont typeface="Wingdings" charset="2"/>
              <a:buNone/>
            </a:pPr>
            <a:r>
              <a:rPr lang="sl-SI" sz="1200" dirty="0">
                <a:solidFill>
                  <a:srgbClr val="000000"/>
                </a:solidFill>
                <a:latin typeface="Courier New" pitchFamily="49" charset="0"/>
              </a:rPr>
              <a:t>    </a:t>
            </a:r>
            <a:r>
              <a:rPr lang="sl-SI" sz="1200" dirty="0" err="1">
                <a:solidFill>
                  <a:srgbClr val="000000"/>
                </a:solidFill>
                <a:latin typeface="Courier New" pitchFamily="49" charset="0"/>
              </a:rPr>
              <a:t>Console.WriteLine</a:t>
            </a:r>
            <a:r>
              <a:rPr lang="sl-SI" sz="1200" dirty="0">
                <a:solidFill>
                  <a:srgbClr val="000000"/>
                </a:solidFill>
                <a:latin typeface="Courier New" pitchFamily="49" charset="0"/>
              </a:rPr>
              <a:t>();</a:t>
            </a:r>
          </a:p>
          <a:p>
            <a:pPr eaLnBrk="1" hangingPunct="1">
              <a:lnSpc>
                <a:spcPct val="80000"/>
              </a:lnSpc>
              <a:spcBef>
                <a:spcPts val="300"/>
              </a:spcBef>
              <a:buClr>
                <a:srgbClr val="336699"/>
              </a:buClr>
              <a:buFont typeface="Wingdings" charset="2"/>
              <a:buNone/>
            </a:pPr>
            <a:r>
              <a:rPr lang="sl-SI" sz="1200" dirty="0">
                <a:solidFill>
                  <a:srgbClr val="000000"/>
                </a:solidFill>
                <a:latin typeface="Courier New" pitchFamily="49" charset="0"/>
              </a:rPr>
              <a:t>}</a:t>
            </a:r>
          </a:p>
          <a:p>
            <a:pPr eaLnBrk="1" hangingPunct="1">
              <a:lnSpc>
                <a:spcPct val="80000"/>
              </a:lnSpc>
              <a:spcBef>
                <a:spcPts val="300"/>
              </a:spcBef>
              <a:buClr>
                <a:srgbClr val="336699"/>
              </a:buClr>
              <a:buFont typeface="Wingdings" charset="2"/>
              <a:buNone/>
            </a:pPr>
            <a:endParaRPr lang="sl-SI" sz="1200" dirty="0">
              <a:solidFill>
                <a:srgbClr val="000000"/>
              </a:solidFill>
              <a:latin typeface="Courier New" pitchFamily="49" charset="0"/>
            </a:endParaRPr>
          </a:p>
          <a:p>
            <a:pPr eaLnBrk="1" hangingPunct="1">
              <a:lnSpc>
                <a:spcPct val="80000"/>
              </a:lnSpc>
              <a:spcBef>
                <a:spcPts val="300"/>
              </a:spcBef>
              <a:buClr>
                <a:srgbClr val="336699"/>
              </a:buClr>
              <a:buFont typeface="Wingdings" charset="2"/>
              <a:buNone/>
            </a:pPr>
            <a:r>
              <a:rPr lang="sl-SI" sz="1200" dirty="0" err="1">
                <a:solidFill>
                  <a:srgbClr val="000000"/>
                </a:solidFill>
                <a:latin typeface="Courier New" pitchFamily="49" charset="0"/>
              </a:rPr>
              <a:t>public</a:t>
            </a:r>
            <a:r>
              <a:rPr lang="sl-SI" sz="1200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sl-SI" sz="1200" dirty="0" err="1">
                <a:solidFill>
                  <a:srgbClr val="000000"/>
                </a:solidFill>
                <a:latin typeface="Courier New" pitchFamily="49" charset="0"/>
              </a:rPr>
              <a:t>static</a:t>
            </a:r>
            <a:r>
              <a:rPr lang="sl-SI" sz="1200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sl-SI" sz="1200" dirty="0" err="1">
                <a:solidFill>
                  <a:srgbClr val="000000"/>
                </a:solidFill>
                <a:latin typeface="Courier New" pitchFamily="49" charset="0"/>
              </a:rPr>
              <a:t>void</a:t>
            </a:r>
            <a:r>
              <a:rPr lang="sl-SI" sz="1200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sl-SI" sz="1200" dirty="0" err="1">
                <a:solidFill>
                  <a:srgbClr val="000000"/>
                </a:solidFill>
                <a:latin typeface="Courier New" pitchFamily="49" charset="0"/>
              </a:rPr>
              <a:t>Main</a:t>
            </a:r>
            <a:r>
              <a:rPr lang="sl-SI" sz="1200" dirty="0">
                <a:solidFill>
                  <a:srgbClr val="000000"/>
                </a:solidFill>
                <a:latin typeface="Courier New" pitchFamily="49" charset="0"/>
              </a:rPr>
              <a:t>(</a:t>
            </a:r>
            <a:r>
              <a:rPr lang="sl-SI" sz="1200" dirty="0" err="1">
                <a:solidFill>
                  <a:srgbClr val="000000"/>
                </a:solidFill>
                <a:latin typeface="Courier New" pitchFamily="49" charset="0"/>
              </a:rPr>
              <a:t>string</a:t>
            </a:r>
            <a:r>
              <a:rPr lang="sl-SI" sz="1200" dirty="0">
                <a:solidFill>
                  <a:srgbClr val="000000"/>
                </a:solidFill>
                <a:latin typeface="Courier New" pitchFamily="49" charset="0"/>
              </a:rPr>
              <a:t>[] </a:t>
            </a:r>
            <a:r>
              <a:rPr lang="sl-SI" sz="1200" dirty="0" err="1">
                <a:solidFill>
                  <a:srgbClr val="000000"/>
                </a:solidFill>
                <a:latin typeface="Courier New" pitchFamily="49" charset="0"/>
              </a:rPr>
              <a:t>args</a:t>
            </a:r>
            <a:r>
              <a:rPr lang="sl-SI" sz="1200" dirty="0">
                <a:solidFill>
                  <a:srgbClr val="000000"/>
                </a:solidFill>
                <a:latin typeface="Courier New" pitchFamily="49" charset="0"/>
              </a:rPr>
              <a:t>) {</a:t>
            </a:r>
          </a:p>
          <a:p>
            <a:pPr eaLnBrk="1" hangingPunct="1">
              <a:lnSpc>
                <a:spcPct val="80000"/>
              </a:lnSpc>
              <a:spcBef>
                <a:spcPts val="300"/>
              </a:spcBef>
              <a:buClr>
                <a:srgbClr val="336699"/>
              </a:buClr>
              <a:buFont typeface="Wingdings" charset="2"/>
              <a:buNone/>
            </a:pPr>
            <a:r>
              <a:rPr lang="sl-SI" sz="1200" dirty="0">
                <a:solidFill>
                  <a:srgbClr val="000000"/>
                </a:solidFill>
                <a:latin typeface="Courier New" pitchFamily="49" charset="0"/>
              </a:rPr>
              <a:t>    </a:t>
            </a:r>
            <a:r>
              <a:rPr lang="sl-SI" sz="1200" dirty="0" err="1">
                <a:solidFill>
                  <a:srgbClr val="000000"/>
                </a:solidFill>
                <a:latin typeface="Courier New" pitchFamily="49" charset="0"/>
              </a:rPr>
              <a:t>int</a:t>
            </a:r>
            <a:r>
              <a:rPr lang="sl-SI" sz="1200" dirty="0">
                <a:solidFill>
                  <a:srgbClr val="000000"/>
                </a:solidFill>
                <a:latin typeface="Courier New" pitchFamily="49" charset="0"/>
              </a:rPr>
              <a:t>[] </a:t>
            </a:r>
            <a:r>
              <a:rPr lang="sl-SI" sz="1200" dirty="0" err="1">
                <a:solidFill>
                  <a:srgbClr val="000000"/>
                </a:solidFill>
                <a:latin typeface="Courier New" pitchFamily="49" charset="0"/>
              </a:rPr>
              <a:t>intTab</a:t>
            </a:r>
            <a:r>
              <a:rPr lang="sl-SI" sz="1200" dirty="0">
                <a:solidFill>
                  <a:srgbClr val="000000"/>
                </a:solidFill>
                <a:latin typeface="Courier New" pitchFamily="49" charset="0"/>
              </a:rPr>
              <a:t> = { 1, 2, 3, 4, 5 };</a:t>
            </a:r>
          </a:p>
          <a:p>
            <a:pPr eaLnBrk="1" hangingPunct="1">
              <a:lnSpc>
                <a:spcPct val="80000"/>
              </a:lnSpc>
              <a:spcBef>
                <a:spcPts val="300"/>
              </a:spcBef>
              <a:buClr>
                <a:srgbClr val="336699"/>
              </a:buClr>
              <a:buFont typeface="Wingdings" charset="2"/>
              <a:buNone/>
            </a:pPr>
            <a:r>
              <a:rPr lang="sl-SI" sz="1200" dirty="0">
                <a:solidFill>
                  <a:srgbClr val="000000"/>
                </a:solidFill>
                <a:latin typeface="Courier New" pitchFamily="49" charset="0"/>
              </a:rPr>
              <a:t>    </a:t>
            </a:r>
            <a:r>
              <a:rPr lang="sl-SI" sz="1200" dirty="0" err="1">
                <a:solidFill>
                  <a:srgbClr val="000000"/>
                </a:solidFill>
                <a:latin typeface="Courier New" pitchFamily="49" charset="0"/>
              </a:rPr>
              <a:t>double</a:t>
            </a:r>
            <a:r>
              <a:rPr lang="sl-SI" sz="1200" dirty="0">
                <a:solidFill>
                  <a:srgbClr val="000000"/>
                </a:solidFill>
                <a:latin typeface="Courier New" pitchFamily="49" charset="0"/>
              </a:rPr>
              <a:t>[] </a:t>
            </a:r>
            <a:r>
              <a:rPr lang="sl-SI" sz="1200" dirty="0" err="1">
                <a:solidFill>
                  <a:srgbClr val="000000"/>
                </a:solidFill>
                <a:latin typeface="Courier New" pitchFamily="49" charset="0"/>
              </a:rPr>
              <a:t>doubleTab</a:t>
            </a:r>
            <a:r>
              <a:rPr lang="sl-SI" sz="1200" dirty="0">
                <a:solidFill>
                  <a:srgbClr val="000000"/>
                </a:solidFill>
                <a:latin typeface="Courier New" pitchFamily="49" charset="0"/>
              </a:rPr>
              <a:t> = { 1.1, 2.2, 3.3, 4.4, 5.5, 6.6, 7.7 };</a:t>
            </a:r>
          </a:p>
          <a:p>
            <a:pPr eaLnBrk="1" hangingPunct="1">
              <a:lnSpc>
                <a:spcPct val="80000"/>
              </a:lnSpc>
              <a:spcBef>
                <a:spcPts val="300"/>
              </a:spcBef>
              <a:buClr>
                <a:srgbClr val="336699"/>
              </a:buClr>
              <a:buFont typeface="Wingdings" charset="2"/>
              <a:buNone/>
            </a:pPr>
            <a:r>
              <a:rPr lang="sl-SI" sz="1200" dirty="0">
                <a:solidFill>
                  <a:srgbClr val="000000"/>
                </a:solidFill>
                <a:latin typeface="Courier New" pitchFamily="49" charset="0"/>
              </a:rPr>
              <a:t>    </a:t>
            </a:r>
            <a:r>
              <a:rPr lang="sl-SI" sz="1200" dirty="0" err="1">
                <a:solidFill>
                  <a:srgbClr val="000000"/>
                </a:solidFill>
                <a:latin typeface="Courier New" pitchFamily="49" charset="0"/>
              </a:rPr>
              <a:t>char</a:t>
            </a:r>
            <a:r>
              <a:rPr lang="sl-SI" sz="1200" dirty="0">
                <a:solidFill>
                  <a:srgbClr val="000000"/>
                </a:solidFill>
                <a:latin typeface="Courier New" pitchFamily="49" charset="0"/>
              </a:rPr>
              <a:t>[] </a:t>
            </a:r>
            <a:r>
              <a:rPr lang="sl-SI" sz="1200" dirty="0" err="1">
                <a:solidFill>
                  <a:srgbClr val="000000"/>
                </a:solidFill>
                <a:latin typeface="Courier New" pitchFamily="49" charset="0"/>
              </a:rPr>
              <a:t>charTab</a:t>
            </a:r>
            <a:r>
              <a:rPr lang="sl-SI" sz="1200" dirty="0">
                <a:solidFill>
                  <a:srgbClr val="000000"/>
                </a:solidFill>
                <a:latin typeface="Courier New" pitchFamily="49" charset="0"/>
              </a:rPr>
              <a:t> = { 'H', 'E', 'L', 'L', 'O' };</a:t>
            </a:r>
          </a:p>
          <a:p>
            <a:pPr eaLnBrk="1" hangingPunct="1">
              <a:lnSpc>
                <a:spcPct val="80000"/>
              </a:lnSpc>
              <a:spcBef>
                <a:spcPts val="300"/>
              </a:spcBef>
              <a:buClr>
                <a:srgbClr val="336699"/>
              </a:buClr>
              <a:buFont typeface="Wingdings" charset="2"/>
              <a:buNone/>
            </a:pPr>
            <a:r>
              <a:rPr lang="sl-SI" sz="1200" dirty="0">
                <a:solidFill>
                  <a:srgbClr val="000000"/>
                </a:solidFill>
                <a:latin typeface="Courier New" pitchFamily="49" charset="0"/>
              </a:rPr>
              <a:t>    </a:t>
            </a:r>
            <a:r>
              <a:rPr lang="sl-SI" sz="1200" dirty="0" err="1">
                <a:solidFill>
                  <a:srgbClr val="000000"/>
                </a:solidFill>
                <a:latin typeface="Courier New" pitchFamily="49" charset="0"/>
              </a:rPr>
              <a:t>Console.WriteLine</a:t>
            </a:r>
            <a:r>
              <a:rPr lang="sl-SI" sz="1200" dirty="0">
                <a:solidFill>
                  <a:srgbClr val="000000"/>
                </a:solidFill>
                <a:latin typeface="Courier New" pitchFamily="49" charset="0"/>
              </a:rPr>
              <a:t>("Tabela </a:t>
            </a:r>
            <a:r>
              <a:rPr lang="sl-SI" sz="1200" dirty="0" err="1">
                <a:solidFill>
                  <a:srgbClr val="000000"/>
                </a:solidFill>
                <a:latin typeface="Courier New" pitchFamily="49" charset="0"/>
              </a:rPr>
              <a:t>intTab</a:t>
            </a:r>
            <a:r>
              <a:rPr lang="sl-SI" sz="1200" dirty="0">
                <a:solidFill>
                  <a:srgbClr val="000000"/>
                </a:solidFill>
                <a:latin typeface="Courier New" pitchFamily="49" charset="0"/>
              </a:rPr>
              <a:t> vsebuje:");</a:t>
            </a:r>
          </a:p>
          <a:p>
            <a:pPr eaLnBrk="1" hangingPunct="1">
              <a:lnSpc>
                <a:spcPct val="80000"/>
              </a:lnSpc>
              <a:spcBef>
                <a:spcPts val="300"/>
              </a:spcBef>
              <a:buClr>
                <a:srgbClr val="336699"/>
              </a:buClr>
              <a:buFont typeface="Wingdings" charset="2"/>
              <a:buNone/>
            </a:pPr>
            <a:r>
              <a:rPr lang="sl-SI" sz="1200" dirty="0">
                <a:solidFill>
                  <a:srgbClr val="000000"/>
                </a:solidFill>
                <a:latin typeface="Courier New" pitchFamily="49" charset="0"/>
              </a:rPr>
              <a:t>    </a:t>
            </a:r>
            <a:r>
              <a:rPr lang="sl-SI" sz="1200" dirty="0" err="1" smtClean="0">
                <a:solidFill>
                  <a:srgbClr val="000000"/>
                </a:solidFill>
                <a:latin typeface="Courier New" pitchFamily="49" charset="0"/>
              </a:rPr>
              <a:t>IzpisiTabelo</a:t>
            </a:r>
            <a:r>
              <a:rPr lang="sl-SI" sz="1200" dirty="0" smtClean="0">
                <a:solidFill>
                  <a:srgbClr val="000000"/>
                </a:solidFill>
                <a:latin typeface="Courier New" pitchFamily="49" charset="0"/>
              </a:rPr>
              <a:t>(</a:t>
            </a:r>
            <a:r>
              <a:rPr lang="sl-SI" sz="1200" dirty="0" err="1" smtClean="0">
                <a:solidFill>
                  <a:srgbClr val="000000"/>
                </a:solidFill>
                <a:latin typeface="Courier New" pitchFamily="49" charset="0"/>
              </a:rPr>
              <a:t>intTab</a:t>
            </a:r>
            <a:r>
              <a:rPr lang="sl-SI" sz="1200" dirty="0">
                <a:solidFill>
                  <a:srgbClr val="000000"/>
                </a:solidFill>
                <a:latin typeface="Courier New" pitchFamily="49" charset="0"/>
              </a:rPr>
              <a:t>); // izpis tabele </a:t>
            </a:r>
            <a:r>
              <a:rPr lang="sl-SI" sz="1200" dirty="0" err="1">
                <a:solidFill>
                  <a:srgbClr val="000000"/>
                </a:solidFill>
                <a:latin typeface="Courier New" pitchFamily="49" charset="0"/>
              </a:rPr>
              <a:t>intov</a:t>
            </a:r>
            <a:endParaRPr lang="sl-SI" sz="1200" dirty="0">
              <a:solidFill>
                <a:srgbClr val="000000"/>
              </a:solidFill>
              <a:latin typeface="Courier New" pitchFamily="49" charset="0"/>
            </a:endParaRPr>
          </a:p>
          <a:p>
            <a:pPr eaLnBrk="1" hangingPunct="1">
              <a:lnSpc>
                <a:spcPct val="80000"/>
              </a:lnSpc>
              <a:spcBef>
                <a:spcPts val="300"/>
              </a:spcBef>
              <a:buClr>
                <a:srgbClr val="336699"/>
              </a:buClr>
              <a:buFont typeface="Wingdings" charset="2"/>
              <a:buNone/>
            </a:pPr>
            <a:r>
              <a:rPr lang="sl-SI" sz="1200" dirty="0">
                <a:solidFill>
                  <a:srgbClr val="000000"/>
                </a:solidFill>
                <a:latin typeface="Courier New" pitchFamily="49" charset="0"/>
              </a:rPr>
              <a:t>    </a:t>
            </a:r>
            <a:r>
              <a:rPr lang="sl-SI" sz="1200" dirty="0" err="1">
                <a:solidFill>
                  <a:srgbClr val="000000"/>
                </a:solidFill>
                <a:latin typeface="Courier New" pitchFamily="49" charset="0"/>
              </a:rPr>
              <a:t>Console.WriteLine</a:t>
            </a:r>
            <a:r>
              <a:rPr lang="sl-SI" sz="1200" dirty="0">
                <a:solidFill>
                  <a:srgbClr val="000000"/>
                </a:solidFill>
                <a:latin typeface="Courier New" pitchFamily="49" charset="0"/>
              </a:rPr>
              <a:t>("Tabela </a:t>
            </a:r>
            <a:r>
              <a:rPr lang="sl-SI" sz="1200" dirty="0" err="1">
                <a:solidFill>
                  <a:srgbClr val="000000"/>
                </a:solidFill>
                <a:latin typeface="Courier New" pitchFamily="49" charset="0"/>
              </a:rPr>
              <a:t>doubleTab</a:t>
            </a:r>
            <a:r>
              <a:rPr lang="sl-SI" sz="1200" dirty="0">
                <a:solidFill>
                  <a:srgbClr val="000000"/>
                </a:solidFill>
                <a:latin typeface="Courier New" pitchFamily="49" charset="0"/>
              </a:rPr>
              <a:t> vsebuje:");</a:t>
            </a:r>
          </a:p>
          <a:p>
            <a:pPr eaLnBrk="1" hangingPunct="1">
              <a:lnSpc>
                <a:spcPct val="80000"/>
              </a:lnSpc>
              <a:spcBef>
                <a:spcPts val="300"/>
              </a:spcBef>
              <a:buClr>
                <a:srgbClr val="336699"/>
              </a:buClr>
              <a:buFont typeface="Wingdings" charset="2"/>
              <a:buNone/>
            </a:pPr>
            <a:r>
              <a:rPr lang="sl-SI" sz="1200" dirty="0">
                <a:solidFill>
                  <a:srgbClr val="000000"/>
                </a:solidFill>
                <a:latin typeface="Courier New" pitchFamily="49" charset="0"/>
              </a:rPr>
              <a:t>    </a:t>
            </a:r>
            <a:r>
              <a:rPr lang="sl-SI" sz="1200" dirty="0" err="1" smtClean="0">
                <a:solidFill>
                  <a:srgbClr val="000000"/>
                </a:solidFill>
                <a:latin typeface="Courier New" pitchFamily="49" charset="0"/>
              </a:rPr>
              <a:t>IzpisiTabelo</a:t>
            </a:r>
            <a:r>
              <a:rPr lang="sl-SI" sz="1200" dirty="0" smtClean="0">
                <a:solidFill>
                  <a:srgbClr val="000000"/>
                </a:solidFill>
                <a:latin typeface="Courier New" pitchFamily="49" charset="0"/>
              </a:rPr>
              <a:t>(</a:t>
            </a:r>
            <a:r>
              <a:rPr lang="sl-SI" sz="1200" dirty="0" err="1" smtClean="0">
                <a:solidFill>
                  <a:srgbClr val="000000"/>
                </a:solidFill>
                <a:latin typeface="Courier New" pitchFamily="49" charset="0"/>
              </a:rPr>
              <a:t>doubleTab</a:t>
            </a:r>
            <a:r>
              <a:rPr lang="sl-SI" sz="1200" dirty="0">
                <a:solidFill>
                  <a:srgbClr val="000000"/>
                </a:solidFill>
                <a:latin typeface="Courier New" pitchFamily="49" charset="0"/>
              </a:rPr>
              <a:t>); // // izpis tabele </a:t>
            </a:r>
            <a:r>
              <a:rPr lang="sl-SI" sz="1200" dirty="0" err="1">
                <a:solidFill>
                  <a:srgbClr val="000000"/>
                </a:solidFill>
                <a:latin typeface="Courier New" pitchFamily="49" charset="0"/>
              </a:rPr>
              <a:t>Double</a:t>
            </a:r>
            <a:endParaRPr lang="sl-SI" sz="1200" dirty="0">
              <a:solidFill>
                <a:srgbClr val="000000"/>
              </a:solidFill>
              <a:latin typeface="Courier New" pitchFamily="49" charset="0"/>
            </a:endParaRPr>
          </a:p>
          <a:p>
            <a:pPr eaLnBrk="1" hangingPunct="1">
              <a:lnSpc>
                <a:spcPct val="80000"/>
              </a:lnSpc>
              <a:spcBef>
                <a:spcPts val="300"/>
              </a:spcBef>
              <a:buClr>
                <a:srgbClr val="336699"/>
              </a:buClr>
              <a:buFont typeface="Wingdings" charset="2"/>
              <a:buNone/>
            </a:pPr>
            <a:r>
              <a:rPr lang="sl-SI" sz="1200" dirty="0">
                <a:solidFill>
                  <a:srgbClr val="000000"/>
                </a:solidFill>
                <a:latin typeface="Courier New" pitchFamily="49" charset="0"/>
              </a:rPr>
              <a:t>    </a:t>
            </a:r>
            <a:r>
              <a:rPr lang="sl-SI" sz="1200" dirty="0" err="1">
                <a:solidFill>
                  <a:srgbClr val="000000"/>
                </a:solidFill>
                <a:latin typeface="Courier New" pitchFamily="49" charset="0"/>
              </a:rPr>
              <a:t>Console.WriteLine</a:t>
            </a:r>
            <a:r>
              <a:rPr lang="sl-SI" sz="1200" dirty="0">
                <a:solidFill>
                  <a:srgbClr val="000000"/>
                </a:solidFill>
                <a:latin typeface="Courier New" pitchFamily="49" charset="0"/>
              </a:rPr>
              <a:t>("Tabela </a:t>
            </a:r>
            <a:r>
              <a:rPr lang="sl-SI" sz="1200" dirty="0" err="1">
                <a:solidFill>
                  <a:srgbClr val="000000"/>
                </a:solidFill>
                <a:latin typeface="Courier New" pitchFamily="49" charset="0"/>
              </a:rPr>
              <a:t>charTab</a:t>
            </a:r>
            <a:r>
              <a:rPr lang="sl-SI" sz="1200" dirty="0">
                <a:solidFill>
                  <a:srgbClr val="000000"/>
                </a:solidFill>
                <a:latin typeface="Courier New" pitchFamily="49" charset="0"/>
              </a:rPr>
              <a:t> vsebuje:");</a:t>
            </a:r>
          </a:p>
          <a:p>
            <a:pPr eaLnBrk="1" hangingPunct="1">
              <a:lnSpc>
                <a:spcPct val="80000"/>
              </a:lnSpc>
              <a:spcBef>
                <a:spcPts val="300"/>
              </a:spcBef>
              <a:buClr>
                <a:srgbClr val="336699"/>
              </a:buClr>
              <a:buFont typeface="Wingdings" charset="2"/>
              <a:buNone/>
            </a:pPr>
            <a:r>
              <a:rPr lang="sl-SI" sz="1200" dirty="0">
                <a:solidFill>
                  <a:srgbClr val="000000"/>
                </a:solidFill>
                <a:latin typeface="Courier New" pitchFamily="49" charset="0"/>
              </a:rPr>
              <a:t>    </a:t>
            </a:r>
            <a:r>
              <a:rPr lang="sl-SI" sz="1200" dirty="0" err="1" smtClean="0">
                <a:solidFill>
                  <a:srgbClr val="000000"/>
                </a:solidFill>
                <a:latin typeface="Courier New" pitchFamily="49" charset="0"/>
              </a:rPr>
              <a:t>IzpisiTabelo</a:t>
            </a:r>
            <a:r>
              <a:rPr lang="sl-SI" sz="1200" dirty="0" smtClean="0">
                <a:solidFill>
                  <a:srgbClr val="000000"/>
                </a:solidFill>
                <a:latin typeface="Courier New" pitchFamily="49" charset="0"/>
              </a:rPr>
              <a:t>(</a:t>
            </a:r>
            <a:r>
              <a:rPr lang="sl-SI" sz="1200" dirty="0" err="1" smtClean="0">
                <a:solidFill>
                  <a:srgbClr val="000000"/>
                </a:solidFill>
                <a:latin typeface="Courier New" pitchFamily="49" charset="0"/>
              </a:rPr>
              <a:t>charTab</a:t>
            </a:r>
            <a:r>
              <a:rPr lang="sl-SI" sz="1200" dirty="0">
                <a:solidFill>
                  <a:srgbClr val="000000"/>
                </a:solidFill>
                <a:latin typeface="Courier New" pitchFamily="49" charset="0"/>
              </a:rPr>
              <a:t>); // izpis tabele </a:t>
            </a:r>
            <a:r>
              <a:rPr lang="sl-SI" sz="1200" dirty="0" err="1">
                <a:solidFill>
                  <a:srgbClr val="000000"/>
                </a:solidFill>
                <a:latin typeface="Courier New" pitchFamily="49" charset="0"/>
              </a:rPr>
              <a:t>Character</a:t>
            </a:r>
            <a:endParaRPr lang="sl-SI" sz="1200" dirty="0">
              <a:solidFill>
                <a:srgbClr val="000000"/>
              </a:solidFill>
              <a:latin typeface="Courier New" pitchFamily="49" charset="0"/>
            </a:endParaRPr>
          </a:p>
          <a:p>
            <a:pPr eaLnBrk="1" hangingPunct="1">
              <a:lnSpc>
                <a:spcPct val="80000"/>
              </a:lnSpc>
              <a:spcBef>
                <a:spcPts val="300"/>
              </a:spcBef>
              <a:buClr>
                <a:srgbClr val="336699"/>
              </a:buClr>
              <a:buFont typeface="Wingdings" charset="2"/>
              <a:buNone/>
            </a:pPr>
            <a:r>
              <a:rPr lang="sl-SI" sz="1200" dirty="0">
                <a:solidFill>
                  <a:srgbClr val="000000"/>
                </a:solidFill>
                <a:latin typeface="Courier New" pitchFamily="49" charset="0"/>
              </a:rPr>
              <a:t>}</a:t>
            </a:r>
          </a:p>
        </p:txBody>
      </p:sp>
      <p:sp>
        <p:nvSpPr>
          <p:cNvPr id="15365" name="Text Box 4"/>
          <p:cNvSpPr txBox="1">
            <a:spLocks noChangeArrowheads="1"/>
          </p:cNvSpPr>
          <p:nvPr/>
        </p:nvSpPr>
        <p:spPr bwMode="auto">
          <a:xfrm>
            <a:off x="6156325" y="2636838"/>
            <a:ext cx="2447925" cy="160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itchFamily="32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itchFamily="32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itchFamily="32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itchFamily="32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9pPr>
          </a:lstStyle>
          <a:p>
            <a:pPr eaLnBrk="1" hangingPunct="1">
              <a:spcBef>
                <a:spcPts val="1125"/>
              </a:spcBef>
            </a:pPr>
            <a:r>
              <a:rPr lang="sl-SI">
                <a:solidFill>
                  <a:srgbClr val="000000"/>
                </a:solidFill>
              </a:rPr>
              <a:t>Preobteževanje</a:t>
            </a:r>
          </a:p>
          <a:p>
            <a:pPr eaLnBrk="1" hangingPunct="1">
              <a:spcBef>
                <a:spcPts val="1125"/>
              </a:spcBef>
            </a:pPr>
            <a:r>
              <a:rPr lang="sl-SI">
                <a:solidFill>
                  <a:srgbClr val="000000"/>
                </a:solidFill>
              </a:rPr>
              <a:t>Za VSAK tip rabimo svojo metodo, čeprav so vse praktično enake!</a:t>
            </a:r>
          </a:p>
        </p:txBody>
      </p:sp>
      <p:sp>
        <p:nvSpPr>
          <p:cNvPr id="15366" name="Text Box 5"/>
          <p:cNvSpPr txBox="1">
            <a:spLocks noChangeArrowheads="1"/>
          </p:cNvSpPr>
          <p:nvPr/>
        </p:nvSpPr>
        <p:spPr bwMode="auto">
          <a:xfrm>
            <a:off x="8459788" y="6659563"/>
            <a:ext cx="1809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itchFamily="32" charset="0"/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itchFamily="32" charset="0"/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itchFamily="32" charset="0"/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itchFamily="32" charset="0"/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9pPr>
          </a:lstStyle>
          <a:p>
            <a:pPr eaLnBrk="1" hangingPunct="1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3624443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Generični tipi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C# podpira tako imenovane generične tipe</a:t>
            </a:r>
          </a:p>
          <a:p>
            <a:r>
              <a:rPr lang="sl-SI" dirty="0" smtClean="0"/>
              <a:t>Če ob imenu metode uporabimo &lt;T&gt; (namesto T seveda lahko piše karkoli!), povemo, da naj prevajalnik sam ugotovi, kaj ob dejanskem klicu pomeni T. In ta tip T lahko uporabljamo kot vse ostale.</a:t>
            </a:r>
          </a:p>
          <a:p>
            <a:endParaRPr lang="sl-SI" dirty="0" smtClean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3729742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1"/>
          <p:cNvSpPr txBox="1">
            <a:spLocks noChangeArrowheads="1"/>
          </p:cNvSpPr>
          <p:nvPr/>
        </p:nvSpPr>
        <p:spPr bwMode="auto">
          <a:xfrm>
            <a:off x="539750" y="661987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itchFamily="32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itchFamily="32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itchFamily="32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itchFamily="32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9pPr>
          </a:lstStyle>
          <a:p>
            <a:pPr eaLnBrk="1" hangingPunct="1"/>
            <a:r>
              <a:rPr lang="sl-SI" sz="1200">
                <a:solidFill>
                  <a:srgbClr val="000000"/>
                </a:solidFill>
              </a:rPr>
              <a:t>Matija Lokar, FMF</a:t>
            </a:r>
          </a:p>
        </p:txBody>
      </p:sp>
      <p:sp>
        <p:nvSpPr>
          <p:cNvPr id="16387" name="Text Box 2"/>
          <p:cNvSpPr txBox="1">
            <a:spLocks noChangeArrowheads="1"/>
          </p:cNvSpPr>
          <p:nvPr/>
        </p:nvSpPr>
        <p:spPr bwMode="auto">
          <a:xfrm>
            <a:off x="468313" y="111125"/>
            <a:ext cx="8001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itchFamily="32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itchFamily="32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itchFamily="32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itchFamily="32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9pPr>
          </a:lstStyle>
          <a:p>
            <a:pPr eaLnBrk="1" hangingPunct="1"/>
            <a:r>
              <a:rPr lang="sl-SI" sz="2200">
                <a:solidFill>
                  <a:srgbClr val="000000"/>
                </a:solidFill>
              </a:rPr>
              <a:t>Izpišimo tabelo celih števil, decimalnih števil in tabelo znakov - novi način z generičnimi tipi</a:t>
            </a:r>
          </a:p>
        </p:txBody>
      </p:sp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468313" y="1341438"/>
            <a:ext cx="8424862" cy="510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466725" indent="-466725" eaLnBrk="0" hangingPunct="0">
              <a:tabLst>
                <a:tab pos="466725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1pPr>
            <a:lvl2pPr marL="742950" indent="-285750" eaLnBrk="0" hangingPunct="0">
              <a:tabLst>
                <a:tab pos="466725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2pPr>
            <a:lvl3pPr marL="1143000" indent="-228600" eaLnBrk="0" hangingPunct="0">
              <a:tabLst>
                <a:tab pos="466725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3pPr>
            <a:lvl4pPr marL="1600200" indent="-228600" eaLnBrk="0" hangingPunct="0">
              <a:tabLst>
                <a:tab pos="466725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4pPr>
            <a:lvl5pPr marL="2057400" indent="-228600" eaLnBrk="0" hangingPunct="0">
              <a:tabLst>
                <a:tab pos="466725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itchFamily="32" charset="0"/>
              <a:tabLst>
                <a:tab pos="466725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itchFamily="32" charset="0"/>
              <a:tabLst>
                <a:tab pos="466725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itchFamily="32" charset="0"/>
              <a:tabLst>
                <a:tab pos="466725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itchFamily="32" charset="0"/>
              <a:tabLst>
                <a:tab pos="466725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  <a:defRPr>
                <a:solidFill>
                  <a:schemeClr val="bg1"/>
                </a:solidFill>
                <a:latin typeface="Verdana" pitchFamily="32" charset="0"/>
                <a:cs typeface="DejaVu Sans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ts val="425"/>
              </a:spcBef>
              <a:buClr>
                <a:srgbClr val="336699"/>
              </a:buClr>
              <a:buFont typeface="Wingdings" charset="2"/>
              <a:buNone/>
            </a:pPr>
            <a:r>
              <a:rPr lang="sl-SI" sz="1700" dirty="0" err="1">
                <a:solidFill>
                  <a:srgbClr val="000000"/>
                </a:solidFill>
                <a:latin typeface="Courier New" pitchFamily="49" charset="0"/>
              </a:rPr>
              <a:t>public</a:t>
            </a:r>
            <a:r>
              <a:rPr lang="sl-SI" sz="1700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sl-SI" sz="1700" dirty="0" err="1">
                <a:solidFill>
                  <a:srgbClr val="000000"/>
                </a:solidFill>
                <a:latin typeface="Courier New" pitchFamily="49" charset="0"/>
              </a:rPr>
              <a:t>static</a:t>
            </a:r>
            <a:r>
              <a:rPr lang="sl-SI" sz="1700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sl-SI" sz="1700" dirty="0" err="1">
                <a:solidFill>
                  <a:srgbClr val="000000"/>
                </a:solidFill>
                <a:latin typeface="Courier New" pitchFamily="49" charset="0"/>
              </a:rPr>
              <a:t>void</a:t>
            </a:r>
            <a:r>
              <a:rPr lang="sl-SI" sz="1700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sl-SI" sz="1700" dirty="0" err="1" smtClean="0">
                <a:solidFill>
                  <a:srgbClr val="000000"/>
                </a:solidFill>
                <a:latin typeface="Courier New" pitchFamily="49" charset="0"/>
              </a:rPr>
              <a:t>IzpisiTabelo</a:t>
            </a:r>
            <a:r>
              <a:rPr lang="sl-SI" sz="1700" dirty="0" smtClean="0">
                <a:solidFill>
                  <a:srgbClr val="000000"/>
                </a:solidFill>
                <a:latin typeface="Courier New" pitchFamily="49" charset="0"/>
              </a:rPr>
              <a:t>&lt;T</a:t>
            </a:r>
            <a:r>
              <a:rPr lang="sl-SI" sz="1700" dirty="0">
                <a:solidFill>
                  <a:srgbClr val="000000"/>
                </a:solidFill>
                <a:latin typeface="Courier New" pitchFamily="49" charset="0"/>
              </a:rPr>
              <a:t>&gt;(T[] tabela)</a:t>
            </a:r>
          </a:p>
          <a:p>
            <a:pPr eaLnBrk="1" hangingPunct="1">
              <a:lnSpc>
                <a:spcPct val="80000"/>
              </a:lnSpc>
              <a:spcBef>
                <a:spcPts val="425"/>
              </a:spcBef>
              <a:buClr>
                <a:srgbClr val="336699"/>
              </a:buClr>
              <a:buFont typeface="Wingdings" charset="2"/>
              <a:buNone/>
            </a:pPr>
            <a:r>
              <a:rPr lang="sl-SI" sz="1700" dirty="0">
                <a:solidFill>
                  <a:srgbClr val="000000"/>
                </a:solidFill>
                <a:latin typeface="Courier New" pitchFamily="49" charset="0"/>
              </a:rPr>
              <a:t>{</a:t>
            </a:r>
          </a:p>
          <a:p>
            <a:pPr eaLnBrk="1" hangingPunct="1">
              <a:lnSpc>
                <a:spcPct val="80000"/>
              </a:lnSpc>
              <a:spcBef>
                <a:spcPts val="425"/>
              </a:spcBef>
              <a:buClr>
                <a:srgbClr val="336699"/>
              </a:buClr>
              <a:buFont typeface="Wingdings" charset="2"/>
              <a:buNone/>
            </a:pPr>
            <a:r>
              <a:rPr lang="sl-SI" sz="1700" dirty="0">
                <a:solidFill>
                  <a:srgbClr val="000000"/>
                </a:solidFill>
                <a:latin typeface="Courier New" pitchFamily="49" charset="0"/>
              </a:rPr>
              <a:t>    for (</a:t>
            </a:r>
            <a:r>
              <a:rPr lang="sl-SI" sz="1700" dirty="0" err="1">
                <a:solidFill>
                  <a:srgbClr val="000000"/>
                </a:solidFill>
                <a:latin typeface="Courier New" pitchFamily="49" charset="0"/>
              </a:rPr>
              <a:t>int</a:t>
            </a:r>
            <a:r>
              <a:rPr lang="sl-SI" sz="1700" dirty="0">
                <a:solidFill>
                  <a:srgbClr val="000000"/>
                </a:solidFill>
                <a:latin typeface="Courier New" pitchFamily="49" charset="0"/>
              </a:rPr>
              <a:t> i = 0; i &lt; </a:t>
            </a:r>
            <a:r>
              <a:rPr lang="sl-SI" sz="1700" dirty="0" err="1">
                <a:solidFill>
                  <a:srgbClr val="000000"/>
                </a:solidFill>
                <a:latin typeface="Courier New" pitchFamily="49" charset="0"/>
              </a:rPr>
              <a:t>tabela.Length</a:t>
            </a:r>
            <a:r>
              <a:rPr lang="sl-SI" sz="1700" dirty="0">
                <a:solidFill>
                  <a:srgbClr val="000000"/>
                </a:solidFill>
                <a:latin typeface="Courier New" pitchFamily="49" charset="0"/>
              </a:rPr>
              <a:t>; i++)</a:t>
            </a:r>
          </a:p>
          <a:p>
            <a:pPr eaLnBrk="1" hangingPunct="1">
              <a:lnSpc>
                <a:spcPct val="80000"/>
              </a:lnSpc>
              <a:spcBef>
                <a:spcPts val="425"/>
              </a:spcBef>
              <a:buClr>
                <a:srgbClr val="336699"/>
              </a:buClr>
              <a:buFont typeface="Wingdings" charset="2"/>
              <a:buNone/>
            </a:pPr>
            <a:r>
              <a:rPr lang="sl-SI" sz="1700" dirty="0">
                <a:solidFill>
                  <a:srgbClr val="000000"/>
                </a:solidFill>
                <a:latin typeface="Courier New" pitchFamily="49" charset="0"/>
              </a:rPr>
              <a:t>        </a:t>
            </a:r>
            <a:r>
              <a:rPr lang="sl-SI" sz="1700" dirty="0" err="1">
                <a:solidFill>
                  <a:srgbClr val="000000"/>
                </a:solidFill>
                <a:latin typeface="Courier New" pitchFamily="49" charset="0"/>
              </a:rPr>
              <a:t>Console.Write</a:t>
            </a:r>
            <a:r>
              <a:rPr lang="sl-SI" sz="1700" dirty="0">
                <a:solidFill>
                  <a:srgbClr val="000000"/>
                </a:solidFill>
                <a:latin typeface="Courier New" pitchFamily="49" charset="0"/>
              </a:rPr>
              <a:t>(tabela[i] + " ");</a:t>
            </a:r>
          </a:p>
          <a:p>
            <a:pPr eaLnBrk="1" hangingPunct="1">
              <a:lnSpc>
                <a:spcPct val="80000"/>
              </a:lnSpc>
              <a:spcBef>
                <a:spcPts val="425"/>
              </a:spcBef>
              <a:buClr>
                <a:srgbClr val="336699"/>
              </a:buClr>
              <a:buFont typeface="Wingdings" charset="2"/>
              <a:buNone/>
            </a:pPr>
            <a:r>
              <a:rPr lang="sl-SI" sz="1700" dirty="0">
                <a:solidFill>
                  <a:srgbClr val="000000"/>
                </a:solidFill>
                <a:latin typeface="Courier New" pitchFamily="49" charset="0"/>
              </a:rPr>
              <a:t>    </a:t>
            </a:r>
            <a:r>
              <a:rPr lang="sl-SI" sz="1700" dirty="0" err="1">
                <a:solidFill>
                  <a:srgbClr val="000000"/>
                </a:solidFill>
                <a:latin typeface="Courier New" pitchFamily="49" charset="0"/>
              </a:rPr>
              <a:t>Console.WriteLine</a:t>
            </a:r>
            <a:r>
              <a:rPr lang="sl-SI" sz="1700" dirty="0">
                <a:solidFill>
                  <a:srgbClr val="000000"/>
                </a:solidFill>
                <a:latin typeface="Courier New" pitchFamily="49" charset="0"/>
              </a:rPr>
              <a:t>();</a:t>
            </a:r>
          </a:p>
          <a:p>
            <a:pPr eaLnBrk="1" hangingPunct="1">
              <a:lnSpc>
                <a:spcPct val="80000"/>
              </a:lnSpc>
              <a:spcBef>
                <a:spcPts val="425"/>
              </a:spcBef>
              <a:buClr>
                <a:srgbClr val="336699"/>
              </a:buClr>
              <a:buFont typeface="Wingdings" charset="2"/>
              <a:buNone/>
            </a:pPr>
            <a:r>
              <a:rPr lang="sl-SI" sz="1700" dirty="0">
                <a:solidFill>
                  <a:srgbClr val="000000"/>
                </a:solidFill>
                <a:latin typeface="Courier New" pitchFamily="49" charset="0"/>
              </a:rPr>
              <a:t>}</a:t>
            </a:r>
          </a:p>
          <a:p>
            <a:pPr eaLnBrk="1" hangingPunct="1">
              <a:lnSpc>
                <a:spcPct val="80000"/>
              </a:lnSpc>
              <a:spcBef>
                <a:spcPts val="425"/>
              </a:spcBef>
              <a:buClr>
                <a:srgbClr val="336699"/>
              </a:buClr>
              <a:buFont typeface="Wingdings" charset="2"/>
              <a:buNone/>
            </a:pPr>
            <a:endParaRPr lang="sl-SI" sz="1700" dirty="0">
              <a:solidFill>
                <a:srgbClr val="000000"/>
              </a:solidFill>
              <a:latin typeface="Courier New" pitchFamily="49" charset="0"/>
            </a:endParaRPr>
          </a:p>
          <a:p>
            <a:pPr eaLnBrk="1" hangingPunct="1">
              <a:lnSpc>
                <a:spcPct val="80000"/>
              </a:lnSpc>
              <a:spcBef>
                <a:spcPts val="425"/>
              </a:spcBef>
              <a:buClr>
                <a:srgbClr val="336699"/>
              </a:buClr>
              <a:buFont typeface="Wingdings" charset="2"/>
              <a:buNone/>
            </a:pPr>
            <a:r>
              <a:rPr lang="sl-SI" sz="1700" dirty="0" err="1">
                <a:solidFill>
                  <a:srgbClr val="000000"/>
                </a:solidFill>
                <a:latin typeface="Courier New" pitchFamily="49" charset="0"/>
              </a:rPr>
              <a:t>public</a:t>
            </a:r>
            <a:r>
              <a:rPr lang="sl-SI" sz="1700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sl-SI" sz="1700" dirty="0" err="1">
                <a:solidFill>
                  <a:srgbClr val="000000"/>
                </a:solidFill>
                <a:latin typeface="Courier New" pitchFamily="49" charset="0"/>
              </a:rPr>
              <a:t>static</a:t>
            </a:r>
            <a:r>
              <a:rPr lang="sl-SI" sz="1700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sl-SI" sz="1700" dirty="0" err="1">
                <a:solidFill>
                  <a:srgbClr val="000000"/>
                </a:solidFill>
                <a:latin typeface="Courier New" pitchFamily="49" charset="0"/>
              </a:rPr>
              <a:t>void</a:t>
            </a:r>
            <a:r>
              <a:rPr lang="sl-SI" sz="1700" dirty="0">
                <a:solidFill>
                  <a:srgbClr val="000000"/>
                </a:solidFill>
                <a:latin typeface="Courier New" pitchFamily="49" charset="0"/>
              </a:rPr>
              <a:t> Main(</a:t>
            </a:r>
            <a:r>
              <a:rPr lang="sl-SI" sz="1700" dirty="0" err="1">
                <a:solidFill>
                  <a:srgbClr val="000000"/>
                </a:solidFill>
                <a:latin typeface="Courier New" pitchFamily="49" charset="0"/>
              </a:rPr>
              <a:t>string</a:t>
            </a:r>
            <a:r>
              <a:rPr lang="sl-SI" sz="1700" dirty="0">
                <a:solidFill>
                  <a:srgbClr val="000000"/>
                </a:solidFill>
                <a:latin typeface="Courier New" pitchFamily="49" charset="0"/>
              </a:rPr>
              <a:t>[] </a:t>
            </a:r>
            <a:r>
              <a:rPr lang="sl-SI" sz="1700" dirty="0" err="1">
                <a:solidFill>
                  <a:srgbClr val="000000"/>
                </a:solidFill>
                <a:latin typeface="Courier New" pitchFamily="49" charset="0"/>
              </a:rPr>
              <a:t>args</a:t>
            </a:r>
            <a:r>
              <a:rPr lang="sl-SI" sz="1700" dirty="0">
                <a:solidFill>
                  <a:srgbClr val="000000"/>
                </a:solidFill>
                <a:latin typeface="Courier New" pitchFamily="49" charset="0"/>
              </a:rPr>
              <a:t>)</a:t>
            </a:r>
          </a:p>
          <a:p>
            <a:pPr eaLnBrk="1" hangingPunct="1">
              <a:lnSpc>
                <a:spcPct val="80000"/>
              </a:lnSpc>
              <a:spcBef>
                <a:spcPts val="425"/>
              </a:spcBef>
              <a:buClr>
                <a:srgbClr val="336699"/>
              </a:buClr>
              <a:buFont typeface="Wingdings" charset="2"/>
              <a:buNone/>
            </a:pPr>
            <a:r>
              <a:rPr lang="sl-SI" sz="1700" dirty="0">
                <a:solidFill>
                  <a:srgbClr val="000000"/>
                </a:solidFill>
                <a:latin typeface="Courier New" pitchFamily="49" charset="0"/>
              </a:rPr>
              <a:t>{</a:t>
            </a:r>
          </a:p>
          <a:p>
            <a:pPr eaLnBrk="1" hangingPunct="1">
              <a:lnSpc>
                <a:spcPct val="80000"/>
              </a:lnSpc>
              <a:spcBef>
                <a:spcPts val="425"/>
              </a:spcBef>
              <a:buClr>
                <a:srgbClr val="336699"/>
              </a:buClr>
              <a:buFont typeface="Wingdings" charset="2"/>
              <a:buNone/>
            </a:pPr>
            <a:r>
              <a:rPr lang="sl-SI" sz="1700" dirty="0">
                <a:solidFill>
                  <a:srgbClr val="000000"/>
                </a:solidFill>
                <a:latin typeface="Courier New" pitchFamily="49" charset="0"/>
              </a:rPr>
              <a:t>    </a:t>
            </a:r>
            <a:r>
              <a:rPr lang="sl-SI" sz="1700" dirty="0" err="1">
                <a:solidFill>
                  <a:srgbClr val="000000"/>
                </a:solidFill>
                <a:latin typeface="Courier New" pitchFamily="49" charset="0"/>
              </a:rPr>
              <a:t>int</a:t>
            </a:r>
            <a:r>
              <a:rPr lang="sl-SI" sz="1700" dirty="0">
                <a:solidFill>
                  <a:srgbClr val="000000"/>
                </a:solidFill>
                <a:latin typeface="Courier New" pitchFamily="49" charset="0"/>
              </a:rPr>
              <a:t>[] </a:t>
            </a:r>
            <a:r>
              <a:rPr lang="sl-SI" sz="1700" dirty="0" err="1">
                <a:solidFill>
                  <a:srgbClr val="000000"/>
                </a:solidFill>
                <a:latin typeface="Courier New" pitchFamily="49" charset="0"/>
              </a:rPr>
              <a:t>intTab</a:t>
            </a:r>
            <a:r>
              <a:rPr lang="sl-SI" sz="1700" dirty="0">
                <a:solidFill>
                  <a:srgbClr val="000000"/>
                </a:solidFill>
                <a:latin typeface="Courier New" pitchFamily="49" charset="0"/>
              </a:rPr>
              <a:t> = { 1, 2, 3, 4, 5 };</a:t>
            </a:r>
          </a:p>
          <a:p>
            <a:pPr eaLnBrk="1" hangingPunct="1">
              <a:lnSpc>
                <a:spcPct val="80000"/>
              </a:lnSpc>
              <a:spcBef>
                <a:spcPts val="425"/>
              </a:spcBef>
              <a:buClr>
                <a:srgbClr val="336699"/>
              </a:buClr>
              <a:buFont typeface="Wingdings" charset="2"/>
              <a:buNone/>
            </a:pPr>
            <a:r>
              <a:rPr lang="sl-SI" sz="1700" dirty="0">
                <a:solidFill>
                  <a:srgbClr val="000000"/>
                </a:solidFill>
                <a:latin typeface="Courier New" pitchFamily="49" charset="0"/>
              </a:rPr>
              <a:t>    </a:t>
            </a:r>
            <a:r>
              <a:rPr lang="sl-SI" sz="1700" dirty="0" err="1">
                <a:solidFill>
                  <a:srgbClr val="000000"/>
                </a:solidFill>
                <a:latin typeface="Courier New" pitchFamily="49" charset="0"/>
              </a:rPr>
              <a:t>double</a:t>
            </a:r>
            <a:r>
              <a:rPr lang="sl-SI" sz="1700" dirty="0">
                <a:solidFill>
                  <a:srgbClr val="000000"/>
                </a:solidFill>
                <a:latin typeface="Courier New" pitchFamily="49" charset="0"/>
              </a:rPr>
              <a:t>[] </a:t>
            </a:r>
            <a:r>
              <a:rPr lang="sl-SI" sz="1700" dirty="0" err="1">
                <a:solidFill>
                  <a:srgbClr val="000000"/>
                </a:solidFill>
                <a:latin typeface="Courier New" pitchFamily="49" charset="0"/>
              </a:rPr>
              <a:t>doubleTab</a:t>
            </a:r>
            <a:r>
              <a:rPr lang="sl-SI" sz="1700" dirty="0">
                <a:solidFill>
                  <a:srgbClr val="000000"/>
                </a:solidFill>
                <a:latin typeface="Courier New" pitchFamily="49" charset="0"/>
              </a:rPr>
              <a:t> = { 1.1, 2.2, 3.3, 4.4, 5.5, 6.6, 7.7 };</a:t>
            </a:r>
          </a:p>
          <a:p>
            <a:pPr eaLnBrk="1" hangingPunct="1">
              <a:lnSpc>
                <a:spcPct val="80000"/>
              </a:lnSpc>
              <a:spcBef>
                <a:spcPts val="425"/>
              </a:spcBef>
              <a:buClr>
                <a:srgbClr val="336699"/>
              </a:buClr>
              <a:buFont typeface="Wingdings" charset="2"/>
              <a:buNone/>
            </a:pPr>
            <a:r>
              <a:rPr lang="sl-SI" sz="1700" dirty="0">
                <a:solidFill>
                  <a:srgbClr val="000000"/>
                </a:solidFill>
                <a:latin typeface="Courier New" pitchFamily="49" charset="0"/>
              </a:rPr>
              <a:t>    </a:t>
            </a:r>
            <a:r>
              <a:rPr lang="sl-SI" sz="1700" dirty="0" err="1">
                <a:solidFill>
                  <a:srgbClr val="000000"/>
                </a:solidFill>
                <a:latin typeface="Courier New" pitchFamily="49" charset="0"/>
              </a:rPr>
              <a:t>char</a:t>
            </a:r>
            <a:r>
              <a:rPr lang="sl-SI" sz="1700" dirty="0">
                <a:solidFill>
                  <a:srgbClr val="000000"/>
                </a:solidFill>
                <a:latin typeface="Courier New" pitchFamily="49" charset="0"/>
              </a:rPr>
              <a:t>[] </a:t>
            </a:r>
            <a:r>
              <a:rPr lang="sl-SI" sz="1700" dirty="0" err="1">
                <a:solidFill>
                  <a:srgbClr val="000000"/>
                </a:solidFill>
                <a:latin typeface="Courier New" pitchFamily="49" charset="0"/>
              </a:rPr>
              <a:t>charTab</a:t>
            </a:r>
            <a:r>
              <a:rPr lang="sl-SI" sz="1700" dirty="0">
                <a:solidFill>
                  <a:srgbClr val="000000"/>
                </a:solidFill>
                <a:latin typeface="Courier New" pitchFamily="49" charset="0"/>
              </a:rPr>
              <a:t> = { 'H', 'E', 'L', 'L', 'O' };</a:t>
            </a:r>
          </a:p>
          <a:p>
            <a:pPr eaLnBrk="1" hangingPunct="1">
              <a:lnSpc>
                <a:spcPct val="80000"/>
              </a:lnSpc>
              <a:spcBef>
                <a:spcPts val="425"/>
              </a:spcBef>
              <a:buClr>
                <a:srgbClr val="336699"/>
              </a:buClr>
              <a:buFont typeface="Wingdings" charset="2"/>
              <a:buNone/>
            </a:pPr>
            <a:r>
              <a:rPr lang="sl-SI" sz="1700" dirty="0">
                <a:solidFill>
                  <a:srgbClr val="000000"/>
                </a:solidFill>
                <a:latin typeface="Courier New" pitchFamily="49" charset="0"/>
              </a:rPr>
              <a:t>    </a:t>
            </a:r>
            <a:r>
              <a:rPr lang="sl-SI" sz="1700" dirty="0" err="1">
                <a:solidFill>
                  <a:srgbClr val="000000"/>
                </a:solidFill>
                <a:latin typeface="Courier New" pitchFamily="49" charset="0"/>
              </a:rPr>
              <a:t>Console.WriteLine</a:t>
            </a:r>
            <a:r>
              <a:rPr lang="sl-SI" sz="1700" dirty="0">
                <a:solidFill>
                  <a:srgbClr val="000000"/>
                </a:solidFill>
                <a:latin typeface="Courier New" pitchFamily="49" charset="0"/>
              </a:rPr>
              <a:t>("Tabela </a:t>
            </a:r>
            <a:r>
              <a:rPr lang="sl-SI" sz="1700" dirty="0" err="1">
                <a:solidFill>
                  <a:srgbClr val="000000"/>
                </a:solidFill>
                <a:latin typeface="Courier New" pitchFamily="49" charset="0"/>
              </a:rPr>
              <a:t>intTab</a:t>
            </a:r>
            <a:r>
              <a:rPr lang="sl-SI" sz="1700" dirty="0">
                <a:solidFill>
                  <a:srgbClr val="000000"/>
                </a:solidFill>
                <a:latin typeface="Courier New" pitchFamily="49" charset="0"/>
              </a:rPr>
              <a:t> vsebuje:");</a:t>
            </a:r>
          </a:p>
          <a:p>
            <a:pPr eaLnBrk="1" hangingPunct="1">
              <a:lnSpc>
                <a:spcPct val="80000"/>
              </a:lnSpc>
              <a:spcBef>
                <a:spcPts val="425"/>
              </a:spcBef>
              <a:buClr>
                <a:srgbClr val="336699"/>
              </a:buClr>
              <a:buFont typeface="Wingdings" charset="2"/>
              <a:buNone/>
            </a:pPr>
            <a:r>
              <a:rPr lang="sl-SI" sz="1700" dirty="0">
                <a:solidFill>
                  <a:srgbClr val="000000"/>
                </a:solidFill>
                <a:latin typeface="Courier New" pitchFamily="49" charset="0"/>
              </a:rPr>
              <a:t>    </a:t>
            </a:r>
            <a:r>
              <a:rPr lang="sl-SI" sz="1700" dirty="0" err="1" smtClean="0">
                <a:solidFill>
                  <a:srgbClr val="000000"/>
                </a:solidFill>
                <a:latin typeface="Courier New" pitchFamily="49" charset="0"/>
              </a:rPr>
              <a:t>IzpisiTabelo</a:t>
            </a:r>
            <a:r>
              <a:rPr lang="sl-SI" sz="1700" dirty="0" smtClean="0">
                <a:solidFill>
                  <a:srgbClr val="000000"/>
                </a:solidFill>
                <a:latin typeface="Courier New" pitchFamily="49" charset="0"/>
              </a:rPr>
              <a:t>(</a:t>
            </a:r>
            <a:r>
              <a:rPr lang="sl-SI" sz="1700" dirty="0" err="1" smtClean="0">
                <a:solidFill>
                  <a:srgbClr val="000000"/>
                </a:solidFill>
                <a:latin typeface="Courier New" pitchFamily="49" charset="0"/>
              </a:rPr>
              <a:t>intTab</a:t>
            </a:r>
            <a:r>
              <a:rPr lang="sl-SI" sz="1700" dirty="0">
                <a:solidFill>
                  <a:srgbClr val="000000"/>
                </a:solidFill>
                <a:latin typeface="Courier New" pitchFamily="49" charset="0"/>
              </a:rPr>
              <a:t>); // izpis tabele </a:t>
            </a:r>
            <a:r>
              <a:rPr lang="sl-SI" sz="1700" dirty="0" err="1">
                <a:solidFill>
                  <a:srgbClr val="000000"/>
                </a:solidFill>
                <a:latin typeface="Courier New" pitchFamily="49" charset="0"/>
              </a:rPr>
              <a:t>intov</a:t>
            </a:r>
            <a:endParaRPr lang="sl-SI" sz="1700" dirty="0">
              <a:solidFill>
                <a:srgbClr val="000000"/>
              </a:solidFill>
              <a:latin typeface="Courier New" pitchFamily="49" charset="0"/>
            </a:endParaRPr>
          </a:p>
          <a:p>
            <a:pPr eaLnBrk="1" hangingPunct="1">
              <a:lnSpc>
                <a:spcPct val="80000"/>
              </a:lnSpc>
              <a:spcBef>
                <a:spcPts val="425"/>
              </a:spcBef>
              <a:buClr>
                <a:srgbClr val="336699"/>
              </a:buClr>
              <a:buFont typeface="Wingdings" charset="2"/>
              <a:buNone/>
            </a:pPr>
            <a:r>
              <a:rPr lang="sl-SI" sz="1700" dirty="0">
                <a:solidFill>
                  <a:srgbClr val="000000"/>
                </a:solidFill>
                <a:latin typeface="Courier New" pitchFamily="49" charset="0"/>
              </a:rPr>
              <a:t>    </a:t>
            </a:r>
            <a:r>
              <a:rPr lang="sl-SI" sz="1700" dirty="0" err="1">
                <a:solidFill>
                  <a:srgbClr val="000000"/>
                </a:solidFill>
                <a:latin typeface="Courier New" pitchFamily="49" charset="0"/>
              </a:rPr>
              <a:t>Console.WriteLine</a:t>
            </a:r>
            <a:r>
              <a:rPr lang="sl-SI" sz="1700" dirty="0">
                <a:solidFill>
                  <a:srgbClr val="000000"/>
                </a:solidFill>
                <a:latin typeface="Courier New" pitchFamily="49" charset="0"/>
              </a:rPr>
              <a:t>("Tabela </a:t>
            </a:r>
            <a:r>
              <a:rPr lang="sl-SI" sz="1700" dirty="0" err="1">
                <a:solidFill>
                  <a:srgbClr val="000000"/>
                </a:solidFill>
                <a:latin typeface="Courier New" pitchFamily="49" charset="0"/>
              </a:rPr>
              <a:t>doubleTab</a:t>
            </a:r>
            <a:r>
              <a:rPr lang="sl-SI" sz="1700" dirty="0">
                <a:solidFill>
                  <a:srgbClr val="000000"/>
                </a:solidFill>
                <a:latin typeface="Courier New" pitchFamily="49" charset="0"/>
              </a:rPr>
              <a:t> vsebuje:");</a:t>
            </a:r>
          </a:p>
          <a:p>
            <a:pPr eaLnBrk="1" hangingPunct="1">
              <a:lnSpc>
                <a:spcPct val="80000"/>
              </a:lnSpc>
              <a:spcBef>
                <a:spcPts val="425"/>
              </a:spcBef>
              <a:buClr>
                <a:srgbClr val="336699"/>
              </a:buClr>
              <a:buFont typeface="Wingdings" charset="2"/>
              <a:buNone/>
            </a:pPr>
            <a:r>
              <a:rPr lang="sl-SI" sz="1700" dirty="0">
                <a:solidFill>
                  <a:srgbClr val="000000"/>
                </a:solidFill>
                <a:latin typeface="Courier New" pitchFamily="49" charset="0"/>
              </a:rPr>
              <a:t>    </a:t>
            </a:r>
            <a:r>
              <a:rPr lang="sl-SI" sz="1700" dirty="0" err="1" smtClean="0">
                <a:solidFill>
                  <a:srgbClr val="000000"/>
                </a:solidFill>
                <a:latin typeface="Courier New" pitchFamily="49" charset="0"/>
              </a:rPr>
              <a:t>IzpisiTabelo</a:t>
            </a:r>
            <a:r>
              <a:rPr lang="sl-SI" sz="1700" dirty="0" smtClean="0">
                <a:solidFill>
                  <a:srgbClr val="000000"/>
                </a:solidFill>
                <a:latin typeface="Courier New" pitchFamily="49" charset="0"/>
              </a:rPr>
              <a:t>(</a:t>
            </a:r>
            <a:r>
              <a:rPr lang="sl-SI" sz="1700" dirty="0" err="1" smtClean="0">
                <a:solidFill>
                  <a:srgbClr val="000000"/>
                </a:solidFill>
                <a:latin typeface="Courier New" pitchFamily="49" charset="0"/>
              </a:rPr>
              <a:t>doubleTab</a:t>
            </a:r>
            <a:r>
              <a:rPr lang="sl-SI" sz="1700" dirty="0">
                <a:solidFill>
                  <a:srgbClr val="000000"/>
                </a:solidFill>
                <a:latin typeface="Courier New" pitchFamily="49" charset="0"/>
              </a:rPr>
              <a:t>); // // izpis tabele </a:t>
            </a:r>
            <a:r>
              <a:rPr lang="sl-SI" sz="1700" dirty="0" err="1">
                <a:solidFill>
                  <a:srgbClr val="000000"/>
                </a:solidFill>
                <a:latin typeface="Courier New" pitchFamily="49" charset="0"/>
              </a:rPr>
              <a:t>Double</a:t>
            </a:r>
            <a:endParaRPr lang="sl-SI" sz="1700" dirty="0">
              <a:solidFill>
                <a:srgbClr val="000000"/>
              </a:solidFill>
              <a:latin typeface="Courier New" pitchFamily="49" charset="0"/>
            </a:endParaRPr>
          </a:p>
          <a:p>
            <a:pPr eaLnBrk="1" hangingPunct="1">
              <a:lnSpc>
                <a:spcPct val="80000"/>
              </a:lnSpc>
              <a:spcBef>
                <a:spcPts val="425"/>
              </a:spcBef>
              <a:buClr>
                <a:srgbClr val="336699"/>
              </a:buClr>
              <a:buFont typeface="Wingdings" charset="2"/>
              <a:buNone/>
            </a:pPr>
            <a:r>
              <a:rPr lang="sl-SI" sz="1700" dirty="0">
                <a:solidFill>
                  <a:srgbClr val="000000"/>
                </a:solidFill>
                <a:latin typeface="Courier New" pitchFamily="49" charset="0"/>
              </a:rPr>
              <a:t>    </a:t>
            </a:r>
            <a:r>
              <a:rPr lang="sl-SI" sz="1700" dirty="0" err="1">
                <a:solidFill>
                  <a:srgbClr val="000000"/>
                </a:solidFill>
                <a:latin typeface="Courier New" pitchFamily="49" charset="0"/>
              </a:rPr>
              <a:t>Console.WriteLine</a:t>
            </a:r>
            <a:r>
              <a:rPr lang="sl-SI" sz="1700" dirty="0">
                <a:solidFill>
                  <a:srgbClr val="000000"/>
                </a:solidFill>
                <a:latin typeface="Courier New" pitchFamily="49" charset="0"/>
              </a:rPr>
              <a:t>("Tabela </a:t>
            </a:r>
            <a:r>
              <a:rPr lang="sl-SI" sz="1700" dirty="0" err="1">
                <a:solidFill>
                  <a:srgbClr val="000000"/>
                </a:solidFill>
                <a:latin typeface="Courier New" pitchFamily="49" charset="0"/>
              </a:rPr>
              <a:t>charTab</a:t>
            </a:r>
            <a:r>
              <a:rPr lang="sl-SI" sz="1700" dirty="0">
                <a:solidFill>
                  <a:srgbClr val="000000"/>
                </a:solidFill>
                <a:latin typeface="Courier New" pitchFamily="49" charset="0"/>
              </a:rPr>
              <a:t> vsebuje:");</a:t>
            </a:r>
          </a:p>
          <a:p>
            <a:pPr eaLnBrk="1" hangingPunct="1">
              <a:lnSpc>
                <a:spcPct val="80000"/>
              </a:lnSpc>
              <a:spcBef>
                <a:spcPts val="425"/>
              </a:spcBef>
              <a:buClr>
                <a:srgbClr val="336699"/>
              </a:buClr>
              <a:buFont typeface="Wingdings" charset="2"/>
              <a:buNone/>
            </a:pPr>
            <a:r>
              <a:rPr lang="sl-SI" sz="1700" dirty="0">
                <a:solidFill>
                  <a:srgbClr val="000000"/>
                </a:solidFill>
                <a:latin typeface="Courier New" pitchFamily="49" charset="0"/>
              </a:rPr>
              <a:t>    </a:t>
            </a:r>
            <a:r>
              <a:rPr lang="sl-SI" sz="1700" dirty="0" err="1" smtClean="0">
                <a:solidFill>
                  <a:srgbClr val="000000"/>
                </a:solidFill>
                <a:latin typeface="Courier New" pitchFamily="49" charset="0"/>
              </a:rPr>
              <a:t>IzpisiTabelo</a:t>
            </a:r>
            <a:r>
              <a:rPr lang="sl-SI" sz="1700" dirty="0" smtClean="0">
                <a:solidFill>
                  <a:srgbClr val="000000"/>
                </a:solidFill>
                <a:latin typeface="Courier New" pitchFamily="49" charset="0"/>
              </a:rPr>
              <a:t>(</a:t>
            </a:r>
            <a:r>
              <a:rPr lang="sl-SI" sz="1700" dirty="0" err="1" smtClean="0">
                <a:solidFill>
                  <a:srgbClr val="000000"/>
                </a:solidFill>
                <a:latin typeface="Courier New" pitchFamily="49" charset="0"/>
              </a:rPr>
              <a:t>charTab</a:t>
            </a:r>
            <a:r>
              <a:rPr lang="sl-SI" sz="1700" dirty="0">
                <a:solidFill>
                  <a:srgbClr val="000000"/>
                </a:solidFill>
                <a:latin typeface="Courier New" pitchFamily="49" charset="0"/>
              </a:rPr>
              <a:t>); // izpis tabele </a:t>
            </a:r>
            <a:r>
              <a:rPr lang="sl-SI" sz="1700" dirty="0" err="1">
                <a:solidFill>
                  <a:srgbClr val="000000"/>
                </a:solidFill>
                <a:latin typeface="Courier New" pitchFamily="49" charset="0"/>
              </a:rPr>
              <a:t>Character</a:t>
            </a:r>
            <a:endParaRPr lang="sl-SI" sz="1700" dirty="0">
              <a:solidFill>
                <a:srgbClr val="000000"/>
              </a:solidFill>
              <a:latin typeface="Courier New" pitchFamily="49" charset="0"/>
            </a:endParaRPr>
          </a:p>
          <a:p>
            <a:pPr eaLnBrk="1" hangingPunct="1">
              <a:lnSpc>
                <a:spcPct val="80000"/>
              </a:lnSpc>
              <a:spcBef>
                <a:spcPts val="425"/>
              </a:spcBef>
              <a:buClr>
                <a:srgbClr val="336699"/>
              </a:buClr>
              <a:buFont typeface="Wingdings" charset="2"/>
              <a:buNone/>
            </a:pPr>
            <a:r>
              <a:rPr lang="sl-SI" sz="1700" dirty="0">
                <a:solidFill>
                  <a:srgbClr val="000000"/>
                </a:solidFill>
                <a:latin typeface="Courier New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3255432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Ali tabela vsebuje podatek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public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static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bool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AliVsebuje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&lt;T&gt;(T[]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tab,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T element)</a:t>
            </a:r>
          </a:p>
          <a:p>
            <a:pPr marL="0" indent="0">
              <a:buNone/>
            </a:pPr>
            <a:r>
              <a:rPr lang="sl-SI" dirty="0" smtClean="0">
                <a:latin typeface="Courier New" pitchFamily="49" charset="0"/>
                <a:cs typeface="Courier New" pitchFamily="49" charset="0"/>
              </a:rPr>
              <a:t>{</a:t>
            </a:r>
          </a:p>
          <a:p>
            <a:pPr marL="0" indent="0">
              <a:buNone/>
            </a:pPr>
            <a:r>
              <a:rPr lang="sl-SI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foreach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(T e in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tab)</a:t>
            </a:r>
            <a:endParaRPr lang="sl-SI" dirty="0" smtClean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sl-SI" dirty="0" smtClean="0">
                <a:latin typeface="Courier New" pitchFamily="49" charset="0"/>
                <a:cs typeface="Courier New" pitchFamily="49" charset="0"/>
              </a:rPr>
              <a:t>    {</a:t>
            </a:r>
          </a:p>
          <a:p>
            <a:pPr marL="0" indent="0">
              <a:buNone/>
            </a:pPr>
            <a:r>
              <a:rPr lang="sl-SI" dirty="0" smtClean="0">
                <a:latin typeface="Courier New" pitchFamily="49" charset="0"/>
                <a:cs typeface="Courier New" pitchFamily="49" charset="0"/>
              </a:rPr>
              <a:t>       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if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(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e.Equals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(element))</a:t>
            </a:r>
          </a:p>
          <a:p>
            <a:pPr marL="0" indent="0">
              <a:buNone/>
            </a:pPr>
            <a:r>
              <a:rPr lang="sl-SI" dirty="0" smtClean="0">
                <a:latin typeface="Courier New" pitchFamily="49" charset="0"/>
                <a:cs typeface="Courier New" pitchFamily="49" charset="0"/>
              </a:rPr>
              <a:t>        {</a:t>
            </a:r>
          </a:p>
          <a:p>
            <a:pPr marL="0" indent="0">
              <a:buNone/>
            </a:pPr>
            <a:r>
              <a:rPr lang="sl-SI" dirty="0" smtClean="0">
                <a:latin typeface="Courier New" pitchFamily="49" charset="0"/>
                <a:cs typeface="Courier New" pitchFamily="49" charset="0"/>
              </a:rPr>
              <a:t>           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return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true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 marL="0" indent="0">
              <a:buNone/>
            </a:pPr>
            <a:r>
              <a:rPr lang="sl-SI" dirty="0" smtClean="0">
                <a:latin typeface="Courier New" pitchFamily="49" charset="0"/>
                <a:cs typeface="Courier New" pitchFamily="49" charset="0"/>
              </a:rPr>
              <a:t>        }</a:t>
            </a:r>
          </a:p>
          <a:p>
            <a:pPr marL="0" indent="0">
              <a:buNone/>
            </a:pPr>
            <a:r>
              <a:rPr lang="sl-SI" dirty="0" smtClean="0">
                <a:latin typeface="Courier New" pitchFamily="49" charset="0"/>
                <a:cs typeface="Courier New" pitchFamily="49" charset="0"/>
              </a:rPr>
              <a:t>    }</a:t>
            </a:r>
          </a:p>
          <a:p>
            <a:pPr marL="0" indent="0">
              <a:buNone/>
            </a:pPr>
            <a:r>
              <a:rPr lang="sl-SI" dirty="0" smtClean="0">
                <a:latin typeface="Courier New" pitchFamily="49" charset="0"/>
                <a:cs typeface="Courier New" pitchFamily="49" charset="0"/>
              </a:rPr>
              <a:t> </a:t>
            </a:r>
          </a:p>
          <a:p>
            <a:pPr marL="0" indent="0">
              <a:buNone/>
            </a:pPr>
            <a:r>
              <a:rPr lang="sl-SI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return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false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 marL="0" indent="0">
              <a:buNone/>
            </a:pPr>
            <a:r>
              <a:rPr lang="sl-SI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r>
              <a:rPr lang="sl-SI" dirty="0" smtClean="0">
                <a:cs typeface="Courier New" pitchFamily="49" charset="0"/>
              </a:rPr>
              <a:t>Uporaba zanke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foreach</a:t>
            </a:r>
            <a:r>
              <a:rPr lang="sl-SI" dirty="0" smtClean="0">
                <a:cs typeface="Courier New" pitchFamily="49" charset="0"/>
              </a:rPr>
              <a:t> [znamo tudi z običajno]</a:t>
            </a:r>
          </a:p>
          <a:p>
            <a:r>
              <a:rPr lang="sl-SI" dirty="0" smtClean="0">
                <a:cs typeface="Courier New" pitchFamily="49" charset="0"/>
              </a:rPr>
              <a:t>Vsak razred vsebuje metodo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Equals</a:t>
            </a:r>
            <a:r>
              <a:rPr lang="sl-SI" dirty="0">
                <a:cs typeface="Courier New" pitchFamily="49" charset="0"/>
              </a:rPr>
              <a:t> </a:t>
            </a:r>
            <a:r>
              <a:rPr lang="sl-SI" dirty="0" smtClean="0">
                <a:cs typeface="Courier New" pitchFamily="49" charset="0"/>
              </a:rPr>
              <a:t>(kot tudi metodo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ToString</a:t>
            </a:r>
            <a:r>
              <a:rPr lang="sl-SI" dirty="0" smtClean="0">
                <a:cs typeface="Courier New" pitchFamily="49" charset="0"/>
              </a:rPr>
              <a:t>)</a:t>
            </a:r>
            <a:endParaRPr lang="sl-SI" dirty="0"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50533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Ali tabela vsebuje podatek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2188839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public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static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bool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AliVsebuje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&lt;T&gt;(T[] 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tab, 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T element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) {</a:t>
            </a:r>
            <a:endParaRPr lang="sl-SI" sz="1600" dirty="0" smtClean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foreach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(T e in 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tab) </a:t>
            </a:r>
          </a:p>
          <a:p>
            <a:pPr marL="0" indent="0">
              <a:buNone/>
            </a:pPr>
            <a:r>
              <a:rPr lang="sl-SI" sz="16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  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{</a:t>
            </a:r>
            <a:endParaRPr lang="sl-SI" sz="1600" dirty="0" smtClean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      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if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(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e.Equals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(element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))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return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true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;   </a:t>
            </a:r>
            <a:endParaRPr lang="sl-SI" sz="1600" dirty="0" smtClean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}</a:t>
            </a:r>
            <a:endParaRPr lang="sl-SI" sz="1600" dirty="0" smtClean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return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false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 marL="0" indent="0">
              <a:buNone/>
            </a:pP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}</a:t>
            </a:r>
            <a:endParaRPr lang="sl-SI" sz="1600" dirty="0" smtClean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3889984"/>
            <a:ext cx="8229600" cy="7200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string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[]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tN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=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new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string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[]{"bla", "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blu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", "bli"};</a:t>
            </a:r>
          </a:p>
          <a:p>
            <a:pPr marL="0" indent="0">
              <a:buFont typeface="Arial" pitchFamily="34" charset="0"/>
              <a:buNone/>
            </a:pP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bool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je_notri =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AliVsebuje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tN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, "ble");</a:t>
            </a:r>
            <a:endParaRPr lang="sl-SI" sz="1600" dirty="0" smtClean="0">
              <a:latin typeface="Courier New" pitchFamily="49" charset="0"/>
              <a:cs typeface="Courier New" pitchFamily="49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3995936" y="1701145"/>
            <a:ext cx="1296144" cy="2548879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971600" y="4149080"/>
            <a:ext cx="2952328" cy="130324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4742112" y="1725556"/>
            <a:ext cx="1296144" cy="2548879"/>
          </a:xfrm>
          <a:prstGeom prst="straightConnector1">
            <a:avLst/>
          </a:prstGeom>
          <a:ln w="38100" cap="flat" cmpd="sng" algn="ctr">
            <a:solidFill>
              <a:schemeClr val="accent2"/>
            </a:solidFill>
            <a:prstDash val="dash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899592" y="1676734"/>
            <a:ext cx="3744416" cy="2340313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3203848" y="5301208"/>
            <a:ext cx="1728192" cy="58477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l-SI" sz="3200" dirty="0" smtClean="0"/>
              <a:t>T </a:t>
            </a:r>
            <a:r>
              <a:rPr lang="sl-SI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≡ string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0283061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Ali tabela vsebuje podatek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326" y="2170359"/>
            <a:ext cx="8229600" cy="2188839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public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static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bool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AliVsebuje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&lt;T&gt;(T[] 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tab, 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T element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) {</a:t>
            </a:r>
            <a:endParaRPr lang="sl-SI" sz="1600" dirty="0" smtClean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foreach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(T e in 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tab) </a:t>
            </a:r>
          </a:p>
          <a:p>
            <a:pPr marL="0" indent="0">
              <a:buNone/>
            </a:pPr>
            <a:r>
              <a:rPr lang="sl-SI" sz="16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  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{</a:t>
            </a:r>
            <a:endParaRPr lang="sl-SI" sz="1600" dirty="0" smtClean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      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if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(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e.Equals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(element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))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return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true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;   </a:t>
            </a:r>
            <a:endParaRPr lang="sl-SI" sz="1600" dirty="0" smtClean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}</a:t>
            </a:r>
            <a:endParaRPr lang="sl-SI" sz="1600" dirty="0" smtClean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return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false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 marL="0" indent="0">
              <a:buNone/>
            </a:pP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}</a:t>
            </a:r>
            <a:endParaRPr lang="sl-SI" sz="1600" dirty="0" smtClean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67326" y="4630650"/>
            <a:ext cx="8229600" cy="222734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public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static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bool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AliVsebuje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(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string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[]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array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,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string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element) {</a:t>
            </a:r>
          </a:p>
          <a:p>
            <a:pPr marL="0" indent="0">
              <a:buFont typeface="Arial" pitchFamily="34" charset="0"/>
              <a:buNone/>
            </a:pP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foreach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(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string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e in tab) </a:t>
            </a:r>
          </a:p>
          <a:p>
            <a:pPr marL="0" indent="0">
              <a:buFont typeface="Arial" pitchFamily="34" charset="0"/>
              <a:buNone/>
            </a:pP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   {</a:t>
            </a:r>
          </a:p>
          <a:p>
            <a:pPr marL="0" indent="0">
              <a:buFont typeface="Arial" pitchFamily="34" charset="0"/>
              <a:buNone/>
            </a:pP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      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if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(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e.Equals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(element))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return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true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;   </a:t>
            </a:r>
          </a:p>
          <a:p>
            <a:pPr marL="0" indent="0">
              <a:buFont typeface="Arial" pitchFamily="34" charset="0"/>
              <a:buNone/>
            </a:pP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   }</a:t>
            </a:r>
          </a:p>
          <a:p>
            <a:pPr marL="0" indent="0">
              <a:buFont typeface="Arial" pitchFamily="34" charset="0"/>
              <a:buNone/>
            </a:pP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return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false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 marL="0" indent="0">
              <a:buFont typeface="Arial" pitchFamily="34" charset="0"/>
              <a:buNone/>
            </a:pP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}</a:t>
            </a:r>
            <a:endParaRPr lang="sl-SI" sz="1600" dirty="0" smtClean="0">
              <a:latin typeface="Courier New" pitchFamily="49" charset="0"/>
              <a:cs typeface="Courier New" pitchFamily="49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H="1" flipV="1">
            <a:off x="2195736" y="2780928"/>
            <a:ext cx="142970" cy="2153552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4716016" y="2420888"/>
            <a:ext cx="72008" cy="2304256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563888" y="1279961"/>
            <a:ext cx="1728192" cy="58477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l-SI" sz="3200" dirty="0" smtClean="0"/>
              <a:t>T </a:t>
            </a:r>
            <a:r>
              <a:rPr lang="sl-SI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≡ string</a:t>
            </a:r>
            <a:endParaRPr lang="en-US" sz="3200" dirty="0"/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5796136" y="2441812"/>
            <a:ext cx="1080120" cy="2283332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Down Arrow 22"/>
          <p:cNvSpPr/>
          <p:nvPr/>
        </p:nvSpPr>
        <p:spPr>
          <a:xfrm flipV="1">
            <a:off x="4159376" y="2468438"/>
            <a:ext cx="268608" cy="354878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Down Arrow 23"/>
          <p:cNvSpPr/>
          <p:nvPr/>
        </p:nvSpPr>
        <p:spPr>
          <a:xfrm flipV="1">
            <a:off x="4081658" y="4934480"/>
            <a:ext cx="268608" cy="354878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2602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Ali tabela vsebuje podatek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2188839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public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static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bool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AliVsebuje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&lt;T&gt;(T[] 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tab, 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T element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) {</a:t>
            </a:r>
            <a:endParaRPr lang="sl-SI" sz="1600" dirty="0" smtClean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foreach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(T e in 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tab) </a:t>
            </a:r>
          </a:p>
          <a:p>
            <a:pPr marL="0" indent="0">
              <a:buNone/>
            </a:pPr>
            <a:r>
              <a:rPr lang="sl-SI" sz="16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  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{</a:t>
            </a:r>
            <a:endParaRPr lang="sl-SI" sz="1600" dirty="0" smtClean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      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if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(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e.Equals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(element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))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return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true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;   </a:t>
            </a:r>
            <a:endParaRPr lang="sl-SI" sz="1600" dirty="0" smtClean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}</a:t>
            </a:r>
            <a:endParaRPr lang="sl-SI" sz="1600" dirty="0" smtClean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return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false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 marL="0" indent="0">
              <a:buNone/>
            </a:pP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}</a:t>
            </a:r>
            <a:endParaRPr lang="sl-SI" sz="1600" dirty="0" smtClean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3889984"/>
            <a:ext cx="8229600" cy="7200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[]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tN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=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new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[]{1234, 42, 434, 5, 35};</a:t>
            </a:r>
          </a:p>
          <a:p>
            <a:pPr marL="0" indent="0">
              <a:buFont typeface="Arial" pitchFamily="34" charset="0"/>
              <a:buNone/>
            </a:pP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bool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je_notri =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AliVsebuje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tN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, 42);</a:t>
            </a:r>
            <a:endParaRPr lang="sl-SI" sz="1600" dirty="0" smtClean="0">
              <a:latin typeface="Courier New" pitchFamily="49" charset="0"/>
              <a:cs typeface="Courier New" pitchFamily="49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3995936" y="1701145"/>
            <a:ext cx="1296144" cy="2548879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971600" y="4149080"/>
            <a:ext cx="2952328" cy="130324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4742112" y="1725556"/>
            <a:ext cx="1296144" cy="2548879"/>
          </a:xfrm>
          <a:prstGeom prst="straightConnector1">
            <a:avLst/>
          </a:prstGeom>
          <a:ln w="38100" cap="flat" cmpd="sng" algn="ctr">
            <a:solidFill>
              <a:schemeClr val="accent2"/>
            </a:solidFill>
            <a:prstDash val="dash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899592" y="1676734"/>
            <a:ext cx="3744416" cy="2340313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3203848" y="5301208"/>
            <a:ext cx="1728192" cy="58477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l-SI" sz="3200" dirty="0" smtClean="0"/>
              <a:t>T </a:t>
            </a:r>
            <a:r>
              <a:rPr lang="sl-SI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≡ int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8164082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Ali tabela vsebuje podatek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326" y="2170359"/>
            <a:ext cx="8229600" cy="2188839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public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static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bool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AliVsebuje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&lt;T&gt;(T[] 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tab, 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T element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) {</a:t>
            </a:r>
            <a:endParaRPr lang="sl-SI" sz="1600" dirty="0" smtClean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foreach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(T e in 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tab) </a:t>
            </a:r>
          </a:p>
          <a:p>
            <a:pPr marL="0" indent="0">
              <a:buNone/>
            </a:pPr>
            <a:r>
              <a:rPr lang="sl-SI" sz="16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  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{</a:t>
            </a:r>
            <a:endParaRPr lang="sl-SI" sz="1600" dirty="0" smtClean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      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if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(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e.Equals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(element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))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return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true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;   </a:t>
            </a:r>
            <a:endParaRPr lang="sl-SI" sz="1600" dirty="0" smtClean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}</a:t>
            </a:r>
            <a:endParaRPr lang="sl-SI" sz="1600" dirty="0" smtClean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return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false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 marL="0" indent="0">
              <a:buNone/>
            </a:pP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}</a:t>
            </a:r>
            <a:endParaRPr lang="sl-SI" sz="1600" dirty="0" smtClean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67326" y="4630650"/>
            <a:ext cx="8229600" cy="222734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public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static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bool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AliVsebuje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(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[]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array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,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element) {</a:t>
            </a:r>
          </a:p>
          <a:p>
            <a:pPr marL="0" indent="0">
              <a:buFont typeface="Arial" pitchFamily="34" charset="0"/>
              <a:buNone/>
            </a:pP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foreach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(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e in tab) </a:t>
            </a:r>
          </a:p>
          <a:p>
            <a:pPr marL="0" indent="0">
              <a:buFont typeface="Arial" pitchFamily="34" charset="0"/>
              <a:buNone/>
            </a:pP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   {</a:t>
            </a:r>
          </a:p>
          <a:p>
            <a:pPr marL="0" indent="0">
              <a:buFont typeface="Arial" pitchFamily="34" charset="0"/>
              <a:buNone/>
            </a:pP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      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if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(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e.Equals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(element))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return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true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;   </a:t>
            </a:r>
          </a:p>
          <a:p>
            <a:pPr marL="0" indent="0">
              <a:buFont typeface="Arial" pitchFamily="34" charset="0"/>
              <a:buNone/>
            </a:pP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   }</a:t>
            </a:r>
          </a:p>
          <a:p>
            <a:pPr marL="0" indent="0">
              <a:buFont typeface="Arial" pitchFamily="34" charset="0"/>
              <a:buNone/>
            </a:pP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return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false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 marL="0" indent="0">
              <a:buFont typeface="Arial" pitchFamily="34" charset="0"/>
              <a:buNone/>
            </a:pP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}</a:t>
            </a:r>
            <a:endParaRPr lang="sl-SI" sz="1600" dirty="0" smtClean="0">
              <a:latin typeface="Courier New" pitchFamily="49" charset="0"/>
              <a:cs typeface="Courier New" pitchFamily="49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H="1" flipV="1">
            <a:off x="2195736" y="2780928"/>
            <a:ext cx="216024" cy="2448272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4716016" y="2420888"/>
            <a:ext cx="72008" cy="2304256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563888" y="1279961"/>
            <a:ext cx="1728192" cy="58477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l-SI" sz="3200" dirty="0" smtClean="0"/>
              <a:t>T </a:t>
            </a:r>
            <a:r>
              <a:rPr lang="sl-SI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≡ int</a:t>
            </a:r>
            <a:endParaRPr lang="en-US" sz="3200" dirty="0"/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5796136" y="2441812"/>
            <a:ext cx="1080120" cy="2283332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own Arrow 3"/>
          <p:cNvSpPr/>
          <p:nvPr/>
        </p:nvSpPr>
        <p:spPr>
          <a:xfrm flipV="1">
            <a:off x="4067944" y="4934480"/>
            <a:ext cx="268608" cy="354878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own Arrow 11"/>
          <p:cNvSpPr/>
          <p:nvPr/>
        </p:nvSpPr>
        <p:spPr>
          <a:xfrm flipV="1">
            <a:off x="4159376" y="2468438"/>
            <a:ext cx="268608" cy="354878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73091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51&quot;&gt;&lt;/object&gt;&lt;object type=&quot;2&quot; unique_id=&quot;10052&quot;&gt;&lt;object type=&quot;3&quot; unique_id=&quot;10053&quot;&gt;&lt;property id=&quot;20148&quot; value=&quot;5&quot;/&gt;&lt;property id=&quot;20300&quot; value=&quot;Slide 1 - &amp;quot;Generični tipi&amp;quot;&quot;/&gt;&lt;property id=&quot;20307&quot; value=&quot;256&quot;/&gt;&lt;/object&gt;&lt;object type=&quot;3&quot; unique_id=&quot;10054&quot;&gt;&lt;property id=&quot;20148&quot; value=&quot;5&quot;/&gt;&lt;property id=&quot;20300&quot; value=&quot;Slide 2&quot;/&gt;&lt;property id=&quot;20307&quot; value=&quot;257&quot;/&gt;&lt;/object&gt;&lt;object type=&quot;3&quot; unique_id=&quot;10055&quot;&gt;&lt;property id=&quot;20148&quot; value=&quot;5&quot;/&gt;&lt;property id=&quot;20300&quot; value=&quot;Slide 3 - &amp;quot;Generični tipi&amp;quot;&quot;/&gt;&lt;property id=&quot;20307&quot; value=&quot;259&quot;/&gt;&lt;/object&gt;&lt;object type=&quot;3&quot; unique_id=&quot;10056&quot;&gt;&lt;property id=&quot;20148&quot; value=&quot;5&quot;/&gt;&lt;property id=&quot;20300&quot; value=&quot;Slide 4&quot;/&gt;&lt;property id=&quot;20307&quot; value=&quot;258&quot;/&gt;&lt;/object&gt;&lt;object type=&quot;3&quot; unique_id=&quot;10061&quot;&gt;&lt;property id=&quot;20148&quot; value=&quot;5&quot;/&gt;&lt;property id=&quot;20300&quot; value=&quot;Slide 6 - &amp;quot;In seveda so generični tipi na voljo tudi v razredih&amp;quot;&quot;/&gt;&lt;property id=&quot;20307&quot; value=&quot;264&quot;/&gt;&lt;/object&gt;&lt;object type=&quot;3&quot; unique_id=&quot;10062&quot;&gt;&lt;property id=&quot;20148&quot; value=&quot;5&quot;/&gt;&lt;property id=&quot;20300&quot; value=&quot;Slide 7 - &amp;quot;MojR&amp;quot;&quot;/&gt;&lt;property id=&quot;20307&quot; value=&quot;265&quot;/&gt;&lt;/object&gt;&lt;object type=&quot;3&quot; unique_id=&quot;10063&quot;&gt;&lt;property id=&quot;20148&quot; value=&quot;5&quot;/&gt;&lt;property id=&quot;20300&quot; value=&quot;Slide 8 - &amp;quot;Test&amp;quot;&quot;/&gt;&lt;property id=&quot;20307&quot; value=&quot;266&quot;/&gt;&lt;/object&gt;&lt;object type=&quot;3&quot; unique_id=&quot;10064&quot;&gt;&lt;property id=&quot;20148&quot; value=&quot;5&quot;/&gt;&lt;property id=&quot;20300&quot; value=&quot;Slide 5 - &amp;quot;Ali tabela vsebuje podatek&amp;quot;&quot;/&gt;&lt;property id=&quot;20307&quot; value=&quot;267&quot;/&gt;&lt;/object&gt;&lt;object type=&quot;3&quot; unique_id=&quot;10177&quot;&gt;&lt;property id=&quot;20148&quot; value=&quot;5&quot;/&gt;&lt;property id=&quot;20300&quot; value=&quot;Slide 9 - &amp;quot;Izpiši večji podatek med dvema&amp;quot;&quot;/&gt;&lt;property id=&quot;20307&quot; value=&quot;268&quot;/&gt;&lt;/object&gt;&lt;object type=&quot;3&quot; unique_id=&quot;10178&quot;&gt;&lt;property id=&quot;20148&quot; value=&quot;5&quot;/&gt;&lt;property id=&quot;20300&quot; value=&quot;Slide 10 - &amp;quot;A v praksi &amp;quot;&quot;/&gt;&lt;property id=&quot;20307&quot; value=&quot;269&quot;/&gt;&lt;/object&gt;&lt;object type=&quot;3&quot; unique_id=&quot;10179&quot;&gt;&lt;property id=&quot;20148&quot; value=&quot;5&quot;/&gt;&lt;property id=&quot;20300&quot; value=&quot;Slide 11 - &amp;quot;Omejitve&amp;quot;&quot;/&gt;&lt;property id=&quot;20307&quot; value=&quot;270&quot;/&gt;&lt;/object&gt;&lt;object type=&quot;3&quot; unique_id=&quot;10180&quot;&gt;&lt;property id=&quot;20148&quot; value=&quot;5&quot;/&gt;&lt;property id=&quot;20300&quot; value=&quot;Slide 12 - &amp;quot;Vrni večjega&amp;quot;&quot;/&gt;&lt;property id=&quot;20307&quot; value=&quot;271&quot;/&gt;&lt;/object&gt;&lt;object type=&quot;3&quot; unique_id=&quot;10181&quot;&gt;&lt;property id=&quot;20148&quot; value=&quot;5&quot;/&gt;&lt;property id=&quot;20300&quot; value=&quot;Slide 13 - &amp;quot;In kako je z vmesniki?&amp;quot;&quot;/&gt;&lt;property id=&quot;20307&quot; value=&quot;272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332</TotalTime>
  <Words>1197</Words>
  <Application>Microsoft Office PowerPoint</Application>
  <PresentationFormat>On-screen Show (4:3)</PresentationFormat>
  <Paragraphs>207</Paragraphs>
  <Slides>19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</vt:lpstr>
      <vt:lpstr>Calibri</vt:lpstr>
      <vt:lpstr>Courier New</vt:lpstr>
      <vt:lpstr>DejaVu Sans</vt:lpstr>
      <vt:lpstr>Verdana</vt:lpstr>
      <vt:lpstr>Wingdings</vt:lpstr>
      <vt:lpstr>Office Theme</vt:lpstr>
      <vt:lpstr>Generični tipi</vt:lpstr>
      <vt:lpstr>PowerPoint Presentation</vt:lpstr>
      <vt:lpstr>Generični tipi</vt:lpstr>
      <vt:lpstr>PowerPoint Presentation</vt:lpstr>
      <vt:lpstr>Ali tabela vsebuje podatek</vt:lpstr>
      <vt:lpstr>Ali tabela vsebuje podatek</vt:lpstr>
      <vt:lpstr>Ali tabela vsebuje podatek</vt:lpstr>
      <vt:lpstr>Ali tabela vsebuje podatek</vt:lpstr>
      <vt:lpstr>Ali tabela vsebuje podatek</vt:lpstr>
      <vt:lpstr>Uporaba</vt:lpstr>
      <vt:lpstr>Izpiši večji podatek med dvema</vt:lpstr>
      <vt:lpstr>A v praksi </vt:lpstr>
      <vt:lpstr>Omejitve</vt:lpstr>
      <vt:lpstr>Vrni večjega</vt:lpstr>
      <vt:lpstr>In kako je z vmesniki?</vt:lpstr>
      <vt:lpstr>Malo kasneje</vt:lpstr>
      <vt:lpstr>PowerPoint Presentation</vt:lpstr>
      <vt:lpstr>MojR</vt:lpstr>
      <vt:lpstr>Test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Generični tipi</dc:title>
  <dc:creator>Lokar, Matija</dc:creator>
  <cp:lastModifiedBy>Matija Lokar</cp:lastModifiedBy>
  <cp:revision>21</cp:revision>
  <dcterms:created xsi:type="dcterms:W3CDTF">2012-05-16T06:33:38Z</dcterms:created>
  <dcterms:modified xsi:type="dcterms:W3CDTF">2020-03-06T10:21:34Z</dcterms:modified>
</cp:coreProperties>
</file>