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9" r:id="rId4"/>
    <p:sldId id="268" r:id="rId5"/>
    <p:sldId id="265" r:id="rId6"/>
    <p:sldId id="260" r:id="rId7"/>
    <p:sldId id="270" r:id="rId8"/>
    <p:sldId id="271" r:id="rId9"/>
    <p:sldId id="261" r:id="rId10"/>
    <p:sldId id="269" r:id="rId11"/>
    <p:sldId id="262" r:id="rId12"/>
    <p:sldId id="267" r:id="rId13"/>
    <p:sldId id="263" r:id="rId14"/>
    <p:sldId id="264" r:id="rId15"/>
    <p:sldId id="266" r:id="rId16"/>
  </p:sldIdLst>
  <p:sldSz cx="9144000" cy="6858000" type="screen4x3"/>
  <p:notesSz cx="7099300" cy="10234613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36" autoAdjust="0"/>
  </p:normalViewPr>
  <p:slideViewPr>
    <p:cSldViewPr>
      <p:cViewPr varScale="1">
        <p:scale>
          <a:sx n="109" d="100"/>
          <a:sy n="109" d="100"/>
        </p:scale>
        <p:origin x="167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sl-SI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sl-SI"/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sl-SI"/>
          </a:p>
        </p:txBody>
      </p:sp>
      <p:sp>
        <p:nvSpPr>
          <p:cNvPr id="171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fld id="{0EC5E3C2-C52F-4E0F-9808-BD2398C9703E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3693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891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891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2513"/>
            <a:ext cx="5203825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891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891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fld id="{4B24250A-0751-4890-9543-9BC9BB62B3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9187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/>
              <a:t>Click to edit Master title style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sl-SI"/>
              <a:t>Click to edit Master subtitle style</a:t>
            </a:r>
          </a:p>
        </p:txBody>
      </p:sp>
      <p:sp>
        <p:nvSpPr>
          <p:cNvPr id="29082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29082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29082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060B9CB-D6D3-4BA6-BE75-882C2900D4CB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290823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sl-SI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46809-0309-4590-9A70-A8CB4FD52A20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B0208B-14FD-4D91-B8A8-B2BE1DB6239A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44C49C-8EA8-4E59-88A5-53E0569E26A1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FD51DD-493A-44D5-955B-95BD05F6B6F5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6F33F3-5D49-417E-A1A9-EE3E5F48284B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CD1596-859C-43B9-A233-5AA2616FCE5A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BF7306-C62B-4B5A-BD1F-7D3177887190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6ED8F-8C57-4EF2-B131-DDD3C0D6DF99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1289D4-01BF-4107-A6C9-C3473D3C0D4F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1AB63B-2BDA-4A55-8915-A54290EC7F34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title style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289796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sl-SI" sz="2400">
              <a:latin typeface="Times New Roman" pitchFamily="18" charset="0"/>
            </a:endParaRPr>
          </a:p>
        </p:txBody>
      </p:sp>
      <p:sp>
        <p:nvSpPr>
          <p:cNvPr id="289797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97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2897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sl-SI"/>
          </a:p>
        </p:txBody>
      </p:sp>
      <p:sp>
        <p:nvSpPr>
          <p:cNvPr id="2898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EE9411B-0B9C-4356-B60A-AA754CB4A9A4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5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/>
  <p:txStyles>
    <p:titleStyle>
      <a:lvl1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1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ucisesql.fmf.uni-lj.si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sqlzoo.net/wiki/SELECT_basic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l-SI"/>
              <a:t>SQL</a:t>
            </a:r>
          </a:p>
        </p:txBody>
      </p:sp>
      <p:sp>
        <p:nvSpPr>
          <p:cNvPr id="3973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/>
              <a:t>Sikvel, es-kju-el, Skul 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SELECT s1, s2 FROM </a:t>
            </a:r>
            <a:r>
              <a:rPr lang="sl-SI" dirty="0" err="1" smtClean="0"/>
              <a:t>tabPod</a:t>
            </a:r>
            <a:endParaRPr lang="sl-SI" dirty="0"/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2400" dirty="0" smtClean="0"/>
              <a:t>Kaj</a:t>
            </a:r>
            <a:r>
              <a:rPr lang="sl-SI" sz="2400" dirty="0"/>
              <a:t>, če </a:t>
            </a:r>
            <a:r>
              <a:rPr lang="sl-SI" sz="2400" dirty="0" smtClean="0"/>
              <a:t>v izvorni tabeli ni </a:t>
            </a:r>
            <a:r>
              <a:rPr lang="sl-SI" sz="2400" dirty="0"/>
              <a:t>stolpca </a:t>
            </a:r>
            <a:r>
              <a:rPr lang="sl-SI" sz="2400" dirty="0" smtClean="0"/>
              <a:t>s </a:t>
            </a:r>
            <a:r>
              <a:rPr lang="sl-SI" sz="2400" dirty="0"/>
              <a:t>tem imenom</a:t>
            </a:r>
          </a:p>
          <a:p>
            <a:pPr lvl="1"/>
            <a:r>
              <a:rPr lang="sl-SI" sz="2000" dirty="0" smtClean="0"/>
              <a:t>Napaka</a:t>
            </a:r>
          </a:p>
          <a:p>
            <a:pPr lvl="1"/>
            <a:endParaRPr lang="sl-SI" sz="2000" dirty="0"/>
          </a:p>
          <a:p>
            <a:r>
              <a:rPr lang="sl-SI" sz="2400" dirty="0">
                <a:latin typeface="Courier New" pitchFamily="49" charset="0"/>
              </a:rPr>
              <a:t>SELECT name AS </a:t>
            </a:r>
            <a:r>
              <a:rPr lang="sl-SI" sz="2400" dirty="0" err="1" smtClean="0">
                <a:latin typeface="Courier New" pitchFamily="49" charset="0"/>
              </a:rPr>
              <a:t>drzava</a:t>
            </a:r>
            <a:r>
              <a:rPr lang="sl-SI" sz="2400" dirty="0" smtClean="0">
                <a:latin typeface="Courier New" pitchFamily="49" charset="0"/>
              </a:rPr>
              <a:t>, </a:t>
            </a:r>
            <a:r>
              <a:rPr lang="sl-SI" sz="2400" dirty="0" err="1">
                <a:latin typeface="Courier New" pitchFamily="49" charset="0"/>
              </a:rPr>
              <a:t>population</a:t>
            </a:r>
            <a:r>
              <a:rPr lang="sl-SI" sz="2400" dirty="0">
                <a:latin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</a:rPr>
              <a:t>AS st_prebivalcev FROM </a:t>
            </a:r>
            <a:r>
              <a:rPr lang="sl-SI" sz="2400" dirty="0" err="1" smtClean="0">
                <a:latin typeface="Courier New" pitchFamily="49" charset="0"/>
              </a:rPr>
              <a:t>world</a:t>
            </a:r>
            <a:endParaRPr lang="sl-SI" sz="2400" dirty="0" smtClean="0">
              <a:latin typeface="Courier New" pitchFamily="49" charset="0"/>
            </a:endParaRPr>
          </a:p>
          <a:p>
            <a:r>
              <a:rPr lang="sl-SI" sz="2400" dirty="0">
                <a:latin typeface="Courier New" pitchFamily="49" charset="0"/>
              </a:rPr>
              <a:t>SELECT name AS "Ime </a:t>
            </a:r>
            <a:r>
              <a:rPr lang="sl-SI" sz="2400" dirty="0" smtClean="0">
                <a:latin typeface="Courier New" pitchFamily="49" charset="0"/>
              </a:rPr>
              <a:t>države" FROM </a:t>
            </a:r>
            <a:r>
              <a:rPr lang="sl-SI" sz="2400" dirty="0" err="1">
                <a:latin typeface="Courier New" pitchFamily="49" charset="0"/>
              </a:rPr>
              <a:t>world</a:t>
            </a:r>
            <a:endParaRPr lang="sl-SI" sz="2400" dirty="0">
              <a:latin typeface="Courier New" pitchFamily="49" charset="0"/>
            </a:endParaRPr>
          </a:p>
          <a:p>
            <a:endParaRPr lang="sl-SI" sz="2400" dirty="0">
              <a:latin typeface="Courier New" pitchFamily="49" charset="0"/>
            </a:endParaRPr>
          </a:p>
          <a:p>
            <a:pPr lvl="1"/>
            <a:r>
              <a:rPr lang="sl-SI" sz="2000" dirty="0">
                <a:latin typeface="Courier New" pitchFamily="49" charset="0"/>
              </a:rPr>
              <a:t>AS</a:t>
            </a:r>
            <a:r>
              <a:rPr lang="sl-SI" sz="2000" dirty="0"/>
              <a:t> : poimenovanje stolpca v </a:t>
            </a:r>
            <a:r>
              <a:rPr lang="sl-SI" sz="2000" dirty="0" smtClean="0"/>
              <a:t>izhodu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289353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SELECT DISTINCT</a:t>
            </a:r>
          </a:p>
        </p:txBody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V izhodno tabelo uvrsti le vrstice, ki so različne </a:t>
            </a:r>
          </a:p>
          <a:p>
            <a:r>
              <a:rPr lang="sl-SI" dirty="0" smtClean="0"/>
              <a:t>Vrni tabelo </a:t>
            </a:r>
            <a:r>
              <a:rPr lang="sl-SI" dirty="0" smtClean="0"/>
              <a:t>kontinentov, </a:t>
            </a:r>
            <a:r>
              <a:rPr lang="sl-SI" dirty="0"/>
              <a:t>ki nastopajo v tabeli</a:t>
            </a:r>
          </a:p>
          <a:p>
            <a:pPr lvl="1"/>
            <a:r>
              <a:rPr lang="sl-SI" dirty="0" smtClean="0">
                <a:latin typeface="Courier New" pitchFamily="49" charset="0"/>
              </a:rPr>
              <a:t>SELECT </a:t>
            </a:r>
            <a:r>
              <a:rPr lang="sl-SI" dirty="0">
                <a:latin typeface="Courier New" pitchFamily="49" charset="0"/>
              </a:rPr>
              <a:t>DISTINCT </a:t>
            </a:r>
            <a:r>
              <a:rPr lang="sl-SI" dirty="0" err="1" smtClean="0">
                <a:latin typeface="Courier New" pitchFamily="49" charset="0"/>
              </a:rPr>
              <a:t>continent</a:t>
            </a:r>
            <a:r>
              <a:rPr lang="sl-SI" dirty="0" smtClean="0">
                <a:latin typeface="Courier New" pitchFamily="49" charset="0"/>
              </a:rPr>
              <a:t> FROM </a:t>
            </a:r>
            <a:r>
              <a:rPr lang="sl-SI" dirty="0" err="1" smtClean="0">
                <a:latin typeface="Courier New" pitchFamily="49" charset="0"/>
              </a:rPr>
              <a:t>world</a:t>
            </a:r>
            <a:endParaRPr lang="sl-SI" dirty="0"/>
          </a:p>
          <a:p>
            <a:pPr lvl="1"/>
            <a:endParaRPr lang="sl-SI" dirty="0" smtClean="0"/>
          </a:p>
          <a:p>
            <a:r>
              <a:rPr lang="sl-SI" dirty="0" smtClean="0"/>
              <a:t>Kaj vrnejo</a:t>
            </a:r>
            <a:endParaRPr lang="sl-SI" dirty="0" smtClean="0">
              <a:latin typeface="Courier New" pitchFamily="49" charset="0"/>
            </a:endParaRPr>
          </a:p>
          <a:p>
            <a:pPr lvl="1"/>
            <a:r>
              <a:rPr lang="sl-SI" dirty="0" smtClean="0">
                <a:latin typeface="Courier New" pitchFamily="49" charset="0"/>
              </a:rPr>
              <a:t>SELECT </a:t>
            </a:r>
            <a:r>
              <a:rPr lang="sl-SI" dirty="0" smtClean="0">
                <a:latin typeface="Courier New" pitchFamily="49" charset="0"/>
              </a:rPr>
              <a:t>leto </a:t>
            </a:r>
            <a:r>
              <a:rPr lang="sl-SI" dirty="0" smtClean="0">
                <a:latin typeface="Courier New" pitchFamily="49" charset="0"/>
              </a:rPr>
              <a:t>FROM </a:t>
            </a:r>
            <a:r>
              <a:rPr lang="sl-SI" dirty="0" smtClean="0">
                <a:latin typeface="Courier New" pitchFamily="49" charset="0"/>
              </a:rPr>
              <a:t>film</a:t>
            </a:r>
            <a:r>
              <a:rPr lang="sl-SI" dirty="0" smtClean="0"/>
              <a:t> </a:t>
            </a:r>
            <a:endParaRPr lang="sl-SI" dirty="0" smtClean="0"/>
          </a:p>
          <a:p>
            <a:pPr lvl="1"/>
            <a:r>
              <a:rPr lang="sl-SI" dirty="0" smtClean="0">
                <a:latin typeface="Courier New" pitchFamily="49" charset="0"/>
              </a:rPr>
              <a:t>SELECT DISTINCT </a:t>
            </a:r>
            <a:r>
              <a:rPr lang="sl-SI" dirty="0" smtClean="0">
                <a:latin typeface="Courier New" pitchFamily="49" charset="0"/>
              </a:rPr>
              <a:t>leto </a:t>
            </a:r>
            <a:r>
              <a:rPr lang="sl-SI" dirty="0" smtClean="0">
                <a:latin typeface="Courier New" pitchFamily="49" charset="0"/>
              </a:rPr>
              <a:t>FROM </a:t>
            </a:r>
            <a:r>
              <a:rPr lang="sl-SI" dirty="0" smtClean="0">
                <a:latin typeface="Courier New" pitchFamily="49" charset="0"/>
              </a:rPr>
              <a:t>film</a:t>
            </a:r>
            <a:endParaRPr lang="sl-SI" dirty="0" smtClean="0"/>
          </a:p>
          <a:p>
            <a:endParaRPr lang="sl-SI" dirty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</a:t>
            </a:r>
            <a:endParaRPr lang="sl-SI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331640" y="1484784"/>
          <a:ext cx="544715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5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07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09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l-SI" dirty="0" smtClean="0"/>
                        <a:t>Ime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l-SI" dirty="0" smtClean="0"/>
                        <a:t>Priimek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l-SI" dirty="0" smtClean="0"/>
                        <a:t>Starost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l-SI" dirty="0" smtClean="0"/>
                        <a:t>Kraj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l-SI" dirty="0" smtClean="0"/>
                        <a:t>Janez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l-SI" dirty="0" smtClean="0"/>
                        <a:t>Slovenec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l-SI" dirty="0" smtClean="0"/>
                        <a:t>42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l-SI" dirty="0" smtClean="0"/>
                        <a:t>Kranj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l-SI" dirty="0" smtClean="0"/>
                        <a:t>Ivan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l-SI" dirty="0" smtClean="0"/>
                        <a:t>Slovenec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l-SI" dirty="0" smtClean="0"/>
                        <a:t>44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l-SI" dirty="0" smtClean="0"/>
                        <a:t>Celje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l-SI" dirty="0" smtClean="0"/>
                        <a:t>Peter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l-SI" dirty="0" smtClean="0"/>
                        <a:t>Slovenec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l-SI" dirty="0" smtClean="0"/>
                        <a:t>33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l-SI" dirty="0" smtClean="0"/>
                        <a:t>Kranj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l-SI" dirty="0" smtClean="0"/>
                        <a:t>Miha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l-SI" dirty="0" smtClean="0"/>
                        <a:t>Slovenski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l-SI" dirty="0" smtClean="0"/>
                        <a:t>12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sl-SI" dirty="0" smtClean="0"/>
                        <a:t>Celje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TextBox 7"/>
          <p:cNvSpPr txBox="1"/>
          <p:nvPr/>
        </p:nvSpPr>
        <p:spPr>
          <a:xfrm>
            <a:off x="899592" y="4077072"/>
            <a:ext cx="77048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V oklepajih je število vrstic, ki jih vrne posamezna poizvedba</a:t>
            </a:r>
            <a:br>
              <a:rPr lang="sl-SI" dirty="0" smtClean="0"/>
            </a:br>
            <a:endParaRPr lang="sl-SI" dirty="0" smtClean="0"/>
          </a:p>
          <a:p>
            <a:r>
              <a:rPr lang="sl-SI" dirty="0" smtClean="0"/>
              <a:t>SELECT DISTINCT Kraj FROM T  </a:t>
            </a:r>
            <a:r>
              <a:rPr lang="sl-SI" dirty="0" smtClean="0">
                <a:solidFill>
                  <a:srgbClr val="FF0000"/>
                </a:solidFill>
              </a:rPr>
              <a:t>[2]</a:t>
            </a:r>
          </a:p>
          <a:p>
            <a:r>
              <a:rPr lang="sl-SI" dirty="0" smtClean="0"/>
              <a:t>SELECT DISTINCT Priimek, Kraj FROM T </a:t>
            </a:r>
            <a:r>
              <a:rPr lang="sl-SI" dirty="0" smtClean="0">
                <a:solidFill>
                  <a:srgbClr val="FF0000"/>
                </a:solidFill>
              </a:rPr>
              <a:t>[3]</a:t>
            </a:r>
            <a:endParaRPr lang="sl-SI" dirty="0" smtClean="0"/>
          </a:p>
          <a:p>
            <a:r>
              <a:rPr lang="sl-SI" dirty="0" smtClean="0"/>
              <a:t>SELECT DISTINCT Ime, Priimek, Kraj FROM T</a:t>
            </a:r>
            <a:r>
              <a:rPr lang="sl-SI" dirty="0" smtClean="0">
                <a:solidFill>
                  <a:srgbClr val="FF0000"/>
                </a:solidFill>
              </a:rPr>
              <a:t> [4]</a:t>
            </a:r>
            <a:endParaRPr lang="sl-SI" dirty="0" smtClean="0"/>
          </a:p>
          <a:p>
            <a:r>
              <a:rPr lang="sl-SI" dirty="0" smtClean="0"/>
              <a:t>SELECT Kraj FROM T</a:t>
            </a:r>
            <a:r>
              <a:rPr lang="sl-SI" dirty="0" smtClean="0">
                <a:solidFill>
                  <a:srgbClr val="FF0000"/>
                </a:solidFill>
              </a:rPr>
              <a:t> [4]</a:t>
            </a:r>
            <a:endParaRPr lang="sl-SI" dirty="0" smtClean="0"/>
          </a:p>
          <a:p>
            <a:r>
              <a:rPr lang="sl-SI" dirty="0" smtClean="0"/>
              <a:t>SELECT Priimek, Kraj FROM T</a:t>
            </a:r>
            <a:r>
              <a:rPr lang="sl-SI" dirty="0" smtClean="0">
                <a:solidFill>
                  <a:srgbClr val="FF0000"/>
                </a:solidFill>
              </a:rPr>
              <a:t> [4]</a:t>
            </a:r>
            <a:endParaRPr lang="sl-SI" dirty="0" smtClean="0"/>
          </a:p>
          <a:p>
            <a:r>
              <a:rPr lang="sl-SI" dirty="0" smtClean="0"/>
              <a:t>SELECT Ime, Priimek, Kraj FROM T</a:t>
            </a:r>
            <a:r>
              <a:rPr lang="sl-SI" dirty="0" smtClean="0">
                <a:solidFill>
                  <a:srgbClr val="FF0000"/>
                </a:solidFill>
              </a:rPr>
              <a:t> [4]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Poizvedba po določenih podatkih</a:t>
            </a:r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l-SI" sz="2000" dirty="0" smtClean="0"/>
              <a:t>Zanimajo nas le podatki </a:t>
            </a:r>
            <a:r>
              <a:rPr lang="sl-SI" sz="2000" dirty="0"/>
              <a:t>o </a:t>
            </a:r>
            <a:r>
              <a:rPr lang="sl-SI" sz="2000" dirty="0" smtClean="0"/>
              <a:t>evropskih </a:t>
            </a:r>
            <a:r>
              <a:rPr lang="sl-SI" sz="2000" dirty="0"/>
              <a:t>državah</a:t>
            </a:r>
          </a:p>
          <a:p>
            <a:pPr>
              <a:lnSpc>
                <a:spcPct val="90000"/>
              </a:lnSpc>
            </a:pPr>
            <a:r>
              <a:rPr lang="sl-SI" sz="2000" dirty="0">
                <a:latin typeface="Courier New" pitchFamily="49" charset="0"/>
              </a:rPr>
              <a:t>SELECT * FROM </a:t>
            </a:r>
            <a:r>
              <a:rPr lang="sl-SI" sz="2000" dirty="0" err="1" smtClean="0">
                <a:latin typeface="Courier New" pitchFamily="49" charset="0"/>
              </a:rPr>
              <a:t>world</a:t>
            </a:r>
            <a:r>
              <a:rPr lang="sl-SI" sz="2000" dirty="0" smtClean="0">
                <a:latin typeface="Courier New" pitchFamily="49" charset="0"/>
              </a:rPr>
              <a:t> WHERE </a:t>
            </a:r>
            <a:r>
              <a:rPr lang="sl-SI" sz="2000" dirty="0" err="1" smtClean="0">
                <a:latin typeface="Courier New" pitchFamily="49" charset="0"/>
              </a:rPr>
              <a:t>continent</a:t>
            </a:r>
            <a:r>
              <a:rPr lang="sl-SI" sz="2000" dirty="0" smtClean="0">
                <a:latin typeface="Courier New" pitchFamily="49" charset="0"/>
              </a:rPr>
              <a:t> ='</a:t>
            </a:r>
            <a:r>
              <a:rPr lang="sl-SI" sz="2000" dirty="0" err="1" smtClean="0">
                <a:latin typeface="Courier New" pitchFamily="49" charset="0"/>
              </a:rPr>
              <a:t>Europe</a:t>
            </a:r>
            <a:r>
              <a:rPr lang="sl-SI" sz="2000" dirty="0" smtClean="0">
                <a:latin typeface="Courier New" pitchFamily="49" charset="0"/>
              </a:rPr>
              <a:t>'</a:t>
            </a:r>
          </a:p>
          <a:p>
            <a:pPr>
              <a:lnSpc>
                <a:spcPct val="90000"/>
              </a:lnSpc>
            </a:pPr>
            <a:r>
              <a:rPr lang="sl-SI" sz="2000" dirty="0" smtClean="0">
                <a:solidFill>
                  <a:srgbClr val="FF0000"/>
                </a:solidFill>
              </a:rPr>
              <a:t>Konstantni nizi v enojnih narekovajih</a:t>
            </a:r>
            <a:r>
              <a:rPr lang="sl-SI" sz="2000" dirty="0" smtClean="0">
                <a:solidFill>
                  <a:srgbClr val="FF0000"/>
                </a:solidFill>
                <a:latin typeface="Courier New" pitchFamily="49" charset="0"/>
              </a:rPr>
              <a:t>!</a:t>
            </a:r>
            <a:endParaRPr lang="sl-SI" sz="2000" dirty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</a:pPr>
            <a:r>
              <a:rPr lang="sl-SI" sz="2000" dirty="0"/>
              <a:t>Možni relacijski operatorji so:</a:t>
            </a:r>
            <a:br>
              <a:rPr lang="sl-SI" sz="2000" dirty="0"/>
            </a:br>
            <a:r>
              <a:rPr lang="sl-SI" sz="2000" dirty="0"/>
              <a:t>=, &lt;&gt;, !=, &lt;, &lt;=, &gt;, &gt;=</a:t>
            </a:r>
            <a:br>
              <a:rPr lang="sl-SI" sz="2000" dirty="0"/>
            </a:br>
            <a:r>
              <a:rPr lang="sl-SI" sz="2000" dirty="0"/>
              <a:t>IS NULL, IS NOT NULL</a:t>
            </a:r>
            <a:br>
              <a:rPr lang="sl-SI" sz="2000" dirty="0"/>
            </a:br>
            <a:r>
              <a:rPr lang="sl-SI" sz="2000" i="1" dirty="0"/>
              <a:t>e</a:t>
            </a:r>
            <a:r>
              <a:rPr lang="sl-SI" sz="2000" dirty="0"/>
              <a:t> BETWEEN </a:t>
            </a:r>
            <a:r>
              <a:rPr lang="sl-SI" sz="2000" i="1" dirty="0"/>
              <a:t>a</a:t>
            </a:r>
            <a:r>
              <a:rPr lang="sl-SI" sz="2000" dirty="0"/>
              <a:t> AND </a:t>
            </a:r>
            <a:r>
              <a:rPr lang="sl-SI" sz="2000" i="1" dirty="0"/>
              <a:t>b</a:t>
            </a:r>
            <a:r>
              <a:rPr lang="sl-SI" sz="2000" dirty="0"/>
              <a:t/>
            </a:r>
            <a:br>
              <a:rPr lang="sl-SI" sz="2000" dirty="0"/>
            </a:br>
            <a:r>
              <a:rPr lang="sl-SI" sz="2000" i="1" dirty="0"/>
              <a:t>e</a:t>
            </a:r>
            <a:r>
              <a:rPr lang="sl-SI" sz="2000" dirty="0"/>
              <a:t> NOT BETWEEN </a:t>
            </a:r>
            <a:r>
              <a:rPr lang="sl-SI" sz="2000" i="1" dirty="0"/>
              <a:t>a</a:t>
            </a:r>
            <a:r>
              <a:rPr lang="sl-SI" sz="2000" dirty="0"/>
              <a:t> AND </a:t>
            </a:r>
            <a:r>
              <a:rPr lang="sl-SI" sz="2000" i="1" dirty="0"/>
              <a:t>b</a:t>
            </a:r>
            <a:r>
              <a:rPr lang="sl-SI" sz="2000" dirty="0"/>
              <a:t/>
            </a:r>
            <a:br>
              <a:rPr lang="sl-SI" sz="2000" dirty="0"/>
            </a:br>
            <a:r>
              <a:rPr lang="sl-SI" sz="2000" i="1" dirty="0"/>
              <a:t>e</a:t>
            </a:r>
            <a:r>
              <a:rPr lang="sl-SI" sz="2000" dirty="0"/>
              <a:t> IN (</a:t>
            </a:r>
            <a:r>
              <a:rPr lang="sl-SI" sz="2000" i="1" dirty="0"/>
              <a:t>v1</a:t>
            </a:r>
            <a:r>
              <a:rPr lang="sl-SI" sz="2000" dirty="0"/>
              <a:t>, </a:t>
            </a:r>
            <a:r>
              <a:rPr lang="sl-SI" sz="2000" i="1" dirty="0"/>
              <a:t>v2</a:t>
            </a:r>
            <a:r>
              <a:rPr lang="sl-SI" sz="2000" dirty="0"/>
              <a:t>, ...)</a:t>
            </a:r>
            <a:br>
              <a:rPr lang="sl-SI" sz="2000" dirty="0"/>
            </a:br>
            <a:r>
              <a:rPr lang="sl-SI" sz="2000" i="1" dirty="0"/>
              <a:t>e</a:t>
            </a:r>
            <a:r>
              <a:rPr lang="sl-SI" sz="2000" dirty="0"/>
              <a:t> NOT IN (</a:t>
            </a:r>
            <a:r>
              <a:rPr lang="sl-SI" sz="2000" i="1" dirty="0"/>
              <a:t>v1</a:t>
            </a:r>
            <a:r>
              <a:rPr lang="sl-SI" sz="2000" dirty="0"/>
              <a:t>, </a:t>
            </a:r>
            <a:r>
              <a:rPr lang="sl-SI" sz="2000" i="1" dirty="0"/>
              <a:t>v2</a:t>
            </a:r>
            <a:r>
              <a:rPr lang="sl-SI" sz="2000" dirty="0"/>
              <a:t>, ...)</a:t>
            </a:r>
            <a:br>
              <a:rPr lang="sl-SI" sz="2000" dirty="0"/>
            </a:br>
            <a:r>
              <a:rPr lang="sl-SI" sz="2000" dirty="0"/>
              <a:t>in še kak specifičen za vsak RDBMS </a:t>
            </a:r>
          </a:p>
          <a:p>
            <a:pPr>
              <a:lnSpc>
                <a:spcPct val="90000"/>
              </a:lnSpc>
            </a:pPr>
            <a:r>
              <a:rPr lang="sl-SI" sz="2000" dirty="0"/>
              <a:t>Pogoje lahko sestavljamo. Možni logični operatorji so:</a:t>
            </a:r>
            <a:br>
              <a:rPr lang="sl-SI" sz="2000" dirty="0"/>
            </a:br>
            <a:r>
              <a:rPr lang="sl-SI" sz="2000" dirty="0"/>
              <a:t>NOT</a:t>
            </a:r>
            <a:br>
              <a:rPr lang="sl-SI" sz="2000" dirty="0"/>
            </a:br>
            <a:r>
              <a:rPr lang="sl-SI" sz="2000" dirty="0"/>
              <a:t>AND</a:t>
            </a:r>
            <a:br>
              <a:rPr lang="sl-SI" sz="2000" dirty="0"/>
            </a:br>
            <a:r>
              <a:rPr lang="sl-SI" sz="2000" dirty="0"/>
              <a:t>OR</a:t>
            </a:r>
            <a:br>
              <a:rPr lang="sl-SI" sz="2000" dirty="0"/>
            </a:br>
            <a:r>
              <a:rPr lang="sl-SI" sz="2000" dirty="0"/>
              <a:t>XOR</a:t>
            </a:r>
            <a:br>
              <a:rPr lang="sl-SI" sz="2000" dirty="0"/>
            </a:br>
            <a:r>
              <a:rPr lang="sl-SI" sz="2000" dirty="0"/>
              <a:t>in še kak specifičen za </a:t>
            </a:r>
            <a:r>
              <a:rPr lang="sl-SI" sz="2000" dirty="0" smtClean="0"/>
              <a:t>vsak sistem za delo s PB</a:t>
            </a:r>
            <a:endParaRPr lang="sl-SI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Izrazi</a:t>
            </a:r>
          </a:p>
        </p:txBody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2000" dirty="0" smtClean="0"/>
              <a:t>Kakšna je gostota </a:t>
            </a:r>
            <a:r>
              <a:rPr lang="sl-SI" sz="2000" dirty="0"/>
              <a:t>prebivalstva vseh evropskih držav</a:t>
            </a:r>
          </a:p>
          <a:p>
            <a:r>
              <a:rPr lang="sl-SI" sz="2000" dirty="0">
                <a:latin typeface="Courier New" pitchFamily="49" charset="0"/>
              </a:rPr>
              <a:t>SELECT name, </a:t>
            </a:r>
            <a:r>
              <a:rPr lang="sl-SI" sz="2000" dirty="0" err="1">
                <a:latin typeface="Courier New" pitchFamily="49" charset="0"/>
              </a:rPr>
              <a:t>population</a:t>
            </a:r>
            <a:r>
              <a:rPr lang="sl-SI" sz="2000" dirty="0">
                <a:latin typeface="Courier New" pitchFamily="49" charset="0"/>
              </a:rPr>
              <a:t> / </a:t>
            </a:r>
            <a:r>
              <a:rPr lang="sl-SI" sz="2000" dirty="0" err="1">
                <a:latin typeface="Courier New" pitchFamily="49" charset="0"/>
              </a:rPr>
              <a:t>area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</a:rPr>
              <a:t/>
            </a:r>
            <a:br>
              <a:rPr lang="sl-SI" sz="2000" dirty="0" smtClean="0">
                <a:latin typeface="Courier New" pitchFamily="49" charset="0"/>
              </a:rPr>
            </a:br>
            <a:r>
              <a:rPr lang="sl-SI" sz="2000" dirty="0" smtClean="0">
                <a:latin typeface="Courier New" pitchFamily="49" charset="0"/>
              </a:rPr>
              <a:t>   FROM </a:t>
            </a:r>
            <a:r>
              <a:rPr lang="sl-SI" sz="2000" dirty="0" err="1" smtClean="0">
                <a:latin typeface="Courier New" pitchFamily="49" charset="0"/>
              </a:rPr>
              <a:t>world</a:t>
            </a:r>
            <a:r>
              <a:rPr lang="sl-SI" sz="2000" dirty="0" smtClean="0">
                <a:latin typeface="Courier New" pitchFamily="49" charset="0"/>
              </a:rPr>
              <a:t/>
            </a:r>
            <a:br>
              <a:rPr lang="sl-SI" sz="2000" dirty="0" smtClean="0">
                <a:latin typeface="Courier New" pitchFamily="49" charset="0"/>
              </a:rPr>
            </a:br>
            <a:r>
              <a:rPr lang="sl-SI" sz="2000" dirty="0" smtClean="0">
                <a:latin typeface="Courier New" pitchFamily="49" charset="0"/>
              </a:rPr>
              <a:t>   WHERE </a:t>
            </a:r>
            <a:r>
              <a:rPr lang="sl-SI" sz="2000" dirty="0" err="1" smtClean="0">
                <a:latin typeface="Courier New" pitchFamily="49" charset="0"/>
              </a:rPr>
              <a:t>continent</a:t>
            </a:r>
            <a:r>
              <a:rPr lang="sl-SI" sz="2000" dirty="0" smtClean="0">
                <a:latin typeface="Courier New" pitchFamily="49" charset="0"/>
              </a:rPr>
              <a:t> = '</a:t>
            </a:r>
            <a:r>
              <a:rPr lang="sl-SI" sz="2000" dirty="0" err="1" smtClean="0">
                <a:latin typeface="Courier New" pitchFamily="49" charset="0"/>
              </a:rPr>
              <a:t>Europe</a:t>
            </a:r>
            <a:r>
              <a:rPr lang="sl-SI" sz="2000" dirty="0">
                <a:latin typeface="Courier New" pitchFamily="49" charset="0"/>
              </a:rPr>
              <a:t>'</a:t>
            </a:r>
          </a:p>
          <a:p>
            <a:r>
              <a:rPr lang="sl-SI" sz="2000" dirty="0"/>
              <a:t>Malo šminke</a:t>
            </a:r>
          </a:p>
          <a:p>
            <a:r>
              <a:rPr lang="sl-SI" sz="2000" dirty="0">
                <a:latin typeface="Courier New" pitchFamily="49" charset="0"/>
              </a:rPr>
              <a:t>SELECT name AS </a:t>
            </a:r>
            <a:r>
              <a:rPr lang="sl-SI" sz="2000" dirty="0" smtClean="0">
                <a:latin typeface="Courier New" pitchFamily="49" charset="0"/>
              </a:rPr>
              <a:t>ime_</a:t>
            </a:r>
            <a:r>
              <a:rPr lang="sl-SI" sz="2000" dirty="0" err="1" smtClean="0">
                <a:latin typeface="Courier New" pitchFamily="49" charset="0"/>
              </a:rPr>
              <a:t>drzave</a:t>
            </a:r>
            <a:r>
              <a:rPr lang="sl-SI" sz="2000" dirty="0" smtClean="0">
                <a:latin typeface="Courier New" pitchFamily="49" charset="0"/>
              </a:rPr>
              <a:t>, </a:t>
            </a:r>
            <a:r>
              <a:rPr lang="sl-SI" sz="2000" dirty="0" err="1">
                <a:latin typeface="Courier New" pitchFamily="49" charset="0"/>
              </a:rPr>
              <a:t>population</a:t>
            </a:r>
            <a:r>
              <a:rPr lang="sl-SI" sz="2000" dirty="0">
                <a:latin typeface="Courier New" pitchFamily="49" charset="0"/>
              </a:rPr>
              <a:t> / </a:t>
            </a:r>
            <a:r>
              <a:rPr lang="sl-SI" sz="2000" dirty="0" err="1">
                <a:latin typeface="Courier New" pitchFamily="49" charset="0"/>
              </a:rPr>
              <a:t>area</a:t>
            </a:r>
            <a:r>
              <a:rPr lang="sl-SI" sz="2000" dirty="0">
                <a:latin typeface="Courier New" pitchFamily="49" charset="0"/>
              </a:rPr>
              <a:t> AS </a:t>
            </a:r>
            <a:r>
              <a:rPr lang="sl-SI" sz="2000" dirty="0" smtClean="0">
                <a:latin typeface="Courier New" pitchFamily="49" charset="0"/>
              </a:rPr>
              <a:t>gostota_prebivalstva </a:t>
            </a:r>
            <a:r>
              <a:rPr lang="sl-SI" sz="2000" dirty="0">
                <a:latin typeface="Courier New" pitchFamily="49" charset="0"/>
              </a:rPr>
              <a:t>FROM </a:t>
            </a:r>
            <a:r>
              <a:rPr lang="sl-SI" sz="2000" dirty="0" err="1" smtClean="0">
                <a:latin typeface="Courier New" pitchFamily="49" charset="0"/>
              </a:rPr>
              <a:t>world</a:t>
            </a:r>
            <a:r>
              <a:rPr lang="sl-SI" sz="2000" dirty="0" smtClean="0">
                <a:latin typeface="Courier New" pitchFamily="49" charset="0"/>
              </a:rPr>
              <a:t> WHERE </a:t>
            </a:r>
            <a:r>
              <a:rPr lang="sl-SI" sz="2000" dirty="0" err="1">
                <a:latin typeface="Courier New" pitchFamily="49" charset="0"/>
              </a:rPr>
              <a:t>region</a:t>
            </a:r>
            <a:r>
              <a:rPr lang="sl-SI" sz="2000" dirty="0">
                <a:latin typeface="Courier New" pitchFamily="49" charset="0"/>
              </a:rPr>
              <a:t> = </a:t>
            </a:r>
            <a:r>
              <a:rPr lang="sl-SI" sz="2000" dirty="0" smtClean="0">
                <a:latin typeface="Courier New" pitchFamily="49" charset="0"/>
              </a:rPr>
              <a:t>'</a:t>
            </a:r>
            <a:r>
              <a:rPr lang="sl-SI" sz="2000" dirty="0" err="1" smtClean="0">
                <a:latin typeface="Courier New" pitchFamily="49" charset="0"/>
              </a:rPr>
              <a:t>Europe</a:t>
            </a:r>
            <a:r>
              <a:rPr lang="sl-SI" sz="2000" dirty="0" smtClean="0">
                <a:latin typeface="Courier New" pitchFamily="49" charset="0"/>
              </a:rPr>
              <a:t>'</a:t>
            </a:r>
          </a:p>
          <a:p>
            <a:r>
              <a:rPr lang="sl-SI" sz="2000" dirty="0" smtClean="0"/>
              <a:t>" pri AS ker s tem označimo spremenljivko (ime stolpca)</a:t>
            </a:r>
            <a:endParaRPr lang="sl-SI" sz="2000" dirty="0"/>
          </a:p>
          <a:p>
            <a:r>
              <a:rPr lang="sl-SI" sz="2000" dirty="0"/>
              <a:t>Zaokroži na dve decimalki in upoštevaj le države z več kot 2M prebivalstva</a:t>
            </a:r>
          </a:p>
          <a:p>
            <a:r>
              <a:rPr lang="sl-SI" sz="2000" dirty="0">
                <a:latin typeface="Courier New" pitchFamily="49" charset="0"/>
              </a:rPr>
              <a:t>SELECT name AS "ime države", </a:t>
            </a:r>
            <a:r>
              <a:rPr lang="sl-SI" sz="2000" dirty="0" smtClean="0">
                <a:latin typeface="Courier New" pitchFamily="49" charset="0"/>
              </a:rPr>
              <a:t/>
            </a:r>
            <a:br>
              <a:rPr lang="sl-SI" sz="2000" dirty="0" smtClean="0">
                <a:latin typeface="Courier New" pitchFamily="49" charset="0"/>
              </a:rPr>
            </a:br>
            <a:r>
              <a:rPr lang="sl-SI" sz="2000" dirty="0" smtClean="0">
                <a:latin typeface="Courier New" pitchFamily="49" charset="0"/>
              </a:rPr>
              <a:t>   ROUND(</a:t>
            </a:r>
            <a:r>
              <a:rPr lang="sl-SI" sz="2000" dirty="0" err="1" smtClean="0">
                <a:latin typeface="Courier New" pitchFamily="49" charset="0"/>
              </a:rPr>
              <a:t>population</a:t>
            </a:r>
            <a:r>
              <a:rPr lang="sl-SI" sz="2000" dirty="0" smtClean="0">
                <a:latin typeface="Courier New" pitchFamily="49" charset="0"/>
              </a:rPr>
              <a:t> </a:t>
            </a:r>
            <a:r>
              <a:rPr lang="sl-SI" sz="2000" dirty="0">
                <a:latin typeface="Courier New" pitchFamily="49" charset="0"/>
              </a:rPr>
              <a:t>/ area, 2) AS </a:t>
            </a:r>
            <a:r>
              <a:rPr lang="sl-SI" sz="2000" dirty="0" smtClean="0">
                <a:latin typeface="Courier New" pitchFamily="49" charset="0"/>
              </a:rPr>
              <a:t/>
            </a:r>
            <a:br>
              <a:rPr lang="sl-SI" sz="2000" dirty="0" smtClean="0">
                <a:latin typeface="Courier New" pitchFamily="49" charset="0"/>
              </a:rPr>
            </a:br>
            <a:r>
              <a:rPr lang="sl-SI" sz="2000" dirty="0" smtClean="0">
                <a:latin typeface="Courier New" pitchFamily="49" charset="0"/>
              </a:rPr>
              <a:t>     "</a:t>
            </a:r>
            <a:r>
              <a:rPr lang="sl-SI" sz="2000" dirty="0">
                <a:latin typeface="Courier New" pitchFamily="49" charset="0"/>
              </a:rPr>
              <a:t>gostota prebivalstva" </a:t>
            </a:r>
            <a:r>
              <a:rPr lang="sl-SI" sz="2000" dirty="0" smtClean="0">
                <a:latin typeface="Courier New" pitchFamily="49" charset="0"/>
              </a:rPr>
              <a:t/>
            </a:r>
            <a:br>
              <a:rPr lang="sl-SI" sz="2000" dirty="0" smtClean="0">
                <a:latin typeface="Courier New" pitchFamily="49" charset="0"/>
              </a:rPr>
            </a:br>
            <a:r>
              <a:rPr lang="sl-SI" sz="2000" dirty="0" smtClean="0">
                <a:latin typeface="Courier New" pitchFamily="49" charset="0"/>
              </a:rPr>
              <a:t>   FROM </a:t>
            </a:r>
            <a:r>
              <a:rPr lang="sl-SI" sz="2000" dirty="0" err="1" smtClean="0">
                <a:latin typeface="Courier New" pitchFamily="49" charset="0"/>
              </a:rPr>
              <a:t>woprdl</a:t>
            </a:r>
            <a:r>
              <a:rPr lang="sl-SI" sz="2000" dirty="0" smtClean="0">
                <a:latin typeface="Courier New" pitchFamily="49" charset="0"/>
              </a:rPr>
              <a:t> WHERE </a:t>
            </a:r>
            <a:r>
              <a:rPr lang="sl-SI" sz="2000" dirty="0" err="1" smtClean="0">
                <a:latin typeface="Courier New" pitchFamily="49" charset="0"/>
              </a:rPr>
              <a:t>continent</a:t>
            </a:r>
            <a:r>
              <a:rPr lang="sl-SI" sz="2000" dirty="0" smtClean="0">
                <a:latin typeface="Courier New" pitchFamily="49" charset="0"/>
              </a:rPr>
              <a:t> = '</a:t>
            </a:r>
            <a:r>
              <a:rPr lang="sl-SI" sz="2000" dirty="0" err="1" smtClean="0">
                <a:latin typeface="Courier New" pitchFamily="49" charset="0"/>
              </a:rPr>
              <a:t>Europe</a:t>
            </a:r>
            <a:r>
              <a:rPr lang="sl-SI" sz="2000" dirty="0" smtClean="0">
                <a:latin typeface="Courier New" pitchFamily="49" charset="0"/>
              </a:rPr>
              <a:t>' </a:t>
            </a:r>
            <a:r>
              <a:rPr lang="sl-SI" sz="2000" dirty="0">
                <a:latin typeface="Courier New" pitchFamily="49" charset="0"/>
              </a:rPr>
              <a:t>AND </a:t>
            </a:r>
            <a:r>
              <a:rPr lang="sl-SI" sz="2000" dirty="0" smtClean="0">
                <a:latin typeface="Courier New" pitchFamily="49" charset="0"/>
              </a:rPr>
              <a:t/>
            </a:r>
            <a:br>
              <a:rPr lang="sl-SI" sz="2000" dirty="0" smtClean="0">
                <a:latin typeface="Courier New" pitchFamily="49" charset="0"/>
              </a:rPr>
            </a:br>
            <a:r>
              <a:rPr lang="sl-SI" sz="2000" dirty="0" smtClean="0">
                <a:latin typeface="Courier New" pitchFamily="49" charset="0"/>
              </a:rPr>
              <a:t>                  population </a:t>
            </a:r>
            <a:r>
              <a:rPr lang="sl-SI" sz="2000" dirty="0">
                <a:latin typeface="Courier New" pitchFamily="49" charset="0"/>
              </a:rPr>
              <a:t>&gt; 2000000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Urejenost</a:t>
            </a: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l-SI" sz="2200" dirty="0"/>
              <a:t>Dobljene podatke lahko uredimo</a:t>
            </a:r>
          </a:p>
          <a:p>
            <a:pPr>
              <a:lnSpc>
                <a:spcPct val="80000"/>
              </a:lnSpc>
            </a:pPr>
            <a:r>
              <a:rPr lang="sl-SI" sz="2200" dirty="0"/>
              <a:t>Na </a:t>
            </a:r>
            <a:r>
              <a:rPr lang="sl-SI" sz="2200" b="1" dirty="0"/>
              <a:t>koncu</a:t>
            </a:r>
            <a:r>
              <a:rPr lang="sl-SI" sz="2200" dirty="0"/>
              <a:t> dodamo ORDER BY </a:t>
            </a:r>
          </a:p>
          <a:p>
            <a:pPr>
              <a:lnSpc>
                <a:spcPct val="80000"/>
              </a:lnSpc>
            </a:pPr>
            <a:r>
              <a:rPr lang="sl-SI" sz="2200" dirty="0" smtClean="0"/>
              <a:t>Vrni imena </a:t>
            </a:r>
            <a:r>
              <a:rPr lang="sl-SI" sz="2200" dirty="0"/>
              <a:t>države in število prebivalstva urejeno po številu prebivalcev</a:t>
            </a:r>
          </a:p>
          <a:p>
            <a:pPr lvl="1">
              <a:lnSpc>
                <a:spcPct val="80000"/>
              </a:lnSpc>
            </a:pPr>
            <a:r>
              <a:rPr lang="sl-SI" sz="1800" dirty="0">
                <a:latin typeface="Courier New" pitchFamily="49" charset="0"/>
              </a:rPr>
              <a:t>SELECT name, </a:t>
            </a:r>
            <a:r>
              <a:rPr lang="sl-SI" sz="1800" dirty="0" err="1">
                <a:latin typeface="Courier New" pitchFamily="49" charset="0"/>
              </a:rPr>
              <a:t>population</a:t>
            </a:r>
            <a:r>
              <a:rPr lang="sl-SI" sz="1800" dirty="0">
                <a:latin typeface="Courier New" pitchFamily="49" charset="0"/>
              </a:rPr>
              <a:t> FROM </a:t>
            </a:r>
            <a:r>
              <a:rPr lang="sl-SI" sz="1800" dirty="0" err="1" smtClean="0">
                <a:latin typeface="Courier New" pitchFamily="49" charset="0"/>
              </a:rPr>
              <a:t>world</a:t>
            </a:r>
            <a:r>
              <a:rPr lang="sl-SI" sz="1800" dirty="0" smtClean="0">
                <a:latin typeface="Courier New" pitchFamily="49" charset="0"/>
              </a:rPr>
              <a:t> ORDER </a:t>
            </a:r>
            <a:r>
              <a:rPr lang="sl-SI" sz="1800" dirty="0">
                <a:latin typeface="Courier New" pitchFamily="49" charset="0"/>
              </a:rPr>
              <a:t>BY </a:t>
            </a:r>
            <a:r>
              <a:rPr lang="sl-SI" sz="1800" dirty="0" err="1" smtClean="0">
                <a:latin typeface="Courier New" pitchFamily="49" charset="0"/>
              </a:rPr>
              <a:t>population</a:t>
            </a:r>
            <a:endParaRPr lang="sl-SI" sz="1800" dirty="0" smtClean="0">
              <a:latin typeface="Courier New" pitchFamily="49" charset="0"/>
            </a:endParaRPr>
          </a:p>
          <a:p>
            <a:pPr lvl="1">
              <a:lnSpc>
                <a:spcPct val="80000"/>
              </a:lnSpc>
            </a:pPr>
            <a:r>
              <a:rPr lang="sl-SI" sz="1800" dirty="0" smtClean="0">
                <a:latin typeface="Courier New" pitchFamily="49" charset="0"/>
              </a:rPr>
              <a:t>SELECT name, </a:t>
            </a:r>
            <a:r>
              <a:rPr lang="sl-SI" sz="1800" dirty="0" err="1" smtClean="0">
                <a:latin typeface="Courier New" pitchFamily="49" charset="0"/>
              </a:rPr>
              <a:t>population</a:t>
            </a:r>
            <a:r>
              <a:rPr lang="sl-SI" sz="1800" dirty="0" smtClean="0">
                <a:latin typeface="Courier New" pitchFamily="49" charset="0"/>
              </a:rPr>
              <a:t> FROM </a:t>
            </a:r>
            <a:r>
              <a:rPr lang="sl-SI" sz="1800" dirty="0" err="1" smtClean="0">
                <a:latin typeface="Courier New" pitchFamily="49" charset="0"/>
              </a:rPr>
              <a:t>world</a:t>
            </a:r>
            <a:r>
              <a:rPr lang="sl-SI" sz="1800" dirty="0" smtClean="0">
                <a:latin typeface="Courier New" pitchFamily="49" charset="0"/>
              </a:rPr>
              <a:t> ORDER BY 2</a:t>
            </a:r>
            <a:endParaRPr lang="sl-SI" sz="1800" dirty="0">
              <a:latin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sl-SI" sz="2200" dirty="0"/>
              <a:t>Padajoče</a:t>
            </a:r>
          </a:p>
          <a:p>
            <a:pPr lvl="1">
              <a:lnSpc>
                <a:spcPct val="80000"/>
              </a:lnSpc>
            </a:pPr>
            <a:r>
              <a:rPr lang="sl-SI" sz="1800" dirty="0">
                <a:latin typeface="Courier New" pitchFamily="49" charset="0"/>
              </a:rPr>
              <a:t>SELECT name, </a:t>
            </a:r>
            <a:r>
              <a:rPr lang="sl-SI" sz="1800" dirty="0" err="1">
                <a:latin typeface="Courier New" pitchFamily="49" charset="0"/>
              </a:rPr>
              <a:t>population</a:t>
            </a:r>
            <a:r>
              <a:rPr lang="sl-SI" sz="1800" dirty="0">
                <a:latin typeface="Courier New" pitchFamily="49" charset="0"/>
              </a:rPr>
              <a:t> FROM </a:t>
            </a:r>
            <a:r>
              <a:rPr lang="sl-SI" sz="1800" dirty="0" err="1" smtClean="0">
                <a:latin typeface="Courier New" pitchFamily="49" charset="0"/>
              </a:rPr>
              <a:t>world</a:t>
            </a:r>
            <a:r>
              <a:rPr lang="sl-SI" sz="1800" dirty="0" smtClean="0">
                <a:latin typeface="Courier New" pitchFamily="49" charset="0"/>
              </a:rPr>
              <a:t> ORDER </a:t>
            </a:r>
            <a:r>
              <a:rPr lang="sl-SI" sz="1800" dirty="0">
                <a:latin typeface="Courier New" pitchFamily="49" charset="0"/>
              </a:rPr>
              <a:t>BY </a:t>
            </a:r>
            <a:r>
              <a:rPr lang="sl-SI" sz="1800" dirty="0" err="1">
                <a:latin typeface="Courier New" pitchFamily="49" charset="0"/>
              </a:rPr>
              <a:t>population</a:t>
            </a:r>
            <a:r>
              <a:rPr lang="sl-SI" sz="1800" dirty="0">
                <a:latin typeface="Courier New" pitchFamily="49" charset="0"/>
              </a:rPr>
              <a:t> DESC</a:t>
            </a:r>
          </a:p>
          <a:p>
            <a:pPr>
              <a:lnSpc>
                <a:spcPct val="80000"/>
              </a:lnSpc>
            </a:pPr>
            <a:r>
              <a:rPr lang="sl-SI" sz="2200" dirty="0"/>
              <a:t>Uporabimo lahko </a:t>
            </a:r>
            <a:r>
              <a:rPr lang="sl-SI" sz="2200" dirty="0" smtClean="0"/>
              <a:t>izraze</a:t>
            </a:r>
            <a:endParaRPr lang="sl-SI" sz="2200" dirty="0"/>
          </a:p>
          <a:p>
            <a:pPr>
              <a:lnSpc>
                <a:spcPct val="80000"/>
              </a:lnSpc>
            </a:pPr>
            <a:r>
              <a:rPr lang="sl-SI" sz="2200" dirty="0" smtClean="0"/>
              <a:t>Vrni imena </a:t>
            </a:r>
            <a:r>
              <a:rPr lang="sl-SI" sz="2200" dirty="0"/>
              <a:t>evropskih držav </a:t>
            </a:r>
            <a:r>
              <a:rPr lang="sl-SI" sz="2200" dirty="0" smtClean="0"/>
              <a:t>urejena </a:t>
            </a:r>
            <a:r>
              <a:rPr lang="sl-SI" sz="2200" dirty="0"/>
              <a:t>po gostoti prebivalstva</a:t>
            </a:r>
          </a:p>
          <a:p>
            <a:pPr>
              <a:lnSpc>
                <a:spcPct val="80000"/>
              </a:lnSpc>
            </a:pPr>
            <a:r>
              <a:rPr lang="sl-SI" sz="2200" dirty="0">
                <a:latin typeface="Courier New" pitchFamily="49" charset="0"/>
              </a:rPr>
              <a:t>SELECT name FROM </a:t>
            </a:r>
            <a:r>
              <a:rPr lang="sl-SI" sz="2200" dirty="0" err="1" smtClean="0">
                <a:latin typeface="Courier New" pitchFamily="49" charset="0"/>
              </a:rPr>
              <a:t>world</a:t>
            </a:r>
            <a:r>
              <a:rPr lang="sl-SI" sz="2200" dirty="0">
                <a:latin typeface="Courier New" pitchFamily="49" charset="0"/>
              </a:rPr>
              <a:t/>
            </a:r>
            <a:br>
              <a:rPr lang="sl-SI" sz="2200" dirty="0">
                <a:latin typeface="Courier New" pitchFamily="49" charset="0"/>
              </a:rPr>
            </a:br>
            <a:r>
              <a:rPr lang="sl-SI" sz="2200" dirty="0">
                <a:latin typeface="Courier New" pitchFamily="49" charset="0"/>
              </a:rPr>
              <a:t>   WHERE </a:t>
            </a:r>
            <a:r>
              <a:rPr lang="sl-SI" sz="2200" dirty="0" err="1" smtClean="0">
                <a:latin typeface="Courier New" pitchFamily="49" charset="0"/>
              </a:rPr>
              <a:t>continent</a:t>
            </a:r>
            <a:r>
              <a:rPr lang="sl-SI" sz="2200" dirty="0" smtClean="0">
                <a:latin typeface="Courier New" pitchFamily="49" charset="0"/>
              </a:rPr>
              <a:t> = '</a:t>
            </a:r>
            <a:r>
              <a:rPr lang="sl-SI" sz="2200" dirty="0" err="1" smtClean="0">
                <a:latin typeface="Courier New" pitchFamily="49" charset="0"/>
              </a:rPr>
              <a:t>Europe</a:t>
            </a:r>
            <a:r>
              <a:rPr lang="sl-SI" sz="2200" dirty="0">
                <a:latin typeface="Courier New" pitchFamily="49" charset="0"/>
              </a:rPr>
              <a:t>'</a:t>
            </a:r>
            <a:br>
              <a:rPr lang="sl-SI" sz="2200" dirty="0">
                <a:latin typeface="Courier New" pitchFamily="49" charset="0"/>
              </a:rPr>
            </a:br>
            <a:r>
              <a:rPr lang="sl-SI" sz="2200" dirty="0">
                <a:latin typeface="Courier New" pitchFamily="49" charset="0"/>
              </a:rPr>
              <a:t>   ORDER BY </a:t>
            </a:r>
            <a:r>
              <a:rPr lang="sl-SI" sz="2200" dirty="0" err="1">
                <a:latin typeface="Courier New" pitchFamily="49" charset="0"/>
              </a:rPr>
              <a:t>population</a:t>
            </a:r>
            <a:r>
              <a:rPr lang="sl-SI" sz="2200" dirty="0">
                <a:latin typeface="Courier New" pitchFamily="49" charset="0"/>
              </a:rPr>
              <a:t>/</a:t>
            </a:r>
            <a:r>
              <a:rPr lang="sl-SI" sz="2200" dirty="0" err="1">
                <a:latin typeface="Courier New" pitchFamily="49" charset="0"/>
              </a:rPr>
              <a:t>area</a:t>
            </a:r>
            <a:endParaRPr lang="sl-SI" sz="22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Kako do podatkov iz baze</a:t>
            </a:r>
          </a:p>
        </p:txBody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l-SI" dirty="0"/>
              <a:t>Vsebina tabel je uporabniku dostopna s pomočjo poizvedovalnih jezikov. </a:t>
            </a:r>
          </a:p>
          <a:p>
            <a:pPr>
              <a:lnSpc>
                <a:spcPct val="90000"/>
              </a:lnSpc>
            </a:pPr>
            <a:r>
              <a:rPr lang="sl-SI" dirty="0"/>
              <a:t>Uveljavil se je standardni jezik</a:t>
            </a:r>
          </a:p>
          <a:p>
            <a:pPr lvl="1">
              <a:lnSpc>
                <a:spcPct val="90000"/>
              </a:lnSpc>
            </a:pPr>
            <a:r>
              <a:rPr lang="sl-SI" dirty="0"/>
              <a:t>SQL</a:t>
            </a:r>
          </a:p>
          <a:p>
            <a:pPr lvl="1">
              <a:lnSpc>
                <a:spcPct val="90000"/>
              </a:lnSpc>
            </a:pPr>
            <a:r>
              <a:rPr lang="sl-SI" dirty="0" err="1"/>
              <a:t>Structured</a:t>
            </a:r>
            <a:r>
              <a:rPr lang="sl-SI" dirty="0"/>
              <a:t> </a:t>
            </a:r>
            <a:r>
              <a:rPr lang="sl-SI" dirty="0" err="1"/>
              <a:t>Query</a:t>
            </a:r>
            <a:r>
              <a:rPr lang="sl-SI" dirty="0"/>
              <a:t> </a:t>
            </a:r>
            <a:r>
              <a:rPr lang="sl-SI" dirty="0" err="1"/>
              <a:t>Language</a:t>
            </a:r>
            <a:r>
              <a:rPr lang="sl-SI" dirty="0"/>
              <a:t> </a:t>
            </a:r>
          </a:p>
          <a:p>
            <a:pPr lvl="1">
              <a:lnSpc>
                <a:spcPct val="90000"/>
              </a:lnSpc>
            </a:pPr>
            <a:r>
              <a:rPr lang="sl-SI" dirty="0"/>
              <a:t>Strukturirani poizvedovalni jezik</a:t>
            </a:r>
          </a:p>
          <a:p>
            <a:pPr>
              <a:lnSpc>
                <a:spcPct val="90000"/>
              </a:lnSpc>
            </a:pPr>
            <a:r>
              <a:rPr lang="sl-SI" sz="2200" dirty="0"/>
              <a:t>Enostavno berljiv</a:t>
            </a:r>
          </a:p>
          <a:p>
            <a:pPr lvl="1">
              <a:lnSpc>
                <a:spcPct val="90000"/>
              </a:lnSpc>
            </a:pPr>
            <a:r>
              <a:rPr lang="sl-SI" dirty="0">
                <a:latin typeface="Courier New" pitchFamily="49" charset="0"/>
              </a:rPr>
              <a:t>SELECT </a:t>
            </a:r>
            <a:r>
              <a:rPr lang="sl-SI" dirty="0" err="1">
                <a:latin typeface="Courier New" pitchFamily="49" charset="0"/>
              </a:rPr>
              <a:t>tecajnica.simbol</a:t>
            </a:r>
            <a:r>
              <a:rPr lang="sl-SI" dirty="0">
                <a:latin typeface="Courier New" pitchFamily="49" charset="0"/>
              </a:rPr>
              <a:t>,  </a:t>
            </a:r>
            <a:r>
              <a:rPr lang="sl-SI" dirty="0" err="1" smtClean="0">
                <a:latin typeface="Courier New" pitchFamily="49" charset="0"/>
              </a:rPr>
              <a:t>vp.opis</a:t>
            </a:r>
            <a:r>
              <a:rPr lang="sl-SI" dirty="0" smtClean="0">
                <a:latin typeface="Courier New" pitchFamily="49" charset="0"/>
              </a:rPr>
              <a:t>,</a:t>
            </a:r>
            <a:br>
              <a:rPr lang="sl-SI" dirty="0" smtClean="0">
                <a:latin typeface="Courier New" pitchFamily="49" charset="0"/>
              </a:rPr>
            </a:br>
            <a:r>
              <a:rPr lang="sl-SI" dirty="0" smtClean="0">
                <a:latin typeface="Courier New" pitchFamily="49" charset="0"/>
              </a:rPr>
              <a:t>       </a:t>
            </a:r>
            <a:r>
              <a:rPr lang="sl-SI" dirty="0" err="1" smtClean="0">
                <a:latin typeface="Courier New" pitchFamily="49" charset="0"/>
              </a:rPr>
              <a:t>tecajnica.eTecaj</a:t>
            </a:r>
            <a:r>
              <a:rPr lang="sl-SI" dirty="0" smtClean="0">
                <a:latin typeface="Courier New" pitchFamily="49" charset="0"/>
              </a:rPr>
              <a:t>  </a:t>
            </a:r>
            <a:br>
              <a:rPr lang="sl-SI" dirty="0" smtClean="0">
                <a:latin typeface="Courier New" pitchFamily="49" charset="0"/>
              </a:rPr>
            </a:br>
            <a:r>
              <a:rPr lang="sl-SI" dirty="0" smtClean="0">
                <a:latin typeface="Courier New" pitchFamily="49" charset="0"/>
              </a:rPr>
              <a:t>   FROM  </a:t>
            </a:r>
            <a:r>
              <a:rPr lang="sl-SI" dirty="0" err="1">
                <a:latin typeface="Courier New" pitchFamily="49" charset="0"/>
              </a:rPr>
              <a:t>tecajnica</a:t>
            </a:r>
            <a:r>
              <a:rPr lang="sl-SI" dirty="0">
                <a:latin typeface="Courier New" pitchFamily="49" charset="0"/>
              </a:rPr>
              <a:t>  LEFT JOIN </a:t>
            </a:r>
            <a:r>
              <a:rPr lang="sl-SI" dirty="0" err="1">
                <a:latin typeface="Courier New" pitchFamily="49" charset="0"/>
              </a:rPr>
              <a:t>vp</a:t>
            </a:r>
            <a:r>
              <a:rPr lang="sl-SI" dirty="0">
                <a:latin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</a:rPr>
              <a:t/>
            </a:r>
            <a:br>
              <a:rPr lang="sl-SI" dirty="0" smtClean="0">
                <a:latin typeface="Courier New" pitchFamily="49" charset="0"/>
              </a:rPr>
            </a:br>
            <a:r>
              <a:rPr lang="sl-SI" dirty="0" smtClean="0">
                <a:latin typeface="Courier New" pitchFamily="49" charset="0"/>
              </a:rPr>
              <a:t>          ON </a:t>
            </a:r>
            <a:r>
              <a:rPr lang="sl-SI" dirty="0" err="1">
                <a:latin typeface="Courier New" pitchFamily="49" charset="0"/>
              </a:rPr>
              <a:t>tecajnica.simbol</a:t>
            </a:r>
            <a:r>
              <a:rPr lang="sl-SI" dirty="0">
                <a:latin typeface="Courier New" pitchFamily="49" charset="0"/>
              </a:rPr>
              <a:t> = </a:t>
            </a:r>
            <a:r>
              <a:rPr lang="sl-SI" dirty="0" err="1">
                <a:latin typeface="Courier New" pitchFamily="49" charset="0"/>
              </a:rPr>
              <a:t>vp.simbol</a:t>
            </a:r>
            <a:r>
              <a:rPr lang="sl-SI" dirty="0">
                <a:latin typeface="Courier New" pitchFamily="49" charset="0"/>
              </a:rPr>
              <a:t>  </a:t>
            </a:r>
            <a:r>
              <a:rPr lang="sl-SI" dirty="0" smtClean="0">
                <a:latin typeface="Courier New" pitchFamily="49" charset="0"/>
              </a:rPr>
              <a:t/>
            </a:r>
            <a:br>
              <a:rPr lang="sl-SI" dirty="0" smtClean="0">
                <a:latin typeface="Courier New" pitchFamily="49" charset="0"/>
              </a:rPr>
            </a:br>
            <a:r>
              <a:rPr lang="sl-SI" dirty="0" smtClean="0">
                <a:latin typeface="Courier New" pitchFamily="49" charset="0"/>
              </a:rPr>
              <a:t>   WHERE </a:t>
            </a:r>
            <a:r>
              <a:rPr lang="sl-SI" dirty="0" err="1">
                <a:latin typeface="Courier New" pitchFamily="49" charset="0"/>
              </a:rPr>
              <a:t>tecajnica.simbol</a:t>
            </a:r>
            <a:r>
              <a:rPr lang="sl-SI" dirty="0">
                <a:latin typeface="Courier New" pitchFamily="49" charset="0"/>
              </a:rPr>
              <a:t> LIKE 'Z%'  AND </a:t>
            </a:r>
            <a:r>
              <a:rPr lang="sl-SI" dirty="0" smtClean="0">
                <a:latin typeface="Courier New" pitchFamily="49" charset="0"/>
              </a:rPr>
              <a:t/>
            </a:r>
            <a:br>
              <a:rPr lang="sl-SI" dirty="0" smtClean="0">
                <a:latin typeface="Courier New" pitchFamily="49" charset="0"/>
              </a:rPr>
            </a:br>
            <a:r>
              <a:rPr lang="sl-SI" dirty="0" smtClean="0">
                <a:latin typeface="Courier New" pitchFamily="49" charset="0"/>
              </a:rPr>
              <a:t>         </a:t>
            </a:r>
            <a:r>
              <a:rPr lang="sl-SI" dirty="0" err="1" smtClean="0">
                <a:latin typeface="Courier New" pitchFamily="49" charset="0"/>
              </a:rPr>
              <a:t>tecajnica.datum</a:t>
            </a:r>
            <a:r>
              <a:rPr lang="sl-SI" dirty="0" smtClean="0">
                <a:latin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</a:rPr>
              <a:t>= '2004-02-26</a:t>
            </a:r>
            <a:r>
              <a:rPr lang="sl-SI" dirty="0" smtClean="0">
                <a:latin typeface="Courier New" pitchFamily="49" charset="0"/>
              </a:rPr>
              <a:t>';  </a:t>
            </a:r>
            <a:r>
              <a:rPr lang="sl-SI" dirty="0" smtClean="0">
                <a:latin typeface="Courier New" pitchFamily="49" charset="0"/>
              </a:rPr>
              <a:t/>
            </a:r>
            <a:br>
              <a:rPr lang="sl-SI" dirty="0" smtClean="0">
                <a:latin typeface="Courier New" pitchFamily="49" charset="0"/>
              </a:rPr>
            </a:br>
            <a:r>
              <a:rPr lang="sl-SI" dirty="0" smtClean="0">
                <a:latin typeface="Courier New" pitchFamily="49" charset="0"/>
              </a:rPr>
              <a:t>   </a:t>
            </a:r>
            <a:endParaRPr lang="sl-SI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SELECT</a:t>
            </a:r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Najpogosteje uporabljen ukaz</a:t>
            </a:r>
          </a:p>
          <a:p>
            <a:r>
              <a:rPr lang="sl-SI" dirty="0"/>
              <a:t>Povpraševanje po </a:t>
            </a:r>
            <a:r>
              <a:rPr lang="sl-SI" dirty="0" smtClean="0"/>
              <a:t>podatkih</a:t>
            </a:r>
          </a:p>
          <a:p>
            <a:r>
              <a:rPr lang="sl-SI" dirty="0" smtClean="0"/>
              <a:t>Rezultat je tabela</a:t>
            </a:r>
          </a:p>
          <a:p>
            <a:pPr lvl="1"/>
            <a:r>
              <a:rPr lang="sl-SI" dirty="0" smtClean="0"/>
              <a:t>SELECT torej vrne tabelo!</a:t>
            </a:r>
          </a:p>
          <a:p>
            <a:r>
              <a:rPr lang="sl-SI" dirty="0" smtClean="0"/>
              <a:t>Če ukaz uporabljamo "v konzoli", se ta tabela </a:t>
            </a:r>
            <a:r>
              <a:rPr lang="sl-SI" dirty="0" smtClean="0"/>
              <a:t>izpiše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SELECT - Osnovna </a:t>
            </a:r>
            <a:r>
              <a:rPr lang="sl-SI" dirty="0" smtClean="0"/>
              <a:t>struktura</a:t>
            </a:r>
            <a:endParaRPr lang="sl-SI" dirty="0"/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71487" lvl="1" indent="0">
              <a:buNone/>
            </a:pPr>
            <a:r>
              <a:rPr lang="sl-SI" sz="2000" b="1" dirty="0" smtClean="0">
                <a:latin typeface="Courier New" pitchFamily="49" charset="0"/>
              </a:rPr>
              <a:t>SELECT</a:t>
            </a:r>
            <a:r>
              <a:rPr lang="sl-SI" sz="2000" dirty="0" smtClean="0">
                <a:latin typeface="Courier New" pitchFamily="49" charset="0"/>
              </a:rPr>
              <a:t> </a:t>
            </a:r>
            <a:r>
              <a:rPr lang="sl-SI" sz="2000" i="1" dirty="0">
                <a:latin typeface="Courier New" pitchFamily="49" charset="0"/>
              </a:rPr>
              <a:t>seznam </a:t>
            </a:r>
            <a:r>
              <a:rPr lang="sl-SI" sz="2000" i="1" dirty="0" smtClean="0">
                <a:latin typeface="Courier New" pitchFamily="49" charset="0"/>
              </a:rPr>
              <a:t>stolpcev, </a:t>
            </a:r>
            <a:r>
              <a:rPr lang="sl-SI" sz="2000" i="1" dirty="0">
                <a:latin typeface="Courier New" pitchFamily="49" charset="0"/>
              </a:rPr>
              <a:t>ki jih želimo videti</a:t>
            </a:r>
            <a:r>
              <a:rPr lang="sl-SI" sz="2000" dirty="0">
                <a:latin typeface="Courier New" pitchFamily="49" charset="0"/>
              </a:rPr>
              <a:t> </a:t>
            </a:r>
            <a:br>
              <a:rPr lang="sl-SI" sz="2000" dirty="0">
                <a:latin typeface="Courier New" pitchFamily="49" charset="0"/>
              </a:rPr>
            </a:br>
            <a:r>
              <a:rPr lang="sl-SI" sz="2000" b="1" dirty="0">
                <a:latin typeface="Courier New" pitchFamily="49" charset="0"/>
              </a:rPr>
              <a:t>FROM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i="1" dirty="0">
                <a:latin typeface="Courier New" pitchFamily="49" charset="0"/>
              </a:rPr>
              <a:t>seznam tabel, kjer bomo podatke našli</a:t>
            </a:r>
            <a:r>
              <a:rPr lang="sl-SI" sz="2000" dirty="0">
                <a:latin typeface="Courier New" pitchFamily="49" charset="0"/>
              </a:rPr>
              <a:t> </a:t>
            </a:r>
            <a:br>
              <a:rPr lang="sl-SI" sz="2000" dirty="0">
                <a:latin typeface="Courier New" pitchFamily="49" charset="0"/>
              </a:rPr>
            </a:br>
            <a:r>
              <a:rPr lang="sl-SI" sz="2000" b="1" dirty="0">
                <a:latin typeface="Courier New" pitchFamily="49" charset="0"/>
              </a:rPr>
              <a:t>WHERE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i="1" dirty="0">
                <a:latin typeface="Courier New" pitchFamily="49" charset="0"/>
              </a:rPr>
              <a:t>pogoji, ki določajo, katere podatke želimo videti</a:t>
            </a:r>
            <a:r>
              <a:rPr lang="sl-SI" dirty="0"/>
              <a:t> </a:t>
            </a:r>
            <a:endParaRPr lang="sl-SI" dirty="0" smtClean="0"/>
          </a:p>
          <a:p>
            <a:pPr marL="471487" lvl="1" indent="0">
              <a:buNone/>
            </a:pPr>
            <a:endParaRPr lang="sl-SI" dirty="0"/>
          </a:p>
          <a:p>
            <a:pPr marL="471487" lvl="1" indent="0">
              <a:buNone/>
            </a:pPr>
            <a:r>
              <a:rPr lang="sl-SI" dirty="0">
                <a:latin typeface="Courier New" pitchFamily="49" charset="0"/>
              </a:rPr>
              <a:t>SELECT * FROM knjige </a:t>
            </a:r>
            <a:r>
              <a:rPr lang="sl-SI" dirty="0" smtClean="0">
                <a:latin typeface="Courier New" pitchFamily="49" charset="0"/>
              </a:rPr>
              <a:t/>
            </a:r>
            <a:br>
              <a:rPr lang="sl-SI" dirty="0" smtClean="0">
                <a:latin typeface="Courier New" pitchFamily="49" charset="0"/>
              </a:rPr>
            </a:br>
            <a:r>
              <a:rPr lang="sl-SI" dirty="0" smtClean="0">
                <a:latin typeface="Courier New" pitchFamily="49" charset="0"/>
              </a:rPr>
              <a:t>    WHERE </a:t>
            </a:r>
            <a:r>
              <a:rPr lang="sl-SI" dirty="0">
                <a:latin typeface="Courier New" pitchFamily="49" charset="0"/>
              </a:rPr>
              <a:t>cena &gt; 100.00 ORDER BY naslov</a:t>
            </a:r>
            <a:r>
              <a:rPr lang="sl-S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20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l-SI"/>
              <a:t>SELECT</a:t>
            </a:r>
          </a:p>
        </p:txBody>
      </p:sp>
      <p:sp>
        <p:nvSpPr>
          <p:cNvPr id="40653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/>
              <a:t>Enostavna oblika z eno tabelo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SELECT * FROM tabela</a:t>
            </a:r>
          </a:p>
        </p:txBody>
      </p:sp>
      <p:sp>
        <p:nvSpPr>
          <p:cNvPr id="40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*</a:t>
            </a:r>
          </a:p>
          <a:p>
            <a:pPr lvl="1"/>
            <a:r>
              <a:rPr lang="sl-SI" dirty="0" smtClean="0"/>
              <a:t>"Izpiši" </a:t>
            </a:r>
            <a:r>
              <a:rPr lang="sl-SI" dirty="0"/>
              <a:t>vse </a:t>
            </a:r>
            <a:r>
              <a:rPr lang="sl-SI" dirty="0" smtClean="0"/>
              <a:t>stolpce</a:t>
            </a:r>
          </a:p>
          <a:p>
            <a:pPr lvl="1"/>
            <a:r>
              <a:rPr lang="sl-SI" dirty="0" smtClean="0"/>
              <a:t>V tabeli naj bodo vsi stolpci tabele, ki je vir</a:t>
            </a:r>
            <a:endParaRPr lang="sl-SI" dirty="0"/>
          </a:p>
          <a:p>
            <a:r>
              <a:rPr lang="sl-SI" dirty="0"/>
              <a:t>Tabela</a:t>
            </a:r>
          </a:p>
          <a:p>
            <a:pPr lvl="1"/>
            <a:r>
              <a:rPr lang="sl-SI" dirty="0"/>
              <a:t>Ime tabele, katere </a:t>
            </a:r>
            <a:r>
              <a:rPr lang="sl-SI" dirty="0" smtClean="0"/>
              <a:t>stolpce </a:t>
            </a:r>
            <a:r>
              <a:rPr lang="sl-SI" dirty="0"/>
              <a:t>želimo </a:t>
            </a:r>
            <a:r>
              <a:rPr lang="sl-SI" dirty="0" smtClean="0"/>
              <a:t>dobiti</a:t>
            </a:r>
            <a:endParaRPr lang="sl-SI" dirty="0"/>
          </a:p>
          <a:p>
            <a:r>
              <a:rPr lang="sl-SI" dirty="0" smtClean="0"/>
              <a:t>Zgledi </a:t>
            </a:r>
            <a:r>
              <a:rPr lang="sl-SI" dirty="0"/>
              <a:t>z </a:t>
            </a:r>
            <a:r>
              <a:rPr lang="sl-SI" dirty="0" smtClean="0">
                <a:hlinkClick r:id="rId2"/>
              </a:rPr>
              <a:t>http://ucisesql.fmf.uni-lj.si</a:t>
            </a:r>
            <a:endParaRPr lang="sl-SI" dirty="0" smtClean="0"/>
          </a:p>
          <a:p>
            <a:pPr lvl="1"/>
            <a:r>
              <a:rPr lang="sl-SI" dirty="0">
                <a:latin typeface="Courier New" pitchFamily="49" charset="0"/>
              </a:rPr>
              <a:t>SELECT * FROM </a:t>
            </a:r>
            <a:r>
              <a:rPr lang="sl-SI" dirty="0" err="1">
                <a:latin typeface="Courier New" pitchFamily="49" charset="0"/>
              </a:rPr>
              <a:t>drzave</a:t>
            </a:r>
            <a:r>
              <a:rPr lang="sl-SI" dirty="0">
                <a:latin typeface="Courier New" pitchFamily="49" charset="0"/>
              </a:rPr>
              <a:t> </a:t>
            </a:r>
            <a:endParaRPr lang="sl-SI" dirty="0" smtClean="0">
              <a:latin typeface="Courier New" pitchFamily="49" charset="0"/>
            </a:endParaRPr>
          </a:p>
          <a:p>
            <a:pPr marL="0" indent="0">
              <a:buNone/>
            </a:pPr>
            <a:endParaRPr lang="sl-SI" dirty="0" smtClean="0">
              <a:latin typeface="Courier New" pitchFamily="49" charset="0"/>
            </a:endParaRP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SQLiteStudio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881" y="1916832"/>
            <a:ext cx="2819400" cy="332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966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SQLiteStudio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628800"/>
            <a:ext cx="7162800" cy="450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56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SELECT s1, s2 FROM </a:t>
            </a:r>
            <a:r>
              <a:rPr lang="sl-SI" dirty="0" err="1" smtClean="0"/>
              <a:t>tabPod</a:t>
            </a:r>
            <a:endParaRPr lang="sl-SI" dirty="0"/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2400" dirty="0"/>
              <a:t>s1, s2</a:t>
            </a:r>
          </a:p>
          <a:p>
            <a:pPr lvl="1"/>
            <a:r>
              <a:rPr lang="sl-SI" sz="2000" dirty="0" smtClean="0"/>
              <a:t>V dobljeno tabelo uvrsti stolpca </a:t>
            </a:r>
            <a:r>
              <a:rPr lang="sl-SI" sz="2000" dirty="0"/>
              <a:t>s1 in </a:t>
            </a:r>
            <a:r>
              <a:rPr lang="sl-SI" sz="2000" dirty="0" smtClean="0"/>
              <a:t>s2 iz tabele </a:t>
            </a:r>
            <a:r>
              <a:rPr lang="sl-SI" sz="2000" dirty="0" err="1" smtClean="0"/>
              <a:t>tabPod</a:t>
            </a:r>
            <a:r>
              <a:rPr lang="sl-SI" sz="2000" dirty="0" smtClean="0"/>
              <a:t> </a:t>
            </a:r>
            <a:endParaRPr lang="sl-SI" sz="2000" dirty="0"/>
          </a:p>
          <a:p>
            <a:r>
              <a:rPr lang="sl-SI" sz="2400" dirty="0" smtClean="0"/>
              <a:t>Vrni ime </a:t>
            </a:r>
            <a:r>
              <a:rPr lang="sl-SI" sz="2400" dirty="0"/>
              <a:t>in število </a:t>
            </a:r>
            <a:r>
              <a:rPr lang="sl-SI" sz="2400" dirty="0" smtClean="0"/>
              <a:t>prebivalcev za vsako posamezno državo</a:t>
            </a:r>
            <a:endParaRPr lang="sl-SI" sz="2400" dirty="0"/>
          </a:p>
          <a:p>
            <a:endParaRPr lang="sl-SI" sz="2400" dirty="0" smtClean="0">
              <a:latin typeface="Courier New" pitchFamily="49" charset="0"/>
            </a:endParaRPr>
          </a:p>
          <a:p>
            <a:r>
              <a:rPr lang="sl-SI" sz="2400" dirty="0">
                <a:latin typeface="Courier New" pitchFamily="49" charset="0"/>
                <a:hlinkClick r:id="rId2"/>
              </a:rPr>
              <a:t>https://</a:t>
            </a:r>
            <a:r>
              <a:rPr lang="sl-SI" sz="2400" dirty="0" smtClean="0">
                <a:latin typeface="Courier New" pitchFamily="49" charset="0"/>
                <a:hlinkClick r:id="rId2"/>
              </a:rPr>
              <a:t>sqlzoo.net/wiki/SELECT_basics</a:t>
            </a:r>
            <a:r>
              <a:rPr lang="sl-SI" sz="2400" dirty="0" smtClean="0">
                <a:latin typeface="Courier New" pitchFamily="49" charset="0"/>
              </a:rPr>
              <a:t> </a:t>
            </a:r>
            <a:endParaRPr lang="sl-SI" sz="2400" dirty="0">
              <a:latin typeface="Courier New" pitchFamily="49" charset="0"/>
            </a:endParaRPr>
          </a:p>
          <a:p>
            <a:pPr lvl="1"/>
            <a:r>
              <a:rPr lang="sl-SI" sz="2000" dirty="0" smtClean="0">
                <a:latin typeface="Courier New" pitchFamily="49" charset="0"/>
              </a:rPr>
              <a:t>SELECT </a:t>
            </a:r>
            <a:r>
              <a:rPr lang="sl-SI" sz="2000" dirty="0">
                <a:latin typeface="Courier New" pitchFamily="49" charset="0"/>
              </a:rPr>
              <a:t>name, </a:t>
            </a:r>
            <a:r>
              <a:rPr lang="sl-SI" sz="2000" dirty="0" err="1">
                <a:latin typeface="Courier New" pitchFamily="49" charset="0"/>
              </a:rPr>
              <a:t>population</a:t>
            </a:r>
            <a:r>
              <a:rPr lang="sl-SI" sz="2000" dirty="0">
                <a:latin typeface="Courier New" pitchFamily="49" charset="0"/>
              </a:rPr>
              <a:t> FROM </a:t>
            </a:r>
            <a:r>
              <a:rPr lang="sl-SI" sz="2000" dirty="0" err="1" smtClean="0">
                <a:latin typeface="Courier New" pitchFamily="49" charset="0"/>
              </a:rPr>
              <a:t>world</a:t>
            </a:r>
            <a:endParaRPr lang="sl-SI" sz="2000" dirty="0">
              <a:latin typeface="Courier New" pitchFamily="49" charset="0"/>
            </a:endParaRPr>
          </a:p>
          <a:p>
            <a:pPr lvl="1"/>
            <a:r>
              <a:rPr lang="sl-SI" sz="2000" dirty="0">
                <a:latin typeface="Courier New" pitchFamily="49" charset="0"/>
              </a:rPr>
              <a:t>SELECT </a:t>
            </a:r>
            <a:r>
              <a:rPr lang="sl-SI" sz="2000" dirty="0" err="1">
                <a:latin typeface="Courier New" pitchFamily="49" charset="0"/>
              </a:rPr>
              <a:t>population</a:t>
            </a:r>
            <a:r>
              <a:rPr lang="sl-SI" sz="2000" dirty="0">
                <a:latin typeface="Courier New" pitchFamily="49" charset="0"/>
              </a:rPr>
              <a:t>, name FROM </a:t>
            </a:r>
            <a:r>
              <a:rPr lang="sl-SI" sz="2000" dirty="0" err="1" smtClean="0">
                <a:latin typeface="Courier New" pitchFamily="49" charset="0"/>
              </a:rPr>
              <a:t>world</a:t>
            </a:r>
            <a:endParaRPr lang="sl-SI" sz="2000" dirty="0">
              <a:latin typeface="Courier New" pitchFamily="49" charset="0"/>
            </a:endParaRPr>
          </a:p>
          <a:p>
            <a:pPr marL="0" indent="0">
              <a:buNone/>
            </a:pPr>
            <a:endParaRPr lang="sl-SI" sz="24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066&quot;&gt;&lt;object type=&quot;3&quot; unique_id=&quot;10067&quot;&gt;&lt;property id=&quot;20148&quot; value=&quot;5&quot;/&gt;&lt;property id=&quot;20300&quot; value=&quot;Slide 1 - &amp;quot;SQL&amp;quot;&quot;/&gt;&lt;property id=&quot;20307&quot; value=&quot;256&quot;/&gt;&lt;/object&gt;&lt;object type=&quot;3&quot; unique_id=&quot;10068&quot;&gt;&lt;property id=&quot;20148&quot; value=&quot;5&quot;/&gt;&lt;property id=&quot;20300&quot; value=&quot;Slide 2 - &amp;quot;Kako do podatkov iz baze&amp;quot;&quot;/&gt;&lt;property id=&quot;20307&quot; value=&quot;257&quot;/&gt;&lt;/object&gt;&lt;object type=&quot;3&quot; unique_id=&quot;10069&quot;&gt;&lt;property id=&quot;20148&quot; value=&quot;5&quot;/&gt;&lt;property id=&quot;20300&quot; value=&quot;Slide 3 - &amp;quot;SELECT&amp;quot;&quot;/&gt;&lt;property id=&quot;20307&quot; value=&quot;259&quot;/&gt;&lt;/object&gt;&lt;object type=&quot;3&quot; unique_id=&quot;10070&quot;&gt;&lt;property id=&quot;20148&quot; value=&quot;5&quot;/&gt;&lt;property id=&quot;20300&quot; value=&quot;Slide 4 - &amp;quot;SELECT&amp;quot;&quot;/&gt;&lt;property id=&quot;20307&quot; value=&quot;265&quot;/&gt;&lt;/object&gt;&lt;object type=&quot;3&quot; unique_id=&quot;10071&quot;&gt;&lt;property id=&quot;20148&quot; value=&quot;5&quot;/&gt;&lt;property id=&quot;20300&quot; value=&quot;Slide 5 - &amp;quot;SELECT * FROM tabela&amp;quot;&quot;/&gt;&lt;property id=&quot;20307&quot; value=&quot;260&quot;/&gt;&lt;/object&gt;&lt;object type=&quot;3&quot; unique_id=&quot;10072&quot;&gt;&lt;property id=&quot;20148&quot; value=&quot;5&quot;/&gt;&lt;property id=&quot;20300&quot; value=&quot;Slide 6 - &amp;quot;SELECT s1, s2 FROM tabPod&amp;quot;&quot;/&gt;&lt;property id=&quot;20307&quot; value=&quot;261&quot;/&gt;&lt;/object&gt;&lt;object type=&quot;3&quot; unique_id=&quot;10073&quot;&gt;&lt;property id=&quot;20148&quot; value=&quot;5&quot;/&gt;&lt;property id=&quot;20300&quot; value=&quot;Slide 7 - &amp;quot;SELECT DISTINCT&amp;quot;&quot;/&gt;&lt;property id=&quot;20307&quot; value=&quot;262&quot;/&gt;&lt;/object&gt;&lt;object type=&quot;3&quot; unique_id=&quot;10074&quot;&gt;&lt;property id=&quot;20148&quot; value=&quot;5&quot;/&gt;&lt;property id=&quot;20300&quot; value=&quot;Slide 8 - &amp;quot;Primer&amp;quot;&quot;/&gt;&lt;property id=&quot;20307&quot; value=&quot;267&quot;/&gt;&lt;/object&gt;&lt;object type=&quot;3&quot; unique_id=&quot;10075&quot;&gt;&lt;property id=&quot;20148&quot; value=&quot;5&quot;/&gt;&lt;property id=&quot;20300&quot; value=&quot;Slide 9 - &amp;quot;Poizvedba po določenih podatkih&amp;quot;&quot;/&gt;&lt;property id=&quot;20307&quot; value=&quot;263&quot;/&gt;&lt;/object&gt;&lt;object type=&quot;3&quot; unique_id=&quot;10076&quot;&gt;&lt;property id=&quot;20148&quot; value=&quot;5&quot;/&gt;&lt;property id=&quot;20300&quot; value=&quot;Slide 10 - &amp;quot;Izrazi&amp;quot;&quot;/&gt;&lt;property id=&quot;20307&quot; value=&quot;264&quot;/&gt;&lt;/object&gt;&lt;object type=&quot;3&quot; unique_id=&quot;10077&quot;&gt;&lt;property id=&quot;20148&quot; value=&quot;5&quot;/&gt;&lt;property id=&quot;20300&quot; value=&quot;Slide 11 - &amp;quot;Urejenost&amp;quot;&quot;/&gt;&lt;property id=&quot;20307&quot; value=&quot;266&quot;/&gt;&lt;/object&gt;&lt;/object&gt;&lt;object type=&quot;8&quot; unique_id=&quot;10090&quot;&gt;&lt;/object&gt;&lt;/object&gt;&lt;/database&gt;"/>
  <p:tag name="MMPROD_NEXTUNIQUEID" val="10010"/>
  <p:tag name="SECTOMILLISECCONVERTED" val="1"/>
</p:tagLst>
</file>

<file path=ppt/theme/theme1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Branje_random_cast_</Template>
  <TotalTime>1168</TotalTime>
  <Words>752</Words>
  <Application>Microsoft Office PowerPoint</Application>
  <PresentationFormat>On-screen Show (4:3)</PresentationFormat>
  <Paragraphs>122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Courier New</vt:lpstr>
      <vt:lpstr>Times New Roman</vt:lpstr>
      <vt:lpstr>Verdana</vt:lpstr>
      <vt:lpstr>Wingdings</vt:lpstr>
      <vt:lpstr>1_Profile</vt:lpstr>
      <vt:lpstr>SQL</vt:lpstr>
      <vt:lpstr>Kako do podatkov iz baze</vt:lpstr>
      <vt:lpstr>SELECT</vt:lpstr>
      <vt:lpstr>SELECT - Osnovna struktura</vt:lpstr>
      <vt:lpstr>SELECT</vt:lpstr>
      <vt:lpstr>SELECT * FROM tabela</vt:lpstr>
      <vt:lpstr>SQLiteStudio</vt:lpstr>
      <vt:lpstr>SQLiteStudio</vt:lpstr>
      <vt:lpstr>SELECT s1, s2 FROM tabPod</vt:lpstr>
      <vt:lpstr>SELECT s1, s2 FROM tabPod</vt:lpstr>
      <vt:lpstr>SELECT DISTINCT</vt:lpstr>
      <vt:lpstr>Primer</vt:lpstr>
      <vt:lpstr>Poizvedba po določenih podatkih</vt:lpstr>
      <vt:lpstr>Izrazi</vt:lpstr>
      <vt:lpstr>Urejenost</vt:lpstr>
    </vt:vector>
  </TitlesOfParts>
  <Company>RC 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Algoritmi</dc:title>
  <dc:creator>Matija Lokar</dc:creator>
  <cp:lastModifiedBy>Matija Lokar</cp:lastModifiedBy>
  <cp:revision>75</cp:revision>
  <dcterms:created xsi:type="dcterms:W3CDTF">1998-10-28T10:06:14Z</dcterms:created>
  <dcterms:modified xsi:type="dcterms:W3CDTF">2020-10-07T06:36:44Z</dcterms:modified>
</cp:coreProperties>
</file>