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</p:sldMasterIdLst>
  <p:sldIdLst>
    <p:sldId id="256" r:id="rId3"/>
    <p:sldId id="276" r:id="rId4"/>
    <p:sldId id="258" r:id="rId5"/>
    <p:sldId id="259" r:id="rId6"/>
    <p:sldId id="260" r:id="rId7"/>
    <p:sldId id="300" r:id="rId8"/>
    <p:sldId id="261" r:id="rId9"/>
    <p:sldId id="262" r:id="rId10"/>
    <p:sldId id="263" r:id="rId11"/>
    <p:sldId id="264" r:id="rId12"/>
    <p:sldId id="302" r:id="rId13"/>
    <p:sldId id="265" r:id="rId14"/>
    <p:sldId id="257" r:id="rId15"/>
    <p:sldId id="266" r:id="rId16"/>
    <p:sldId id="267" r:id="rId17"/>
    <p:sldId id="268" r:id="rId18"/>
    <p:sldId id="269" r:id="rId19"/>
    <p:sldId id="270" r:id="rId20"/>
    <p:sldId id="277" r:id="rId21"/>
    <p:sldId id="278" r:id="rId22"/>
    <p:sldId id="279" r:id="rId23"/>
    <p:sldId id="280" r:id="rId24"/>
    <p:sldId id="281" r:id="rId25"/>
    <p:sldId id="283" r:id="rId26"/>
    <p:sldId id="284" r:id="rId27"/>
    <p:sldId id="285" r:id="rId28"/>
    <p:sldId id="286" r:id="rId29"/>
    <p:sldId id="287" r:id="rId30"/>
    <p:sldId id="289" r:id="rId31"/>
    <p:sldId id="291" r:id="rId32"/>
    <p:sldId id="292" r:id="rId33"/>
    <p:sldId id="293" r:id="rId34"/>
    <p:sldId id="295" r:id="rId35"/>
    <p:sldId id="299" r:id="rId36"/>
  </p:sldIdLst>
  <p:sldSz cx="13004800" cy="9753600"/>
  <p:notesSz cx="6858000" cy="9144000"/>
  <p:custDataLst>
    <p:tags r:id="rId37"/>
  </p:custDataLst>
  <p:defaultTextStyle>
    <a:defPPr>
      <a:defRPr lang="en-US"/>
    </a:defPPr>
    <a:lvl1pPr algn="l" rtl="0" fontAlgn="base">
      <a:lnSpc>
        <a:spcPct val="140000"/>
      </a:lnSpc>
      <a:spcBef>
        <a:spcPct val="0"/>
      </a:spcBef>
      <a:spcAft>
        <a:spcPct val="0"/>
      </a:spcAft>
      <a:defRPr sz="1600" kern="1200">
        <a:solidFill>
          <a:srgbClr val="79211B"/>
        </a:solidFill>
        <a:latin typeface="Lucida Sans" charset="0"/>
        <a:ea typeface="ヒラギノ角ゴ ProN W3" charset="0"/>
        <a:cs typeface="ヒラギノ角ゴ ProN W3" charset="0"/>
        <a:sym typeface="Lucida Sans" charset="0"/>
      </a:defRPr>
    </a:lvl1pPr>
    <a:lvl2pPr marL="457200" algn="l" rtl="0" fontAlgn="base">
      <a:lnSpc>
        <a:spcPct val="140000"/>
      </a:lnSpc>
      <a:spcBef>
        <a:spcPct val="0"/>
      </a:spcBef>
      <a:spcAft>
        <a:spcPct val="0"/>
      </a:spcAft>
      <a:defRPr sz="1600" kern="1200">
        <a:solidFill>
          <a:srgbClr val="79211B"/>
        </a:solidFill>
        <a:latin typeface="Lucida Sans" charset="0"/>
        <a:ea typeface="ヒラギノ角ゴ ProN W3" charset="0"/>
        <a:cs typeface="ヒラギノ角ゴ ProN W3" charset="0"/>
        <a:sym typeface="Lucida Sans" charset="0"/>
      </a:defRPr>
    </a:lvl2pPr>
    <a:lvl3pPr marL="914400" algn="l" rtl="0" fontAlgn="base">
      <a:lnSpc>
        <a:spcPct val="140000"/>
      </a:lnSpc>
      <a:spcBef>
        <a:spcPct val="0"/>
      </a:spcBef>
      <a:spcAft>
        <a:spcPct val="0"/>
      </a:spcAft>
      <a:defRPr sz="1600" kern="1200">
        <a:solidFill>
          <a:srgbClr val="79211B"/>
        </a:solidFill>
        <a:latin typeface="Lucida Sans" charset="0"/>
        <a:ea typeface="ヒラギノ角ゴ ProN W3" charset="0"/>
        <a:cs typeface="ヒラギノ角ゴ ProN W3" charset="0"/>
        <a:sym typeface="Lucida Sans" charset="0"/>
      </a:defRPr>
    </a:lvl3pPr>
    <a:lvl4pPr marL="1371600" algn="l" rtl="0" fontAlgn="base">
      <a:lnSpc>
        <a:spcPct val="140000"/>
      </a:lnSpc>
      <a:spcBef>
        <a:spcPct val="0"/>
      </a:spcBef>
      <a:spcAft>
        <a:spcPct val="0"/>
      </a:spcAft>
      <a:defRPr sz="1600" kern="1200">
        <a:solidFill>
          <a:srgbClr val="79211B"/>
        </a:solidFill>
        <a:latin typeface="Lucida Sans" charset="0"/>
        <a:ea typeface="ヒラギノ角ゴ ProN W3" charset="0"/>
        <a:cs typeface="ヒラギノ角ゴ ProN W3" charset="0"/>
        <a:sym typeface="Lucida Sans" charset="0"/>
      </a:defRPr>
    </a:lvl4pPr>
    <a:lvl5pPr marL="1828800" algn="l" rtl="0" fontAlgn="base">
      <a:lnSpc>
        <a:spcPct val="140000"/>
      </a:lnSpc>
      <a:spcBef>
        <a:spcPct val="0"/>
      </a:spcBef>
      <a:spcAft>
        <a:spcPct val="0"/>
      </a:spcAft>
      <a:defRPr sz="1600" kern="1200">
        <a:solidFill>
          <a:srgbClr val="79211B"/>
        </a:solidFill>
        <a:latin typeface="Lucida Sans" charset="0"/>
        <a:ea typeface="ヒラギノ角ゴ ProN W3" charset="0"/>
        <a:cs typeface="ヒラギノ角ゴ ProN W3" charset="0"/>
        <a:sym typeface="Lucida Sans" charset="0"/>
      </a:defRPr>
    </a:lvl5pPr>
    <a:lvl6pPr marL="2286000" algn="l" defTabSz="914400" rtl="0" eaLnBrk="1" latinLnBrk="0" hangingPunct="1">
      <a:defRPr sz="1600" kern="1200">
        <a:solidFill>
          <a:srgbClr val="79211B"/>
        </a:solidFill>
        <a:latin typeface="Lucida Sans" charset="0"/>
        <a:ea typeface="ヒラギノ角ゴ ProN W3" charset="0"/>
        <a:cs typeface="ヒラギノ角ゴ ProN W3" charset="0"/>
        <a:sym typeface="Lucida Sans" charset="0"/>
      </a:defRPr>
    </a:lvl6pPr>
    <a:lvl7pPr marL="2743200" algn="l" defTabSz="914400" rtl="0" eaLnBrk="1" latinLnBrk="0" hangingPunct="1">
      <a:defRPr sz="1600" kern="1200">
        <a:solidFill>
          <a:srgbClr val="79211B"/>
        </a:solidFill>
        <a:latin typeface="Lucida Sans" charset="0"/>
        <a:ea typeface="ヒラギノ角ゴ ProN W3" charset="0"/>
        <a:cs typeface="ヒラギノ角ゴ ProN W3" charset="0"/>
        <a:sym typeface="Lucida Sans" charset="0"/>
      </a:defRPr>
    </a:lvl7pPr>
    <a:lvl8pPr marL="3200400" algn="l" defTabSz="914400" rtl="0" eaLnBrk="1" latinLnBrk="0" hangingPunct="1">
      <a:defRPr sz="1600" kern="1200">
        <a:solidFill>
          <a:srgbClr val="79211B"/>
        </a:solidFill>
        <a:latin typeface="Lucida Sans" charset="0"/>
        <a:ea typeface="ヒラギノ角ゴ ProN W3" charset="0"/>
        <a:cs typeface="ヒラギノ角ゴ ProN W3" charset="0"/>
        <a:sym typeface="Lucida Sans" charset="0"/>
      </a:defRPr>
    </a:lvl8pPr>
    <a:lvl9pPr marL="3657600" algn="l" defTabSz="914400" rtl="0" eaLnBrk="1" latinLnBrk="0" hangingPunct="1">
      <a:defRPr sz="1600" kern="1200">
        <a:solidFill>
          <a:srgbClr val="79211B"/>
        </a:solidFill>
        <a:latin typeface="Lucida Sans" charset="0"/>
        <a:ea typeface="ヒラギノ角ゴ ProN W3" charset="0"/>
        <a:cs typeface="ヒラギノ角ゴ ProN W3" charset="0"/>
        <a:sym typeface="Lucida San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1032" y="72"/>
      </p:cViewPr>
      <p:guideLst>
        <p:guide orient="horz" pos="3072"/>
        <p:guide pos="40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gs" Target="tags/tag1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9766012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04633632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91700" y="0"/>
            <a:ext cx="3263900" cy="7823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9639300" cy="7823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5808514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7C0CB04-71C3-4E76-A0EA-31FDCC3E3E0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803665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dobe Gothic Std B" pitchFamily="34" charset="-128"/>
                <a:ea typeface="Adobe Gothic Std B" pitchFamily="34" charset="-128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orbel" pitchFamily="34" charset="0"/>
              </a:defRPr>
            </a:lvl1pPr>
            <a:lvl2pPr>
              <a:defRPr>
                <a:latin typeface="Corbel" pitchFamily="34" charset="0"/>
              </a:defRPr>
            </a:lvl2pPr>
            <a:lvl3pPr>
              <a:defRPr>
                <a:latin typeface="Corbel" pitchFamily="34" charset="0"/>
              </a:defRPr>
            </a:lvl3pPr>
            <a:lvl4pPr>
              <a:defRPr>
                <a:latin typeface="Corbel" pitchFamily="34" charset="0"/>
              </a:defRPr>
            </a:lvl4pPr>
            <a:lvl5pPr>
              <a:defRPr>
                <a:latin typeface="Corbe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88126DB-9387-40D0-8CE0-3513D490C5B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317032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>
                <a:latin typeface="Adobe Gothic Std B" pitchFamily="34" charset="-128"/>
                <a:ea typeface="Adobe Gothic Std B" pitchFamily="34" charset="-128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sl-S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>
                <a:latin typeface="Corbel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75B2217-1538-47E3-B9F5-747F6B7F694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841442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dobe Gothic Std B" pitchFamily="34" charset="-128"/>
                <a:ea typeface="Adobe Gothic Std B" pitchFamily="34" charset="-128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1143000"/>
            <a:ext cx="5613400" cy="8128000"/>
          </a:xfrm>
        </p:spPr>
        <p:txBody>
          <a:bodyPr/>
          <a:lstStyle>
            <a:lvl1pPr>
              <a:defRPr sz="2800">
                <a:latin typeface="Adobe Gothic Std B" pitchFamily="34" charset="-128"/>
                <a:ea typeface="Adobe Gothic Std B" pitchFamily="34" charset="-128"/>
              </a:defRPr>
            </a:lvl1pPr>
            <a:lvl2pPr>
              <a:defRPr sz="2400">
                <a:latin typeface="Corbel" pitchFamily="34" charset="0"/>
              </a:defRPr>
            </a:lvl2pPr>
            <a:lvl3pPr>
              <a:defRPr sz="2000">
                <a:latin typeface="Corbel" pitchFamily="34" charset="0"/>
              </a:defRPr>
            </a:lvl3pPr>
            <a:lvl4pPr>
              <a:defRPr sz="1800">
                <a:latin typeface="Corbel" pitchFamily="34" charset="0"/>
              </a:defRPr>
            </a:lvl4pPr>
            <a:lvl5pPr>
              <a:defRPr sz="1800">
                <a:latin typeface="Corbe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sl-SI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1143000"/>
            <a:ext cx="5613400" cy="8128000"/>
          </a:xfrm>
        </p:spPr>
        <p:txBody>
          <a:bodyPr/>
          <a:lstStyle>
            <a:lvl1pPr>
              <a:defRPr sz="2800">
                <a:latin typeface="Adobe Gothic Std B" pitchFamily="34" charset="-128"/>
                <a:ea typeface="Adobe Gothic Std B" pitchFamily="34" charset="-128"/>
              </a:defRPr>
            </a:lvl1pPr>
            <a:lvl2pPr>
              <a:defRPr sz="2400">
                <a:latin typeface="Corbel" pitchFamily="34" charset="0"/>
              </a:defRPr>
            </a:lvl2pPr>
            <a:lvl3pPr>
              <a:defRPr sz="2000">
                <a:latin typeface="Corbel" pitchFamily="34" charset="0"/>
              </a:defRPr>
            </a:lvl3pPr>
            <a:lvl4pPr>
              <a:defRPr sz="1800">
                <a:latin typeface="Corbel" pitchFamily="34" charset="0"/>
              </a:defRPr>
            </a:lvl4pPr>
            <a:lvl5pPr>
              <a:defRPr sz="1800">
                <a:latin typeface="Corbe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sl-SI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613A74C-64BC-4850-909C-36DE1864EF8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739544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A40A7BA-4760-40DC-B707-BCBA8FA8581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577347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dobe Gothic Std B" pitchFamily="34" charset="-128"/>
                <a:ea typeface="Adobe Gothic Std B" pitchFamily="34" charset="-128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sl-SI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717682D-AA92-48BB-A7B5-3C53A737FAE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537991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8DDBF29-58B7-4BF4-88C9-4D35C1BD775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032333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F44D851-4C4B-4418-9CAC-E4799B196C4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60812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05433596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27FCFB5-FCD0-4A00-AC33-A9250824D23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407831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4FAFAA8-760D-4009-82F4-7AA7B17F6E7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681033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53600" y="0"/>
            <a:ext cx="3251200" cy="9271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9601200" cy="9271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8405AD4-7AAD-4D9F-B905-AC59DB13BF2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427812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5677523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45200" y="3238500"/>
            <a:ext cx="3048000" cy="45847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45600" y="3238500"/>
            <a:ext cx="3048000" cy="45847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7899463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89639905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27169922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2984535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68822026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55425593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13055600" cy="1231900"/>
          </a:xfrm>
          <a:prstGeom prst="rect">
            <a:avLst/>
          </a:prstGeom>
          <a:solidFill>
            <a:srgbClr val="79211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109502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Stone Sans ITC TT-Bold" charset="0"/>
              </a:rPr>
              <a:t>Click to edit Master title style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45200" y="3238500"/>
            <a:ext cx="6248400" cy="458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109502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Stone Sans ITC TT-Semi" charset="0"/>
              </a:rPr>
              <a:t>Click to edit Master text styles</a:t>
            </a:r>
          </a:p>
          <a:p>
            <a:pPr lvl="1"/>
            <a:r>
              <a:rPr lang="en-US" smtClean="0">
                <a:sym typeface="Stone Sans ITC TT-Semi" charset="0"/>
              </a:rPr>
              <a:t>Second level</a:t>
            </a:r>
          </a:p>
          <a:p>
            <a:pPr lvl="2"/>
            <a:r>
              <a:rPr lang="en-US" smtClean="0">
                <a:sym typeface="Stone Sans ITC TT-Semi" charset="0"/>
              </a:rPr>
              <a:t>Third level</a:t>
            </a:r>
          </a:p>
          <a:p>
            <a:pPr lvl="3"/>
            <a:r>
              <a:rPr lang="en-US" smtClean="0">
                <a:sym typeface="Stone Sans ITC TT-Semi" charset="0"/>
              </a:rPr>
              <a:t>Fourth level</a:t>
            </a:r>
          </a:p>
          <a:p>
            <a:pPr lvl="4"/>
            <a:r>
              <a:rPr lang="en-US" smtClean="0">
                <a:sym typeface="Stone Sans ITC TT-Semi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/>
  <p:txStyles>
    <p:titleStyle>
      <a:lvl1pPr marL="6350" algn="ctr" rtl="0" fontAlgn="base">
        <a:lnSpc>
          <a:spcPct val="7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+mj-lt"/>
          <a:ea typeface="+mj-ea"/>
          <a:cs typeface="+mj-cs"/>
          <a:sym typeface="Stone Sans ITC TT-Bold" charset="0"/>
        </a:defRPr>
      </a:lvl1pPr>
      <a:lvl2pPr marL="6350" algn="ctr" rtl="0" fontAlgn="base">
        <a:lnSpc>
          <a:spcPct val="7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Stone Sans ITC TT-Bold" charset="0"/>
          <a:ea typeface="ヒラギノ角ゴ ProN W6" charset="0"/>
          <a:cs typeface="ヒラギノ角ゴ ProN W6" charset="0"/>
          <a:sym typeface="Stone Sans ITC TT-Bold" charset="0"/>
        </a:defRPr>
      </a:lvl2pPr>
      <a:lvl3pPr marL="6350" algn="ctr" rtl="0" fontAlgn="base">
        <a:lnSpc>
          <a:spcPct val="7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Stone Sans ITC TT-Bold" charset="0"/>
          <a:ea typeface="ヒラギノ角ゴ ProN W6" charset="0"/>
          <a:cs typeface="ヒラギノ角ゴ ProN W6" charset="0"/>
          <a:sym typeface="Stone Sans ITC TT-Bold" charset="0"/>
        </a:defRPr>
      </a:lvl3pPr>
      <a:lvl4pPr marL="6350" algn="ctr" rtl="0" fontAlgn="base">
        <a:lnSpc>
          <a:spcPct val="7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Stone Sans ITC TT-Bold" charset="0"/>
          <a:ea typeface="ヒラギノ角ゴ ProN W6" charset="0"/>
          <a:cs typeface="ヒラギノ角ゴ ProN W6" charset="0"/>
          <a:sym typeface="Stone Sans ITC TT-Bold" charset="0"/>
        </a:defRPr>
      </a:lvl4pPr>
      <a:lvl5pPr marL="6350" algn="ctr" rtl="0" fontAlgn="base">
        <a:lnSpc>
          <a:spcPct val="7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Stone Sans ITC TT-Bold" charset="0"/>
          <a:ea typeface="ヒラギノ角ゴ ProN W6" charset="0"/>
          <a:cs typeface="ヒラギノ角ゴ ProN W6" charset="0"/>
          <a:sym typeface="Stone Sans ITC TT-Bold" charset="0"/>
        </a:defRPr>
      </a:lvl5pPr>
      <a:lvl6pPr marL="463550" algn="ctr" rtl="0" fontAlgn="base">
        <a:lnSpc>
          <a:spcPct val="7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Stone Sans ITC TT-Bold" charset="0"/>
          <a:ea typeface="ヒラギノ角ゴ ProN W6" charset="0"/>
          <a:cs typeface="ヒラギノ角ゴ ProN W6" charset="0"/>
          <a:sym typeface="Stone Sans ITC TT-Bold" charset="0"/>
        </a:defRPr>
      </a:lvl6pPr>
      <a:lvl7pPr marL="920750" algn="ctr" rtl="0" fontAlgn="base">
        <a:lnSpc>
          <a:spcPct val="7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Stone Sans ITC TT-Bold" charset="0"/>
          <a:ea typeface="ヒラギノ角ゴ ProN W6" charset="0"/>
          <a:cs typeface="ヒラギノ角ゴ ProN W6" charset="0"/>
          <a:sym typeface="Stone Sans ITC TT-Bold" charset="0"/>
        </a:defRPr>
      </a:lvl7pPr>
      <a:lvl8pPr marL="1377950" algn="ctr" rtl="0" fontAlgn="base">
        <a:lnSpc>
          <a:spcPct val="7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Stone Sans ITC TT-Bold" charset="0"/>
          <a:ea typeface="ヒラギノ角ゴ ProN W6" charset="0"/>
          <a:cs typeface="ヒラギノ角ゴ ProN W6" charset="0"/>
          <a:sym typeface="Stone Sans ITC TT-Bold" charset="0"/>
        </a:defRPr>
      </a:lvl8pPr>
      <a:lvl9pPr marL="1835150" algn="ctr" rtl="0" fontAlgn="base">
        <a:lnSpc>
          <a:spcPct val="7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Stone Sans ITC TT-Bold" charset="0"/>
          <a:ea typeface="ヒラギノ角ゴ ProN W6" charset="0"/>
          <a:cs typeface="ヒラギノ角ゴ ProN W6" charset="0"/>
          <a:sym typeface="Stone Sans ITC TT-Bold" charset="0"/>
        </a:defRPr>
      </a:lvl9pPr>
    </p:titleStyle>
    <p:bodyStyle>
      <a:lvl1pPr marL="387350" indent="-317500" algn="l" rtl="0" fontAlgn="base">
        <a:lnSpc>
          <a:spcPct val="110000"/>
        </a:lnSpc>
        <a:spcBef>
          <a:spcPct val="0"/>
        </a:spcBef>
        <a:spcAft>
          <a:spcPct val="0"/>
        </a:spcAft>
        <a:buSzPct val="100000"/>
        <a:buFont typeface="Lucida Grande" charset="0"/>
        <a:buChar char="‣"/>
        <a:defRPr sz="3000">
          <a:solidFill>
            <a:schemeClr val="tx1"/>
          </a:solidFill>
          <a:latin typeface="+mn-lt"/>
          <a:ea typeface="+mn-ea"/>
          <a:cs typeface="+mn-cs"/>
          <a:sym typeface="Stone Sans ITC TT-Semi" charset="0"/>
        </a:defRPr>
      </a:lvl1pPr>
      <a:lvl2pPr marL="387350" indent="-317500" algn="l" rtl="0" fontAlgn="base">
        <a:lnSpc>
          <a:spcPct val="110000"/>
        </a:lnSpc>
        <a:spcBef>
          <a:spcPct val="0"/>
        </a:spcBef>
        <a:spcAft>
          <a:spcPct val="0"/>
        </a:spcAft>
        <a:buSzPct val="100000"/>
        <a:buFont typeface="Lucida Grande" charset="0"/>
        <a:buChar char="‣"/>
        <a:defRPr sz="3000">
          <a:solidFill>
            <a:schemeClr val="tx1"/>
          </a:solidFill>
          <a:latin typeface="+mn-lt"/>
          <a:ea typeface="+mn-ea"/>
          <a:cs typeface="+mn-cs"/>
          <a:sym typeface="Stone Sans ITC TT-Semi" charset="0"/>
        </a:defRPr>
      </a:lvl2pPr>
      <a:lvl3pPr marL="392113" indent="-317500" algn="l" rtl="0" fontAlgn="base">
        <a:lnSpc>
          <a:spcPct val="110000"/>
        </a:lnSpc>
        <a:spcBef>
          <a:spcPct val="0"/>
        </a:spcBef>
        <a:spcAft>
          <a:spcPct val="0"/>
        </a:spcAft>
        <a:buSzPct val="100000"/>
        <a:buFont typeface="Lucida Grande" charset="0"/>
        <a:buChar char="‣"/>
        <a:defRPr sz="3000">
          <a:solidFill>
            <a:schemeClr val="tx1"/>
          </a:solidFill>
          <a:latin typeface="+mn-lt"/>
          <a:ea typeface="+mn-ea"/>
          <a:cs typeface="+mn-cs"/>
          <a:sym typeface="Stone Sans ITC TT-Semi" charset="0"/>
        </a:defRPr>
      </a:lvl3pPr>
      <a:lvl4pPr marL="387350" indent="-317500" algn="l" rtl="0" fontAlgn="base">
        <a:lnSpc>
          <a:spcPct val="110000"/>
        </a:lnSpc>
        <a:spcBef>
          <a:spcPct val="0"/>
        </a:spcBef>
        <a:spcAft>
          <a:spcPct val="0"/>
        </a:spcAft>
        <a:buSzPct val="100000"/>
        <a:buFont typeface="Lucida Grande" charset="0"/>
        <a:buChar char="‣"/>
        <a:defRPr sz="3000">
          <a:solidFill>
            <a:schemeClr val="tx1"/>
          </a:solidFill>
          <a:latin typeface="+mn-lt"/>
          <a:ea typeface="+mn-ea"/>
          <a:cs typeface="+mn-cs"/>
          <a:sym typeface="Stone Sans ITC TT-Semi" charset="0"/>
        </a:defRPr>
      </a:lvl4pPr>
      <a:lvl5pPr marL="393700" indent="-317500" algn="l" rtl="0" fontAlgn="base">
        <a:lnSpc>
          <a:spcPct val="110000"/>
        </a:lnSpc>
        <a:spcBef>
          <a:spcPct val="0"/>
        </a:spcBef>
        <a:spcAft>
          <a:spcPct val="0"/>
        </a:spcAft>
        <a:buSzPct val="100000"/>
        <a:buFont typeface="Lucida Grande" charset="0"/>
        <a:buChar char="‣"/>
        <a:defRPr sz="3000">
          <a:solidFill>
            <a:schemeClr val="tx1"/>
          </a:solidFill>
          <a:latin typeface="+mn-lt"/>
          <a:ea typeface="+mn-ea"/>
          <a:cs typeface="+mn-cs"/>
          <a:sym typeface="Stone Sans ITC TT-Semi" charset="0"/>
        </a:defRPr>
      </a:lvl5pPr>
      <a:lvl6pPr marL="850900" indent="-317500" algn="l" rtl="0" fontAlgn="base">
        <a:lnSpc>
          <a:spcPct val="110000"/>
        </a:lnSpc>
        <a:spcBef>
          <a:spcPct val="0"/>
        </a:spcBef>
        <a:spcAft>
          <a:spcPct val="0"/>
        </a:spcAft>
        <a:buSzPct val="100000"/>
        <a:buFont typeface="Lucida Grande" charset="0"/>
        <a:buChar char="‣"/>
        <a:defRPr sz="3000">
          <a:solidFill>
            <a:schemeClr val="tx1"/>
          </a:solidFill>
          <a:latin typeface="+mn-lt"/>
          <a:ea typeface="+mn-ea"/>
          <a:cs typeface="+mn-cs"/>
          <a:sym typeface="Stone Sans ITC TT-Semi" charset="0"/>
        </a:defRPr>
      </a:lvl6pPr>
      <a:lvl7pPr marL="1308100" indent="-317500" algn="l" rtl="0" fontAlgn="base">
        <a:lnSpc>
          <a:spcPct val="110000"/>
        </a:lnSpc>
        <a:spcBef>
          <a:spcPct val="0"/>
        </a:spcBef>
        <a:spcAft>
          <a:spcPct val="0"/>
        </a:spcAft>
        <a:buSzPct val="100000"/>
        <a:buFont typeface="Lucida Grande" charset="0"/>
        <a:buChar char="‣"/>
        <a:defRPr sz="3000">
          <a:solidFill>
            <a:schemeClr val="tx1"/>
          </a:solidFill>
          <a:latin typeface="+mn-lt"/>
          <a:ea typeface="+mn-ea"/>
          <a:cs typeface="+mn-cs"/>
          <a:sym typeface="Stone Sans ITC TT-Semi" charset="0"/>
        </a:defRPr>
      </a:lvl7pPr>
      <a:lvl8pPr marL="1765300" indent="-317500" algn="l" rtl="0" fontAlgn="base">
        <a:lnSpc>
          <a:spcPct val="110000"/>
        </a:lnSpc>
        <a:spcBef>
          <a:spcPct val="0"/>
        </a:spcBef>
        <a:spcAft>
          <a:spcPct val="0"/>
        </a:spcAft>
        <a:buSzPct val="100000"/>
        <a:buFont typeface="Lucida Grande" charset="0"/>
        <a:buChar char="‣"/>
        <a:defRPr sz="3000">
          <a:solidFill>
            <a:schemeClr val="tx1"/>
          </a:solidFill>
          <a:latin typeface="+mn-lt"/>
          <a:ea typeface="+mn-ea"/>
          <a:cs typeface="+mn-cs"/>
          <a:sym typeface="Stone Sans ITC TT-Semi" charset="0"/>
        </a:defRPr>
      </a:lvl8pPr>
      <a:lvl9pPr marL="2222500" indent="-317500" algn="l" rtl="0" fontAlgn="base">
        <a:lnSpc>
          <a:spcPct val="110000"/>
        </a:lnSpc>
        <a:spcBef>
          <a:spcPct val="0"/>
        </a:spcBef>
        <a:spcAft>
          <a:spcPct val="0"/>
        </a:spcAft>
        <a:buSzPct val="100000"/>
        <a:buFont typeface="Lucida Grande" charset="0"/>
        <a:buChar char="‣"/>
        <a:defRPr sz="3000">
          <a:solidFill>
            <a:schemeClr val="tx1"/>
          </a:solidFill>
          <a:latin typeface="+mn-lt"/>
          <a:ea typeface="+mn-ea"/>
          <a:cs typeface="+mn-cs"/>
          <a:sym typeface="Stone Sans ITC TT-Semi" charset="0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2800" y="1143000"/>
            <a:ext cx="11379200" cy="812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109502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>
                <a:sym typeface="Comic Sans MS" charset="0"/>
              </a:rPr>
              <a:t>Click to edit Master text styles</a:t>
            </a:r>
          </a:p>
          <a:p>
            <a:pPr lvl="1"/>
            <a:r>
              <a:rPr lang="en-US" dirty="0" smtClean="0">
                <a:sym typeface="Comic Sans MS" charset="0"/>
              </a:rPr>
              <a:t>Second level</a:t>
            </a:r>
          </a:p>
          <a:p>
            <a:pPr lvl="2"/>
            <a:r>
              <a:rPr lang="en-US" dirty="0" smtClean="0">
                <a:sym typeface="Comic Sans MS" charset="0"/>
              </a:rPr>
              <a:t>Third level</a:t>
            </a:r>
          </a:p>
          <a:p>
            <a:pPr lvl="3"/>
            <a:r>
              <a:rPr lang="en-US" dirty="0" smtClean="0">
                <a:sym typeface="Comic Sans MS" charset="0"/>
              </a:rPr>
              <a:t>Fourth level</a:t>
            </a:r>
          </a:p>
          <a:p>
            <a:pPr lvl="4"/>
            <a:r>
              <a:rPr lang="en-US" dirty="0" smtClean="0">
                <a:sym typeface="Comic Sans MS" charset="0"/>
              </a:rPr>
              <a:t>Fifth level</a:t>
            </a:r>
          </a:p>
        </p:txBody>
      </p:sp>
      <p:sp>
        <p:nvSpPr>
          <p:cNvPr id="2050" name="Text Box 2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617450" y="9375775"/>
            <a:ext cx="306388" cy="29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defRPr sz="1200">
                <a:solidFill>
                  <a:srgbClr val="000000"/>
                </a:solidFill>
                <a:latin typeface="Lucida Sans" charset="0"/>
                <a:ea typeface="Lucida Sans" charset="0"/>
                <a:cs typeface="Lucida Sans" charset="0"/>
              </a:defRPr>
            </a:lvl1pPr>
            <a:lvl2pPr>
              <a:defRPr sz="1200">
                <a:solidFill>
                  <a:schemeClr val="tx1"/>
                </a:solidFill>
                <a:latin typeface="Lucida Sans" charset="0"/>
              </a:defRPr>
            </a:lvl2pPr>
            <a:lvl3pPr>
              <a:defRPr sz="1200">
                <a:solidFill>
                  <a:schemeClr val="tx1"/>
                </a:solidFill>
                <a:latin typeface="Lucida Sans" charset="0"/>
              </a:defRPr>
            </a:lvl3pPr>
            <a:lvl4pPr>
              <a:defRPr sz="1200">
                <a:solidFill>
                  <a:schemeClr val="tx1"/>
                </a:solidFill>
                <a:latin typeface="Lucida Sans" charset="0"/>
              </a:defRPr>
            </a:lvl4pPr>
            <a:lvl5pPr>
              <a:defRPr sz="1200">
                <a:solidFill>
                  <a:schemeClr val="tx1"/>
                </a:solidFill>
                <a:latin typeface="Lucida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</a:defRPr>
            </a:lvl9pPr>
          </a:lstStyle>
          <a:p>
            <a:fld id="{40E491F0-7CEC-4A41-A9AD-59122B295211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13004800" cy="812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109502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>
                <a:sym typeface="Comic Sans MS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hf hdr="0" ftr="0" dt="0"/>
  <p:txStyles>
    <p:titleStyle>
      <a:lvl1pPr marL="781050" indent="-774700" algn="l" rtl="0" fontAlgn="base">
        <a:spcBef>
          <a:spcPct val="0"/>
        </a:spcBef>
        <a:spcAft>
          <a:spcPct val="0"/>
        </a:spcAft>
        <a:defRPr sz="2400">
          <a:solidFill>
            <a:srgbClr val="004080"/>
          </a:solidFill>
          <a:latin typeface="Arial" pitchFamily="34" charset="0"/>
          <a:ea typeface="+mj-ea"/>
          <a:cs typeface="+mj-cs"/>
          <a:sym typeface="Comic Sans MS" charset="0"/>
        </a:defRPr>
      </a:lvl1pPr>
      <a:lvl2pPr marL="781050" indent="-774700" algn="l" rtl="0" fontAlgn="base">
        <a:spcBef>
          <a:spcPct val="0"/>
        </a:spcBef>
        <a:spcAft>
          <a:spcPct val="0"/>
        </a:spcAft>
        <a:defRPr sz="2400">
          <a:solidFill>
            <a:srgbClr val="004080"/>
          </a:solidFill>
          <a:latin typeface="Comic Sans MS" charset="0"/>
          <a:ea typeface="ヒラギノ明朝 ProN W3" charset="0"/>
          <a:cs typeface="ヒラギノ明朝 ProN W3" charset="0"/>
          <a:sym typeface="Comic Sans MS" charset="0"/>
        </a:defRPr>
      </a:lvl2pPr>
      <a:lvl3pPr marL="781050" indent="-774700" algn="l" rtl="0" fontAlgn="base">
        <a:spcBef>
          <a:spcPct val="0"/>
        </a:spcBef>
        <a:spcAft>
          <a:spcPct val="0"/>
        </a:spcAft>
        <a:defRPr sz="2400">
          <a:solidFill>
            <a:srgbClr val="004080"/>
          </a:solidFill>
          <a:latin typeface="Comic Sans MS" charset="0"/>
          <a:ea typeface="ヒラギノ明朝 ProN W3" charset="0"/>
          <a:cs typeface="ヒラギノ明朝 ProN W3" charset="0"/>
          <a:sym typeface="Comic Sans MS" charset="0"/>
        </a:defRPr>
      </a:lvl3pPr>
      <a:lvl4pPr marL="781050" indent="-774700" algn="l" rtl="0" fontAlgn="base">
        <a:spcBef>
          <a:spcPct val="0"/>
        </a:spcBef>
        <a:spcAft>
          <a:spcPct val="0"/>
        </a:spcAft>
        <a:defRPr sz="2400">
          <a:solidFill>
            <a:srgbClr val="004080"/>
          </a:solidFill>
          <a:latin typeface="Comic Sans MS" charset="0"/>
          <a:ea typeface="ヒラギノ明朝 ProN W3" charset="0"/>
          <a:cs typeface="ヒラギノ明朝 ProN W3" charset="0"/>
          <a:sym typeface="Comic Sans MS" charset="0"/>
        </a:defRPr>
      </a:lvl4pPr>
      <a:lvl5pPr marL="781050" indent="-774700" algn="l" rtl="0" fontAlgn="base">
        <a:spcBef>
          <a:spcPct val="0"/>
        </a:spcBef>
        <a:spcAft>
          <a:spcPct val="0"/>
        </a:spcAft>
        <a:defRPr sz="2400">
          <a:solidFill>
            <a:srgbClr val="004080"/>
          </a:solidFill>
          <a:latin typeface="Comic Sans MS" charset="0"/>
          <a:ea typeface="ヒラギノ明朝 ProN W3" charset="0"/>
          <a:cs typeface="ヒラギノ明朝 ProN W3" charset="0"/>
          <a:sym typeface="Comic Sans MS" charset="0"/>
        </a:defRPr>
      </a:lvl5pPr>
      <a:lvl6pPr marL="1238250" indent="-774700" algn="l" rtl="0" fontAlgn="base">
        <a:spcBef>
          <a:spcPct val="0"/>
        </a:spcBef>
        <a:spcAft>
          <a:spcPct val="0"/>
        </a:spcAft>
        <a:defRPr sz="2400">
          <a:solidFill>
            <a:srgbClr val="004080"/>
          </a:solidFill>
          <a:latin typeface="Comic Sans MS" charset="0"/>
          <a:ea typeface="ヒラギノ明朝 ProN W3" charset="0"/>
          <a:cs typeface="ヒラギノ明朝 ProN W3" charset="0"/>
          <a:sym typeface="Comic Sans MS" charset="0"/>
        </a:defRPr>
      </a:lvl6pPr>
      <a:lvl7pPr marL="1695450" indent="-774700" algn="l" rtl="0" fontAlgn="base">
        <a:spcBef>
          <a:spcPct val="0"/>
        </a:spcBef>
        <a:spcAft>
          <a:spcPct val="0"/>
        </a:spcAft>
        <a:defRPr sz="2400">
          <a:solidFill>
            <a:srgbClr val="004080"/>
          </a:solidFill>
          <a:latin typeface="Comic Sans MS" charset="0"/>
          <a:ea typeface="ヒラギノ明朝 ProN W3" charset="0"/>
          <a:cs typeface="ヒラギノ明朝 ProN W3" charset="0"/>
          <a:sym typeface="Comic Sans MS" charset="0"/>
        </a:defRPr>
      </a:lvl7pPr>
      <a:lvl8pPr marL="2152650" indent="-774700" algn="l" rtl="0" fontAlgn="base">
        <a:spcBef>
          <a:spcPct val="0"/>
        </a:spcBef>
        <a:spcAft>
          <a:spcPct val="0"/>
        </a:spcAft>
        <a:defRPr sz="2400">
          <a:solidFill>
            <a:srgbClr val="004080"/>
          </a:solidFill>
          <a:latin typeface="Comic Sans MS" charset="0"/>
          <a:ea typeface="ヒラギノ明朝 ProN W3" charset="0"/>
          <a:cs typeface="ヒラギノ明朝 ProN W3" charset="0"/>
          <a:sym typeface="Comic Sans MS" charset="0"/>
        </a:defRPr>
      </a:lvl8pPr>
      <a:lvl9pPr marL="2609850" indent="-774700" algn="l" rtl="0" fontAlgn="base">
        <a:spcBef>
          <a:spcPct val="0"/>
        </a:spcBef>
        <a:spcAft>
          <a:spcPct val="0"/>
        </a:spcAft>
        <a:defRPr sz="2400">
          <a:solidFill>
            <a:srgbClr val="004080"/>
          </a:solidFill>
          <a:latin typeface="Comic Sans MS" charset="0"/>
          <a:ea typeface="ヒラギノ明朝 ProN W3" charset="0"/>
          <a:cs typeface="ヒラギノ明朝 ProN W3" charset="0"/>
          <a:sym typeface="Comic Sans MS" charset="0"/>
        </a:defRPr>
      </a:lvl9pPr>
    </p:titleStyle>
    <p:bodyStyle>
      <a:lvl1pPr marL="6350" algn="l" rtl="0" fontAlgn="base">
        <a:lnSpc>
          <a:spcPct val="120000"/>
        </a:lnSpc>
        <a:spcBef>
          <a:spcPct val="0"/>
        </a:spcBef>
        <a:spcAft>
          <a:spcPct val="0"/>
        </a:spcAft>
        <a:defRPr sz="2400">
          <a:solidFill>
            <a:srgbClr val="004080"/>
          </a:solidFill>
          <a:latin typeface="Arial" pitchFamily="34" charset="0"/>
          <a:ea typeface="+mn-ea"/>
          <a:cs typeface="+mn-cs"/>
          <a:sym typeface="Comic Sans MS" charset="0"/>
        </a:defRPr>
      </a:lvl1pPr>
      <a:lvl2pPr marL="328613" indent="-322263" algn="l" rtl="0" fontAlgn="base">
        <a:lnSpc>
          <a:spcPct val="120000"/>
        </a:lnSpc>
        <a:spcBef>
          <a:spcPct val="0"/>
        </a:spcBef>
        <a:spcAft>
          <a:spcPct val="0"/>
        </a:spcAft>
        <a:buSzPct val="150000"/>
        <a:buFont typeface="Comic Sans MS" charset="0"/>
        <a:buChar char="•"/>
        <a:defRPr sz="2400">
          <a:solidFill>
            <a:srgbClr val="000000"/>
          </a:solidFill>
          <a:latin typeface="Arial" pitchFamily="34" charset="0"/>
          <a:ea typeface="+mn-ea"/>
          <a:cs typeface="+mn-cs"/>
          <a:sym typeface="Comic Sans MS" charset="0"/>
        </a:defRPr>
      </a:lvl2pPr>
      <a:lvl3pPr marL="557213" indent="-254000" algn="l" rtl="0" fontAlgn="base">
        <a:lnSpc>
          <a:spcPct val="120000"/>
        </a:lnSpc>
        <a:spcBef>
          <a:spcPct val="0"/>
        </a:spcBef>
        <a:spcAft>
          <a:spcPct val="0"/>
        </a:spcAft>
        <a:buSzPct val="125000"/>
        <a:buFont typeface="Comic Sans MS" charset="0"/>
        <a:buChar char="-"/>
        <a:defRPr sz="2400">
          <a:solidFill>
            <a:srgbClr val="000000"/>
          </a:solidFill>
          <a:latin typeface="Arial" pitchFamily="34" charset="0"/>
          <a:ea typeface="+mn-ea"/>
          <a:cs typeface="+mn-cs"/>
          <a:sym typeface="Comic Sans MS" charset="0"/>
        </a:defRPr>
      </a:lvl3pPr>
      <a:lvl4pPr marL="558800" indent="-254000" algn="l" rtl="0" fontAlgn="base">
        <a:lnSpc>
          <a:spcPct val="120000"/>
        </a:lnSpc>
        <a:spcBef>
          <a:spcPct val="0"/>
        </a:spcBef>
        <a:spcAft>
          <a:spcPct val="0"/>
        </a:spcAft>
        <a:buClr>
          <a:srgbClr val="000000"/>
        </a:buClr>
        <a:buSzPct val="125000"/>
        <a:buFont typeface="Comic Sans MS" charset="0"/>
        <a:buChar char="-"/>
        <a:defRPr sz="2400">
          <a:solidFill>
            <a:srgbClr val="000000"/>
          </a:solidFill>
          <a:latin typeface="Arial" pitchFamily="34" charset="0"/>
          <a:ea typeface="+mn-ea"/>
          <a:cs typeface="+mn-cs"/>
          <a:sym typeface="Comic Sans MS" charset="0"/>
        </a:defRPr>
      </a:lvl4pPr>
      <a:lvl5pPr marL="558800" indent="-254000" algn="l" rtl="0" fontAlgn="base">
        <a:lnSpc>
          <a:spcPct val="120000"/>
        </a:lnSpc>
        <a:spcBef>
          <a:spcPct val="0"/>
        </a:spcBef>
        <a:spcAft>
          <a:spcPct val="0"/>
        </a:spcAft>
        <a:buSzPct val="125000"/>
        <a:buFont typeface="Comic Sans MS" charset="0"/>
        <a:buChar char="-"/>
        <a:defRPr sz="2400">
          <a:solidFill>
            <a:srgbClr val="000000"/>
          </a:solidFill>
          <a:latin typeface="Arial" pitchFamily="34" charset="0"/>
          <a:ea typeface="+mn-ea"/>
          <a:cs typeface="+mn-cs"/>
          <a:sym typeface="Comic Sans MS" charset="0"/>
        </a:defRPr>
      </a:lvl5pPr>
      <a:lvl6pPr marL="1016000" indent="-254000" algn="l" rtl="0" fontAlgn="base">
        <a:lnSpc>
          <a:spcPct val="120000"/>
        </a:lnSpc>
        <a:spcBef>
          <a:spcPct val="0"/>
        </a:spcBef>
        <a:spcAft>
          <a:spcPct val="0"/>
        </a:spcAft>
        <a:buSzPct val="125000"/>
        <a:buFont typeface="Comic Sans MS" charset="0"/>
        <a:buChar char="-"/>
        <a:defRPr sz="2400">
          <a:solidFill>
            <a:srgbClr val="000000"/>
          </a:solidFill>
          <a:latin typeface="+mn-lt"/>
          <a:ea typeface="+mn-ea"/>
          <a:cs typeface="+mn-cs"/>
          <a:sym typeface="Comic Sans MS" charset="0"/>
        </a:defRPr>
      </a:lvl6pPr>
      <a:lvl7pPr marL="1473200" indent="-254000" algn="l" rtl="0" fontAlgn="base">
        <a:lnSpc>
          <a:spcPct val="120000"/>
        </a:lnSpc>
        <a:spcBef>
          <a:spcPct val="0"/>
        </a:spcBef>
        <a:spcAft>
          <a:spcPct val="0"/>
        </a:spcAft>
        <a:buSzPct val="125000"/>
        <a:buFont typeface="Comic Sans MS" charset="0"/>
        <a:buChar char="-"/>
        <a:defRPr sz="2400">
          <a:solidFill>
            <a:srgbClr val="000000"/>
          </a:solidFill>
          <a:latin typeface="+mn-lt"/>
          <a:ea typeface="+mn-ea"/>
          <a:cs typeface="+mn-cs"/>
          <a:sym typeface="Comic Sans MS" charset="0"/>
        </a:defRPr>
      </a:lvl7pPr>
      <a:lvl8pPr marL="1930400" indent="-254000" algn="l" rtl="0" fontAlgn="base">
        <a:lnSpc>
          <a:spcPct val="120000"/>
        </a:lnSpc>
        <a:spcBef>
          <a:spcPct val="0"/>
        </a:spcBef>
        <a:spcAft>
          <a:spcPct val="0"/>
        </a:spcAft>
        <a:buSzPct val="125000"/>
        <a:buFont typeface="Comic Sans MS" charset="0"/>
        <a:buChar char="-"/>
        <a:defRPr sz="2400">
          <a:solidFill>
            <a:srgbClr val="000000"/>
          </a:solidFill>
          <a:latin typeface="+mn-lt"/>
          <a:ea typeface="+mn-ea"/>
          <a:cs typeface="+mn-cs"/>
          <a:sym typeface="Comic Sans MS" charset="0"/>
        </a:defRPr>
      </a:lvl8pPr>
      <a:lvl9pPr marL="2387600" indent="-254000" algn="l" rtl="0" fontAlgn="base">
        <a:lnSpc>
          <a:spcPct val="120000"/>
        </a:lnSpc>
        <a:spcBef>
          <a:spcPct val="0"/>
        </a:spcBef>
        <a:spcAft>
          <a:spcPct val="0"/>
        </a:spcAft>
        <a:buSzPct val="125000"/>
        <a:buFont typeface="Comic Sans MS" charset="0"/>
        <a:buChar char="-"/>
        <a:defRPr sz="2400">
          <a:solidFill>
            <a:srgbClr val="000000"/>
          </a:solidFill>
          <a:latin typeface="+mn-lt"/>
          <a:ea typeface="+mn-ea"/>
          <a:cs typeface="+mn-cs"/>
          <a:sym typeface="Comic Sans MS" charset="0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3" name="Group 1"/>
          <p:cNvGraphicFramePr>
            <a:graphicFrameLocks noGrp="1"/>
          </p:cNvGraphicFramePr>
          <p:nvPr/>
        </p:nvGraphicFramePr>
        <p:xfrm>
          <a:off x="379413" y="9272588"/>
          <a:ext cx="12180887" cy="368300"/>
        </p:xfrm>
        <a:graphic>
          <a:graphicData uri="http://schemas.openxmlformats.org/drawingml/2006/table">
            <a:tbl>
              <a:tblPr/>
              <a:tblGrid>
                <a:gridCol w="2143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9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0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92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764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873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80511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68300"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Lucida Grande" charset="0"/>
                        <a:buNone/>
                        <a:tabLst/>
                      </a:pPr>
                      <a:r>
                        <a:rPr kumimoji="0" lang="en-U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C4C4C"/>
                          </a:solidFill>
                          <a:effectLst/>
                          <a:latin typeface="Times" charset="0"/>
                          <a:cs typeface="Times" charset="0"/>
                          <a:sym typeface="Times" charset="0"/>
                        </a:rPr>
                        <a:t>Algorithms, 4</a:t>
                      </a:r>
                      <a:r>
                        <a:rPr kumimoji="0" lang="en-US" sz="1600" b="0" i="1" u="none" strike="noStrike" cap="none" normalizeH="0" baseline="32000" dirty="0" smtClean="0">
                          <a:ln>
                            <a:noFill/>
                          </a:ln>
                          <a:solidFill>
                            <a:srgbClr val="4C4C4C"/>
                          </a:solidFill>
                          <a:effectLst/>
                          <a:latin typeface="Times" charset="0"/>
                          <a:cs typeface="Times" charset="0"/>
                          <a:sym typeface="Times" charset="0"/>
                        </a:rPr>
                        <a:t>th</a:t>
                      </a:r>
                      <a:r>
                        <a:rPr kumimoji="0" lang="en-U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C4C4C"/>
                          </a:solidFill>
                          <a:effectLst/>
                          <a:latin typeface="Times" charset="0"/>
                          <a:cs typeface="Times" charset="0"/>
                          <a:sym typeface="Times" charset="0"/>
                        </a:rPr>
                        <a:t> Edition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Lucida Grande" charset="0"/>
                        <a:buNone/>
                        <a:tabLst/>
                      </a:pPr>
                      <a:r>
                        <a:rPr kumimoji="0" 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4C4C4C"/>
                          </a:solidFill>
                          <a:effectLst/>
                          <a:latin typeface="Times" charset="0"/>
                          <a:ea typeface="Lucida Grande" charset="0"/>
                          <a:cs typeface="Lucida Grande" charset="0"/>
                          <a:sym typeface="Times" charset="0"/>
                        </a:rPr>
                        <a:t>∙</a:t>
                      </a: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Lucida Grande" charset="0"/>
                        <a:buNone/>
                        <a:tabLst/>
                      </a:pPr>
                      <a:r>
                        <a:rPr kumimoji="0" 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4C4C4C"/>
                          </a:solidFill>
                          <a:effectLst/>
                          <a:latin typeface="Times" charset="0"/>
                          <a:cs typeface="Times" charset="0"/>
                          <a:sym typeface="Times" charset="0"/>
                        </a:rPr>
                        <a:t>Robert Sedgewick and Kevin Wayne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Lucida Grande" charset="0"/>
                        <a:buNone/>
                        <a:tabLst/>
                      </a:pPr>
                      <a:r>
                        <a:rPr kumimoji="0" 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4C4C4C"/>
                          </a:solidFill>
                          <a:effectLst/>
                          <a:latin typeface="Times" charset="0"/>
                          <a:ea typeface="Lucida Grande" charset="0"/>
                          <a:cs typeface="Lucida Grande" charset="0"/>
                          <a:sym typeface="Times" charset="0"/>
                        </a:rPr>
                        <a:t>∙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Lucida Grande" charset="0"/>
                        <a:buNone/>
                        <a:tabLst/>
                      </a:pPr>
                      <a:r>
                        <a:rPr kumimoji="0" 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4C4C4C"/>
                          </a:solidFill>
                          <a:effectLst/>
                          <a:latin typeface="Times" charset="0"/>
                          <a:cs typeface="Times" charset="0"/>
                          <a:sym typeface="Times" charset="0"/>
                        </a:rPr>
                        <a:t>Copyright © 2002–2012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Lucida Grande" charset="0"/>
                        <a:buNone/>
                        <a:tabLst/>
                      </a:pPr>
                      <a:r>
                        <a:rPr kumimoji="0" 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4C4C4C"/>
                          </a:solidFill>
                          <a:effectLst/>
                          <a:latin typeface="Times" charset="0"/>
                          <a:ea typeface="Lucida Grande" charset="0"/>
                          <a:cs typeface="Lucida Grande" charset="0"/>
                          <a:sym typeface="Times" charset="0"/>
                        </a:rPr>
                        <a:t>∙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71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Lucida Grande" charset="0"/>
                        <a:buNone/>
                        <a:tabLst/>
                      </a:pPr>
                      <a:r>
                        <a:rPr kumimoji="0" lang="en-U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C4C4C"/>
                          </a:solidFill>
                          <a:effectLst/>
                          <a:latin typeface="Times" charset="0"/>
                          <a:cs typeface="Times" charset="0"/>
                          <a:sym typeface="Times" charset="0"/>
                        </a:rPr>
                        <a:t>February 14, 2013 2:50:25 PM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103" name="Picture 3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94" t="4114" r="2625" b="4681"/>
          <a:stretch>
            <a:fillRect/>
          </a:stretch>
        </p:blipFill>
        <p:spPr bwMode="auto">
          <a:xfrm>
            <a:off x="1209675" y="3243263"/>
            <a:ext cx="3684588" cy="4584700"/>
          </a:xfrm>
          <a:prstGeom prst="rect">
            <a:avLst/>
          </a:prstGeom>
          <a:noFill/>
          <a:ln>
            <a:noFill/>
          </a:ln>
          <a:effectLst>
            <a:outerShdw blurRad="127000" dist="76199" dir="2700000" algn="ctr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104" name="Rectangle 3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/>
            <a:r>
              <a:rPr lang="en-US" dirty="0"/>
              <a:t>4.4  </a:t>
            </a:r>
            <a:r>
              <a:rPr lang="en-US" dirty="0" err="1" smtClean="0"/>
              <a:t>Dijkstr</a:t>
            </a:r>
            <a:r>
              <a:rPr lang="sl-SI" dirty="0" smtClean="0"/>
              <a:t>in</a:t>
            </a:r>
            <a:r>
              <a:rPr lang="en-US" dirty="0" smtClean="0"/>
              <a:t> </a:t>
            </a:r>
            <a:r>
              <a:rPr lang="en-US" dirty="0" err="1" smtClean="0"/>
              <a:t>Algorit</a:t>
            </a:r>
            <a:r>
              <a:rPr lang="sl-SI" dirty="0" smtClean="0"/>
              <a:t>e</a:t>
            </a:r>
            <a:r>
              <a:rPr lang="en-US" dirty="0" smtClean="0"/>
              <a:t>m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19938" y="2160723"/>
            <a:ext cx="3816424" cy="4725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 smtClean="0"/>
              <a:t>Povzeto po</a:t>
            </a:r>
            <a:endParaRPr lang="sl-SI" sz="20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F67BB-4E89-4EFE-95AD-0D4470D8491F}" type="slidenum">
              <a:rPr lang="en-US"/>
              <a:pPr/>
              <a:t>10</a:t>
            </a:fld>
            <a:endParaRPr lang="en-US"/>
          </a:p>
        </p:txBody>
      </p:sp>
      <p:sp>
        <p:nvSpPr>
          <p:cNvPr id="12289" name="Rectangle 1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rIns="168204"/>
          <a:lstStyle/>
          <a:p>
            <a:pPr marL="379413" lvl="1"/>
            <a:r>
              <a:rPr lang="sl-SI" dirty="0"/>
              <a:t>Vozlišča dodamo glede na njihovo razdaljo od začetnega vozlišča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s(0)</a:t>
            </a:r>
            <a:r>
              <a:rPr lang="sl-SI" dirty="0"/>
              <a:t/>
            </a:r>
            <a:br>
              <a:rPr lang="sl-SI" dirty="0"/>
            </a:br>
            <a:r>
              <a:rPr lang="sl-SI" dirty="0"/>
              <a:t>(vozlišče, ki še ni v drevesu in ima najmanjšo vrednost </a:t>
            </a:r>
            <a:r>
              <a:rPr lang="en-US" dirty="0"/>
              <a:t> </a:t>
            </a:r>
            <a:r>
              <a:rPr lang="en-US" sz="2000" dirty="0" err="1">
                <a:latin typeface="Courier New" panose="02070309020205020404" pitchFamily="49" charset="0"/>
                <a:ea typeface="Courier New Bold" charset="0"/>
                <a:cs typeface="Courier New" panose="02070309020205020404" pitchFamily="49" charset="0"/>
                <a:sym typeface="Courier New Bold" charset="0"/>
              </a:rPr>
              <a:t>razdDo</a:t>
            </a:r>
            <a:r>
              <a:rPr lang="en-US" sz="2000" dirty="0">
                <a:latin typeface="Courier New" panose="02070309020205020404" pitchFamily="49" charset="0"/>
                <a:ea typeface="Courier New Bold" charset="0"/>
                <a:cs typeface="Courier New" panose="02070309020205020404" pitchFamily="49" charset="0"/>
                <a:sym typeface="Courier New Bold" charset="0"/>
              </a:rPr>
              <a:t>[]</a:t>
            </a:r>
            <a:r>
              <a:rPr lang="en-US" dirty="0"/>
              <a:t>).</a:t>
            </a:r>
          </a:p>
          <a:p>
            <a:pPr marL="379413" lvl="1"/>
            <a:r>
              <a:rPr lang="sl-SI" dirty="0"/>
              <a:t>Dodamo vozlišče v drevo in po potrebi popravimo razdalje za vsa sosednja (glede na to) vozlišče</a:t>
            </a:r>
            <a:r>
              <a:rPr lang="en-US" dirty="0"/>
              <a:t>.</a:t>
            </a:r>
            <a:endParaRPr lang="en-US" dirty="0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 indent="0"/>
            <a:r>
              <a:rPr lang="en-US" dirty="0" err="1" smtClean="0"/>
              <a:t>Dijkstrin</a:t>
            </a:r>
            <a:r>
              <a:rPr lang="en-US" dirty="0" smtClean="0"/>
              <a:t> </a:t>
            </a:r>
            <a:r>
              <a:rPr lang="en-US" dirty="0" err="1" smtClean="0"/>
              <a:t>algoritem</a:t>
            </a:r>
            <a:endParaRPr lang="en-US" dirty="0"/>
          </a:p>
        </p:txBody>
      </p:sp>
      <p:sp>
        <p:nvSpPr>
          <p:cNvPr id="12291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2292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2293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2294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2295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2296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2297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2298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2299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2300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2301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2302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2303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2304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2305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2306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2307" name="Oval 19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12308" name="Oval 20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12309" name="Oval 21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12310" name="Oval 22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12311" name="Oval 23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2312" name="Oval 24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12313" name="Oval 25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12314" name="Rectangle 26"/>
          <p:cNvSpPr>
            <a:spLocks/>
          </p:cNvSpPr>
          <p:nvPr/>
        </p:nvSpPr>
        <p:spPr bwMode="auto">
          <a:xfrm>
            <a:off x="9271000" y="3378200"/>
            <a:ext cx="2463780" cy="3490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v  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razdDo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[] 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povezDo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[]</a:t>
            </a:r>
            <a:endParaRPr lang="en-US" sz="1800" dirty="0">
              <a:solidFill>
                <a:srgbClr val="000000"/>
              </a:solidFill>
              <a:latin typeface="Arial" pitchFamily="34" charset="0"/>
              <a:ea typeface="Courier New Bold" charset="0"/>
              <a:cs typeface="Arial" pitchFamily="34" charset="0"/>
              <a:sym typeface="Courier New Bold" charset="0"/>
            </a:endParaRP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0     0.0        -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1     5.0       0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1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2    17.0       1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2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3    20.0       1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3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4     9.0       0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4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5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6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7     8.0       0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7 </a:t>
            </a:r>
          </a:p>
        </p:txBody>
      </p:sp>
      <p:sp>
        <p:nvSpPr>
          <p:cNvPr id="12315" name="Line 27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2316" name="Oval 28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680B00-60C5-41F2-B33A-A80493FFE3CD}" type="slidenum">
              <a:rPr lang="en-US"/>
              <a:pPr/>
              <a:t>11</a:t>
            </a:fld>
            <a:endParaRPr lang="en-US"/>
          </a:p>
        </p:txBody>
      </p:sp>
      <p:sp>
        <p:nvSpPr>
          <p:cNvPr id="13313" name="Rectangle 1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rIns="168204"/>
          <a:lstStyle/>
          <a:p>
            <a:pPr marL="379413" lvl="1"/>
            <a:r>
              <a:rPr lang="sl-SI" dirty="0"/>
              <a:t>Vozlišča dodamo glede na njihovo razdaljo od začetnega vozlišča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s(0)</a:t>
            </a:r>
            <a:r>
              <a:rPr lang="sl-SI" dirty="0"/>
              <a:t/>
            </a:r>
            <a:br>
              <a:rPr lang="sl-SI" dirty="0"/>
            </a:br>
            <a:r>
              <a:rPr lang="sl-SI" dirty="0"/>
              <a:t>(vozlišče, ki še ni v drevesu in ima najmanjšo vrednost </a:t>
            </a:r>
            <a:r>
              <a:rPr lang="en-US" dirty="0"/>
              <a:t> </a:t>
            </a:r>
            <a:r>
              <a:rPr lang="en-US" sz="2000" dirty="0" err="1">
                <a:latin typeface="Courier New" panose="02070309020205020404" pitchFamily="49" charset="0"/>
                <a:ea typeface="Courier New Bold" charset="0"/>
                <a:cs typeface="Courier New" panose="02070309020205020404" pitchFamily="49" charset="0"/>
                <a:sym typeface="Courier New Bold" charset="0"/>
              </a:rPr>
              <a:t>razdDo</a:t>
            </a:r>
            <a:r>
              <a:rPr lang="en-US" sz="2000" dirty="0">
                <a:latin typeface="Courier New" panose="02070309020205020404" pitchFamily="49" charset="0"/>
                <a:ea typeface="Courier New Bold" charset="0"/>
                <a:cs typeface="Courier New" panose="02070309020205020404" pitchFamily="49" charset="0"/>
                <a:sym typeface="Courier New Bold" charset="0"/>
              </a:rPr>
              <a:t>[]</a:t>
            </a:r>
            <a:r>
              <a:rPr lang="en-US" dirty="0"/>
              <a:t>).</a:t>
            </a:r>
          </a:p>
          <a:p>
            <a:pPr marL="379413" lvl="1"/>
            <a:r>
              <a:rPr lang="sl-SI" dirty="0"/>
              <a:t>Dodamo vozlišče v drevo in po potrebi popravimo razdalje za vsa sosednja (glede na to) </a:t>
            </a:r>
            <a:r>
              <a:rPr lang="sl-SI" dirty="0" smtClean="0"/>
              <a:t>vozlišče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 indent="0"/>
            <a:r>
              <a:rPr lang="en-US" dirty="0" err="1" smtClean="0"/>
              <a:t>Dijkstrin</a:t>
            </a:r>
            <a:r>
              <a:rPr lang="en-US" dirty="0" smtClean="0"/>
              <a:t> </a:t>
            </a:r>
            <a:r>
              <a:rPr lang="en-US" dirty="0" err="1" smtClean="0"/>
              <a:t>algoritem</a:t>
            </a:r>
            <a:endParaRPr lang="en-US" dirty="0"/>
          </a:p>
        </p:txBody>
      </p:sp>
      <p:sp>
        <p:nvSpPr>
          <p:cNvPr id="13315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3316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3317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3318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3319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3320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3321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3322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3323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3324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3325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3326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3327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3328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3329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3330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3331" name="Oval 19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13332" name="Oval 20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13333" name="Oval 21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79211B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FFFFFF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13334" name="Oval 22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13335" name="Oval 23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13336" name="Oval 24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3337" name="Oval 25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13338" name="Oval 26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13339" name="Rectangle 27"/>
          <p:cNvSpPr>
            <a:spLocks/>
          </p:cNvSpPr>
          <p:nvPr/>
        </p:nvSpPr>
        <p:spPr bwMode="auto">
          <a:xfrm>
            <a:off x="1016000" y="8483600"/>
            <a:ext cx="2284243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izberemo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vozlišče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7</a:t>
            </a:r>
          </a:p>
        </p:txBody>
      </p:sp>
      <p:sp>
        <p:nvSpPr>
          <p:cNvPr id="13340" name="Rectangle 28"/>
          <p:cNvSpPr>
            <a:spLocks/>
          </p:cNvSpPr>
          <p:nvPr/>
        </p:nvSpPr>
        <p:spPr bwMode="auto">
          <a:xfrm>
            <a:off x="9271000" y="3378200"/>
            <a:ext cx="2463780" cy="3490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v  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razdDo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[] 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povezDo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[]</a:t>
            </a:r>
            <a:endParaRPr lang="en-US" sz="1800" dirty="0">
              <a:solidFill>
                <a:srgbClr val="000000"/>
              </a:solidFill>
              <a:latin typeface="Arial" pitchFamily="34" charset="0"/>
              <a:ea typeface="Courier New Bold" charset="0"/>
              <a:cs typeface="Arial" pitchFamily="34" charset="0"/>
              <a:sym typeface="Courier New Bold" charset="0"/>
            </a:endParaRP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0     0.0        -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1     5.0       0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1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2    17.0       1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2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3    20.0       1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3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4     9.0       0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4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5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6</a:t>
            </a:r>
          </a:p>
          <a:p>
            <a:pPr marL="57150"/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7     8.0       0</a:t>
            </a: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7 </a:t>
            </a:r>
          </a:p>
        </p:txBody>
      </p:sp>
      <p:sp>
        <p:nvSpPr>
          <p:cNvPr id="13341" name="Line 29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3342" name="Line 30"/>
          <p:cNvSpPr>
            <a:spLocks noChangeShapeType="1"/>
          </p:cNvSpPr>
          <p:nvPr/>
        </p:nvSpPr>
        <p:spPr bwMode="auto">
          <a:xfrm flipH="1">
            <a:off x="8856663" y="6594475"/>
            <a:ext cx="384175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E2E782-35D2-40E9-A93D-90A07C383704}" type="slidenum">
              <a:rPr lang="en-US"/>
              <a:pPr/>
              <a:t>12</a:t>
            </a:fld>
            <a:endParaRPr lang="en-US"/>
          </a:p>
        </p:txBody>
      </p:sp>
      <p:sp>
        <p:nvSpPr>
          <p:cNvPr id="14337" name="Rectangle 1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rIns="168204"/>
          <a:lstStyle/>
          <a:p>
            <a:pPr marL="379413" lvl="1"/>
            <a:r>
              <a:rPr lang="sl-SI" dirty="0"/>
              <a:t>Vozlišča dodamo glede na njihovo razdaljo od začetnega vozlišča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s(0)</a:t>
            </a:r>
            <a:r>
              <a:rPr lang="sl-SI" dirty="0"/>
              <a:t/>
            </a:r>
            <a:br>
              <a:rPr lang="sl-SI" dirty="0"/>
            </a:br>
            <a:r>
              <a:rPr lang="sl-SI" dirty="0"/>
              <a:t>(vozlišče, ki še ni v drevesu in ima najmanjšo vrednost </a:t>
            </a:r>
            <a:r>
              <a:rPr lang="en-US" dirty="0"/>
              <a:t> </a:t>
            </a:r>
            <a:r>
              <a:rPr lang="en-US" sz="2000" dirty="0" err="1">
                <a:latin typeface="Courier New" panose="02070309020205020404" pitchFamily="49" charset="0"/>
                <a:ea typeface="Courier New Bold" charset="0"/>
                <a:cs typeface="Courier New" panose="02070309020205020404" pitchFamily="49" charset="0"/>
                <a:sym typeface="Courier New Bold" charset="0"/>
              </a:rPr>
              <a:t>razdDo</a:t>
            </a:r>
            <a:r>
              <a:rPr lang="en-US" sz="2000" dirty="0">
                <a:latin typeface="Courier New" panose="02070309020205020404" pitchFamily="49" charset="0"/>
                <a:ea typeface="Courier New Bold" charset="0"/>
                <a:cs typeface="Courier New" panose="02070309020205020404" pitchFamily="49" charset="0"/>
                <a:sym typeface="Courier New Bold" charset="0"/>
              </a:rPr>
              <a:t>[]</a:t>
            </a:r>
            <a:r>
              <a:rPr lang="en-US" dirty="0"/>
              <a:t>).</a:t>
            </a:r>
          </a:p>
          <a:p>
            <a:pPr marL="379413" lvl="1"/>
            <a:r>
              <a:rPr lang="sl-SI" dirty="0"/>
              <a:t>Dodamo vozlišče v drevo in po potrebi popravimo razdalje za vsa sosednja (glede na to) vozlišče</a:t>
            </a:r>
            <a:r>
              <a:rPr lang="en-US" dirty="0"/>
              <a:t>.</a:t>
            </a:r>
            <a:endParaRPr lang="en-US" dirty="0"/>
          </a:p>
        </p:txBody>
      </p:sp>
      <p:sp>
        <p:nvSpPr>
          <p:cNvPr id="14338" name="Rectangle 2"/>
          <p:cNvSpPr>
            <a:spLocks/>
          </p:cNvSpPr>
          <p:nvPr/>
        </p:nvSpPr>
        <p:spPr bwMode="auto">
          <a:xfrm>
            <a:off x="4254500" y="6845300"/>
            <a:ext cx="428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00000"/>
              </a:lnSpc>
            </a:pPr>
            <a:r>
              <a:rPr lang="en-US" sz="2400">
                <a:solidFill>
                  <a:schemeClr val="tx1"/>
                </a:solidFill>
                <a:ea typeface="Lucida Sans" charset="0"/>
                <a:cs typeface="Lucida Sans" charset="0"/>
              </a:rPr>
              <a:t>∞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 indent="0"/>
            <a:r>
              <a:rPr lang="en-US" dirty="0" err="1" smtClean="0"/>
              <a:t>Dijkstrin</a:t>
            </a:r>
            <a:r>
              <a:rPr lang="en-US" dirty="0" smtClean="0"/>
              <a:t> </a:t>
            </a:r>
            <a:r>
              <a:rPr lang="en-US" dirty="0" err="1" smtClean="0"/>
              <a:t>algoritem</a:t>
            </a:r>
            <a:endParaRPr lang="en-US" dirty="0"/>
          </a:p>
        </p:txBody>
      </p:sp>
      <p:sp>
        <p:nvSpPr>
          <p:cNvPr id="14340" name="Line 4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4341" name="Line 5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4342" name="Line 6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38100" cap="flat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4343" name="Line 7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4344" name="Line 8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4345" name="Line 9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4346" name="Line 10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4347" name="Line 11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4348" name="Line 12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4349" name="Line 13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4350" name="Line 14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4351" name="Line 15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4352" name="Line 16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4353" name="Line 17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38100" cap="flat">
            <a:solidFill>
              <a:schemeClr val="tx1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4354" name="Line 18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4355" name="Line 19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4356" name="Oval 20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14357" name="Oval 21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14358" name="Oval 22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79211B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FFFFFF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14359" name="Oval 23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14360" name="Oval 24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14361" name="Oval 25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4362" name="Oval 26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14363" name="Oval 27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14364" name="Rectangle 28"/>
          <p:cNvSpPr>
            <a:spLocks/>
          </p:cNvSpPr>
          <p:nvPr/>
        </p:nvSpPr>
        <p:spPr bwMode="auto">
          <a:xfrm>
            <a:off x="1016000" y="8483600"/>
            <a:ext cx="5721082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sl-SI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Izberemo povezave do vozlišč sosednjih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vozlišču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7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14365" name="Rectangle 29"/>
          <p:cNvSpPr>
            <a:spLocks/>
          </p:cNvSpPr>
          <p:nvPr/>
        </p:nvSpPr>
        <p:spPr bwMode="auto">
          <a:xfrm>
            <a:off x="9271000" y="3378200"/>
            <a:ext cx="2463780" cy="3490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v  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razdDo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[] 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povezDo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[]</a:t>
            </a:r>
            <a:endParaRPr lang="en-US" sz="1800" dirty="0">
              <a:solidFill>
                <a:srgbClr val="000000"/>
              </a:solidFill>
              <a:latin typeface="Arial" pitchFamily="34" charset="0"/>
              <a:ea typeface="Courier New Bold" charset="0"/>
              <a:cs typeface="Arial" pitchFamily="34" charset="0"/>
              <a:sym typeface="Courier New Bold" charset="0"/>
            </a:endParaRP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0     0.0        -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1     5.0       0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1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2    17.0       1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2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3    20.0       1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3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4     9.0       0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4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5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6</a:t>
            </a:r>
          </a:p>
          <a:p>
            <a:pPr marL="57150"/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7     8.0       0</a:t>
            </a: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7 </a:t>
            </a:r>
          </a:p>
        </p:txBody>
      </p:sp>
      <p:sp>
        <p:nvSpPr>
          <p:cNvPr id="14366" name="Line 30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4367" name="Oval 31"/>
          <p:cNvSpPr>
            <a:spLocks/>
          </p:cNvSpPr>
          <p:nvPr/>
        </p:nvSpPr>
        <p:spPr bwMode="auto">
          <a:xfrm>
            <a:off x="3733800" y="5715000"/>
            <a:ext cx="7620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14368" name="Oval 32"/>
          <p:cNvSpPr>
            <a:spLocks/>
          </p:cNvSpPr>
          <p:nvPr/>
        </p:nvSpPr>
        <p:spPr bwMode="auto">
          <a:xfrm>
            <a:off x="4597400" y="5130800"/>
            <a:ext cx="5080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14369" name="Line 33"/>
          <p:cNvSpPr>
            <a:spLocks noChangeShapeType="1"/>
          </p:cNvSpPr>
          <p:nvPr/>
        </p:nvSpPr>
        <p:spPr bwMode="auto">
          <a:xfrm flipH="1">
            <a:off x="8856663" y="6608669"/>
            <a:ext cx="384175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4370" name="Rectangle 34"/>
          <p:cNvSpPr>
            <a:spLocks/>
          </p:cNvSpPr>
          <p:nvPr/>
        </p:nvSpPr>
        <p:spPr bwMode="auto">
          <a:xfrm>
            <a:off x="4000500" y="4787900"/>
            <a:ext cx="317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8</a:t>
            </a:r>
          </a:p>
        </p:txBody>
      </p:sp>
      <p:sp>
        <p:nvSpPr>
          <p:cNvPr id="14371" name="Rectangle 35"/>
          <p:cNvSpPr>
            <a:spLocks/>
          </p:cNvSpPr>
          <p:nvPr/>
        </p:nvSpPr>
        <p:spPr bwMode="auto">
          <a:xfrm>
            <a:off x="6464300" y="49657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17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B0C671-7924-4335-BA38-68677E053681}" type="slidenum">
              <a:rPr lang="en-US"/>
              <a:pPr/>
              <a:t>13</a:t>
            </a:fld>
            <a:endParaRPr lang="en-US"/>
          </a:p>
        </p:txBody>
      </p:sp>
      <p:sp>
        <p:nvSpPr>
          <p:cNvPr id="15361" name="Rectangle 1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rIns="168204"/>
          <a:lstStyle/>
          <a:p>
            <a:pPr marL="379413" lvl="1"/>
            <a:r>
              <a:rPr lang="sl-SI" dirty="0"/>
              <a:t>Vozlišča dodamo glede na njihovo razdaljo od začetnega vozlišča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s(0)</a:t>
            </a:r>
            <a:r>
              <a:rPr lang="sl-SI" dirty="0"/>
              <a:t/>
            </a:r>
            <a:br>
              <a:rPr lang="sl-SI" dirty="0"/>
            </a:br>
            <a:r>
              <a:rPr lang="sl-SI" dirty="0"/>
              <a:t>(vozlišče, ki še ni v drevesu in ima najmanjšo vrednost </a:t>
            </a:r>
            <a:r>
              <a:rPr lang="en-US" dirty="0"/>
              <a:t> </a:t>
            </a:r>
            <a:r>
              <a:rPr lang="en-US" sz="2000" dirty="0" err="1">
                <a:latin typeface="Courier New" panose="02070309020205020404" pitchFamily="49" charset="0"/>
                <a:ea typeface="Courier New Bold" charset="0"/>
                <a:cs typeface="Courier New" panose="02070309020205020404" pitchFamily="49" charset="0"/>
                <a:sym typeface="Courier New Bold" charset="0"/>
              </a:rPr>
              <a:t>razdDo</a:t>
            </a:r>
            <a:r>
              <a:rPr lang="en-US" sz="2000" dirty="0">
                <a:latin typeface="Courier New" panose="02070309020205020404" pitchFamily="49" charset="0"/>
                <a:ea typeface="Courier New Bold" charset="0"/>
                <a:cs typeface="Courier New" panose="02070309020205020404" pitchFamily="49" charset="0"/>
                <a:sym typeface="Courier New Bold" charset="0"/>
              </a:rPr>
              <a:t>[]</a:t>
            </a:r>
            <a:r>
              <a:rPr lang="en-US" dirty="0"/>
              <a:t>).</a:t>
            </a:r>
          </a:p>
          <a:p>
            <a:pPr marL="379413" lvl="1"/>
            <a:r>
              <a:rPr lang="sl-SI" dirty="0"/>
              <a:t>Dodamo vozlišče v drevo in po potrebi popravimo razdalje za vsa sosednja (glede na to) </a:t>
            </a:r>
            <a:r>
              <a:rPr lang="sl-SI" dirty="0" smtClean="0"/>
              <a:t>vozlišče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 indent="0"/>
            <a:r>
              <a:rPr lang="en-US" dirty="0" err="1" smtClean="0"/>
              <a:t>Dijkstrin</a:t>
            </a:r>
            <a:r>
              <a:rPr lang="en-US" dirty="0" smtClean="0"/>
              <a:t> </a:t>
            </a:r>
            <a:r>
              <a:rPr lang="en-US" dirty="0" err="1" smtClean="0"/>
              <a:t>algoritem</a:t>
            </a:r>
            <a:endParaRPr lang="en-US" dirty="0"/>
          </a:p>
        </p:txBody>
      </p:sp>
      <p:sp>
        <p:nvSpPr>
          <p:cNvPr id="15363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5364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5365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38100" cap="flat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5366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5367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5368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5369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5370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5371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5372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5373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5374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5375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5376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38100" cap="flat">
            <a:solidFill>
              <a:schemeClr val="tx1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5377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5378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5379" name="Oval 19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15380" name="Oval 20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15381" name="Oval 21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79211B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FFFFFF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15382" name="Oval 22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15383" name="Oval 23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15384" name="Oval 24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5385" name="Oval 25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15386" name="Oval 26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15387" name="Rectangle 27"/>
          <p:cNvSpPr>
            <a:spLocks/>
          </p:cNvSpPr>
          <p:nvPr/>
        </p:nvSpPr>
        <p:spPr bwMode="auto">
          <a:xfrm>
            <a:off x="1016000" y="8483600"/>
            <a:ext cx="5900618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popravimo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vrednosti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za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vozlišča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sosednja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vozlišču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7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15388" name="Rectangle 28"/>
          <p:cNvSpPr>
            <a:spLocks/>
          </p:cNvSpPr>
          <p:nvPr/>
        </p:nvSpPr>
        <p:spPr bwMode="auto">
          <a:xfrm>
            <a:off x="9271000" y="3378200"/>
            <a:ext cx="2463780" cy="3490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v  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razdDo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[] 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povezDo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[]</a:t>
            </a:r>
            <a:endParaRPr lang="en-US" sz="1800" dirty="0">
              <a:solidFill>
                <a:srgbClr val="000000"/>
              </a:solidFill>
              <a:latin typeface="Arial" pitchFamily="34" charset="0"/>
              <a:ea typeface="Courier New Bold" charset="0"/>
              <a:cs typeface="Arial" pitchFamily="34" charset="0"/>
              <a:sym typeface="Courier New Bold" charset="0"/>
            </a:endParaRP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0     0.0        -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1     5.0       0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1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2    15.0       7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2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3    20.0       1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3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4     9.0       0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4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5    14.0       7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5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6</a:t>
            </a:r>
          </a:p>
          <a:p>
            <a:pPr marL="57150"/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7     8.0       0</a:t>
            </a: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7 </a:t>
            </a:r>
          </a:p>
        </p:txBody>
      </p:sp>
      <p:sp>
        <p:nvSpPr>
          <p:cNvPr id="15389" name="Line 29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5390" name="Oval 30"/>
          <p:cNvSpPr>
            <a:spLocks/>
          </p:cNvSpPr>
          <p:nvPr/>
        </p:nvSpPr>
        <p:spPr bwMode="auto">
          <a:xfrm>
            <a:off x="3733800" y="5715000"/>
            <a:ext cx="7620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15391" name="Oval 31"/>
          <p:cNvSpPr>
            <a:spLocks/>
          </p:cNvSpPr>
          <p:nvPr/>
        </p:nvSpPr>
        <p:spPr bwMode="auto">
          <a:xfrm>
            <a:off x="4597400" y="5130800"/>
            <a:ext cx="5080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15392" name="Line 32"/>
          <p:cNvSpPr>
            <a:spLocks noChangeShapeType="1"/>
          </p:cNvSpPr>
          <p:nvPr/>
        </p:nvSpPr>
        <p:spPr bwMode="auto">
          <a:xfrm flipH="1">
            <a:off x="8856663" y="6669088"/>
            <a:ext cx="384175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5393" name="Oval 33"/>
          <p:cNvSpPr>
            <a:spLocks/>
          </p:cNvSpPr>
          <p:nvPr/>
        </p:nvSpPr>
        <p:spPr bwMode="auto">
          <a:xfrm>
            <a:off x="9550390" y="5704915"/>
            <a:ext cx="952500" cy="311150"/>
          </a:xfrm>
          <a:prstGeom prst="ellipse">
            <a:avLst/>
          </a:prstGeom>
          <a:noFill/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5394" name="Oval 34"/>
          <p:cNvSpPr>
            <a:spLocks/>
          </p:cNvSpPr>
          <p:nvPr/>
        </p:nvSpPr>
        <p:spPr bwMode="auto">
          <a:xfrm>
            <a:off x="9550390" y="4533900"/>
            <a:ext cx="952500" cy="355600"/>
          </a:xfrm>
          <a:prstGeom prst="ellipse">
            <a:avLst/>
          </a:prstGeom>
          <a:noFill/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5395" name="Rectangle 35"/>
          <p:cNvSpPr>
            <a:spLocks/>
          </p:cNvSpPr>
          <p:nvPr/>
        </p:nvSpPr>
        <p:spPr bwMode="auto">
          <a:xfrm>
            <a:off x="4000500" y="4787900"/>
            <a:ext cx="317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8</a:t>
            </a:r>
          </a:p>
        </p:txBody>
      </p:sp>
      <p:sp>
        <p:nvSpPr>
          <p:cNvPr id="15396" name="Rectangle 36"/>
          <p:cNvSpPr>
            <a:spLocks/>
          </p:cNvSpPr>
          <p:nvPr/>
        </p:nvSpPr>
        <p:spPr bwMode="auto">
          <a:xfrm>
            <a:off x="6464300" y="49657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17</a:t>
            </a:r>
          </a:p>
        </p:txBody>
      </p:sp>
      <p:sp>
        <p:nvSpPr>
          <p:cNvPr id="15397" name="Rectangle 37"/>
          <p:cNvSpPr>
            <a:spLocks/>
          </p:cNvSpPr>
          <p:nvPr/>
        </p:nvSpPr>
        <p:spPr bwMode="auto">
          <a:xfrm>
            <a:off x="4254500" y="6845300"/>
            <a:ext cx="428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00000"/>
              </a:lnSpc>
            </a:pPr>
            <a:r>
              <a:rPr lang="en-US" sz="2400">
                <a:solidFill>
                  <a:schemeClr val="tx1"/>
                </a:solidFill>
                <a:ea typeface="Lucida Sans" charset="0"/>
                <a:cs typeface="Lucida Sans" charset="0"/>
              </a:rPr>
              <a:t>∞</a:t>
            </a:r>
          </a:p>
        </p:txBody>
      </p:sp>
      <p:sp>
        <p:nvSpPr>
          <p:cNvPr id="15398" name="Line 38"/>
          <p:cNvSpPr>
            <a:spLocks noChangeShapeType="1"/>
          </p:cNvSpPr>
          <p:nvPr/>
        </p:nvSpPr>
        <p:spPr bwMode="auto">
          <a:xfrm rot="10800000" flipH="1">
            <a:off x="4292600" y="7099300"/>
            <a:ext cx="412750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ysDot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5399" name="Rectangle 39"/>
          <p:cNvSpPr>
            <a:spLocks/>
          </p:cNvSpPr>
          <p:nvPr/>
        </p:nvSpPr>
        <p:spPr bwMode="auto">
          <a:xfrm>
            <a:off x="4762500" y="69596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14</a:t>
            </a:r>
          </a:p>
        </p:txBody>
      </p:sp>
      <p:sp>
        <p:nvSpPr>
          <p:cNvPr id="15400" name="Line 40"/>
          <p:cNvSpPr>
            <a:spLocks noChangeShapeType="1"/>
          </p:cNvSpPr>
          <p:nvPr/>
        </p:nvSpPr>
        <p:spPr bwMode="auto">
          <a:xfrm rot="10800000" flipH="1">
            <a:off x="6527800" y="5118100"/>
            <a:ext cx="412750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ysDot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5401" name="Rectangle 41"/>
          <p:cNvSpPr>
            <a:spLocks/>
          </p:cNvSpPr>
          <p:nvPr/>
        </p:nvSpPr>
        <p:spPr bwMode="auto">
          <a:xfrm>
            <a:off x="6997700" y="49657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15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38B126-FBBF-4C92-8E16-E27BCF123FF4}" type="slidenum">
              <a:rPr lang="en-US"/>
              <a:pPr/>
              <a:t>14</a:t>
            </a:fld>
            <a:endParaRPr lang="en-US"/>
          </a:p>
        </p:txBody>
      </p:sp>
      <p:sp>
        <p:nvSpPr>
          <p:cNvPr id="16385" name="Rectangle 1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rIns="168204"/>
          <a:lstStyle/>
          <a:p>
            <a:pPr marL="379413" lvl="1"/>
            <a:r>
              <a:rPr lang="sl-SI" dirty="0"/>
              <a:t>Vozlišča dodamo glede na njihovo razdaljo od začetnega vozlišča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s(0)</a:t>
            </a:r>
            <a:r>
              <a:rPr lang="sl-SI" dirty="0"/>
              <a:t/>
            </a:r>
            <a:br>
              <a:rPr lang="sl-SI" dirty="0"/>
            </a:br>
            <a:r>
              <a:rPr lang="sl-SI" dirty="0"/>
              <a:t>(vozlišče, ki še ni v drevesu in ima najmanjšo vrednost </a:t>
            </a:r>
            <a:r>
              <a:rPr lang="en-US" dirty="0"/>
              <a:t> </a:t>
            </a:r>
            <a:r>
              <a:rPr lang="en-US" sz="2000" dirty="0" err="1">
                <a:latin typeface="Courier New" panose="02070309020205020404" pitchFamily="49" charset="0"/>
                <a:ea typeface="Courier New Bold" charset="0"/>
                <a:cs typeface="Courier New" panose="02070309020205020404" pitchFamily="49" charset="0"/>
                <a:sym typeface="Courier New Bold" charset="0"/>
              </a:rPr>
              <a:t>razdDo</a:t>
            </a:r>
            <a:r>
              <a:rPr lang="en-US" sz="2000" dirty="0">
                <a:latin typeface="Courier New" panose="02070309020205020404" pitchFamily="49" charset="0"/>
                <a:ea typeface="Courier New Bold" charset="0"/>
                <a:cs typeface="Courier New" panose="02070309020205020404" pitchFamily="49" charset="0"/>
                <a:sym typeface="Courier New Bold" charset="0"/>
              </a:rPr>
              <a:t>[]</a:t>
            </a:r>
            <a:r>
              <a:rPr lang="en-US" dirty="0"/>
              <a:t>).</a:t>
            </a:r>
          </a:p>
          <a:p>
            <a:pPr marL="379413" lvl="1"/>
            <a:r>
              <a:rPr lang="sl-SI" dirty="0"/>
              <a:t>Dodamo vozlišče v drevo in po potrebi popravimo razdalje za vsa sosednja (glede na to) vozlišče</a:t>
            </a:r>
            <a:r>
              <a:rPr lang="en-US" dirty="0"/>
              <a:t>.</a:t>
            </a:r>
            <a:endParaRPr lang="en-US" dirty="0"/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 indent="0"/>
            <a:r>
              <a:rPr lang="en-US" dirty="0" err="1" smtClean="0"/>
              <a:t>Dijkstrin</a:t>
            </a:r>
            <a:r>
              <a:rPr lang="en-US" dirty="0" smtClean="0"/>
              <a:t> </a:t>
            </a:r>
            <a:r>
              <a:rPr lang="en-US" dirty="0" err="1" smtClean="0"/>
              <a:t>algoritem</a:t>
            </a:r>
            <a:endParaRPr lang="en-US" dirty="0"/>
          </a:p>
        </p:txBody>
      </p:sp>
      <p:sp>
        <p:nvSpPr>
          <p:cNvPr id="16387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6388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6389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6390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6391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6392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6393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6394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6395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6396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6397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6398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6399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6400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6401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6402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6403" name="Oval 19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16404" name="Oval 20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16405" name="Oval 21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16406" name="Oval 22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16407" name="Oval 23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16408" name="Oval 24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6409" name="Oval 25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16410" name="Oval 26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16411" name="Rectangle 27"/>
          <p:cNvSpPr>
            <a:spLocks/>
          </p:cNvSpPr>
          <p:nvPr/>
        </p:nvSpPr>
        <p:spPr bwMode="auto">
          <a:xfrm>
            <a:off x="9271000" y="3378200"/>
            <a:ext cx="2463780" cy="3490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v   </a:t>
            </a:r>
            <a:r>
              <a:rPr lang="en-US" sz="1800" dirty="0" err="1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razdDo</a:t>
            </a:r>
            <a:r>
              <a:rPr lang="en-US" sz="1800" dirty="0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[]  </a:t>
            </a:r>
            <a:r>
              <a:rPr lang="en-US" sz="1800" dirty="0" err="1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povezDo</a:t>
            </a:r>
            <a:r>
              <a:rPr lang="en-US" sz="1800" dirty="0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[]</a:t>
            </a:r>
            <a:endParaRPr lang="en-US" sz="1800" dirty="0">
              <a:solidFill>
                <a:srgbClr val="000000"/>
              </a:solidFill>
              <a:latin typeface="Courier New Bold" charset="0"/>
              <a:ea typeface="Courier New Bold" charset="0"/>
              <a:cs typeface="Courier New Bold" charset="0"/>
              <a:sym typeface="Courier New Bold" charset="0"/>
            </a:endParaRP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0     0.0        -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1     5.0       0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1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2    15.0       7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2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3    20.0       1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3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4     9.0       0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4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5    14.0       7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5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6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7     8.0       0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7 </a:t>
            </a:r>
          </a:p>
        </p:txBody>
      </p:sp>
      <p:sp>
        <p:nvSpPr>
          <p:cNvPr id="16412" name="Line 28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8FDCA0-01DF-4E42-8221-414DE2C79D6A}" type="slidenum">
              <a:rPr lang="en-US"/>
              <a:pPr/>
              <a:t>15</a:t>
            </a:fld>
            <a:endParaRPr lang="en-US"/>
          </a:p>
        </p:txBody>
      </p:sp>
      <p:sp>
        <p:nvSpPr>
          <p:cNvPr id="17409" name="Rectangle 1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rIns="168204"/>
          <a:lstStyle/>
          <a:p>
            <a:pPr marL="379413" lvl="1"/>
            <a:r>
              <a:rPr lang="sl-SI" dirty="0"/>
              <a:t>Vozlišča dodamo glede na njihovo razdaljo od začetnega vozlišča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s(0)</a:t>
            </a:r>
            <a:r>
              <a:rPr lang="sl-SI" dirty="0"/>
              <a:t/>
            </a:r>
            <a:br>
              <a:rPr lang="sl-SI" dirty="0"/>
            </a:br>
            <a:r>
              <a:rPr lang="sl-SI" dirty="0"/>
              <a:t>(vozlišče, ki še ni v drevesu in ima najmanjšo vrednost </a:t>
            </a:r>
            <a:r>
              <a:rPr lang="en-US" dirty="0"/>
              <a:t> </a:t>
            </a:r>
            <a:r>
              <a:rPr lang="en-US" sz="2000" dirty="0" err="1">
                <a:latin typeface="Courier New" panose="02070309020205020404" pitchFamily="49" charset="0"/>
                <a:ea typeface="Courier New Bold" charset="0"/>
                <a:cs typeface="Courier New" panose="02070309020205020404" pitchFamily="49" charset="0"/>
                <a:sym typeface="Courier New Bold" charset="0"/>
              </a:rPr>
              <a:t>razdDo</a:t>
            </a:r>
            <a:r>
              <a:rPr lang="en-US" sz="2000" dirty="0">
                <a:latin typeface="Courier New" panose="02070309020205020404" pitchFamily="49" charset="0"/>
                <a:ea typeface="Courier New Bold" charset="0"/>
                <a:cs typeface="Courier New" panose="02070309020205020404" pitchFamily="49" charset="0"/>
                <a:sym typeface="Courier New Bold" charset="0"/>
              </a:rPr>
              <a:t>[]</a:t>
            </a:r>
            <a:r>
              <a:rPr lang="en-US" dirty="0"/>
              <a:t>).</a:t>
            </a:r>
          </a:p>
          <a:p>
            <a:pPr marL="379413" lvl="1"/>
            <a:r>
              <a:rPr lang="sl-SI" dirty="0"/>
              <a:t>Dodamo vozlišče v drevo in po potrebi popravimo razdalje za vsa sosednja (glede na to) vozlišče</a:t>
            </a:r>
            <a:r>
              <a:rPr lang="en-US" dirty="0"/>
              <a:t>.</a:t>
            </a:r>
            <a:endParaRPr lang="en-US" dirty="0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 indent="0"/>
            <a:r>
              <a:rPr lang="en-US" dirty="0" err="1" smtClean="0"/>
              <a:t>Dijkstrin</a:t>
            </a:r>
            <a:r>
              <a:rPr lang="en-US" dirty="0" smtClean="0"/>
              <a:t> </a:t>
            </a:r>
            <a:r>
              <a:rPr lang="en-US" dirty="0" err="1" smtClean="0"/>
              <a:t>algoritem</a:t>
            </a:r>
            <a:endParaRPr lang="en-US" dirty="0"/>
          </a:p>
        </p:txBody>
      </p:sp>
      <p:sp>
        <p:nvSpPr>
          <p:cNvPr id="17411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7412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7413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7414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7415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7416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7417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7418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7419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7420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7421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7422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7423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7424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7425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7426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7427" name="Oval 19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17428" name="Oval 20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79211B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FFFFFF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17429" name="Oval 21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17430" name="Oval 22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17431" name="Oval 23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17432" name="Oval 24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7433" name="Oval 25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17434" name="Oval 26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17435" name="Rectangle 27"/>
          <p:cNvSpPr>
            <a:spLocks/>
          </p:cNvSpPr>
          <p:nvPr/>
        </p:nvSpPr>
        <p:spPr bwMode="auto">
          <a:xfrm>
            <a:off x="1016000" y="8483600"/>
            <a:ext cx="2284243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izberemo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vozlišče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4</a:t>
            </a:r>
          </a:p>
        </p:txBody>
      </p:sp>
      <p:sp>
        <p:nvSpPr>
          <p:cNvPr id="17436" name="Rectangle 28"/>
          <p:cNvSpPr>
            <a:spLocks/>
          </p:cNvSpPr>
          <p:nvPr/>
        </p:nvSpPr>
        <p:spPr bwMode="auto">
          <a:xfrm>
            <a:off x="9271000" y="3378200"/>
            <a:ext cx="2463780" cy="3490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v   </a:t>
            </a:r>
            <a:r>
              <a:rPr lang="en-US" sz="1800" dirty="0" err="1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razdDo</a:t>
            </a:r>
            <a:r>
              <a:rPr lang="en-US" sz="1800" dirty="0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[]  </a:t>
            </a:r>
            <a:r>
              <a:rPr lang="en-US" sz="1800" dirty="0" err="1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povezDo</a:t>
            </a:r>
            <a:r>
              <a:rPr lang="en-US" sz="1800" dirty="0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[]</a:t>
            </a:r>
            <a:endParaRPr lang="en-US" sz="1800" dirty="0">
              <a:solidFill>
                <a:srgbClr val="000000"/>
              </a:solidFill>
              <a:latin typeface="Courier New Bold" charset="0"/>
              <a:ea typeface="Courier New Bold" charset="0"/>
              <a:cs typeface="Courier New Bold" charset="0"/>
              <a:sym typeface="Courier New Bold" charset="0"/>
            </a:endParaRP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0     0.0        -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1     5.0       0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1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2    15.0       7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2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3    20.0       1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3 </a:t>
            </a:r>
          </a:p>
          <a:p>
            <a:pPr marL="57150"/>
            <a:r>
              <a:rPr lang="en-US" sz="1800" dirty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4     9.0       0</a:t>
            </a: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4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5    14.0       7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5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6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7     8.0       0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7 </a:t>
            </a:r>
          </a:p>
        </p:txBody>
      </p:sp>
      <p:sp>
        <p:nvSpPr>
          <p:cNvPr id="17437" name="Line 29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7438" name="Line 30"/>
          <p:cNvSpPr>
            <a:spLocks noChangeShapeType="1"/>
          </p:cNvSpPr>
          <p:nvPr/>
        </p:nvSpPr>
        <p:spPr bwMode="auto">
          <a:xfrm flipH="1">
            <a:off x="8726768" y="5505450"/>
            <a:ext cx="384175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422367-27EC-450A-AB9F-2CD09E9C7BDF}" type="slidenum">
              <a:rPr lang="en-US"/>
              <a:pPr/>
              <a:t>16</a:t>
            </a:fld>
            <a:endParaRPr lang="en-US"/>
          </a:p>
        </p:txBody>
      </p:sp>
      <p:sp>
        <p:nvSpPr>
          <p:cNvPr id="18433" name="Rectangle 1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rIns="168204"/>
          <a:lstStyle/>
          <a:p>
            <a:pPr marL="379413" lvl="1"/>
            <a:r>
              <a:rPr lang="sl-SI" dirty="0"/>
              <a:t>Vozlišča dodamo glede na njihovo razdaljo od začetnega vozlišča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s(0)</a:t>
            </a:r>
            <a:r>
              <a:rPr lang="sl-SI" dirty="0"/>
              <a:t/>
            </a:r>
            <a:br>
              <a:rPr lang="sl-SI" dirty="0"/>
            </a:br>
            <a:r>
              <a:rPr lang="sl-SI" dirty="0"/>
              <a:t>(vozlišče, ki še ni v drevesu in ima najmanjšo vrednost </a:t>
            </a:r>
            <a:r>
              <a:rPr lang="en-US" dirty="0"/>
              <a:t> </a:t>
            </a:r>
            <a:r>
              <a:rPr lang="en-US" sz="2000" dirty="0" err="1">
                <a:latin typeface="Courier New" panose="02070309020205020404" pitchFamily="49" charset="0"/>
                <a:ea typeface="Courier New Bold" charset="0"/>
                <a:cs typeface="Courier New" panose="02070309020205020404" pitchFamily="49" charset="0"/>
                <a:sym typeface="Courier New Bold" charset="0"/>
              </a:rPr>
              <a:t>razdDo</a:t>
            </a:r>
            <a:r>
              <a:rPr lang="en-US" sz="2000" dirty="0">
                <a:latin typeface="Courier New" panose="02070309020205020404" pitchFamily="49" charset="0"/>
                <a:ea typeface="Courier New Bold" charset="0"/>
                <a:cs typeface="Courier New" panose="02070309020205020404" pitchFamily="49" charset="0"/>
                <a:sym typeface="Courier New Bold" charset="0"/>
              </a:rPr>
              <a:t>[]</a:t>
            </a:r>
            <a:r>
              <a:rPr lang="en-US" dirty="0"/>
              <a:t>).</a:t>
            </a:r>
          </a:p>
          <a:p>
            <a:pPr marL="379413" lvl="1"/>
            <a:r>
              <a:rPr lang="sl-SI" dirty="0"/>
              <a:t>Dodamo vozlišče v drevo in po potrebi popravimo razdalje za vsa sosednja (glede na to) vozlišče</a:t>
            </a:r>
            <a:r>
              <a:rPr lang="en-US" dirty="0"/>
              <a:t>.</a:t>
            </a:r>
            <a:endParaRPr lang="en-US" dirty="0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 indent="0"/>
            <a:r>
              <a:rPr lang="en-US" dirty="0" err="1" smtClean="0"/>
              <a:t>Dijkstrin</a:t>
            </a:r>
            <a:r>
              <a:rPr lang="en-US" dirty="0" smtClean="0"/>
              <a:t> </a:t>
            </a:r>
            <a:r>
              <a:rPr lang="en-US" dirty="0" err="1" smtClean="0"/>
              <a:t>algoritem</a:t>
            </a:r>
            <a:endParaRPr lang="en-US" dirty="0"/>
          </a:p>
        </p:txBody>
      </p:sp>
      <p:sp>
        <p:nvSpPr>
          <p:cNvPr id="18435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8436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38100" cap="flat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8437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8438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8439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8440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8441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8442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38100" cap="flat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8443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8444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8445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8446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8447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8448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8449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8450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38100" cap="flat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8451" name="Oval 19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18452" name="Oval 20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79211B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FFFFFF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18453" name="Oval 21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18454" name="Oval 22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18455" name="Oval 23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18456" name="Oval 24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8457" name="Oval 25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18458" name="Oval 26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18459" name="Rectangle 27"/>
          <p:cNvSpPr>
            <a:spLocks/>
          </p:cNvSpPr>
          <p:nvPr/>
        </p:nvSpPr>
        <p:spPr bwMode="auto">
          <a:xfrm>
            <a:off x="9271000" y="3378200"/>
            <a:ext cx="2463780" cy="3490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v   </a:t>
            </a:r>
            <a:r>
              <a:rPr lang="en-US" sz="1800" dirty="0" err="1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razdDo</a:t>
            </a:r>
            <a:r>
              <a:rPr lang="en-US" sz="1800" dirty="0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[]  </a:t>
            </a:r>
            <a:r>
              <a:rPr lang="en-US" sz="1800" dirty="0" err="1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povezDo</a:t>
            </a:r>
            <a:r>
              <a:rPr lang="en-US" sz="1800" dirty="0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[]</a:t>
            </a:r>
            <a:endParaRPr lang="en-US" sz="1800" dirty="0">
              <a:solidFill>
                <a:srgbClr val="000000"/>
              </a:solidFill>
              <a:latin typeface="Courier New Bold" charset="0"/>
              <a:ea typeface="Courier New Bold" charset="0"/>
              <a:cs typeface="Courier New Bold" charset="0"/>
              <a:sym typeface="Courier New Bold" charset="0"/>
            </a:endParaRP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0     0.0        -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1     5.0       0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1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2    15.0       7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2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3    20.0       1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3 </a:t>
            </a:r>
          </a:p>
          <a:p>
            <a:pPr marL="57150"/>
            <a:r>
              <a:rPr lang="en-US" sz="1800" dirty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4     9.0       0</a:t>
            </a: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4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5    14.0       7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5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6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7     8.0       0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7 </a:t>
            </a:r>
          </a:p>
        </p:txBody>
      </p:sp>
      <p:sp>
        <p:nvSpPr>
          <p:cNvPr id="18460" name="Line 28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8461" name="Rectangle 29"/>
          <p:cNvSpPr>
            <a:spLocks/>
          </p:cNvSpPr>
          <p:nvPr/>
        </p:nvSpPr>
        <p:spPr bwMode="auto">
          <a:xfrm>
            <a:off x="1016000" y="8483600"/>
            <a:ext cx="5900618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sl-SI" sz="1800" b="1" dirty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Izberemo povezave do vozlišč sosednjih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vozlišču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4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18462" name="Oval 30"/>
          <p:cNvSpPr>
            <a:spLocks/>
          </p:cNvSpPr>
          <p:nvPr/>
        </p:nvSpPr>
        <p:spPr bwMode="auto">
          <a:xfrm>
            <a:off x="2997200" y="6756400"/>
            <a:ext cx="4699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18463" name="Oval 31"/>
          <p:cNvSpPr>
            <a:spLocks/>
          </p:cNvSpPr>
          <p:nvPr/>
        </p:nvSpPr>
        <p:spPr bwMode="auto">
          <a:xfrm>
            <a:off x="2260600" y="6159500"/>
            <a:ext cx="4572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8464" name="Oval 32"/>
          <p:cNvSpPr>
            <a:spLocks/>
          </p:cNvSpPr>
          <p:nvPr/>
        </p:nvSpPr>
        <p:spPr bwMode="auto">
          <a:xfrm>
            <a:off x="4533900" y="7442200"/>
            <a:ext cx="6223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20</a:t>
            </a:r>
          </a:p>
        </p:txBody>
      </p:sp>
      <p:sp>
        <p:nvSpPr>
          <p:cNvPr id="18465" name="Line 33"/>
          <p:cNvSpPr>
            <a:spLocks noChangeShapeType="1"/>
          </p:cNvSpPr>
          <p:nvPr/>
        </p:nvSpPr>
        <p:spPr bwMode="auto">
          <a:xfrm flipH="1">
            <a:off x="8753662" y="5487521"/>
            <a:ext cx="384175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8466" name="Rectangle 34"/>
          <p:cNvSpPr>
            <a:spLocks/>
          </p:cNvSpPr>
          <p:nvPr/>
        </p:nvSpPr>
        <p:spPr bwMode="auto">
          <a:xfrm>
            <a:off x="4000500" y="4787900"/>
            <a:ext cx="317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8</a:t>
            </a:r>
          </a:p>
        </p:txBody>
      </p:sp>
      <p:sp>
        <p:nvSpPr>
          <p:cNvPr id="18467" name="Rectangle 35"/>
          <p:cNvSpPr>
            <a:spLocks/>
          </p:cNvSpPr>
          <p:nvPr/>
        </p:nvSpPr>
        <p:spPr bwMode="auto">
          <a:xfrm>
            <a:off x="4851400" y="63627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14</a:t>
            </a:r>
          </a:p>
        </p:txBody>
      </p:sp>
      <p:sp>
        <p:nvSpPr>
          <p:cNvPr id="18468" name="Rectangle 36"/>
          <p:cNvSpPr>
            <a:spLocks/>
          </p:cNvSpPr>
          <p:nvPr/>
        </p:nvSpPr>
        <p:spPr bwMode="auto">
          <a:xfrm>
            <a:off x="495300" y="7404100"/>
            <a:ext cx="317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9</a:t>
            </a:r>
          </a:p>
        </p:txBody>
      </p:sp>
      <p:sp>
        <p:nvSpPr>
          <p:cNvPr id="18469" name="Rectangle 37"/>
          <p:cNvSpPr>
            <a:spLocks/>
          </p:cNvSpPr>
          <p:nvPr/>
        </p:nvSpPr>
        <p:spPr bwMode="auto">
          <a:xfrm>
            <a:off x="8940800" y="7315200"/>
            <a:ext cx="428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00000"/>
              </a:lnSpc>
            </a:pPr>
            <a:r>
              <a:rPr lang="en-US" sz="2400">
                <a:solidFill>
                  <a:schemeClr val="tx1"/>
                </a:solidFill>
                <a:ea typeface="Lucida Sans" charset="0"/>
                <a:cs typeface="Lucida Sans" charset="0"/>
              </a:rPr>
              <a:t>∞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A9F259-4A5E-4EEB-A7F6-C02A12A8D2B2}" type="slidenum">
              <a:rPr lang="en-US"/>
              <a:pPr/>
              <a:t>17</a:t>
            </a:fld>
            <a:endParaRPr lang="en-US"/>
          </a:p>
        </p:txBody>
      </p:sp>
      <p:sp>
        <p:nvSpPr>
          <p:cNvPr id="19457" name="Rectangle 1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rIns="168204"/>
          <a:lstStyle/>
          <a:p>
            <a:pPr marL="379413" lvl="1"/>
            <a:r>
              <a:rPr lang="sl-SI" dirty="0"/>
              <a:t>Vozlišča dodamo glede na njihovo razdaljo od začetnega vozlišča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s(0)</a:t>
            </a:r>
            <a:r>
              <a:rPr lang="sl-SI" dirty="0"/>
              <a:t/>
            </a:r>
            <a:br>
              <a:rPr lang="sl-SI" dirty="0"/>
            </a:br>
            <a:r>
              <a:rPr lang="sl-SI" dirty="0"/>
              <a:t>(vozlišče, ki še ni v drevesu in ima najmanjšo vrednost </a:t>
            </a:r>
            <a:r>
              <a:rPr lang="en-US" dirty="0"/>
              <a:t> </a:t>
            </a:r>
            <a:r>
              <a:rPr lang="en-US" sz="2000" dirty="0" err="1">
                <a:latin typeface="Courier New" panose="02070309020205020404" pitchFamily="49" charset="0"/>
                <a:ea typeface="Courier New Bold" charset="0"/>
                <a:cs typeface="Courier New" panose="02070309020205020404" pitchFamily="49" charset="0"/>
                <a:sym typeface="Courier New Bold" charset="0"/>
              </a:rPr>
              <a:t>razdDo</a:t>
            </a:r>
            <a:r>
              <a:rPr lang="en-US" sz="2000" dirty="0">
                <a:latin typeface="Courier New" panose="02070309020205020404" pitchFamily="49" charset="0"/>
                <a:ea typeface="Courier New Bold" charset="0"/>
                <a:cs typeface="Courier New" panose="02070309020205020404" pitchFamily="49" charset="0"/>
                <a:sym typeface="Courier New Bold" charset="0"/>
              </a:rPr>
              <a:t>[]</a:t>
            </a:r>
            <a:r>
              <a:rPr lang="en-US" dirty="0"/>
              <a:t>).</a:t>
            </a:r>
          </a:p>
          <a:p>
            <a:pPr marL="379413" lvl="1"/>
            <a:r>
              <a:rPr lang="sl-SI" dirty="0"/>
              <a:t>Dodamo vozlišče v drevo in po potrebi popravimo razdalje za vsa sosednja (glede na to) vozlišče</a:t>
            </a:r>
            <a:r>
              <a:rPr lang="en-US" dirty="0"/>
              <a:t>.</a:t>
            </a:r>
            <a:endParaRPr lang="en-US" dirty="0"/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 indent="0"/>
            <a:r>
              <a:rPr lang="en-US" dirty="0" err="1" smtClean="0"/>
              <a:t>Dijkstrin</a:t>
            </a:r>
            <a:r>
              <a:rPr lang="en-US" dirty="0" smtClean="0"/>
              <a:t> </a:t>
            </a:r>
            <a:r>
              <a:rPr lang="en-US" dirty="0" err="1" smtClean="0"/>
              <a:t>algoritem</a:t>
            </a:r>
            <a:endParaRPr lang="en-US" dirty="0"/>
          </a:p>
        </p:txBody>
      </p:sp>
      <p:sp>
        <p:nvSpPr>
          <p:cNvPr id="19459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38100" cap="flat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9461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9462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9463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9464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9465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9466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38100" cap="flat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9467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9468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9469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9470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9471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9472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9473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9474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38100" cap="flat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9475" name="Oval 19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19476" name="Oval 20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79211B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FFFFFF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19477" name="Oval 21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19478" name="Oval 22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19479" name="Oval 23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19480" name="Oval 24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9481" name="Oval 25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19482" name="Oval 26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19483" name="Rectangle 27"/>
          <p:cNvSpPr>
            <a:spLocks/>
          </p:cNvSpPr>
          <p:nvPr/>
        </p:nvSpPr>
        <p:spPr bwMode="auto">
          <a:xfrm>
            <a:off x="9271000" y="3378200"/>
            <a:ext cx="2463780" cy="3490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v   </a:t>
            </a:r>
            <a:r>
              <a:rPr lang="en-US" sz="1800" dirty="0" err="1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razdDo</a:t>
            </a:r>
            <a:r>
              <a:rPr lang="en-US" sz="1800" dirty="0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[]  </a:t>
            </a:r>
            <a:r>
              <a:rPr lang="en-US" sz="1800" dirty="0" err="1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povezDo</a:t>
            </a:r>
            <a:r>
              <a:rPr lang="en-US" sz="1800" dirty="0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[]</a:t>
            </a:r>
            <a:endParaRPr lang="en-US" sz="1800" dirty="0">
              <a:solidFill>
                <a:srgbClr val="000000"/>
              </a:solidFill>
              <a:latin typeface="Courier New Bold" charset="0"/>
              <a:ea typeface="Courier New Bold" charset="0"/>
              <a:cs typeface="Courier New Bold" charset="0"/>
              <a:sym typeface="Courier New Bold" charset="0"/>
            </a:endParaRP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0     0.0        -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1     5.0       0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1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2    15.0       7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2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3    20.0       1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3 </a:t>
            </a:r>
          </a:p>
          <a:p>
            <a:pPr marL="57150"/>
            <a:r>
              <a:rPr lang="en-US" sz="1800" dirty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4     9.0       0</a:t>
            </a: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4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5    13.0       4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5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6    29.0       4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6 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7     8.0       0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7 </a:t>
            </a:r>
          </a:p>
        </p:txBody>
      </p:sp>
      <p:sp>
        <p:nvSpPr>
          <p:cNvPr id="19484" name="Line 28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9485" name="Rectangle 29"/>
          <p:cNvSpPr>
            <a:spLocks/>
          </p:cNvSpPr>
          <p:nvPr/>
        </p:nvSpPr>
        <p:spPr bwMode="auto">
          <a:xfrm>
            <a:off x="1016000" y="8483600"/>
            <a:ext cx="5900618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popravimo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vrednosti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za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vozlišča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sosednja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vozlišču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4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19486" name="Oval 30"/>
          <p:cNvSpPr>
            <a:spLocks/>
          </p:cNvSpPr>
          <p:nvPr/>
        </p:nvSpPr>
        <p:spPr bwMode="auto">
          <a:xfrm>
            <a:off x="2997200" y="6756400"/>
            <a:ext cx="4699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19487" name="Oval 31"/>
          <p:cNvSpPr>
            <a:spLocks/>
          </p:cNvSpPr>
          <p:nvPr/>
        </p:nvSpPr>
        <p:spPr bwMode="auto">
          <a:xfrm>
            <a:off x="2260600" y="6159500"/>
            <a:ext cx="4572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9488" name="Oval 32"/>
          <p:cNvSpPr>
            <a:spLocks/>
          </p:cNvSpPr>
          <p:nvPr/>
        </p:nvSpPr>
        <p:spPr bwMode="auto">
          <a:xfrm>
            <a:off x="4533900" y="7442200"/>
            <a:ext cx="6223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20</a:t>
            </a:r>
          </a:p>
        </p:txBody>
      </p:sp>
      <p:sp>
        <p:nvSpPr>
          <p:cNvPr id="19489" name="Line 33"/>
          <p:cNvSpPr>
            <a:spLocks noChangeShapeType="1"/>
          </p:cNvSpPr>
          <p:nvPr/>
        </p:nvSpPr>
        <p:spPr bwMode="auto">
          <a:xfrm flipH="1">
            <a:off x="8779249" y="5500968"/>
            <a:ext cx="384175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9490" name="Rectangle 34"/>
          <p:cNvSpPr>
            <a:spLocks/>
          </p:cNvSpPr>
          <p:nvPr/>
        </p:nvSpPr>
        <p:spPr bwMode="auto">
          <a:xfrm>
            <a:off x="10092578" y="6494463"/>
            <a:ext cx="3651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dirty="0">
                <a:solidFill>
                  <a:schemeClr val="tx1"/>
                </a:solidFill>
                <a:ea typeface="Zapf Dingbats" charset="0"/>
                <a:cs typeface="Zapf Dingbats" charset="0"/>
              </a:rPr>
              <a:t>✔</a:t>
            </a:r>
          </a:p>
        </p:txBody>
      </p:sp>
      <p:sp>
        <p:nvSpPr>
          <p:cNvPr id="19491" name="Oval 35"/>
          <p:cNvSpPr>
            <a:spLocks/>
          </p:cNvSpPr>
          <p:nvPr/>
        </p:nvSpPr>
        <p:spPr bwMode="auto">
          <a:xfrm>
            <a:off x="9465609" y="6116637"/>
            <a:ext cx="952500" cy="355600"/>
          </a:xfrm>
          <a:prstGeom prst="ellipse">
            <a:avLst/>
          </a:prstGeom>
          <a:noFill/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9492" name="Oval 36"/>
          <p:cNvSpPr>
            <a:spLocks/>
          </p:cNvSpPr>
          <p:nvPr/>
        </p:nvSpPr>
        <p:spPr bwMode="auto">
          <a:xfrm>
            <a:off x="9505203" y="5670176"/>
            <a:ext cx="952500" cy="355600"/>
          </a:xfrm>
          <a:prstGeom prst="ellipse">
            <a:avLst/>
          </a:prstGeom>
          <a:noFill/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9493" name="Rectangle 37"/>
          <p:cNvSpPr>
            <a:spLocks/>
          </p:cNvSpPr>
          <p:nvPr/>
        </p:nvSpPr>
        <p:spPr bwMode="auto">
          <a:xfrm>
            <a:off x="8940800" y="7315200"/>
            <a:ext cx="428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00000"/>
              </a:lnSpc>
            </a:pPr>
            <a:r>
              <a:rPr lang="en-US" sz="2400">
                <a:solidFill>
                  <a:schemeClr val="tx1"/>
                </a:solidFill>
                <a:ea typeface="Lucida Sans" charset="0"/>
                <a:cs typeface="Lucida Sans" charset="0"/>
              </a:rPr>
              <a:t>∞</a:t>
            </a:r>
          </a:p>
        </p:txBody>
      </p:sp>
      <p:sp>
        <p:nvSpPr>
          <p:cNvPr id="19494" name="Line 38"/>
          <p:cNvSpPr>
            <a:spLocks noChangeShapeType="1"/>
          </p:cNvSpPr>
          <p:nvPr/>
        </p:nvSpPr>
        <p:spPr bwMode="auto">
          <a:xfrm rot="10800000" flipH="1">
            <a:off x="9029513" y="7518400"/>
            <a:ext cx="412750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ysDot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9495" name="Rectangle 39"/>
          <p:cNvSpPr>
            <a:spLocks/>
          </p:cNvSpPr>
          <p:nvPr/>
        </p:nvSpPr>
        <p:spPr bwMode="auto">
          <a:xfrm>
            <a:off x="9448800" y="74295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29</a:t>
            </a:r>
          </a:p>
        </p:txBody>
      </p:sp>
      <p:sp>
        <p:nvSpPr>
          <p:cNvPr id="19496" name="Rectangle 40"/>
          <p:cNvSpPr>
            <a:spLocks/>
          </p:cNvSpPr>
          <p:nvPr/>
        </p:nvSpPr>
        <p:spPr bwMode="auto">
          <a:xfrm>
            <a:off x="4000500" y="4787900"/>
            <a:ext cx="317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8</a:t>
            </a:r>
          </a:p>
        </p:txBody>
      </p:sp>
      <p:sp>
        <p:nvSpPr>
          <p:cNvPr id="19497" name="Rectangle 41"/>
          <p:cNvSpPr>
            <a:spLocks/>
          </p:cNvSpPr>
          <p:nvPr/>
        </p:nvSpPr>
        <p:spPr bwMode="auto">
          <a:xfrm>
            <a:off x="4851400" y="63627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14</a:t>
            </a:r>
          </a:p>
        </p:txBody>
      </p:sp>
      <p:sp>
        <p:nvSpPr>
          <p:cNvPr id="19498" name="Rectangle 42"/>
          <p:cNvSpPr>
            <a:spLocks/>
          </p:cNvSpPr>
          <p:nvPr/>
        </p:nvSpPr>
        <p:spPr bwMode="auto">
          <a:xfrm>
            <a:off x="495300" y="7404100"/>
            <a:ext cx="317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9</a:t>
            </a:r>
          </a:p>
        </p:txBody>
      </p:sp>
      <p:sp>
        <p:nvSpPr>
          <p:cNvPr id="19499" name="Line 43"/>
          <p:cNvSpPr>
            <a:spLocks noChangeShapeType="1"/>
          </p:cNvSpPr>
          <p:nvPr/>
        </p:nvSpPr>
        <p:spPr bwMode="auto">
          <a:xfrm rot="10800000" flipH="1">
            <a:off x="4914900" y="6502400"/>
            <a:ext cx="412750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ysDot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9500" name="Rectangle 44"/>
          <p:cNvSpPr>
            <a:spLocks/>
          </p:cNvSpPr>
          <p:nvPr/>
        </p:nvSpPr>
        <p:spPr bwMode="auto">
          <a:xfrm>
            <a:off x="5372100" y="63500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13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923FBE-A004-4225-BA11-483776DA5BB3}" type="slidenum">
              <a:rPr lang="en-US"/>
              <a:pPr/>
              <a:t>18</a:t>
            </a:fld>
            <a:endParaRPr lang="en-US"/>
          </a:p>
        </p:txBody>
      </p:sp>
      <p:sp>
        <p:nvSpPr>
          <p:cNvPr id="20481" name="Rectangle 1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rIns="168204"/>
          <a:lstStyle/>
          <a:p>
            <a:pPr marL="379413" lvl="1"/>
            <a:r>
              <a:rPr lang="sl-SI" dirty="0"/>
              <a:t>Vozlišča dodamo glede na njihovo razdaljo od začetnega vozlišča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s(0)</a:t>
            </a:r>
            <a:r>
              <a:rPr lang="sl-SI" dirty="0"/>
              <a:t/>
            </a:r>
            <a:br>
              <a:rPr lang="sl-SI" dirty="0"/>
            </a:br>
            <a:r>
              <a:rPr lang="sl-SI" dirty="0"/>
              <a:t>(vozlišče, ki še ni v drevesu in ima najmanjšo vrednost </a:t>
            </a:r>
            <a:r>
              <a:rPr lang="en-US" dirty="0"/>
              <a:t> </a:t>
            </a:r>
            <a:r>
              <a:rPr lang="en-US" sz="2000" dirty="0" err="1">
                <a:latin typeface="Courier New" panose="02070309020205020404" pitchFamily="49" charset="0"/>
                <a:ea typeface="Courier New Bold" charset="0"/>
                <a:cs typeface="Courier New" panose="02070309020205020404" pitchFamily="49" charset="0"/>
                <a:sym typeface="Courier New Bold" charset="0"/>
              </a:rPr>
              <a:t>razdDo</a:t>
            </a:r>
            <a:r>
              <a:rPr lang="en-US" sz="2000" dirty="0">
                <a:latin typeface="Courier New" panose="02070309020205020404" pitchFamily="49" charset="0"/>
                <a:ea typeface="Courier New Bold" charset="0"/>
                <a:cs typeface="Courier New" panose="02070309020205020404" pitchFamily="49" charset="0"/>
                <a:sym typeface="Courier New Bold" charset="0"/>
              </a:rPr>
              <a:t>[]</a:t>
            </a:r>
            <a:r>
              <a:rPr lang="en-US" dirty="0"/>
              <a:t>).</a:t>
            </a:r>
          </a:p>
          <a:p>
            <a:pPr marL="379413" lvl="1"/>
            <a:r>
              <a:rPr lang="sl-SI" dirty="0"/>
              <a:t>Dodamo vozlišče v drevo in po potrebi popravimo razdalje za vsa sosednja (glede na to) vozlišče</a:t>
            </a:r>
            <a:r>
              <a:rPr lang="en-US" dirty="0"/>
              <a:t>.</a:t>
            </a:r>
            <a:endParaRPr lang="en-US" dirty="0"/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 indent="0"/>
            <a:r>
              <a:rPr lang="en-US" dirty="0" err="1" smtClean="0"/>
              <a:t>Dijkstrin</a:t>
            </a:r>
            <a:r>
              <a:rPr lang="en-US" dirty="0" smtClean="0"/>
              <a:t> </a:t>
            </a:r>
            <a:r>
              <a:rPr lang="en-US" dirty="0" err="1" smtClean="0"/>
              <a:t>algoritem</a:t>
            </a:r>
            <a:endParaRPr lang="en-US" dirty="0"/>
          </a:p>
        </p:txBody>
      </p:sp>
      <p:sp>
        <p:nvSpPr>
          <p:cNvPr id="20483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0484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0485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0486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0487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0488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0489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0490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0491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0492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0493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0494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0495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0496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0497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0498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0499" name="Oval 19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20500" name="Oval 20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20501" name="Oval 21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20502" name="Oval 22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20503" name="Oval 23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20504" name="Oval 24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20505" name="Oval 25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20506" name="Oval 26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20507" name="Rectangle 27"/>
          <p:cNvSpPr>
            <a:spLocks/>
          </p:cNvSpPr>
          <p:nvPr/>
        </p:nvSpPr>
        <p:spPr bwMode="auto">
          <a:xfrm>
            <a:off x="9271000" y="3378200"/>
            <a:ext cx="2463780" cy="3490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v   </a:t>
            </a:r>
            <a:r>
              <a:rPr lang="en-US" sz="1800" dirty="0" err="1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razdDo</a:t>
            </a:r>
            <a:r>
              <a:rPr lang="en-US" sz="1800" dirty="0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[]  </a:t>
            </a:r>
            <a:r>
              <a:rPr lang="en-US" sz="1800" dirty="0" err="1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povezDo</a:t>
            </a:r>
            <a:r>
              <a:rPr lang="en-US" sz="1800" dirty="0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[]</a:t>
            </a:r>
            <a:endParaRPr lang="en-US" sz="1800" dirty="0">
              <a:solidFill>
                <a:srgbClr val="000000"/>
              </a:solidFill>
              <a:latin typeface="Courier New Bold" charset="0"/>
              <a:ea typeface="Courier New Bold" charset="0"/>
              <a:cs typeface="Courier New Bold" charset="0"/>
              <a:sym typeface="Courier New Bold" charset="0"/>
            </a:endParaRP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0     0.0        -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1     5.0       0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1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2    15.0       7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2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3    20.0       1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3 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4     9.0       0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4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5    13.0       4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5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6    29.0       4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6 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7     8.0       0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7 </a:t>
            </a:r>
          </a:p>
        </p:txBody>
      </p:sp>
      <p:sp>
        <p:nvSpPr>
          <p:cNvPr id="20508" name="Line 28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611560-A879-42D8-BC51-7A86348CD3DD}" type="slidenum">
              <a:rPr lang="en-US"/>
              <a:pPr/>
              <a:t>19</a:t>
            </a:fld>
            <a:endParaRPr lang="en-US"/>
          </a:p>
        </p:txBody>
      </p:sp>
      <p:sp>
        <p:nvSpPr>
          <p:cNvPr id="21505" name="Rectangle 1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rIns="168204"/>
          <a:lstStyle/>
          <a:p>
            <a:pPr marL="379413" lvl="1"/>
            <a:r>
              <a:rPr lang="sl-SI" dirty="0"/>
              <a:t>Vozlišča dodamo glede na njihovo razdaljo od začetnega vozlišča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s(0)</a:t>
            </a:r>
            <a:r>
              <a:rPr lang="sl-SI" dirty="0"/>
              <a:t/>
            </a:r>
            <a:br>
              <a:rPr lang="sl-SI" dirty="0"/>
            </a:br>
            <a:r>
              <a:rPr lang="sl-SI" dirty="0"/>
              <a:t>(vozlišče, ki še ni v drevesu in ima najmanjšo vrednost </a:t>
            </a:r>
            <a:r>
              <a:rPr lang="en-US" dirty="0"/>
              <a:t> </a:t>
            </a:r>
            <a:r>
              <a:rPr lang="en-US" sz="2000" dirty="0" err="1">
                <a:latin typeface="Courier New" panose="02070309020205020404" pitchFamily="49" charset="0"/>
                <a:ea typeface="Courier New Bold" charset="0"/>
                <a:cs typeface="Courier New" panose="02070309020205020404" pitchFamily="49" charset="0"/>
                <a:sym typeface="Courier New Bold" charset="0"/>
              </a:rPr>
              <a:t>razdDo</a:t>
            </a:r>
            <a:r>
              <a:rPr lang="en-US" sz="2000" dirty="0">
                <a:latin typeface="Courier New" panose="02070309020205020404" pitchFamily="49" charset="0"/>
                <a:ea typeface="Courier New Bold" charset="0"/>
                <a:cs typeface="Courier New" panose="02070309020205020404" pitchFamily="49" charset="0"/>
                <a:sym typeface="Courier New Bold" charset="0"/>
              </a:rPr>
              <a:t>[]</a:t>
            </a:r>
            <a:r>
              <a:rPr lang="en-US" dirty="0"/>
              <a:t>).</a:t>
            </a:r>
          </a:p>
          <a:p>
            <a:pPr marL="379413" lvl="1"/>
            <a:r>
              <a:rPr lang="sl-SI" dirty="0"/>
              <a:t>Dodamo vozlišče v drevo in po potrebi popravimo razdalje za vsa sosednja (glede na to) vozlišče</a:t>
            </a:r>
            <a:r>
              <a:rPr lang="en-US" dirty="0"/>
              <a:t>.</a:t>
            </a:r>
            <a:endParaRPr lang="en-US" dirty="0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 indent="0"/>
            <a:r>
              <a:rPr lang="en-US" dirty="0" err="1" smtClean="0"/>
              <a:t>Dijkstrin</a:t>
            </a:r>
            <a:r>
              <a:rPr lang="en-US" dirty="0" smtClean="0"/>
              <a:t> </a:t>
            </a:r>
            <a:r>
              <a:rPr lang="en-US" dirty="0" err="1" smtClean="0"/>
              <a:t>algoritem</a:t>
            </a:r>
            <a:endParaRPr lang="en-US" dirty="0"/>
          </a:p>
        </p:txBody>
      </p:sp>
      <p:sp>
        <p:nvSpPr>
          <p:cNvPr id="21507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1508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1509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1510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1511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1512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1513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1514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1515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1516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1517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1518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1519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1520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1521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1522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1523" name="Oval 19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21524" name="Oval 20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21525" name="Oval 21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21526" name="Oval 22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21527" name="Oval 23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21528" name="Oval 24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79211B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FFFFFF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21529" name="Oval 25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21530" name="Oval 26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21531" name="Rectangle 27"/>
          <p:cNvSpPr>
            <a:spLocks/>
          </p:cNvSpPr>
          <p:nvPr/>
        </p:nvSpPr>
        <p:spPr bwMode="auto">
          <a:xfrm>
            <a:off x="9271000" y="3378200"/>
            <a:ext cx="2463780" cy="3490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v   </a:t>
            </a:r>
            <a:r>
              <a:rPr lang="en-US" sz="1800" dirty="0" err="1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razdDo</a:t>
            </a:r>
            <a:r>
              <a:rPr lang="en-US" sz="1800" dirty="0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[]  </a:t>
            </a:r>
            <a:r>
              <a:rPr lang="en-US" sz="1800" dirty="0" err="1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povezDo</a:t>
            </a:r>
            <a:r>
              <a:rPr lang="en-US" sz="1800" dirty="0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[]</a:t>
            </a:r>
            <a:endParaRPr lang="en-US" sz="1800" dirty="0">
              <a:solidFill>
                <a:srgbClr val="000000"/>
              </a:solidFill>
              <a:latin typeface="Courier New Bold" charset="0"/>
              <a:ea typeface="Courier New Bold" charset="0"/>
              <a:cs typeface="Courier New Bold" charset="0"/>
              <a:sym typeface="Courier New Bold" charset="0"/>
            </a:endParaRP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0     0.0        -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1     5.0       0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1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2    15.0       7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2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3    20.0       1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3 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4     9.0       0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4 </a:t>
            </a:r>
          </a:p>
          <a:p>
            <a:pPr marL="57150"/>
            <a:r>
              <a:rPr lang="en-US" sz="1800" dirty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5    13.0       4</a:t>
            </a: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5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6    29.0       4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6 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7     8.0       0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7 </a:t>
            </a:r>
          </a:p>
        </p:txBody>
      </p:sp>
      <p:sp>
        <p:nvSpPr>
          <p:cNvPr id="21532" name="Line 28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1533" name="Line 29"/>
          <p:cNvSpPr>
            <a:spLocks noChangeShapeType="1"/>
          </p:cNvSpPr>
          <p:nvPr/>
        </p:nvSpPr>
        <p:spPr bwMode="auto">
          <a:xfrm flipH="1">
            <a:off x="8664573" y="5872816"/>
            <a:ext cx="384175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1534" name="Rectangle 30"/>
          <p:cNvSpPr>
            <a:spLocks/>
          </p:cNvSpPr>
          <p:nvPr/>
        </p:nvSpPr>
        <p:spPr bwMode="auto">
          <a:xfrm>
            <a:off x="1016000" y="8483600"/>
            <a:ext cx="228424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00000"/>
              </a:lnSpc>
            </a:pP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izberemo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vozlišče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5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F20885-1AE2-4780-9138-A6DA4D0BA519}" type="slidenum">
              <a:rPr lang="en-US"/>
              <a:pPr/>
              <a:t>2</a:t>
            </a:fld>
            <a:endParaRPr lang="en-US"/>
          </a:p>
        </p:txBody>
      </p:sp>
      <p:sp>
        <p:nvSpPr>
          <p:cNvPr id="4097" name="Rectangle 1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rIns="168204"/>
          <a:lstStyle/>
          <a:p>
            <a:pPr marL="379413" lvl="1"/>
            <a:r>
              <a:rPr lang="sl-SI" dirty="0" smtClean="0"/>
              <a:t>Vozlišča </a:t>
            </a:r>
            <a:r>
              <a:rPr lang="sl-SI" dirty="0" smtClean="0"/>
              <a:t>dodamo </a:t>
            </a:r>
            <a:r>
              <a:rPr lang="sl-SI" dirty="0" smtClean="0"/>
              <a:t>glede na njihovo razdaljo od začetnega vozlišča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(0)</a:t>
            </a:r>
            <a:r>
              <a:rPr lang="sl-SI" dirty="0" smtClean="0"/>
              <a:t/>
            </a:r>
            <a:br>
              <a:rPr lang="sl-SI" dirty="0" smtClean="0"/>
            </a:br>
            <a:r>
              <a:rPr lang="sl-SI" dirty="0" smtClean="0"/>
              <a:t>(vozlišče, ki še ni v drevesu in ima najmanjšo vrednost </a:t>
            </a:r>
            <a:r>
              <a:rPr lang="en-US" dirty="0" smtClean="0"/>
              <a:t> </a:t>
            </a:r>
            <a:r>
              <a:rPr lang="en-US" sz="2000" dirty="0" err="1" smtClean="0">
                <a:latin typeface="Courier New" panose="02070309020205020404" pitchFamily="49" charset="0"/>
                <a:ea typeface="Courier New Bold" charset="0"/>
                <a:cs typeface="Courier New" panose="02070309020205020404" pitchFamily="49" charset="0"/>
                <a:sym typeface="Courier New Bold" charset="0"/>
              </a:rPr>
              <a:t>razdDo</a:t>
            </a:r>
            <a:r>
              <a:rPr lang="en-US" sz="2000" dirty="0" smtClean="0">
                <a:latin typeface="Courier New" panose="02070309020205020404" pitchFamily="49" charset="0"/>
                <a:ea typeface="Courier New Bold" charset="0"/>
                <a:cs typeface="Courier New" panose="02070309020205020404" pitchFamily="49" charset="0"/>
                <a:sym typeface="Courier New Bold" charset="0"/>
              </a:rPr>
              <a:t>[]</a:t>
            </a:r>
            <a:r>
              <a:rPr lang="en-US" dirty="0" smtClean="0"/>
              <a:t>).</a:t>
            </a:r>
            <a:endParaRPr lang="en-US" dirty="0"/>
          </a:p>
          <a:p>
            <a:pPr marL="379413" lvl="1"/>
            <a:r>
              <a:rPr lang="sl-SI" dirty="0" smtClean="0"/>
              <a:t>Dodamo vozlišče v drevo in po potrebi popravimo </a:t>
            </a:r>
            <a:r>
              <a:rPr lang="sl-SI" dirty="0" smtClean="0"/>
              <a:t>razdalje za vsa </a:t>
            </a:r>
            <a:r>
              <a:rPr lang="sl-SI" dirty="0" smtClean="0"/>
              <a:t>sosednja (glede na to) vozlišče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 indent="0"/>
            <a:r>
              <a:rPr lang="en-US" dirty="0" err="1" smtClean="0"/>
              <a:t>Dijkstrin</a:t>
            </a:r>
            <a:r>
              <a:rPr lang="en-US" dirty="0" smtClean="0"/>
              <a:t> </a:t>
            </a:r>
            <a:r>
              <a:rPr lang="en-US" dirty="0" err="1" smtClean="0"/>
              <a:t>algoritem</a:t>
            </a:r>
            <a:endParaRPr lang="en-US" dirty="0"/>
          </a:p>
        </p:txBody>
      </p:sp>
      <p:sp>
        <p:nvSpPr>
          <p:cNvPr id="4099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101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102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103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105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106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107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108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109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110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111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112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113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114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4115" name="Oval 19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4116" name="Oval 20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4117" name="Oval 21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4118" name="Oval 22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4119" name="Oval 23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4120" name="Oval 24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4121" name="Oval 25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4122" name="Oval 26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4123" name="Rectangle 27"/>
          <p:cNvSpPr>
            <a:spLocks/>
          </p:cNvSpPr>
          <p:nvPr/>
        </p:nvSpPr>
        <p:spPr bwMode="auto">
          <a:xfrm>
            <a:off x="558800" y="4343400"/>
            <a:ext cx="3016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00000"/>
              </a:lnSpc>
            </a:pPr>
            <a:r>
              <a:rPr lang="en-US" sz="1800" b="1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s</a:t>
            </a:r>
          </a:p>
        </p:txBody>
      </p:sp>
      <p:sp>
        <p:nvSpPr>
          <p:cNvPr id="4124" name="Oval 28"/>
          <p:cNvSpPr>
            <a:spLocks/>
          </p:cNvSpPr>
          <p:nvPr/>
        </p:nvSpPr>
        <p:spPr bwMode="auto">
          <a:xfrm>
            <a:off x="3733800" y="5715000"/>
            <a:ext cx="7620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4125" name="Oval 29"/>
          <p:cNvSpPr>
            <a:spLocks/>
          </p:cNvSpPr>
          <p:nvPr/>
        </p:nvSpPr>
        <p:spPr bwMode="auto">
          <a:xfrm>
            <a:off x="952500" y="5613400"/>
            <a:ext cx="6223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9</a:t>
            </a:r>
          </a:p>
        </p:txBody>
      </p:sp>
      <p:sp>
        <p:nvSpPr>
          <p:cNvPr id="4126" name="Oval 30"/>
          <p:cNvSpPr>
            <a:spLocks/>
          </p:cNvSpPr>
          <p:nvPr/>
        </p:nvSpPr>
        <p:spPr bwMode="auto">
          <a:xfrm>
            <a:off x="2298700" y="4749800"/>
            <a:ext cx="3810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8</a:t>
            </a:r>
          </a:p>
        </p:txBody>
      </p:sp>
      <p:sp>
        <p:nvSpPr>
          <p:cNvPr id="4127" name="Oval 31"/>
          <p:cNvSpPr>
            <a:spLocks/>
          </p:cNvSpPr>
          <p:nvPr/>
        </p:nvSpPr>
        <p:spPr bwMode="auto">
          <a:xfrm>
            <a:off x="2997200" y="6756400"/>
            <a:ext cx="4699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4128" name="Oval 32"/>
          <p:cNvSpPr>
            <a:spLocks/>
          </p:cNvSpPr>
          <p:nvPr/>
        </p:nvSpPr>
        <p:spPr bwMode="auto">
          <a:xfrm>
            <a:off x="2260600" y="6159500"/>
            <a:ext cx="4572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4129" name="Oval 33"/>
          <p:cNvSpPr>
            <a:spLocks/>
          </p:cNvSpPr>
          <p:nvPr/>
        </p:nvSpPr>
        <p:spPr bwMode="auto">
          <a:xfrm>
            <a:off x="4597400" y="5130800"/>
            <a:ext cx="5080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4130" name="Oval 34"/>
          <p:cNvSpPr>
            <a:spLocks/>
          </p:cNvSpPr>
          <p:nvPr/>
        </p:nvSpPr>
        <p:spPr bwMode="auto">
          <a:xfrm>
            <a:off x="5003800" y="5791200"/>
            <a:ext cx="4953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4131" name="Oval 35"/>
          <p:cNvSpPr>
            <a:spLocks/>
          </p:cNvSpPr>
          <p:nvPr/>
        </p:nvSpPr>
        <p:spPr bwMode="auto">
          <a:xfrm>
            <a:off x="2247900" y="3898900"/>
            <a:ext cx="4826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4132" name="Oval 36"/>
          <p:cNvSpPr>
            <a:spLocks/>
          </p:cNvSpPr>
          <p:nvPr/>
        </p:nvSpPr>
        <p:spPr bwMode="auto">
          <a:xfrm>
            <a:off x="3505200" y="4051300"/>
            <a:ext cx="4826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4133" name="Oval 37"/>
          <p:cNvSpPr>
            <a:spLocks/>
          </p:cNvSpPr>
          <p:nvPr/>
        </p:nvSpPr>
        <p:spPr bwMode="auto">
          <a:xfrm>
            <a:off x="4610100" y="3390900"/>
            <a:ext cx="4826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15</a:t>
            </a:r>
          </a:p>
        </p:txBody>
      </p:sp>
      <p:sp>
        <p:nvSpPr>
          <p:cNvPr id="4134" name="Oval 38"/>
          <p:cNvSpPr>
            <a:spLocks/>
          </p:cNvSpPr>
          <p:nvPr/>
        </p:nvSpPr>
        <p:spPr bwMode="auto">
          <a:xfrm>
            <a:off x="6311900" y="4356100"/>
            <a:ext cx="4826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4135" name="Oval 39"/>
          <p:cNvSpPr>
            <a:spLocks/>
          </p:cNvSpPr>
          <p:nvPr/>
        </p:nvSpPr>
        <p:spPr bwMode="auto">
          <a:xfrm>
            <a:off x="4610100" y="4229100"/>
            <a:ext cx="4826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12</a:t>
            </a:r>
          </a:p>
        </p:txBody>
      </p:sp>
      <p:sp>
        <p:nvSpPr>
          <p:cNvPr id="4136" name="Oval 40"/>
          <p:cNvSpPr>
            <a:spLocks/>
          </p:cNvSpPr>
          <p:nvPr/>
        </p:nvSpPr>
        <p:spPr bwMode="auto">
          <a:xfrm>
            <a:off x="4533900" y="7442200"/>
            <a:ext cx="6223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20</a:t>
            </a:r>
          </a:p>
        </p:txBody>
      </p:sp>
      <p:sp>
        <p:nvSpPr>
          <p:cNvPr id="4137" name="Oval 41"/>
          <p:cNvSpPr>
            <a:spLocks/>
          </p:cNvSpPr>
          <p:nvPr/>
        </p:nvSpPr>
        <p:spPr bwMode="auto">
          <a:xfrm>
            <a:off x="5765800" y="6794500"/>
            <a:ext cx="6223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13</a:t>
            </a:r>
          </a:p>
        </p:txBody>
      </p:sp>
      <p:sp>
        <p:nvSpPr>
          <p:cNvPr id="4138" name="Oval 42"/>
          <p:cNvSpPr>
            <a:spLocks/>
          </p:cNvSpPr>
          <p:nvPr/>
        </p:nvSpPr>
        <p:spPr bwMode="auto">
          <a:xfrm>
            <a:off x="6731000" y="5918200"/>
            <a:ext cx="6223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11</a:t>
            </a:r>
          </a:p>
        </p:txBody>
      </p:sp>
      <p:sp>
        <p:nvSpPr>
          <p:cNvPr id="4139" name="Oval 43"/>
          <p:cNvSpPr>
            <a:spLocks/>
          </p:cNvSpPr>
          <p:nvPr/>
        </p:nvSpPr>
        <p:spPr bwMode="auto">
          <a:xfrm>
            <a:off x="7442200" y="5016500"/>
            <a:ext cx="6223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9</a:t>
            </a:r>
          </a:p>
        </p:txBody>
      </p:sp>
      <p:sp>
        <p:nvSpPr>
          <p:cNvPr id="4141" name="Rectangle 45"/>
          <p:cNvSpPr>
            <a:spLocks/>
          </p:cNvSpPr>
          <p:nvPr/>
        </p:nvSpPr>
        <p:spPr bwMode="auto">
          <a:xfrm>
            <a:off x="10058400" y="2664063"/>
            <a:ext cx="1181377" cy="6647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50000"/>
              </a:lnSpc>
            </a:pP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0</a:t>
            </a: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1   5.0</a:t>
            </a:r>
          </a:p>
          <a:p>
            <a:pPr marL="57150">
              <a:lnSpc>
                <a:spcPct val="150000"/>
              </a:lnSpc>
            </a:pP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0</a:t>
            </a: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4   9.0</a:t>
            </a:r>
          </a:p>
          <a:p>
            <a:pPr marL="57150">
              <a:lnSpc>
                <a:spcPct val="150000"/>
              </a:lnSpc>
            </a:pP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0</a:t>
            </a: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7   8.0</a:t>
            </a:r>
          </a:p>
          <a:p>
            <a:pPr marL="57150">
              <a:lnSpc>
                <a:spcPct val="150000"/>
              </a:lnSpc>
            </a:pP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1</a:t>
            </a: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2  12.0</a:t>
            </a:r>
          </a:p>
          <a:p>
            <a:pPr marL="57150">
              <a:lnSpc>
                <a:spcPct val="150000"/>
              </a:lnSpc>
            </a:pP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1</a:t>
            </a: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3  15.0</a:t>
            </a:r>
          </a:p>
          <a:p>
            <a:pPr marL="57150">
              <a:lnSpc>
                <a:spcPct val="150000"/>
              </a:lnSpc>
            </a:pP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1</a:t>
            </a: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7   4.0</a:t>
            </a:r>
          </a:p>
          <a:p>
            <a:pPr marL="57150">
              <a:lnSpc>
                <a:spcPct val="150000"/>
              </a:lnSpc>
            </a:pP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2</a:t>
            </a: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3   3.0</a:t>
            </a:r>
          </a:p>
          <a:p>
            <a:pPr marL="57150">
              <a:lnSpc>
                <a:spcPct val="150000"/>
              </a:lnSpc>
            </a:pP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2</a:t>
            </a: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6  11.0</a:t>
            </a:r>
          </a:p>
          <a:p>
            <a:pPr marL="57150">
              <a:lnSpc>
                <a:spcPct val="150000"/>
              </a:lnSpc>
            </a:pP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3</a:t>
            </a: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6   9.0</a:t>
            </a:r>
          </a:p>
          <a:p>
            <a:pPr marL="57150">
              <a:lnSpc>
                <a:spcPct val="150000"/>
              </a:lnSpc>
            </a:pP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4</a:t>
            </a: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5   4.0</a:t>
            </a:r>
          </a:p>
          <a:p>
            <a:pPr marL="57150">
              <a:lnSpc>
                <a:spcPct val="150000"/>
              </a:lnSpc>
            </a:pP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4</a:t>
            </a: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6  20.0</a:t>
            </a:r>
          </a:p>
          <a:p>
            <a:pPr marL="57150">
              <a:lnSpc>
                <a:spcPct val="150000"/>
              </a:lnSpc>
            </a:pP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4</a:t>
            </a: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7   5.0</a:t>
            </a:r>
          </a:p>
          <a:p>
            <a:pPr marL="57150">
              <a:lnSpc>
                <a:spcPct val="150000"/>
              </a:lnSpc>
            </a:pP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5</a:t>
            </a: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2   1.0</a:t>
            </a:r>
          </a:p>
          <a:p>
            <a:pPr marL="57150">
              <a:lnSpc>
                <a:spcPct val="150000"/>
              </a:lnSpc>
            </a:pP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5</a:t>
            </a: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6  13.0</a:t>
            </a:r>
          </a:p>
          <a:p>
            <a:pPr marL="57150">
              <a:lnSpc>
                <a:spcPct val="150000"/>
              </a:lnSpc>
            </a:pP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7</a:t>
            </a: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5   6.0</a:t>
            </a:r>
          </a:p>
          <a:p>
            <a:pPr marL="57150">
              <a:lnSpc>
                <a:spcPct val="150000"/>
              </a:lnSpc>
            </a:pP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7</a:t>
            </a: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2   7.0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4F03C4-963F-4F8B-906B-D85F8B1EEFA9}" type="slidenum">
              <a:rPr lang="en-US"/>
              <a:pPr/>
              <a:t>20</a:t>
            </a:fld>
            <a:endParaRPr lang="en-US"/>
          </a:p>
        </p:txBody>
      </p:sp>
      <p:sp>
        <p:nvSpPr>
          <p:cNvPr id="22529" name="Rectangle 1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rIns="168204"/>
          <a:lstStyle/>
          <a:p>
            <a:pPr marL="379413" lvl="1"/>
            <a:r>
              <a:rPr lang="sl-SI" dirty="0"/>
              <a:t>Vozlišča dodamo glede na njihovo razdaljo od začetnega vozlišča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s(0)</a:t>
            </a:r>
            <a:r>
              <a:rPr lang="sl-SI" dirty="0"/>
              <a:t/>
            </a:r>
            <a:br>
              <a:rPr lang="sl-SI" dirty="0"/>
            </a:br>
            <a:r>
              <a:rPr lang="sl-SI" dirty="0"/>
              <a:t>(vozlišče, ki še ni v drevesu in ima najmanjšo vrednost </a:t>
            </a:r>
            <a:r>
              <a:rPr lang="en-US" dirty="0"/>
              <a:t> </a:t>
            </a:r>
            <a:r>
              <a:rPr lang="en-US" sz="2000" dirty="0" err="1">
                <a:latin typeface="Courier New" panose="02070309020205020404" pitchFamily="49" charset="0"/>
                <a:ea typeface="Courier New Bold" charset="0"/>
                <a:cs typeface="Courier New" panose="02070309020205020404" pitchFamily="49" charset="0"/>
                <a:sym typeface="Courier New Bold" charset="0"/>
              </a:rPr>
              <a:t>razdDo</a:t>
            </a:r>
            <a:r>
              <a:rPr lang="en-US" sz="2000" dirty="0">
                <a:latin typeface="Courier New" panose="02070309020205020404" pitchFamily="49" charset="0"/>
                <a:ea typeface="Courier New Bold" charset="0"/>
                <a:cs typeface="Courier New" panose="02070309020205020404" pitchFamily="49" charset="0"/>
                <a:sym typeface="Courier New Bold" charset="0"/>
              </a:rPr>
              <a:t>[]</a:t>
            </a:r>
            <a:r>
              <a:rPr lang="en-US" dirty="0"/>
              <a:t>).</a:t>
            </a:r>
          </a:p>
          <a:p>
            <a:pPr marL="379413" lvl="1"/>
            <a:r>
              <a:rPr lang="sl-SI" dirty="0"/>
              <a:t>Dodamo vozlišče v drevo in po potrebi popravimo razdalje za vsa sosednja (glede na to) vozlišče</a:t>
            </a:r>
            <a:r>
              <a:rPr lang="en-US" dirty="0"/>
              <a:t>.</a:t>
            </a:r>
            <a:endParaRPr lang="en-US" dirty="0"/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 indent="0"/>
            <a:r>
              <a:rPr lang="en-US" dirty="0" err="1" smtClean="0"/>
              <a:t>Dijkstrin</a:t>
            </a:r>
            <a:r>
              <a:rPr lang="en-US" dirty="0" smtClean="0"/>
              <a:t> </a:t>
            </a:r>
            <a:r>
              <a:rPr lang="en-US" dirty="0" err="1" smtClean="0"/>
              <a:t>algoritem</a:t>
            </a:r>
            <a:endParaRPr lang="en-US" dirty="0"/>
          </a:p>
        </p:txBody>
      </p:sp>
      <p:sp>
        <p:nvSpPr>
          <p:cNvPr id="22531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38100" cap="flat">
            <a:solidFill>
              <a:schemeClr val="tx1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2533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2534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2535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2536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2537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2538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2539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2540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2541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2542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2543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2544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2545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38100" cap="flat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2546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2547" name="Oval 19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22548" name="Oval 20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22549" name="Oval 21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22550" name="Oval 22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22551" name="Oval 23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22552" name="Oval 24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79211B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FFFFFF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22553" name="Oval 25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22554" name="Oval 26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22555" name="Rectangle 27"/>
          <p:cNvSpPr>
            <a:spLocks/>
          </p:cNvSpPr>
          <p:nvPr/>
        </p:nvSpPr>
        <p:spPr bwMode="auto">
          <a:xfrm>
            <a:off x="9271000" y="3378200"/>
            <a:ext cx="2463780" cy="3490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v   </a:t>
            </a:r>
            <a:r>
              <a:rPr lang="en-US" sz="1800" dirty="0" err="1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razdDo</a:t>
            </a:r>
            <a:r>
              <a:rPr lang="en-US" sz="1800" dirty="0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[]  </a:t>
            </a:r>
            <a:r>
              <a:rPr lang="en-US" sz="1800" dirty="0" err="1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povezDo</a:t>
            </a:r>
            <a:r>
              <a:rPr lang="en-US" sz="1800" dirty="0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[]</a:t>
            </a:r>
            <a:endParaRPr lang="en-US" sz="1800" dirty="0">
              <a:solidFill>
                <a:srgbClr val="000000"/>
              </a:solidFill>
              <a:latin typeface="Courier New Bold" charset="0"/>
              <a:ea typeface="Courier New Bold" charset="0"/>
              <a:cs typeface="Courier New Bold" charset="0"/>
              <a:sym typeface="Courier New Bold" charset="0"/>
            </a:endParaRP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0     0.0        -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1     5.0       0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1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2    15.0       7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2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3    20.0       1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3 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4     9.0       0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4 </a:t>
            </a:r>
          </a:p>
          <a:p>
            <a:pPr marL="57150"/>
            <a:r>
              <a:rPr lang="en-US" sz="1800" dirty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5    13.0       4</a:t>
            </a: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5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6    29.0       4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6 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7     8.0       0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7 </a:t>
            </a:r>
          </a:p>
        </p:txBody>
      </p:sp>
      <p:sp>
        <p:nvSpPr>
          <p:cNvPr id="22556" name="Line 28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2557" name="Line 29"/>
          <p:cNvSpPr>
            <a:spLocks noChangeShapeType="1"/>
          </p:cNvSpPr>
          <p:nvPr/>
        </p:nvSpPr>
        <p:spPr bwMode="auto">
          <a:xfrm flipH="1">
            <a:off x="8735453" y="5806141"/>
            <a:ext cx="384175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2558" name="Rectangle 30"/>
          <p:cNvSpPr>
            <a:spLocks/>
          </p:cNvSpPr>
          <p:nvPr/>
        </p:nvSpPr>
        <p:spPr bwMode="auto">
          <a:xfrm>
            <a:off x="1016000" y="8483600"/>
            <a:ext cx="590061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00000"/>
              </a:lnSpc>
            </a:pPr>
            <a:r>
              <a:rPr lang="sl-SI" sz="1800" b="1" dirty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Izberemo povezave do vozlišč sosednjih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vozlišču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5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22559" name="Oval 31"/>
          <p:cNvSpPr>
            <a:spLocks/>
          </p:cNvSpPr>
          <p:nvPr/>
        </p:nvSpPr>
        <p:spPr bwMode="auto">
          <a:xfrm>
            <a:off x="5003800" y="5791200"/>
            <a:ext cx="4953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22560" name="Oval 32"/>
          <p:cNvSpPr>
            <a:spLocks/>
          </p:cNvSpPr>
          <p:nvPr/>
        </p:nvSpPr>
        <p:spPr bwMode="auto">
          <a:xfrm>
            <a:off x="5765800" y="6794500"/>
            <a:ext cx="6223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13</a:t>
            </a:r>
          </a:p>
        </p:txBody>
      </p:sp>
      <p:sp>
        <p:nvSpPr>
          <p:cNvPr id="22561" name="Rectangle 33"/>
          <p:cNvSpPr>
            <a:spLocks/>
          </p:cNvSpPr>
          <p:nvPr/>
        </p:nvSpPr>
        <p:spPr bwMode="auto">
          <a:xfrm>
            <a:off x="9017000" y="73660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29</a:t>
            </a:r>
          </a:p>
        </p:txBody>
      </p:sp>
      <p:sp>
        <p:nvSpPr>
          <p:cNvPr id="22562" name="Rectangle 34"/>
          <p:cNvSpPr>
            <a:spLocks/>
          </p:cNvSpPr>
          <p:nvPr/>
        </p:nvSpPr>
        <p:spPr bwMode="auto">
          <a:xfrm>
            <a:off x="4216400" y="69469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13</a:t>
            </a:r>
          </a:p>
        </p:txBody>
      </p:sp>
      <p:sp>
        <p:nvSpPr>
          <p:cNvPr id="22563" name="Rectangle 35"/>
          <p:cNvSpPr>
            <a:spLocks/>
          </p:cNvSpPr>
          <p:nvPr/>
        </p:nvSpPr>
        <p:spPr bwMode="auto">
          <a:xfrm>
            <a:off x="6464300" y="51054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15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FE022D-AD5D-4889-9BBE-B8754ED44CEB}" type="slidenum">
              <a:rPr lang="en-US"/>
              <a:pPr/>
              <a:t>21</a:t>
            </a:fld>
            <a:endParaRPr lang="en-US"/>
          </a:p>
        </p:txBody>
      </p:sp>
      <p:sp>
        <p:nvSpPr>
          <p:cNvPr id="23553" name="Rectangle 1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rIns="168204"/>
          <a:lstStyle/>
          <a:p>
            <a:pPr marL="379413" lvl="1"/>
            <a:r>
              <a:rPr lang="sl-SI" dirty="0"/>
              <a:t>Vozlišča dodamo glede na njihovo razdaljo od začetnega vozlišča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s(0)</a:t>
            </a:r>
            <a:r>
              <a:rPr lang="sl-SI" dirty="0"/>
              <a:t/>
            </a:r>
            <a:br>
              <a:rPr lang="sl-SI" dirty="0"/>
            </a:br>
            <a:r>
              <a:rPr lang="sl-SI" dirty="0"/>
              <a:t>(vozlišče, ki še ni v drevesu in ima najmanjšo vrednost </a:t>
            </a:r>
            <a:r>
              <a:rPr lang="en-US" dirty="0"/>
              <a:t> </a:t>
            </a:r>
            <a:r>
              <a:rPr lang="en-US" sz="2000" dirty="0" err="1">
                <a:latin typeface="Courier New" panose="02070309020205020404" pitchFamily="49" charset="0"/>
                <a:ea typeface="Courier New Bold" charset="0"/>
                <a:cs typeface="Courier New" panose="02070309020205020404" pitchFamily="49" charset="0"/>
                <a:sym typeface="Courier New Bold" charset="0"/>
              </a:rPr>
              <a:t>razdDo</a:t>
            </a:r>
            <a:r>
              <a:rPr lang="en-US" sz="2000" dirty="0">
                <a:latin typeface="Courier New" panose="02070309020205020404" pitchFamily="49" charset="0"/>
                <a:ea typeface="Courier New Bold" charset="0"/>
                <a:cs typeface="Courier New" panose="02070309020205020404" pitchFamily="49" charset="0"/>
                <a:sym typeface="Courier New Bold" charset="0"/>
              </a:rPr>
              <a:t>[]</a:t>
            </a:r>
            <a:r>
              <a:rPr lang="en-US" dirty="0"/>
              <a:t>).</a:t>
            </a:r>
          </a:p>
          <a:p>
            <a:pPr marL="379413" lvl="1"/>
            <a:r>
              <a:rPr lang="sl-SI" dirty="0"/>
              <a:t>Dodamo vozlišče v drevo in po potrebi popravimo razdalje za vsa sosednja (glede na to) vozlišče</a:t>
            </a:r>
            <a:r>
              <a:rPr lang="en-US" dirty="0"/>
              <a:t>.</a:t>
            </a:r>
            <a:endParaRPr lang="en-US" dirty="0"/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 indent="0"/>
            <a:r>
              <a:rPr lang="en-US" dirty="0" err="1" smtClean="0"/>
              <a:t>Dijkstrin</a:t>
            </a:r>
            <a:r>
              <a:rPr lang="en-US" dirty="0" smtClean="0"/>
              <a:t> </a:t>
            </a:r>
            <a:r>
              <a:rPr lang="en-US" dirty="0" err="1" smtClean="0"/>
              <a:t>algoritem</a:t>
            </a:r>
            <a:endParaRPr lang="en-US" dirty="0"/>
          </a:p>
        </p:txBody>
      </p:sp>
      <p:sp>
        <p:nvSpPr>
          <p:cNvPr id="23555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38100" cap="flat">
            <a:solidFill>
              <a:schemeClr val="tx1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3557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3558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3559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3560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3561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3562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3563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3564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3565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3566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3567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3568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3569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38100" cap="flat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3570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3571" name="Oval 19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23572" name="Oval 20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23573" name="Oval 21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23574" name="Oval 22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23575" name="Oval 23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23576" name="Oval 24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79211B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FFFFFF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23577" name="Oval 25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23578" name="Oval 26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23579" name="Rectangle 27"/>
          <p:cNvSpPr>
            <a:spLocks/>
          </p:cNvSpPr>
          <p:nvPr/>
        </p:nvSpPr>
        <p:spPr bwMode="auto">
          <a:xfrm>
            <a:off x="9271000" y="3378200"/>
            <a:ext cx="2463780" cy="3490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v   </a:t>
            </a:r>
            <a:r>
              <a:rPr lang="en-US" sz="1800" dirty="0" err="1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razdDo</a:t>
            </a:r>
            <a:r>
              <a:rPr lang="en-US" sz="1800" dirty="0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[]  </a:t>
            </a:r>
            <a:r>
              <a:rPr lang="en-US" sz="1800" dirty="0" err="1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povezDo</a:t>
            </a:r>
            <a:r>
              <a:rPr lang="en-US" sz="1800" dirty="0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[]</a:t>
            </a:r>
            <a:endParaRPr lang="en-US" sz="1800" dirty="0">
              <a:solidFill>
                <a:srgbClr val="000000"/>
              </a:solidFill>
              <a:latin typeface="Courier New Bold" charset="0"/>
              <a:ea typeface="Courier New Bold" charset="0"/>
              <a:cs typeface="Courier New Bold" charset="0"/>
              <a:sym typeface="Courier New Bold" charset="0"/>
            </a:endParaRP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0     0.0        -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1     5.0       0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1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2    14.0       5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2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3    20.0       1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3 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4     9.0       0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4 </a:t>
            </a:r>
          </a:p>
          <a:p>
            <a:pPr marL="57150"/>
            <a:r>
              <a:rPr lang="en-US" sz="1800" dirty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5    13.0       4</a:t>
            </a: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5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6    26.0       5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6 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7     8.0       0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7 </a:t>
            </a:r>
          </a:p>
        </p:txBody>
      </p:sp>
      <p:sp>
        <p:nvSpPr>
          <p:cNvPr id="23580" name="Line 28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3581" name="Line 29"/>
          <p:cNvSpPr>
            <a:spLocks noChangeShapeType="1"/>
          </p:cNvSpPr>
          <p:nvPr/>
        </p:nvSpPr>
        <p:spPr bwMode="auto">
          <a:xfrm flipH="1">
            <a:off x="8813006" y="5867400"/>
            <a:ext cx="384175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3582" name="Rectangle 30"/>
          <p:cNvSpPr>
            <a:spLocks/>
          </p:cNvSpPr>
          <p:nvPr/>
        </p:nvSpPr>
        <p:spPr bwMode="auto">
          <a:xfrm>
            <a:off x="1016000" y="8483600"/>
            <a:ext cx="590061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00000"/>
              </a:lnSpc>
            </a:pP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popravimo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vrednosti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za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vozlišča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sosednja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vozlišču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5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23583" name="Oval 31"/>
          <p:cNvSpPr>
            <a:spLocks/>
          </p:cNvSpPr>
          <p:nvPr/>
        </p:nvSpPr>
        <p:spPr bwMode="auto">
          <a:xfrm>
            <a:off x="5003800" y="5791200"/>
            <a:ext cx="4953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23584" name="Oval 32"/>
          <p:cNvSpPr>
            <a:spLocks/>
          </p:cNvSpPr>
          <p:nvPr/>
        </p:nvSpPr>
        <p:spPr bwMode="auto">
          <a:xfrm>
            <a:off x="5765800" y="6794500"/>
            <a:ext cx="6223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13</a:t>
            </a:r>
          </a:p>
        </p:txBody>
      </p:sp>
      <p:sp>
        <p:nvSpPr>
          <p:cNvPr id="23585" name="Oval 33"/>
          <p:cNvSpPr>
            <a:spLocks/>
          </p:cNvSpPr>
          <p:nvPr/>
        </p:nvSpPr>
        <p:spPr bwMode="auto">
          <a:xfrm>
            <a:off x="9550390" y="4550989"/>
            <a:ext cx="952500" cy="355600"/>
          </a:xfrm>
          <a:prstGeom prst="ellipse">
            <a:avLst/>
          </a:prstGeom>
          <a:noFill/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3586" name="Oval 34"/>
          <p:cNvSpPr>
            <a:spLocks/>
          </p:cNvSpPr>
          <p:nvPr/>
        </p:nvSpPr>
        <p:spPr bwMode="auto">
          <a:xfrm>
            <a:off x="9461500" y="6045200"/>
            <a:ext cx="952500" cy="355600"/>
          </a:xfrm>
          <a:prstGeom prst="ellipse">
            <a:avLst/>
          </a:prstGeom>
          <a:noFill/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3587" name="Rectangle 35"/>
          <p:cNvSpPr>
            <a:spLocks/>
          </p:cNvSpPr>
          <p:nvPr/>
        </p:nvSpPr>
        <p:spPr bwMode="auto">
          <a:xfrm>
            <a:off x="8966200" y="73660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29</a:t>
            </a:r>
          </a:p>
        </p:txBody>
      </p:sp>
      <p:sp>
        <p:nvSpPr>
          <p:cNvPr id="23588" name="Rectangle 36"/>
          <p:cNvSpPr>
            <a:spLocks/>
          </p:cNvSpPr>
          <p:nvPr/>
        </p:nvSpPr>
        <p:spPr bwMode="auto">
          <a:xfrm>
            <a:off x="4216400" y="69469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13</a:t>
            </a:r>
          </a:p>
        </p:txBody>
      </p:sp>
      <p:sp>
        <p:nvSpPr>
          <p:cNvPr id="23589" name="Rectangle 37"/>
          <p:cNvSpPr>
            <a:spLocks/>
          </p:cNvSpPr>
          <p:nvPr/>
        </p:nvSpPr>
        <p:spPr bwMode="auto">
          <a:xfrm>
            <a:off x="6464300" y="51054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15</a:t>
            </a:r>
          </a:p>
        </p:txBody>
      </p:sp>
      <p:sp>
        <p:nvSpPr>
          <p:cNvPr id="23590" name="Line 38"/>
          <p:cNvSpPr>
            <a:spLocks noChangeShapeType="1"/>
          </p:cNvSpPr>
          <p:nvPr/>
        </p:nvSpPr>
        <p:spPr bwMode="auto">
          <a:xfrm rot="10800000" flipH="1">
            <a:off x="6502400" y="5270500"/>
            <a:ext cx="412750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ysDot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3591" name="Rectangle 39"/>
          <p:cNvSpPr>
            <a:spLocks/>
          </p:cNvSpPr>
          <p:nvPr/>
        </p:nvSpPr>
        <p:spPr bwMode="auto">
          <a:xfrm>
            <a:off x="6934200" y="51054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14</a:t>
            </a:r>
          </a:p>
        </p:txBody>
      </p:sp>
      <p:sp>
        <p:nvSpPr>
          <p:cNvPr id="23592" name="Line 40"/>
          <p:cNvSpPr>
            <a:spLocks noChangeShapeType="1"/>
          </p:cNvSpPr>
          <p:nvPr/>
        </p:nvSpPr>
        <p:spPr bwMode="auto">
          <a:xfrm rot="10800000" flipH="1">
            <a:off x="9029700" y="7543800"/>
            <a:ext cx="412750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ysDot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3593" name="Rectangle 41"/>
          <p:cNvSpPr>
            <a:spLocks/>
          </p:cNvSpPr>
          <p:nvPr/>
        </p:nvSpPr>
        <p:spPr bwMode="auto">
          <a:xfrm>
            <a:off x="9461500" y="73660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26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98871-3FC8-4007-B0A4-690EE8D9016E}" type="slidenum">
              <a:rPr lang="en-US"/>
              <a:pPr/>
              <a:t>22</a:t>
            </a:fld>
            <a:endParaRPr lang="en-US"/>
          </a:p>
        </p:txBody>
      </p:sp>
      <p:sp>
        <p:nvSpPr>
          <p:cNvPr id="24577" name="Rectangle 1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rIns="168204"/>
          <a:lstStyle/>
          <a:p>
            <a:pPr marL="379413" lvl="1"/>
            <a:r>
              <a:rPr lang="sl-SI" dirty="0"/>
              <a:t>Vozlišča dodamo glede na njihovo razdaljo od začetnega vozlišča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s(0)</a:t>
            </a:r>
            <a:r>
              <a:rPr lang="sl-SI" dirty="0"/>
              <a:t/>
            </a:r>
            <a:br>
              <a:rPr lang="sl-SI" dirty="0"/>
            </a:br>
            <a:r>
              <a:rPr lang="sl-SI" dirty="0"/>
              <a:t>(vozlišče, ki še ni v drevesu in ima najmanjšo vrednost </a:t>
            </a:r>
            <a:r>
              <a:rPr lang="en-US" dirty="0"/>
              <a:t> </a:t>
            </a:r>
            <a:r>
              <a:rPr lang="en-US" sz="2000" dirty="0" err="1">
                <a:latin typeface="Courier New" panose="02070309020205020404" pitchFamily="49" charset="0"/>
                <a:ea typeface="Courier New Bold" charset="0"/>
                <a:cs typeface="Courier New" panose="02070309020205020404" pitchFamily="49" charset="0"/>
                <a:sym typeface="Courier New Bold" charset="0"/>
              </a:rPr>
              <a:t>razdDo</a:t>
            </a:r>
            <a:r>
              <a:rPr lang="en-US" sz="2000" dirty="0">
                <a:latin typeface="Courier New" panose="02070309020205020404" pitchFamily="49" charset="0"/>
                <a:ea typeface="Courier New Bold" charset="0"/>
                <a:cs typeface="Courier New" panose="02070309020205020404" pitchFamily="49" charset="0"/>
                <a:sym typeface="Courier New Bold" charset="0"/>
              </a:rPr>
              <a:t>[]</a:t>
            </a:r>
            <a:r>
              <a:rPr lang="en-US" dirty="0"/>
              <a:t>).</a:t>
            </a:r>
          </a:p>
          <a:p>
            <a:pPr marL="379413" lvl="1"/>
            <a:r>
              <a:rPr lang="sl-SI" dirty="0"/>
              <a:t>Dodamo vozlišče v drevo in po potrebi popravimo razdalje za vsa sosednja (glede na to) vozlišče</a:t>
            </a:r>
            <a:r>
              <a:rPr lang="en-US" dirty="0"/>
              <a:t>.</a:t>
            </a:r>
            <a:endParaRPr lang="en-US" dirty="0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 indent="0"/>
            <a:r>
              <a:rPr lang="en-US" dirty="0" err="1" smtClean="0"/>
              <a:t>Dijkstrin</a:t>
            </a:r>
            <a:r>
              <a:rPr lang="en-US" dirty="0" smtClean="0"/>
              <a:t> </a:t>
            </a:r>
            <a:r>
              <a:rPr lang="en-US" dirty="0" err="1" smtClean="0"/>
              <a:t>algoritem</a:t>
            </a:r>
            <a:endParaRPr lang="en-US" dirty="0"/>
          </a:p>
        </p:txBody>
      </p:sp>
      <p:sp>
        <p:nvSpPr>
          <p:cNvPr id="24579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4580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4581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4582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4583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4584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4585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4586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4587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4588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4589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4590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4591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4592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4593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4594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4595" name="Oval 19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24596" name="Oval 20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24597" name="Oval 21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24598" name="Oval 22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24599" name="Oval 23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24600" name="Oval 24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24601" name="Oval 25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24602" name="Oval 26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24603" name="Rectangle 27"/>
          <p:cNvSpPr>
            <a:spLocks/>
          </p:cNvSpPr>
          <p:nvPr/>
        </p:nvSpPr>
        <p:spPr bwMode="auto">
          <a:xfrm>
            <a:off x="9271000" y="3378200"/>
            <a:ext cx="2463780" cy="3490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v   </a:t>
            </a:r>
            <a:r>
              <a:rPr lang="en-US" sz="1800" dirty="0" err="1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razdDo</a:t>
            </a:r>
            <a:r>
              <a:rPr lang="en-US" sz="1800" dirty="0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[]  </a:t>
            </a:r>
            <a:r>
              <a:rPr lang="en-US" sz="1800" dirty="0" err="1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povezDo</a:t>
            </a:r>
            <a:r>
              <a:rPr lang="en-US" sz="1800" dirty="0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[]</a:t>
            </a:r>
            <a:endParaRPr lang="en-US" sz="1800" dirty="0">
              <a:solidFill>
                <a:srgbClr val="000000"/>
              </a:solidFill>
              <a:latin typeface="Courier New Bold" charset="0"/>
              <a:ea typeface="Courier New Bold" charset="0"/>
              <a:cs typeface="Courier New Bold" charset="0"/>
              <a:sym typeface="Courier New Bold" charset="0"/>
            </a:endParaRP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0     0.0        -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1     5.0       0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1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2    14.0       5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2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3    20.0       1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3 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4     9.0       0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4 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5    13.0       4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5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6    26.0       5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6 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7     8.0       0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7 </a:t>
            </a:r>
          </a:p>
        </p:txBody>
      </p:sp>
      <p:sp>
        <p:nvSpPr>
          <p:cNvPr id="24604" name="Line 28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F1F1FE-C142-401E-A0D3-969597B958E4}" type="slidenum">
              <a:rPr lang="en-US"/>
              <a:pPr/>
              <a:t>23</a:t>
            </a:fld>
            <a:endParaRPr lang="en-US"/>
          </a:p>
        </p:txBody>
      </p:sp>
      <p:sp>
        <p:nvSpPr>
          <p:cNvPr id="25601" name="Rectangle 1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rIns="168204"/>
          <a:lstStyle/>
          <a:p>
            <a:pPr marL="379413" lvl="1"/>
            <a:r>
              <a:rPr lang="sl-SI" dirty="0"/>
              <a:t>Vozlišča dodamo glede na njihovo razdaljo od začetnega vozlišča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s(0)</a:t>
            </a:r>
            <a:r>
              <a:rPr lang="sl-SI" dirty="0"/>
              <a:t/>
            </a:r>
            <a:br>
              <a:rPr lang="sl-SI" dirty="0"/>
            </a:br>
            <a:r>
              <a:rPr lang="sl-SI" dirty="0"/>
              <a:t>(vozlišče, ki še ni v drevesu in ima najmanjšo vrednost </a:t>
            </a:r>
            <a:r>
              <a:rPr lang="en-US" dirty="0"/>
              <a:t> </a:t>
            </a:r>
            <a:r>
              <a:rPr lang="en-US" sz="2000" dirty="0" err="1">
                <a:latin typeface="Courier New" panose="02070309020205020404" pitchFamily="49" charset="0"/>
                <a:ea typeface="Courier New Bold" charset="0"/>
                <a:cs typeface="Courier New" panose="02070309020205020404" pitchFamily="49" charset="0"/>
                <a:sym typeface="Courier New Bold" charset="0"/>
              </a:rPr>
              <a:t>razdDo</a:t>
            </a:r>
            <a:r>
              <a:rPr lang="en-US" sz="2000" dirty="0">
                <a:latin typeface="Courier New" panose="02070309020205020404" pitchFamily="49" charset="0"/>
                <a:ea typeface="Courier New Bold" charset="0"/>
                <a:cs typeface="Courier New" panose="02070309020205020404" pitchFamily="49" charset="0"/>
                <a:sym typeface="Courier New Bold" charset="0"/>
              </a:rPr>
              <a:t>[]</a:t>
            </a:r>
            <a:r>
              <a:rPr lang="en-US" dirty="0"/>
              <a:t>).</a:t>
            </a:r>
          </a:p>
          <a:p>
            <a:pPr marL="379413" lvl="1"/>
            <a:r>
              <a:rPr lang="sl-SI" dirty="0"/>
              <a:t>Dodamo vozlišče v drevo in po potrebi popravimo razdalje za vsa sosednja (glede na to) vozlišče</a:t>
            </a:r>
            <a:r>
              <a:rPr lang="en-US" dirty="0"/>
              <a:t>.</a:t>
            </a:r>
            <a:endParaRPr lang="en-US" dirty="0"/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 indent="0"/>
            <a:r>
              <a:rPr lang="en-US" dirty="0" err="1" smtClean="0"/>
              <a:t>Dijkstrin</a:t>
            </a:r>
            <a:r>
              <a:rPr lang="en-US" dirty="0" smtClean="0"/>
              <a:t> </a:t>
            </a:r>
            <a:r>
              <a:rPr lang="en-US" dirty="0" err="1" smtClean="0"/>
              <a:t>algoritem</a:t>
            </a:r>
            <a:endParaRPr lang="en-US" dirty="0"/>
          </a:p>
        </p:txBody>
      </p:sp>
      <p:sp>
        <p:nvSpPr>
          <p:cNvPr id="25603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5604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5605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5606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5607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5608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5609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5610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5611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5612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5613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5614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5615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5616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5617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5618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5619" name="Oval 19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25620" name="Oval 20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25621" name="Oval 21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25622" name="Oval 22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25623" name="Oval 23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25624" name="Oval 24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25625" name="Oval 25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79211B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FFFFFF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25626" name="Oval 26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25627" name="Rectangle 27"/>
          <p:cNvSpPr>
            <a:spLocks/>
          </p:cNvSpPr>
          <p:nvPr/>
        </p:nvSpPr>
        <p:spPr bwMode="auto">
          <a:xfrm>
            <a:off x="9271000" y="3378200"/>
            <a:ext cx="2463780" cy="3490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v   </a:t>
            </a:r>
            <a:r>
              <a:rPr lang="en-US" sz="1800" dirty="0" err="1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razdDo</a:t>
            </a:r>
            <a:r>
              <a:rPr lang="en-US" sz="1800" dirty="0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[]  </a:t>
            </a:r>
            <a:r>
              <a:rPr lang="en-US" sz="1800" dirty="0" err="1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povezDo</a:t>
            </a:r>
            <a:r>
              <a:rPr lang="en-US" sz="1800" dirty="0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[]</a:t>
            </a:r>
            <a:endParaRPr lang="en-US" sz="1800" dirty="0">
              <a:solidFill>
                <a:srgbClr val="000000"/>
              </a:solidFill>
              <a:latin typeface="Courier New Bold" charset="0"/>
              <a:ea typeface="Courier New Bold" charset="0"/>
              <a:cs typeface="Courier New Bold" charset="0"/>
              <a:sym typeface="Courier New Bold" charset="0"/>
            </a:endParaRP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0     0.0        -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1     5.0       0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1 </a:t>
            </a:r>
          </a:p>
          <a:p>
            <a:pPr marL="57150"/>
            <a:r>
              <a:rPr lang="en-US" sz="1800" dirty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2    14.0       5</a:t>
            </a: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2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3    20.0       1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3 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4     9.0       0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4 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5    13.0       4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5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6    26.0       5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6 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7     8.0       0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7 </a:t>
            </a:r>
          </a:p>
        </p:txBody>
      </p:sp>
      <p:sp>
        <p:nvSpPr>
          <p:cNvPr id="25628" name="Line 28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5629" name="Line 29"/>
          <p:cNvSpPr>
            <a:spLocks noChangeShapeType="1"/>
          </p:cNvSpPr>
          <p:nvPr/>
        </p:nvSpPr>
        <p:spPr bwMode="auto">
          <a:xfrm flipH="1">
            <a:off x="8669337" y="4722906"/>
            <a:ext cx="384175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5630" name="Rectangle 30"/>
          <p:cNvSpPr>
            <a:spLocks/>
          </p:cNvSpPr>
          <p:nvPr/>
        </p:nvSpPr>
        <p:spPr bwMode="auto">
          <a:xfrm>
            <a:off x="1016000" y="8483600"/>
            <a:ext cx="228424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00000"/>
              </a:lnSpc>
            </a:pP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izberemo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vozlišče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720384-26A3-4747-A730-7C4AF4D651DD}" type="slidenum">
              <a:rPr lang="en-US"/>
              <a:pPr/>
              <a:t>24</a:t>
            </a:fld>
            <a:endParaRPr lang="en-US"/>
          </a:p>
        </p:txBody>
      </p:sp>
      <p:sp>
        <p:nvSpPr>
          <p:cNvPr id="26625" name="Rectangle 1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rIns="168204"/>
          <a:lstStyle/>
          <a:p>
            <a:pPr marL="379413" lvl="1"/>
            <a:r>
              <a:rPr lang="sl-SI" dirty="0"/>
              <a:t>Vozlišča dodamo glede na njihovo razdaljo od začetnega vozlišča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s(0)</a:t>
            </a:r>
            <a:r>
              <a:rPr lang="sl-SI" dirty="0"/>
              <a:t/>
            </a:r>
            <a:br>
              <a:rPr lang="sl-SI" dirty="0"/>
            </a:br>
            <a:r>
              <a:rPr lang="sl-SI" dirty="0"/>
              <a:t>(vozlišče, ki še ni v drevesu in ima najmanjšo vrednost </a:t>
            </a:r>
            <a:r>
              <a:rPr lang="en-US" dirty="0"/>
              <a:t> </a:t>
            </a:r>
            <a:r>
              <a:rPr lang="en-US" sz="2000" dirty="0" err="1">
                <a:latin typeface="Courier New" panose="02070309020205020404" pitchFamily="49" charset="0"/>
                <a:ea typeface="Courier New Bold" charset="0"/>
                <a:cs typeface="Courier New" panose="02070309020205020404" pitchFamily="49" charset="0"/>
                <a:sym typeface="Courier New Bold" charset="0"/>
              </a:rPr>
              <a:t>razdDo</a:t>
            </a:r>
            <a:r>
              <a:rPr lang="en-US" sz="2000" dirty="0">
                <a:latin typeface="Courier New" panose="02070309020205020404" pitchFamily="49" charset="0"/>
                <a:ea typeface="Courier New Bold" charset="0"/>
                <a:cs typeface="Courier New" panose="02070309020205020404" pitchFamily="49" charset="0"/>
                <a:sym typeface="Courier New Bold" charset="0"/>
              </a:rPr>
              <a:t>[]</a:t>
            </a:r>
            <a:r>
              <a:rPr lang="en-US" dirty="0"/>
              <a:t>).</a:t>
            </a:r>
          </a:p>
          <a:p>
            <a:pPr marL="379413" lvl="1"/>
            <a:r>
              <a:rPr lang="sl-SI" dirty="0"/>
              <a:t>Dodamo vozlišče v drevo in po potrebi popravimo razdalje za vsa sosednja (glede na to) vozlišče</a:t>
            </a:r>
            <a:r>
              <a:rPr lang="en-US" dirty="0"/>
              <a:t>.</a:t>
            </a:r>
            <a:endParaRPr lang="en-US" dirty="0"/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 indent="0"/>
            <a:r>
              <a:rPr lang="en-US" dirty="0" err="1" smtClean="0"/>
              <a:t>Dijkstrin</a:t>
            </a:r>
            <a:r>
              <a:rPr lang="en-US" dirty="0" smtClean="0"/>
              <a:t> </a:t>
            </a:r>
            <a:r>
              <a:rPr lang="en-US" dirty="0" err="1" smtClean="0"/>
              <a:t>algoritem</a:t>
            </a:r>
            <a:endParaRPr lang="en-US" dirty="0"/>
          </a:p>
        </p:txBody>
      </p:sp>
      <p:sp>
        <p:nvSpPr>
          <p:cNvPr id="26627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6628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6629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6630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6631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6632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38100" cap="flat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6633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38100" cap="flat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6634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6635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6636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6637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6638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6639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6640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6641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6642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6643" name="Oval 19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26644" name="Oval 20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26645" name="Oval 21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26646" name="Oval 22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26647" name="Oval 23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26648" name="Oval 24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26649" name="Oval 25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79211B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FFFFFF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26650" name="Oval 26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26651" name="Rectangle 27"/>
          <p:cNvSpPr>
            <a:spLocks/>
          </p:cNvSpPr>
          <p:nvPr/>
        </p:nvSpPr>
        <p:spPr bwMode="auto">
          <a:xfrm>
            <a:off x="9271000" y="3378200"/>
            <a:ext cx="2463780" cy="3490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v   </a:t>
            </a:r>
            <a:r>
              <a:rPr lang="en-US" sz="1800" dirty="0" err="1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razdDo</a:t>
            </a:r>
            <a:r>
              <a:rPr lang="en-US" sz="1800" dirty="0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[]  </a:t>
            </a:r>
            <a:r>
              <a:rPr lang="en-US" sz="1800" dirty="0" err="1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povezDo</a:t>
            </a:r>
            <a:r>
              <a:rPr lang="en-US" sz="1800" dirty="0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[]</a:t>
            </a:r>
            <a:endParaRPr lang="en-US" sz="1800" dirty="0">
              <a:solidFill>
                <a:srgbClr val="000000"/>
              </a:solidFill>
              <a:latin typeface="Courier New Bold" charset="0"/>
              <a:ea typeface="Courier New Bold" charset="0"/>
              <a:cs typeface="Courier New Bold" charset="0"/>
              <a:sym typeface="Courier New Bold" charset="0"/>
            </a:endParaRP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0     0.0        -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1     5.0       0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1 </a:t>
            </a:r>
          </a:p>
          <a:p>
            <a:pPr marL="57150"/>
            <a:r>
              <a:rPr lang="en-US" sz="1800" dirty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2    14.0       5</a:t>
            </a: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2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3    20.0       1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3 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4     9.0       0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4 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5    13.0       4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5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6    26.0       5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6 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7     8.0       0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7 </a:t>
            </a:r>
          </a:p>
        </p:txBody>
      </p:sp>
      <p:sp>
        <p:nvSpPr>
          <p:cNvPr id="26652" name="Line 28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6653" name="Line 29"/>
          <p:cNvSpPr>
            <a:spLocks noChangeShapeType="1"/>
          </p:cNvSpPr>
          <p:nvPr/>
        </p:nvSpPr>
        <p:spPr bwMode="auto">
          <a:xfrm flipH="1">
            <a:off x="8777754" y="4735606"/>
            <a:ext cx="384175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6654" name="Rectangle 30"/>
          <p:cNvSpPr>
            <a:spLocks/>
          </p:cNvSpPr>
          <p:nvPr/>
        </p:nvSpPr>
        <p:spPr bwMode="auto">
          <a:xfrm>
            <a:off x="1016000" y="8483600"/>
            <a:ext cx="590061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00000"/>
              </a:lnSpc>
            </a:pPr>
            <a:r>
              <a:rPr lang="sl-SI" sz="1800" b="1" dirty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Izberemo povezave do vozlišč sosednjih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vozlišču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2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26655" name="Oval 31"/>
          <p:cNvSpPr>
            <a:spLocks/>
          </p:cNvSpPr>
          <p:nvPr/>
        </p:nvSpPr>
        <p:spPr bwMode="auto">
          <a:xfrm>
            <a:off x="6311900" y="4356100"/>
            <a:ext cx="4826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26656" name="Oval 32"/>
          <p:cNvSpPr>
            <a:spLocks/>
          </p:cNvSpPr>
          <p:nvPr/>
        </p:nvSpPr>
        <p:spPr bwMode="auto">
          <a:xfrm>
            <a:off x="6731000" y="5918200"/>
            <a:ext cx="6223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11</a:t>
            </a:r>
          </a:p>
        </p:txBody>
      </p:sp>
      <p:sp>
        <p:nvSpPr>
          <p:cNvPr id="26657" name="Rectangle 33"/>
          <p:cNvSpPr>
            <a:spLocks/>
          </p:cNvSpPr>
          <p:nvPr/>
        </p:nvSpPr>
        <p:spPr bwMode="auto">
          <a:xfrm>
            <a:off x="8966200" y="73660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26</a:t>
            </a:r>
          </a:p>
        </p:txBody>
      </p:sp>
      <p:sp>
        <p:nvSpPr>
          <p:cNvPr id="26658" name="Rectangle 34"/>
          <p:cNvSpPr>
            <a:spLocks/>
          </p:cNvSpPr>
          <p:nvPr/>
        </p:nvSpPr>
        <p:spPr bwMode="auto">
          <a:xfrm>
            <a:off x="6464300" y="51054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14</a:t>
            </a:r>
          </a:p>
        </p:txBody>
      </p:sp>
      <p:sp>
        <p:nvSpPr>
          <p:cNvPr id="26659" name="Rectangle 35"/>
          <p:cNvSpPr>
            <a:spLocks/>
          </p:cNvSpPr>
          <p:nvPr/>
        </p:nvSpPr>
        <p:spPr bwMode="auto">
          <a:xfrm>
            <a:off x="6959600" y="28956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A15EFB-CA5E-4F5C-8954-32F79BDDF0D5}" type="slidenum">
              <a:rPr lang="en-US"/>
              <a:pPr/>
              <a:t>25</a:t>
            </a:fld>
            <a:endParaRPr lang="en-US"/>
          </a:p>
        </p:txBody>
      </p:sp>
      <p:sp>
        <p:nvSpPr>
          <p:cNvPr id="27649" name="Rectangle 1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rIns="168204"/>
          <a:lstStyle/>
          <a:p>
            <a:pPr marL="379413" lvl="1"/>
            <a:r>
              <a:rPr lang="sl-SI" dirty="0"/>
              <a:t>Vozlišča dodamo glede na njihovo razdaljo od začetnega vozlišča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s(0)</a:t>
            </a:r>
            <a:r>
              <a:rPr lang="sl-SI" dirty="0"/>
              <a:t/>
            </a:r>
            <a:br>
              <a:rPr lang="sl-SI" dirty="0"/>
            </a:br>
            <a:r>
              <a:rPr lang="sl-SI" dirty="0"/>
              <a:t>(vozlišče, ki še ni v drevesu in ima najmanjšo vrednost </a:t>
            </a:r>
            <a:r>
              <a:rPr lang="en-US" dirty="0"/>
              <a:t> </a:t>
            </a:r>
            <a:r>
              <a:rPr lang="en-US" sz="2000" dirty="0" err="1">
                <a:latin typeface="Courier New" panose="02070309020205020404" pitchFamily="49" charset="0"/>
                <a:ea typeface="Courier New Bold" charset="0"/>
                <a:cs typeface="Courier New" panose="02070309020205020404" pitchFamily="49" charset="0"/>
                <a:sym typeface="Courier New Bold" charset="0"/>
              </a:rPr>
              <a:t>razdDo</a:t>
            </a:r>
            <a:r>
              <a:rPr lang="en-US" sz="2000" dirty="0">
                <a:latin typeface="Courier New" panose="02070309020205020404" pitchFamily="49" charset="0"/>
                <a:ea typeface="Courier New Bold" charset="0"/>
                <a:cs typeface="Courier New" panose="02070309020205020404" pitchFamily="49" charset="0"/>
                <a:sym typeface="Courier New Bold" charset="0"/>
              </a:rPr>
              <a:t>[]</a:t>
            </a:r>
            <a:r>
              <a:rPr lang="en-US" dirty="0"/>
              <a:t>).</a:t>
            </a:r>
          </a:p>
          <a:p>
            <a:pPr marL="379413" lvl="1"/>
            <a:r>
              <a:rPr lang="sl-SI" dirty="0"/>
              <a:t>Dodamo vozlišče v drevo in po potrebi popravimo razdalje za vsa sosednja (glede na to) vozlišče</a:t>
            </a:r>
            <a:r>
              <a:rPr lang="en-US" dirty="0"/>
              <a:t>.</a:t>
            </a:r>
            <a:endParaRPr lang="en-US" dirty="0"/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 indent="0"/>
            <a:r>
              <a:rPr lang="en-US" dirty="0" err="1" smtClean="0"/>
              <a:t>Dijkstrin</a:t>
            </a:r>
            <a:r>
              <a:rPr lang="en-US" dirty="0" smtClean="0"/>
              <a:t> </a:t>
            </a:r>
            <a:r>
              <a:rPr lang="en-US" dirty="0" err="1" smtClean="0"/>
              <a:t>algoritem</a:t>
            </a:r>
            <a:endParaRPr lang="en-US" dirty="0"/>
          </a:p>
        </p:txBody>
      </p:sp>
      <p:sp>
        <p:nvSpPr>
          <p:cNvPr id="27651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7652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7653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7654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7655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7656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38100" cap="flat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7657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38100" cap="flat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7658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7659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7660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7661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7662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7663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7664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7665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7666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7667" name="Oval 19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27668" name="Oval 20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27669" name="Oval 21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27670" name="Oval 22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27671" name="Oval 23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27672" name="Oval 24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27673" name="Oval 25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79211B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FFFFFF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27674" name="Oval 26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27675" name="Rectangle 27"/>
          <p:cNvSpPr>
            <a:spLocks/>
          </p:cNvSpPr>
          <p:nvPr/>
        </p:nvSpPr>
        <p:spPr bwMode="auto">
          <a:xfrm>
            <a:off x="9271000" y="3378200"/>
            <a:ext cx="2463780" cy="3490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v   </a:t>
            </a:r>
            <a:r>
              <a:rPr lang="en-US" sz="1800" dirty="0" err="1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razdDo</a:t>
            </a:r>
            <a:r>
              <a:rPr lang="en-US" sz="1800" dirty="0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[]  </a:t>
            </a:r>
            <a:r>
              <a:rPr lang="en-US" sz="1800" dirty="0" err="1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povezDo</a:t>
            </a:r>
            <a:r>
              <a:rPr lang="en-US" sz="1800" dirty="0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[]</a:t>
            </a:r>
            <a:endParaRPr lang="en-US" sz="1800" dirty="0">
              <a:solidFill>
                <a:srgbClr val="000000"/>
              </a:solidFill>
              <a:latin typeface="Courier New Bold" charset="0"/>
              <a:ea typeface="Courier New Bold" charset="0"/>
              <a:cs typeface="Courier New Bold" charset="0"/>
              <a:sym typeface="Courier New Bold" charset="0"/>
            </a:endParaRP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0     0.0        -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1     5.0       0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1 </a:t>
            </a:r>
          </a:p>
          <a:p>
            <a:pPr marL="57150"/>
            <a:r>
              <a:rPr lang="en-US" sz="1800" dirty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2    14.0       5</a:t>
            </a: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2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3    17.0       2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3 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4     9.0       0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4 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5    13.0       4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5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6    25.0       2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6 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7     8.0       0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7 </a:t>
            </a:r>
          </a:p>
        </p:txBody>
      </p:sp>
      <p:sp>
        <p:nvSpPr>
          <p:cNvPr id="27676" name="Line 28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7677" name="Line 29"/>
          <p:cNvSpPr>
            <a:spLocks noChangeShapeType="1"/>
          </p:cNvSpPr>
          <p:nvPr/>
        </p:nvSpPr>
        <p:spPr bwMode="auto">
          <a:xfrm flipH="1">
            <a:off x="8774112" y="4695265"/>
            <a:ext cx="384175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7678" name="Rectangle 30"/>
          <p:cNvSpPr>
            <a:spLocks/>
          </p:cNvSpPr>
          <p:nvPr/>
        </p:nvSpPr>
        <p:spPr bwMode="auto">
          <a:xfrm>
            <a:off x="1016000" y="8483600"/>
            <a:ext cx="5900618" cy="34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popravimo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vrednosti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za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vozlišča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sosednja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vozlišču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2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27679" name="Oval 31"/>
          <p:cNvSpPr>
            <a:spLocks/>
          </p:cNvSpPr>
          <p:nvPr/>
        </p:nvSpPr>
        <p:spPr bwMode="auto">
          <a:xfrm>
            <a:off x="6311900" y="4356100"/>
            <a:ext cx="4826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27680" name="Oval 32"/>
          <p:cNvSpPr>
            <a:spLocks/>
          </p:cNvSpPr>
          <p:nvPr/>
        </p:nvSpPr>
        <p:spPr bwMode="auto">
          <a:xfrm>
            <a:off x="6731000" y="5918200"/>
            <a:ext cx="6223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11</a:t>
            </a:r>
          </a:p>
        </p:txBody>
      </p:sp>
      <p:sp>
        <p:nvSpPr>
          <p:cNvPr id="27681" name="Oval 33"/>
          <p:cNvSpPr>
            <a:spLocks/>
          </p:cNvSpPr>
          <p:nvPr/>
        </p:nvSpPr>
        <p:spPr bwMode="auto">
          <a:xfrm>
            <a:off x="9428163" y="4919009"/>
            <a:ext cx="952500" cy="355600"/>
          </a:xfrm>
          <a:prstGeom prst="ellipse">
            <a:avLst/>
          </a:prstGeom>
          <a:noFill/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7682" name="Oval 34"/>
          <p:cNvSpPr>
            <a:spLocks/>
          </p:cNvSpPr>
          <p:nvPr/>
        </p:nvSpPr>
        <p:spPr bwMode="auto">
          <a:xfrm>
            <a:off x="9536477" y="6049682"/>
            <a:ext cx="952500" cy="355600"/>
          </a:xfrm>
          <a:prstGeom prst="ellipse">
            <a:avLst/>
          </a:prstGeom>
          <a:noFill/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7683" name="Rectangle 35"/>
          <p:cNvSpPr>
            <a:spLocks/>
          </p:cNvSpPr>
          <p:nvPr/>
        </p:nvSpPr>
        <p:spPr bwMode="auto">
          <a:xfrm>
            <a:off x="8966200" y="73660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26</a:t>
            </a:r>
          </a:p>
        </p:txBody>
      </p:sp>
      <p:sp>
        <p:nvSpPr>
          <p:cNvPr id="27684" name="Rectangle 36"/>
          <p:cNvSpPr>
            <a:spLocks/>
          </p:cNvSpPr>
          <p:nvPr/>
        </p:nvSpPr>
        <p:spPr bwMode="auto">
          <a:xfrm>
            <a:off x="6464300" y="51054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14</a:t>
            </a:r>
          </a:p>
        </p:txBody>
      </p:sp>
      <p:sp>
        <p:nvSpPr>
          <p:cNvPr id="27685" name="Rectangle 37"/>
          <p:cNvSpPr>
            <a:spLocks/>
          </p:cNvSpPr>
          <p:nvPr/>
        </p:nvSpPr>
        <p:spPr bwMode="auto">
          <a:xfrm>
            <a:off x="6959600" y="28956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20</a:t>
            </a:r>
          </a:p>
        </p:txBody>
      </p:sp>
      <p:sp>
        <p:nvSpPr>
          <p:cNvPr id="27686" name="Line 38"/>
          <p:cNvSpPr>
            <a:spLocks noChangeShapeType="1"/>
          </p:cNvSpPr>
          <p:nvPr/>
        </p:nvSpPr>
        <p:spPr bwMode="auto">
          <a:xfrm rot="10800000" flipH="1">
            <a:off x="6985000" y="3060700"/>
            <a:ext cx="412750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ysDot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7687" name="Rectangle 39"/>
          <p:cNvSpPr>
            <a:spLocks/>
          </p:cNvSpPr>
          <p:nvPr/>
        </p:nvSpPr>
        <p:spPr bwMode="auto">
          <a:xfrm>
            <a:off x="7416800" y="28956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17</a:t>
            </a:r>
          </a:p>
        </p:txBody>
      </p:sp>
      <p:sp>
        <p:nvSpPr>
          <p:cNvPr id="27688" name="Line 40"/>
          <p:cNvSpPr>
            <a:spLocks noChangeShapeType="1"/>
          </p:cNvSpPr>
          <p:nvPr/>
        </p:nvSpPr>
        <p:spPr bwMode="auto">
          <a:xfrm rot="10800000" flipH="1">
            <a:off x="8991600" y="7505700"/>
            <a:ext cx="412750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ysDot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7689" name="Rectangle 41"/>
          <p:cNvSpPr>
            <a:spLocks/>
          </p:cNvSpPr>
          <p:nvPr/>
        </p:nvSpPr>
        <p:spPr bwMode="auto">
          <a:xfrm>
            <a:off x="9423400" y="73660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25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8EF3AB-5E2C-4877-A084-A237805924A8}" type="slidenum">
              <a:rPr lang="en-US"/>
              <a:pPr/>
              <a:t>26</a:t>
            </a:fld>
            <a:endParaRPr lang="en-US"/>
          </a:p>
        </p:txBody>
      </p:sp>
      <p:sp>
        <p:nvSpPr>
          <p:cNvPr id="28673" name="Rectangle 1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rIns="168204"/>
          <a:lstStyle/>
          <a:p>
            <a:pPr marL="379413" lvl="1"/>
            <a:r>
              <a:rPr lang="sl-SI" dirty="0"/>
              <a:t>Vozlišča dodamo glede na njihovo razdaljo od začetnega vozlišča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s(0)</a:t>
            </a:r>
            <a:r>
              <a:rPr lang="sl-SI" dirty="0"/>
              <a:t/>
            </a:r>
            <a:br>
              <a:rPr lang="sl-SI" dirty="0"/>
            </a:br>
            <a:r>
              <a:rPr lang="sl-SI" dirty="0"/>
              <a:t>(vozlišče, ki še ni v drevesu in ima najmanjšo vrednost </a:t>
            </a:r>
            <a:r>
              <a:rPr lang="en-US" dirty="0"/>
              <a:t> </a:t>
            </a:r>
            <a:r>
              <a:rPr lang="en-US" sz="2000" dirty="0" err="1">
                <a:latin typeface="Courier New" panose="02070309020205020404" pitchFamily="49" charset="0"/>
                <a:ea typeface="Courier New Bold" charset="0"/>
                <a:cs typeface="Courier New" panose="02070309020205020404" pitchFamily="49" charset="0"/>
                <a:sym typeface="Courier New Bold" charset="0"/>
              </a:rPr>
              <a:t>razdDo</a:t>
            </a:r>
            <a:r>
              <a:rPr lang="en-US" sz="2000" dirty="0">
                <a:latin typeface="Courier New" panose="02070309020205020404" pitchFamily="49" charset="0"/>
                <a:ea typeface="Courier New Bold" charset="0"/>
                <a:cs typeface="Courier New" panose="02070309020205020404" pitchFamily="49" charset="0"/>
                <a:sym typeface="Courier New Bold" charset="0"/>
              </a:rPr>
              <a:t>[]</a:t>
            </a:r>
            <a:r>
              <a:rPr lang="en-US" dirty="0"/>
              <a:t>).</a:t>
            </a:r>
          </a:p>
          <a:p>
            <a:pPr marL="379413" lvl="1"/>
            <a:r>
              <a:rPr lang="sl-SI" dirty="0"/>
              <a:t>Dodamo vozlišče v drevo in po potrebi popravimo razdalje za vsa sosednja (glede na to) vozlišče</a:t>
            </a:r>
            <a:r>
              <a:rPr lang="en-US" dirty="0"/>
              <a:t>.</a:t>
            </a:r>
          </a:p>
          <a:p>
            <a:pPr marL="379413" lvl="1"/>
            <a:endParaRPr lang="en-US" dirty="0"/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 indent="0"/>
            <a:r>
              <a:rPr lang="en-US" dirty="0" err="1" smtClean="0"/>
              <a:t>Dijkstrin</a:t>
            </a:r>
            <a:r>
              <a:rPr lang="en-US" dirty="0" smtClean="0"/>
              <a:t> </a:t>
            </a:r>
            <a:r>
              <a:rPr lang="en-US" dirty="0" err="1" smtClean="0"/>
              <a:t>algoritem</a:t>
            </a:r>
            <a:endParaRPr lang="en-US" dirty="0"/>
          </a:p>
        </p:txBody>
      </p:sp>
      <p:sp>
        <p:nvSpPr>
          <p:cNvPr id="28675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8676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8677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8678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8679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8680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8681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8682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8683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8684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8685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8686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8687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8688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8689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8690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8691" name="Oval 19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28692" name="Oval 20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28693" name="Oval 21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28694" name="Oval 22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28695" name="Oval 23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28696" name="Oval 24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28697" name="Oval 25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28698" name="Oval 26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28699" name="Rectangle 27"/>
          <p:cNvSpPr>
            <a:spLocks/>
          </p:cNvSpPr>
          <p:nvPr/>
        </p:nvSpPr>
        <p:spPr bwMode="auto">
          <a:xfrm>
            <a:off x="9271000" y="3378200"/>
            <a:ext cx="2463780" cy="3490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v   </a:t>
            </a:r>
            <a:r>
              <a:rPr lang="en-US" sz="1800" dirty="0" err="1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razdDo</a:t>
            </a:r>
            <a:r>
              <a:rPr lang="en-US" sz="1800" dirty="0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[]  </a:t>
            </a:r>
            <a:r>
              <a:rPr lang="en-US" sz="1800" dirty="0" err="1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povezDo</a:t>
            </a:r>
            <a:r>
              <a:rPr lang="en-US" sz="1800" dirty="0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[]</a:t>
            </a:r>
            <a:endParaRPr lang="en-US" sz="1800" dirty="0">
              <a:solidFill>
                <a:srgbClr val="000000"/>
              </a:solidFill>
              <a:latin typeface="Courier New Bold" charset="0"/>
              <a:ea typeface="Courier New Bold" charset="0"/>
              <a:cs typeface="Courier New Bold" charset="0"/>
              <a:sym typeface="Courier New Bold" charset="0"/>
            </a:endParaRP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0     0.0        -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1     5.0       0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1 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2    14.0       5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2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3    17.0       2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3 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4     9.0       0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4 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5    13.0       4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5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6    25.0       2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6 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7     8.0       0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7 </a:t>
            </a:r>
          </a:p>
        </p:txBody>
      </p:sp>
      <p:sp>
        <p:nvSpPr>
          <p:cNvPr id="28700" name="Line 28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DB90CB-69CD-4D58-8135-FD643DF5329C}" type="slidenum">
              <a:rPr lang="en-US"/>
              <a:pPr/>
              <a:t>27</a:t>
            </a:fld>
            <a:endParaRPr lang="en-US"/>
          </a:p>
        </p:txBody>
      </p:sp>
      <p:sp>
        <p:nvSpPr>
          <p:cNvPr id="29697" name="Rectangle 1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rIns="168204"/>
          <a:lstStyle/>
          <a:p>
            <a:pPr marL="379413" lvl="1"/>
            <a:r>
              <a:rPr lang="sl-SI" dirty="0"/>
              <a:t>Vozlišča dodamo glede na njihovo razdaljo od začetnega vozlišča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s(0)</a:t>
            </a:r>
            <a:r>
              <a:rPr lang="sl-SI" dirty="0"/>
              <a:t/>
            </a:r>
            <a:br>
              <a:rPr lang="sl-SI" dirty="0"/>
            </a:br>
            <a:r>
              <a:rPr lang="sl-SI" dirty="0"/>
              <a:t>(vozlišče, ki še ni v drevesu in ima najmanjšo vrednost </a:t>
            </a:r>
            <a:r>
              <a:rPr lang="en-US" dirty="0"/>
              <a:t> </a:t>
            </a:r>
            <a:r>
              <a:rPr lang="en-US" sz="2000" dirty="0" err="1">
                <a:latin typeface="Courier New" panose="02070309020205020404" pitchFamily="49" charset="0"/>
                <a:ea typeface="Courier New Bold" charset="0"/>
                <a:cs typeface="Courier New" panose="02070309020205020404" pitchFamily="49" charset="0"/>
                <a:sym typeface="Courier New Bold" charset="0"/>
              </a:rPr>
              <a:t>razdDo</a:t>
            </a:r>
            <a:r>
              <a:rPr lang="en-US" sz="2000" dirty="0">
                <a:latin typeface="Courier New" panose="02070309020205020404" pitchFamily="49" charset="0"/>
                <a:ea typeface="Courier New Bold" charset="0"/>
                <a:cs typeface="Courier New" panose="02070309020205020404" pitchFamily="49" charset="0"/>
                <a:sym typeface="Courier New Bold" charset="0"/>
              </a:rPr>
              <a:t>[]</a:t>
            </a:r>
            <a:r>
              <a:rPr lang="en-US" dirty="0"/>
              <a:t>).</a:t>
            </a:r>
          </a:p>
          <a:p>
            <a:pPr marL="379413" lvl="1"/>
            <a:r>
              <a:rPr lang="sl-SI" dirty="0"/>
              <a:t>Dodamo vozlišče v drevo in po potrebi popravimo razdalje za vsa sosednja (glede na to) vozlišče</a:t>
            </a:r>
            <a:r>
              <a:rPr lang="en-US" dirty="0"/>
              <a:t>.</a:t>
            </a:r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 indent="0"/>
            <a:r>
              <a:rPr lang="en-US" dirty="0" err="1" smtClean="0"/>
              <a:t>Dijkstrin</a:t>
            </a:r>
            <a:r>
              <a:rPr lang="en-US" dirty="0" smtClean="0"/>
              <a:t> </a:t>
            </a:r>
            <a:r>
              <a:rPr lang="en-US" dirty="0" err="1" smtClean="0"/>
              <a:t>algoritem</a:t>
            </a:r>
            <a:endParaRPr lang="en-US" dirty="0"/>
          </a:p>
        </p:txBody>
      </p:sp>
      <p:sp>
        <p:nvSpPr>
          <p:cNvPr id="29699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9700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9701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9702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9703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9704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9705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9706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9707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9708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9709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9710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9711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9712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9713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9714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9715" name="Oval 19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29716" name="Oval 20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29717" name="Oval 21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29718" name="Oval 22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29719" name="Oval 23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79211B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FFFFFF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29720" name="Oval 24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29721" name="Oval 25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29722" name="Oval 26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29723" name="Rectangle 27"/>
          <p:cNvSpPr>
            <a:spLocks/>
          </p:cNvSpPr>
          <p:nvPr/>
        </p:nvSpPr>
        <p:spPr bwMode="auto">
          <a:xfrm>
            <a:off x="9271000" y="3378200"/>
            <a:ext cx="2463780" cy="3490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v   </a:t>
            </a:r>
            <a:r>
              <a:rPr lang="en-US" sz="1800" dirty="0" err="1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razdDo</a:t>
            </a:r>
            <a:r>
              <a:rPr lang="en-US" sz="1800" dirty="0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[]  </a:t>
            </a:r>
            <a:r>
              <a:rPr lang="en-US" sz="1800" dirty="0" err="1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povezDo</a:t>
            </a:r>
            <a:r>
              <a:rPr lang="en-US" sz="1800" dirty="0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[]</a:t>
            </a:r>
            <a:endParaRPr lang="en-US" sz="1800" dirty="0">
              <a:solidFill>
                <a:srgbClr val="000000"/>
              </a:solidFill>
              <a:latin typeface="Courier New Bold" charset="0"/>
              <a:ea typeface="Courier New Bold" charset="0"/>
              <a:cs typeface="Courier New Bold" charset="0"/>
              <a:sym typeface="Courier New Bold" charset="0"/>
            </a:endParaRP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0     0.0        -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1     5.0       0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1 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2    14.0       5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2 </a:t>
            </a:r>
          </a:p>
          <a:p>
            <a:pPr marL="57150"/>
            <a:r>
              <a:rPr lang="en-US" sz="1800" dirty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3    17.0       2</a:t>
            </a: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3 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4     9.0       0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4 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5    13.0       4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5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6    25.0       2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6 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7     8.0       0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7 </a:t>
            </a:r>
          </a:p>
        </p:txBody>
      </p:sp>
      <p:sp>
        <p:nvSpPr>
          <p:cNvPr id="29724" name="Line 28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9725" name="Line 29"/>
          <p:cNvSpPr>
            <a:spLocks noChangeShapeType="1"/>
          </p:cNvSpPr>
          <p:nvPr/>
        </p:nvSpPr>
        <p:spPr bwMode="auto">
          <a:xfrm flipH="1">
            <a:off x="8726768" y="5123293"/>
            <a:ext cx="384175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9726" name="Rectangle 30"/>
          <p:cNvSpPr>
            <a:spLocks/>
          </p:cNvSpPr>
          <p:nvPr/>
        </p:nvSpPr>
        <p:spPr bwMode="auto">
          <a:xfrm>
            <a:off x="1016000" y="8483600"/>
            <a:ext cx="228424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00000"/>
              </a:lnSpc>
            </a:pP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izberemo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vozlišče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3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76E50D-5218-455A-BB3C-45FDF151C07B}" type="slidenum">
              <a:rPr lang="en-US"/>
              <a:pPr/>
              <a:t>28</a:t>
            </a:fld>
            <a:endParaRPr lang="en-US"/>
          </a:p>
        </p:txBody>
      </p:sp>
      <p:sp>
        <p:nvSpPr>
          <p:cNvPr id="30721" name="Rectangle 1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rIns="168204"/>
          <a:lstStyle/>
          <a:p>
            <a:pPr marL="379413" lvl="1"/>
            <a:r>
              <a:rPr lang="sl-SI" dirty="0"/>
              <a:t>Vozlišča dodamo glede na njihovo razdaljo od začetnega vozlišča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s(0)</a:t>
            </a:r>
            <a:r>
              <a:rPr lang="sl-SI" dirty="0"/>
              <a:t/>
            </a:r>
            <a:br>
              <a:rPr lang="sl-SI" dirty="0"/>
            </a:br>
            <a:r>
              <a:rPr lang="sl-SI" dirty="0"/>
              <a:t>(vozlišče, ki še ni v drevesu in ima najmanjšo vrednost </a:t>
            </a:r>
            <a:r>
              <a:rPr lang="en-US" dirty="0"/>
              <a:t> </a:t>
            </a:r>
            <a:r>
              <a:rPr lang="en-US" sz="2000" dirty="0" err="1">
                <a:latin typeface="Courier New" panose="02070309020205020404" pitchFamily="49" charset="0"/>
                <a:ea typeface="Courier New Bold" charset="0"/>
                <a:cs typeface="Courier New" panose="02070309020205020404" pitchFamily="49" charset="0"/>
                <a:sym typeface="Courier New Bold" charset="0"/>
              </a:rPr>
              <a:t>razdDo</a:t>
            </a:r>
            <a:r>
              <a:rPr lang="en-US" sz="2000" dirty="0">
                <a:latin typeface="Courier New" panose="02070309020205020404" pitchFamily="49" charset="0"/>
                <a:ea typeface="Courier New Bold" charset="0"/>
                <a:cs typeface="Courier New" panose="02070309020205020404" pitchFamily="49" charset="0"/>
                <a:sym typeface="Courier New Bold" charset="0"/>
              </a:rPr>
              <a:t>[]</a:t>
            </a:r>
            <a:r>
              <a:rPr lang="en-US" dirty="0"/>
              <a:t>).</a:t>
            </a:r>
          </a:p>
          <a:p>
            <a:pPr marL="379413" lvl="1"/>
            <a:r>
              <a:rPr lang="sl-SI" dirty="0"/>
              <a:t>Dodamo vozlišče v drevo in po potrebi popravimo razdalje za vsa sosednja (glede na to) vozlišče</a:t>
            </a:r>
            <a:r>
              <a:rPr lang="en-US" dirty="0"/>
              <a:t>.</a:t>
            </a:r>
            <a:endParaRPr lang="en-US" dirty="0"/>
          </a:p>
        </p:txBody>
      </p:sp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 indent="0"/>
            <a:r>
              <a:rPr lang="en-US" dirty="0" err="1" smtClean="0"/>
              <a:t>Dijkstrin</a:t>
            </a:r>
            <a:r>
              <a:rPr lang="en-US" dirty="0" smtClean="0"/>
              <a:t> </a:t>
            </a:r>
            <a:r>
              <a:rPr lang="en-US" dirty="0" err="1" smtClean="0"/>
              <a:t>algoritem</a:t>
            </a:r>
            <a:endParaRPr lang="en-US" dirty="0"/>
          </a:p>
        </p:txBody>
      </p:sp>
      <p:sp>
        <p:nvSpPr>
          <p:cNvPr id="30723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0724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0725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0726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0727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38100" cap="flat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0728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0729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0730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0731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0732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0733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0734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0735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0736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0737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0738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0739" name="Oval 19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30740" name="Oval 20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30741" name="Oval 21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30742" name="Oval 22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30743" name="Oval 23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30744" name="Oval 24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30745" name="Oval 25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30746" name="Rectangle 26"/>
          <p:cNvSpPr>
            <a:spLocks/>
          </p:cNvSpPr>
          <p:nvPr/>
        </p:nvSpPr>
        <p:spPr bwMode="auto">
          <a:xfrm>
            <a:off x="9271000" y="3378200"/>
            <a:ext cx="2463780" cy="3490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v   </a:t>
            </a:r>
            <a:r>
              <a:rPr lang="en-US" sz="1800" dirty="0" err="1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razdDo</a:t>
            </a:r>
            <a:r>
              <a:rPr lang="en-US" sz="1800" dirty="0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[]  </a:t>
            </a:r>
            <a:r>
              <a:rPr lang="en-US" sz="1800" dirty="0" err="1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povezDo</a:t>
            </a:r>
            <a:r>
              <a:rPr lang="en-US" sz="1800" dirty="0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[]</a:t>
            </a:r>
            <a:endParaRPr lang="en-US" sz="1800" dirty="0">
              <a:solidFill>
                <a:srgbClr val="000000"/>
              </a:solidFill>
              <a:latin typeface="Courier New Bold" charset="0"/>
              <a:ea typeface="Courier New Bold" charset="0"/>
              <a:cs typeface="Courier New Bold" charset="0"/>
              <a:sym typeface="Courier New Bold" charset="0"/>
            </a:endParaRP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0     0.0        -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1     5.0       0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1 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2    14.0       5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2 </a:t>
            </a:r>
          </a:p>
          <a:p>
            <a:pPr marL="57150"/>
            <a:r>
              <a:rPr lang="en-US" sz="1800" dirty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3    17.0       2</a:t>
            </a: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3 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4     9.0       0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4 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5    13.0       4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5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6    25.0       2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6 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7     8.0       0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7 </a:t>
            </a:r>
          </a:p>
        </p:txBody>
      </p:sp>
      <p:sp>
        <p:nvSpPr>
          <p:cNvPr id="30747" name="Line 27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0748" name="Line 28"/>
          <p:cNvSpPr>
            <a:spLocks noChangeShapeType="1"/>
          </p:cNvSpPr>
          <p:nvPr/>
        </p:nvSpPr>
        <p:spPr bwMode="auto">
          <a:xfrm flipH="1">
            <a:off x="8813006" y="5123293"/>
            <a:ext cx="384175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0749" name="Rectangle 29"/>
          <p:cNvSpPr>
            <a:spLocks/>
          </p:cNvSpPr>
          <p:nvPr/>
        </p:nvSpPr>
        <p:spPr bwMode="auto">
          <a:xfrm>
            <a:off x="1016000" y="8483600"/>
            <a:ext cx="590061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00000"/>
              </a:lnSpc>
            </a:pPr>
            <a:r>
              <a:rPr lang="sl-SI" sz="1800" b="1" dirty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Izberemo povezave do vozlišč sosednjih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vozlišču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3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30750" name="Oval 30"/>
          <p:cNvSpPr>
            <a:spLocks/>
          </p:cNvSpPr>
          <p:nvPr/>
        </p:nvSpPr>
        <p:spPr bwMode="auto">
          <a:xfrm>
            <a:off x="7442200" y="5016500"/>
            <a:ext cx="6223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9</a:t>
            </a:r>
          </a:p>
        </p:txBody>
      </p:sp>
      <p:sp>
        <p:nvSpPr>
          <p:cNvPr id="30751" name="Oval 31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79211B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FFFFFF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30752" name="Rectangle 32"/>
          <p:cNvSpPr>
            <a:spLocks/>
          </p:cNvSpPr>
          <p:nvPr/>
        </p:nvSpPr>
        <p:spPr bwMode="auto">
          <a:xfrm>
            <a:off x="8966200" y="73660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25</a:t>
            </a:r>
          </a:p>
        </p:txBody>
      </p:sp>
      <p:sp>
        <p:nvSpPr>
          <p:cNvPr id="30753" name="Rectangle 33"/>
          <p:cNvSpPr>
            <a:spLocks/>
          </p:cNvSpPr>
          <p:nvPr/>
        </p:nvSpPr>
        <p:spPr bwMode="auto">
          <a:xfrm>
            <a:off x="6959600" y="2895600"/>
            <a:ext cx="40873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00000"/>
              </a:lnSpc>
            </a:pPr>
            <a:r>
              <a:rPr lang="sl-SI" sz="1800" dirty="0" smtClean="0">
                <a:solidFill>
                  <a:schemeClr val="tx1"/>
                </a:solidFill>
                <a:ea typeface="Lucida Sans" charset="0"/>
                <a:cs typeface="Lucida Sans" charset="0"/>
              </a:rPr>
              <a:t>17</a:t>
            </a:r>
            <a:endParaRPr lang="en-US" sz="1800" dirty="0">
              <a:solidFill>
                <a:schemeClr val="tx1"/>
              </a:solidFill>
              <a:ea typeface="Lucida Sans" charset="0"/>
              <a:cs typeface="Lucida Sans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1ACAC-E7EC-46B5-97D7-994FC1D10E1A}" type="slidenum">
              <a:rPr lang="en-US"/>
              <a:pPr/>
              <a:t>29</a:t>
            </a:fld>
            <a:endParaRPr lang="en-US"/>
          </a:p>
        </p:txBody>
      </p:sp>
      <p:sp>
        <p:nvSpPr>
          <p:cNvPr id="31745" name="Rectangle 1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rIns="168204"/>
          <a:lstStyle/>
          <a:p>
            <a:pPr marL="379413" lvl="1"/>
            <a:r>
              <a:rPr lang="sl-SI" dirty="0"/>
              <a:t>Vozlišča dodamo glede na njihovo razdaljo od začetnega vozlišča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s(0)</a:t>
            </a:r>
            <a:r>
              <a:rPr lang="sl-SI" dirty="0"/>
              <a:t/>
            </a:r>
            <a:br>
              <a:rPr lang="sl-SI" dirty="0"/>
            </a:br>
            <a:r>
              <a:rPr lang="sl-SI" dirty="0"/>
              <a:t>(vozlišče, ki še ni v drevesu in ima najmanjšo vrednost </a:t>
            </a:r>
            <a:r>
              <a:rPr lang="en-US" dirty="0"/>
              <a:t> </a:t>
            </a:r>
            <a:r>
              <a:rPr lang="en-US" sz="2000" dirty="0" err="1">
                <a:latin typeface="Courier New" panose="02070309020205020404" pitchFamily="49" charset="0"/>
                <a:ea typeface="Courier New Bold" charset="0"/>
                <a:cs typeface="Courier New" panose="02070309020205020404" pitchFamily="49" charset="0"/>
                <a:sym typeface="Courier New Bold" charset="0"/>
              </a:rPr>
              <a:t>razdDo</a:t>
            </a:r>
            <a:r>
              <a:rPr lang="en-US" sz="2000" dirty="0">
                <a:latin typeface="Courier New" panose="02070309020205020404" pitchFamily="49" charset="0"/>
                <a:ea typeface="Courier New Bold" charset="0"/>
                <a:cs typeface="Courier New" panose="02070309020205020404" pitchFamily="49" charset="0"/>
                <a:sym typeface="Courier New Bold" charset="0"/>
              </a:rPr>
              <a:t>[]</a:t>
            </a:r>
            <a:r>
              <a:rPr lang="en-US" dirty="0"/>
              <a:t>).</a:t>
            </a:r>
          </a:p>
          <a:p>
            <a:pPr marL="379413" lvl="1"/>
            <a:r>
              <a:rPr lang="sl-SI" dirty="0"/>
              <a:t>Dodamo vozlišče v drevo in po potrebi popravimo razdalje za vsa sosednja (glede na to) vozlišče</a:t>
            </a:r>
            <a:r>
              <a:rPr lang="en-US" dirty="0"/>
              <a:t>.</a:t>
            </a:r>
            <a:endParaRPr lang="en-US" dirty="0"/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 indent="0"/>
            <a:r>
              <a:rPr lang="en-US" dirty="0" err="1" smtClean="0"/>
              <a:t>Dijkstrin</a:t>
            </a:r>
            <a:r>
              <a:rPr lang="en-US" dirty="0" smtClean="0"/>
              <a:t> </a:t>
            </a:r>
            <a:r>
              <a:rPr lang="en-US" dirty="0" err="1" smtClean="0"/>
              <a:t>algoritem</a:t>
            </a:r>
            <a:endParaRPr lang="en-US" dirty="0"/>
          </a:p>
        </p:txBody>
      </p:sp>
      <p:sp>
        <p:nvSpPr>
          <p:cNvPr id="31747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1748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1749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1750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1751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38100" cap="flat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1752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1753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1754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1755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1756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1757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1758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1759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1760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1761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1762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1763" name="Oval 19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31764" name="Oval 20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31765" name="Oval 21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31766" name="Oval 22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31767" name="Oval 23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31768" name="Oval 24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31769" name="Oval 25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31770" name="Rectangle 26"/>
          <p:cNvSpPr>
            <a:spLocks/>
          </p:cNvSpPr>
          <p:nvPr/>
        </p:nvSpPr>
        <p:spPr bwMode="auto">
          <a:xfrm>
            <a:off x="9271000" y="3378200"/>
            <a:ext cx="2463780" cy="3490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v   </a:t>
            </a:r>
            <a:r>
              <a:rPr lang="en-US" sz="1800" dirty="0" err="1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razdDo</a:t>
            </a:r>
            <a:r>
              <a:rPr lang="en-US" sz="1800" dirty="0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[]  </a:t>
            </a:r>
            <a:r>
              <a:rPr lang="en-US" sz="1800" dirty="0" err="1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povezDo</a:t>
            </a:r>
            <a:r>
              <a:rPr lang="en-US" sz="1800" dirty="0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[]</a:t>
            </a:r>
            <a:endParaRPr lang="en-US" sz="1800" dirty="0">
              <a:solidFill>
                <a:srgbClr val="000000"/>
              </a:solidFill>
              <a:latin typeface="Courier New Bold" charset="0"/>
              <a:ea typeface="Courier New Bold" charset="0"/>
              <a:cs typeface="Courier New Bold" charset="0"/>
              <a:sym typeface="Courier New Bold" charset="0"/>
            </a:endParaRP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0     0.0        -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1     5.0       0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1 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2    14.0       5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2 </a:t>
            </a:r>
          </a:p>
          <a:p>
            <a:pPr marL="57150"/>
            <a:r>
              <a:rPr lang="en-US" sz="1800" dirty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3    17.0       2</a:t>
            </a: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3 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4     9.0       0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4 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5    13.0       4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5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6    25.0       2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6 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7     8.0       0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7 </a:t>
            </a:r>
          </a:p>
        </p:txBody>
      </p:sp>
      <p:sp>
        <p:nvSpPr>
          <p:cNvPr id="31771" name="Line 27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1772" name="Line 28"/>
          <p:cNvSpPr>
            <a:spLocks noChangeShapeType="1"/>
          </p:cNvSpPr>
          <p:nvPr/>
        </p:nvSpPr>
        <p:spPr bwMode="auto">
          <a:xfrm flipH="1">
            <a:off x="8813006" y="5123293"/>
            <a:ext cx="384175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1773" name="Rectangle 29"/>
          <p:cNvSpPr>
            <a:spLocks/>
          </p:cNvSpPr>
          <p:nvPr/>
        </p:nvSpPr>
        <p:spPr bwMode="auto">
          <a:xfrm>
            <a:off x="1016000" y="8483600"/>
            <a:ext cx="590061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00000"/>
              </a:lnSpc>
            </a:pP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popravimo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vrednosti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za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vozlišča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sosednja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vozlišču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3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31774" name="Oval 30"/>
          <p:cNvSpPr>
            <a:spLocks/>
          </p:cNvSpPr>
          <p:nvPr/>
        </p:nvSpPr>
        <p:spPr bwMode="auto">
          <a:xfrm>
            <a:off x="7442200" y="5016500"/>
            <a:ext cx="6223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9</a:t>
            </a:r>
          </a:p>
        </p:txBody>
      </p:sp>
      <p:sp>
        <p:nvSpPr>
          <p:cNvPr id="31775" name="Rectangle 31"/>
          <p:cNvSpPr>
            <a:spLocks/>
          </p:cNvSpPr>
          <p:nvPr/>
        </p:nvSpPr>
        <p:spPr bwMode="auto">
          <a:xfrm>
            <a:off x="10175958" y="6103937"/>
            <a:ext cx="3651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dirty="0">
                <a:solidFill>
                  <a:schemeClr val="tx1"/>
                </a:solidFill>
                <a:ea typeface="Zapf Dingbats" charset="0"/>
                <a:cs typeface="Zapf Dingbats" charset="0"/>
              </a:rPr>
              <a:t>✔</a:t>
            </a:r>
          </a:p>
        </p:txBody>
      </p:sp>
      <p:sp>
        <p:nvSpPr>
          <p:cNvPr id="31776" name="Oval 32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79211B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FFFFFF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31777" name="Rectangle 33"/>
          <p:cNvSpPr>
            <a:spLocks/>
          </p:cNvSpPr>
          <p:nvPr/>
        </p:nvSpPr>
        <p:spPr bwMode="auto">
          <a:xfrm>
            <a:off x="8966200" y="73660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25</a:t>
            </a:r>
          </a:p>
        </p:txBody>
      </p:sp>
      <p:sp>
        <p:nvSpPr>
          <p:cNvPr id="31778" name="Rectangle 34"/>
          <p:cNvSpPr>
            <a:spLocks/>
          </p:cNvSpPr>
          <p:nvPr/>
        </p:nvSpPr>
        <p:spPr bwMode="auto">
          <a:xfrm>
            <a:off x="6959600" y="2895600"/>
            <a:ext cx="40873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00000"/>
              </a:lnSpc>
            </a:pPr>
            <a:r>
              <a:rPr lang="sl-SI" sz="1800" dirty="0" smtClean="0">
                <a:solidFill>
                  <a:schemeClr val="tx1"/>
                </a:solidFill>
                <a:ea typeface="Lucida Sans" charset="0"/>
                <a:cs typeface="Lucida Sans" charset="0"/>
              </a:rPr>
              <a:t>17</a:t>
            </a:r>
            <a:endParaRPr lang="en-US" sz="1800" dirty="0">
              <a:solidFill>
                <a:schemeClr val="tx1"/>
              </a:solidFill>
              <a:ea typeface="Lucida Sans" charset="0"/>
              <a:cs typeface="Lucida Sans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43AA25-F48C-45ED-92D9-B36EA7F298ED}" type="slidenum">
              <a:rPr lang="en-US"/>
              <a:pPr/>
              <a:t>3</a:t>
            </a:fld>
            <a:endParaRPr lang="en-US"/>
          </a:p>
        </p:txBody>
      </p:sp>
      <p:sp>
        <p:nvSpPr>
          <p:cNvPr id="5121" name="Rectangle 1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rIns="168204"/>
          <a:lstStyle/>
          <a:p>
            <a:pPr marL="379413" lvl="1"/>
            <a:r>
              <a:rPr lang="sl-SI" dirty="0"/>
              <a:t>Vozlišča dodamo glede na njihovo razdaljo od začetnega vozlišča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s(0)</a:t>
            </a:r>
            <a:r>
              <a:rPr lang="sl-SI" dirty="0"/>
              <a:t/>
            </a:r>
            <a:br>
              <a:rPr lang="sl-SI" dirty="0"/>
            </a:br>
            <a:r>
              <a:rPr lang="sl-SI" dirty="0"/>
              <a:t>(vozlišče, ki še ni v drevesu in ima najmanjšo vrednost </a:t>
            </a:r>
            <a:r>
              <a:rPr lang="en-US" dirty="0"/>
              <a:t> </a:t>
            </a:r>
            <a:r>
              <a:rPr lang="en-US" sz="2000" dirty="0" err="1">
                <a:latin typeface="Courier New" panose="02070309020205020404" pitchFamily="49" charset="0"/>
                <a:ea typeface="Courier New Bold" charset="0"/>
                <a:cs typeface="Courier New" panose="02070309020205020404" pitchFamily="49" charset="0"/>
                <a:sym typeface="Courier New Bold" charset="0"/>
              </a:rPr>
              <a:t>razdDo</a:t>
            </a:r>
            <a:r>
              <a:rPr lang="en-US" sz="2000" dirty="0">
                <a:latin typeface="Courier New" panose="02070309020205020404" pitchFamily="49" charset="0"/>
                <a:ea typeface="Courier New Bold" charset="0"/>
                <a:cs typeface="Courier New" panose="02070309020205020404" pitchFamily="49" charset="0"/>
                <a:sym typeface="Courier New Bold" charset="0"/>
              </a:rPr>
              <a:t>[]</a:t>
            </a:r>
            <a:r>
              <a:rPr lang="en-US" dirty="0"/>
              <a:t>).</a:t>
            </a:r>
          </a:p>
          <a:p>
            <a:pPr marL="379413" lvl="1"/>
            <a:r>
              <a:rPr lang="sl-SI" dirty="0"/>
              <a:t>Dodamo vozlišče v drevo in po potrebi popravimo razdalje za vsa sosednja (glede na to) vozlišče</a:t>
            </a:r>
            <a:r>
              <a:rPr lang="en-US" dirty="0"/>
              <a:t>.</a:t>
            </a:r>
            <a:endParaRPr lang="en-US" dirty="0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 indent="0"/>
            <a:r>
              <a:rPr lang="en-US" dirty="0" err="1" smtClean="0"/>
              <a:t>Dijkstrin</a:t>
            </a:r>
            <a:r>
              <a:rPr lang="en-US" dirty="0" smtClean="0"/>
              <a:t> </a:t>
            </a:r>
            <a:r>
              <a:rPr lang="en-US" dirty="0" err="1" smtClean="0"/>
              <a:t>algoritem</a:t>
            </a:r>
            <a:endParaRPr lang="en-US" dirty="0"/>
          </a:p>
        </p:txBody>
      </p:sp>
      <p:sp>
        <p:nvSpPr>
          <p:cNvPr id="5123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4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5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6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7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8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29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30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31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32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33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34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35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36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37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38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39" name="Oval 19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rgbClr val="79211B"/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FFFFFF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5140" name="Oval 20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5141" name="Oval 21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5142" name="Oval 22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5143" name="Oval 23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5144" name="Oval 24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5145" name="Oval 25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5146" name="Oval 26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5147" name="Rectangle 27"/>
          <p:cNvSpPr>
            <a:spLocks/>
          </p:cNvSpPr>
          <p:nvPr/>
        </p:nvSpPr>
        <p:spPr bwMode="auto">
          <a:xfrm>
            <a:off x="1016000" y="8483600"/>
            <a:ext cx="3233221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sl-SI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Izberemo izhodno vozlišče 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0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5148" name="Rectangle 28"/>
          <p:cNvSpPr>
            <a:spLocks/>
          </p:cNvSpPr>
          <p:nvPr/>
        </p:nvSpPr>
        <p:spPr bwMode="auto">
          <a:xfrm>
            <a:off x="9271000" y="3378200"/>
            <a:ext cx="2463780" cy="3490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dirty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v   </a:t>
            </a:r>
            <a:r>
              <a:rPr lang="en-US" sz="1800" dirty="0" err="1" smtClean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razdDo</a:t>
            </a:r>
            <a:r>
              <a:rPr lang="en-US" sz="1800" dirty="0" smtClean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[]  </a:t>
            </a:r>
            <a:r>
              <a:rPr lang="en-US" sz="1800" dirty="0" err="1" smtClean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povezDo</a:t>
            </a:r>
            <a:r>
              <a:rPr lang="en-US" sz="1800" dirty="0" smtClean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[]</a:t>
            </a:r>
            <a:endParaRPr lang="en-US" sz="1800" dirty="0">
              <a:solidFill>
                <a:schemeClr val="tx1"/>
              </a:solidFill>
              <a:latin typeface="Courier New Bold" charset="0"/>
              <a:ea typeface="Courier New Bold" charset="0"/>
              <a:cs typeface="Courier New Bold" charset="0"/>
              <a:sym typeface="Courier New Bold" charset="0"/>
            </a:endParaRPr>
          </a:p>
          <a:p>
            <a:pPr marL="57150"/>
            <a:r>
              <a:rPr lang="en-US" sz="1800" dirty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0     0.0        -</a:t>
            </a:r>
          </a:p>
          <a:p>
            <a:pPr marL="57150"/>
            <a:r>
              <a:rPr lang="en-US" sz="1800" dirty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1      </a:t>
            </a:r>
            <a:r>
              <a:rPr lang="sl-SI" sz="1800" dirty="0" smtClean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inf</a:t>
            </a:r>
            <a:r>
              <a:rPr lang="en-US" sz="1800" dirty="0" smtClean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            </a:t>
            </a:r>
            <a:endParaRPr lang="en-US" sz="1800" dirty="0">
              <a:solidFill>
                <a:schemeClr val="tx1"/>
              </a:solidFill>
              <a:latin typeface="Courier New Bold" charset="0"/>
              <a:ea typeface="Courier New Bold" charset="0"/>
              <a:cs typeface="Courier New Bold" charset="0"/>
              <a:sym typeface="Courier New Bold" charset="0"/>
            </a:endParaRPr>
          </a:p>
          <a:p>
            <a:pPr marL="57150"/>
            <a:r>
              <a:rPr lang="en-US" sz="1800" dirty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2      </a:t>
            </a:r>
            <a:r>
              <a:rPr lang="sl-SI" sz="1800" dirty="0" smtClean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inf</a:t>
            </a:r>
            <a:r>
              <a:rPr lang="en-US" sz="1800" dirty="0" smtClean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  </a:t>
            </a:r>
            <a:endParaRPr lang="en-US" sz="1800" dirty="0">
              <a:solidFill>
                <a:schemeClr val="tx1"/>
              </a:solidFill>
              <a:latin typeface="Courier New Bold" charset="0"/>
              <a:ea typeface="Courier New Bold" charset="0"/>
              <a:cs typeface="Courier New Bold" charset="0"/>
              <a:sym typeface="Courier New Bold" charset="0"/>
            </a:endParaRPr>
          </a:p>
          <a:p>
            <a:pPr marL="57150"/>
            <a:r>
              <a:rPr lang="sl-SI" sz="1800" dirty="0" smtClean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3      inf</a:t>
            </a:r>
            <a:endParaRPr lang="en-US" sz="1800" dirty="0">
              <a:solidFill>
                <a:schemeClr val="tx1"/>
              </a:solidFill>
              <a:latin typeface="Courier New Bold" charset="0"/>
              <a:ea typeface="Courier New Bold" charset="0"/>
              <a:cs typeface="Courier New Bold" charset="0"/>
              <a:sym typeface="Courier New Bold" charset="0"/>
            </a:endParaRPr>
          </a:p>
          <a:p>
            <a:pPr marL="57150"/>
            <a:r>
              <a:rPr lang="en-US" sz="1800" dirty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4 </a:t>
            </a:r>
            <a:r>
              <a:rPr lang="sl-SI" sz="1800" dirty="0" smtClean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     inf</a:t>
            </a:r>
            <a:r>
              <a:rPr lang="en-US" sz="1800" dirty="0" smtClean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 </a:t>
            </a:r>
            <a:endParaRPr lang="en-US" sz="1800" dirty="0">
              <a:solidFill>
                <a:schemeClr val="tx1"/>
              </a:solidFill>
              <a:latin typeface="Courier New Bold" charset="0"/>
              <a:ea typeface="Courier New Bold" charset="0"/>
              <a:cs typeface="Courier New Bold" charset="0"/>
              <a:sym typeface="Courier New Bold" charset="0"/>
            </a:endParaRPr>
          </a:p>
          <a:p>
            <a:pPr marL="57150"/>
            <a:r>
              <a:rPr lang="en-US" sz="1800" dirty="0" smtClean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5</a:t>
            </a:r>
            <a:r>
              <a:rPr lang="sl-SI" sz="1800" dirty="0" smtClean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      inf</a:t>
            </a:r>
            <a:endParaRPr lang="en-US" sz="1800" dirty="0">
              <a:solidFill>
                <a:schemeClr val="tx1"/>
              </a:solidFill>
              <a:latin typeface="Courier New Bold" charset="0"/>
              <a:ea typeface="Courier New Bold" charset="0"/>
              <a:cs typeface="Courier New Bold" charset="0"/>
              <a:sym typeface="Courier New Bold" charset="0"/>
            </a:endParaRPr>
          </a:p>
          <a:p>
            <a:pPr marL="57150"/>
            <a:r>
              <a:rPr lang="en-US" sz="1800" dirty="0" smtClean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6</a:t>
            </a:r>
            <a:r>
              <a:rPr lang="sl-SI" sz="1800" dirty="0" smtClean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      </a:t>
            </a:r>
            <a:r>
              <a:rPr lang="sl-SI" sz="1800" dirty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inf</a:t>
            </a:r>
            <a:endParaRPr lang="en-US" sz="1800" dirty="0">
              <a:solidFill>
                <a:schemeClr val="tx1"/>
              </a:solidFill>
              <a:latin typeface="Courier New Bold" charset="0"/>
              <a:ea typeface="Courier New Bold" charset="0"/>
              <a:cs typeface="Courier New Bold" charset="0"/>
              <a:sym typeface="Courier New Bold" charset="0"/>
            </a:endParaRPr>
          </a:p>
          <a:p>
            <a:pPr marL="57150"/>
            <a:r>
              <a:rPr lang="en-US" sz="1800" dirty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7 </a:t>
            </a:r>
            <a:r>
              <a:rPr lang="sl-SI" sz="1800" dirty="0" smtClean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     </a:t>
            </a:r>
            <a:r>
              <a:rPr lang="sl-SI" sz="1800" dirty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inf</a:t>
            </a:r>
            <a:endParaRPr lang="en-US" sz="1800" dirty="0">
              <a:solidFill>
                <a:schemeClr val="tx1"/>
              </a:solidFill>
              <a:latin typeface="Courier New Bold" charset="0"/>
              <a:ea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5149" name="Line 29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5150" name="Line 30"/>
          <p:cNvSpPr>
            <a:spLocks noChangeShapeType="1"/>
          </p:cNvSpPr>
          <p:nvPr/>
        </p:nvSpPr>
        <p:spPr bwMode="auto">
          <a:xfrm flipH="1">
            <a:off x="8861425" y="3911600"/>
            <a:ext cx="384175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DB1E67-D8DD-43DC-B06F-23715175CF58}" type="slidenum">
              <a:rPr lang="en-US"/>
              <a:pPr/>
              <a:t>30</a:t>
            </a:fld>
            <a:endParaRPr lang="en-US"/>
          </a:p>
        </p:txBody>
      </p:sp>
      <p:sp>
        <p:nvSpPr>
          <p:cNvPr id="32769" name="Rectangle 1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rIns="168204"/>
          <a:lstStyle/>
          <a:p>
            <a:pPr marL="379413" lvl="1"/>
            <a:r>
              <a:rPr lang="sl-SI" dirty="0"/>
              <a:t>Vozlišča dodamo glede na njihovo razdaljo od začetnega vozlišča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s(0)</a:t>
            </a:r>
            <a:r>
              <a:rPr lang="sl-SI" dirty="0"/>
              <a:t/>
            </a:r>
            <a:br>
              <a:rPr lang="sl-SI" dirty="0"/>
            </a:br>
            <a:r>
              <a:rPr lang="sl-SI" dirty="0"/>
              <a:t>(vozlišče, ki še ni v drevesu in ima najmanjšo vrednost </a:t>
            </a:r>
            <a:r>
              <a:rPr lang="en-US" dirty="0"/>
              <a:t> </a:t>
            </a:r>
            <a:r>
              <a:rPr lang="en-US" sz="2000" dirty="0" err="1">
                <a:latin typeface="Courier New" panose="02070309020205020404" pitchFamily="49" charset="0"/>
                <a:ea typeface="Courier New Bold" charset="0"/>
                <a:cs typeface="Courier New" panose="02070309020205020404" pitchFamily="49" charset="0"/>
                <a:sym typeface="Courier New Bold" charset="0"/>
              </a:rPr>
              <a:t>razdDo</a:t>
            </a:r>
            <a:r>
              <a:rPr lang="en-US" sz="2000" dirty="0">
                <a:latin typeface="Courier New" panose="02070309020205020404" pitchFamily="49" charset="0"/>
                <a:ea typeface="Courier New Bold" charset="0"/>
                <a:cs typeface="Courier New" panose="02070309020205020404" pitchFamily="49" charset="0"/>
                <a:sym typeface="Courier New Bold" charset="0"/>
              </a:rPr>
              <a:t>[]</a:t>
            </a:r>
            <a:r>
              <a:rPr lang="en-US" dirty="0"/>
              <a:t>).</a:t>
            </a:r>
          </a:p>
          <a:p>
            <a:pPr marL="379413" lvl="1"/>
            <a:r>
              <a:rPr lang="sl-SI" dirty="0"/>
              <a:t>Dodamo vozlišče v drevo in po potrebi popravimo razdalje za vsa sosednja (glede na to) vozlišče</a:t>
            </a:r>
            <a:r>
              <a:rPr lang="en-US" dirty="0"/>
              <a:t>.</a:t>
            </a:r>
            <a:endParaRPr lang="en-US" dirty="0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 indent="0"/>
            <a:r>
              <a:rPr lang="en-US" dirty="0" err="1" smtClean="0"/>
              <a:t>Dijkstrin</a:t>
            </a:r>
            <a:r>
              <a:rPr lang="en-US" dirty="0" smtClean="0"/>
              <a:t> </a:t>
            </a:r>
            <a:r>
              <a:rPr lang="en-US" dirty="0" err="1" smtClean="0"/>
              <a:t>algoritem</a:t>
            </a:r>
            <a:endParaRPr lang="en-US" dirty="0"/>
          </a:p>
        </p:txBody>
      </p:sp>
      <p:sp>
        <p:nvSpPr>
          <p:cNvPr id="32771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2772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2773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2774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2775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2776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2777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2778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2779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2780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2781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2782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2783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2784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2785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2786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2787" name="Oval 19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32788" name="Oval 20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32789" name="Oval 21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32790" name="Oval 22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32791" name="Oval 23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32792" name="Oval 24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32793" name="Oval 25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32794" name="Rectangle 26"/>
          <p:cNvSpPr>
            <a:spLocks/>
          </p:cNvSpPr>
          <p:nvPr/>
        </p:nvSpPr>
        <p:spPr bwMode="auto">
          <a:xfrm>
            <a:off x="9271000" y="3378200"/>
            <a:ext cx="2463780" cy="3490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v   </a:t>
            </a:r>
            <a:r>
              <a:rPr lang="en-US" sz="1800" dirty="0" err="1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razdDo</a:t>
            </a:r>
            <a:r>
              <a:rPr lang="en-US" sz="1800" dirty="0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[]  </a:t>
            </a:r>
            <a:r>
              <a:rPr lang="en-US" sz="1800" dirty="0" err="1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povezDo</a:t>
            </a:r>
            <a:r>
              <a:rPr lang="en-US" sz="1800" dirty="0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[]</a:t>
            </a:r>
            <a:endParaRPr lang="en-US" sz="1800" dirty="0">
              <a:solidFill>
                <a:srgbClr val="000000"/>
              </a:solidFill>
              <a:latin typeface="Courier New Bold" charset="0"/>
              <a:ea typeface="Courier New Bold" charset="0"/>
              <a:cs typeface="Courier New Bold" charset="0"/>
              <a:sym typeface="Courier New Bold" charset="0"/>
            </a:endParaRP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0     0.0        -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1     5.0       0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1 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2    14.0       5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2 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3    17.0       2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3 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4     9.0       0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4 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5    13.0       4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5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6    25.0       2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6 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7     8.0       0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7 </a:t>
            </a:r>
          </a:p>
        </p:txBody>
      </p:sp>
      <p:sp>
        <p:nvSpPr>
          <p:cNvPr id="32795" name="Line 27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2796" name="Oval 28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6FB691-3333-4C3F-BE81-9AA5E0B03C89}" type="slidenum">
              <a:rPr lang="en-US"/>
              <a:pPr/>
              <a:t>31</a:t>
            </a:fld>
            <a:endParaRPr lang="en-US"/>
          </a:p>
        </p:txBody>
      </p:sp>
      <p:sp>
        <p:nvSpPr>
          <p:cNvPr id="33793" name="Rectangle 1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rIns="168204"/>
          <a:lstStyle/>
          <a:p>
            <a:pPr marL="379413" lvl="1"/>
            <a:r>
              <a:rPr lang="sl-SI" dirty="0"/>
              <a:t>Vozlišča dodamo glede na njihovo razdaljo od začetnega vozlišča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s(0)</a:t>
            </a:r>
            <a:r>
              <a:rPr lang="sl-SI" dirty="0"/>
              <a:t/>
            </a:r>
            <a:br>
              <a:rPr lang="sl-SI" dirty="0"/>
            </a:br>
            <a:r>
              <a:rPr lang="sl-SI" dirty="0"/>
              <a:t>(vozlišče, ki še ni v drevesu in ima najmanjšo vrednost </a:t>
            </a:r>
            <a:r>
              <a:rPr lang="en-US" dirty="0"/>
              <a:t> </a:t>
            </a:r>
            <a:r>
              <a:rPr lang="en-US" sz="2000" dirty="0" err="1">
                <a:latin typeface="Courier New" panose="02070309020205020404" pitchFamily="49" charset="0"/>
                <a:ea typeface="Courier New Bold" charset="0"/>
                <a:cs typeface="Courier New" panose="02070309020205020404" pitchFamily="49" charset="0"/>
                <a:sym typeface="Courier New Bold" charset="0"/>
              </a:rPr>
              <a:t>razdDo</a:t>
            </a:r>
            <a:r>
              <a:rPr lang="en-US" sz="2000" dirty="0">
                <a:latin typeface="Courier New" panose="02070309020205020404" pitchFamily="49" charset="0"/>
                <a:ea typeface="Courier New Bold" charset="0"/>
                <a:cs typeface="Courier New" panose="02070309020205020404" pitchFamily="49" charset="0"/>
                <a:sym typeface="Courier New Bold" charset="0"/>
              </a:rPr>
              <a:t>[]</a:t>
            </a:r>
            <a:r>
              <a:rPr lang="en-US" dirty="0"/>
              <a:t>).</a:t>
            </a:r>
          </a:p>
          <a:p>
            <a:pPr marL="379413" lvl="1"/>
            <a:r>
              <a:rPr lang="sl-SI" dirty="0"/>
              <a:t>Dodamo vozlišče v drevo in po potrebi popravimo razdalje za vsa sosednja (glede na to) vozlišče</a:t>
            </a:r>
            <a:r>
              <a:rPr lang="en-US" dirty="0"/>
              <a:t>.</a:t>
            </a:r>
            <a:endParaRPr lang="en-US" dirty="0"/>
          </a:p>
        </p:txBody>
      </p:sp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 indent="0"/>
            <a:r>
              <a:rPr lang="en-US" dirty="0" err="1" smtClean="0"/>
              <a:t>Dijkstrin</a:t>
            </a:r>
            <a:r>
              <a:rPr lang="en-US" dirty="0" smtClean="0"/>
              <a:t> </a:t>
            </a:r>
            <a:r>
              <a:rPr lang="en-US" dirty="0" err="1" smtClean="0"/>
              <a:t>algoritem</a:t>
            </a:r>
            <a:endParaRPr lang="en-US" dirty="0"/>
          </a:p>
        </p:txBody>
      </p:sp>
      <p:sp>
        <p:nvSpPr>
          <p:cNvPr id="33795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3796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3797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3798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3799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3800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3801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3802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3803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3804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3805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3806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3807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3808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3809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3810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3811" name="Oval 19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33812" name="Oval 20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33813" name="Oval 21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33814" name="Oval 22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33815" name="Oval 23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33816" name="Oval 24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33817" name="Oval 25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79211B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FFFFFF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33818" name="Rectangle 26"/>
          <p:cNvSpPr>
            <a:spLocks/>
          </p:cNvSpPr>
          <p:nvPr/>
        </p:nvSpPr>
        <p:spPr bwMode="auto">
          <a:xfrm>
            <a:off x="9271000" y="3378200"/>
            <a:ext cx="2463780" cy="3490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v   </a:t>
            </a:r>
            <a:r>
              <a:rPr lang="en-US" sz="1800" dirty="0" err="1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razdDo</a:t>
            </a:r>
            <a:r>
              <a:rPr lang="en-US" sz="1800" dirty="0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[]  </a:t>
            </a:r>
            <a:r>
              <a:rPr lang="en-US" sz="1800" dirty="0" err="1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povezDo</a:t>
            </a:r>
            <a:r>
              <a:rPr lang="en-US" sz="1800" dirty="0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[]</a:t>
            </a:r>
            <a:endParaRPr lang="en-US" sz="1800" dirty="0">
              <a:solidFill>
                <a:srgbClr val="000000"/>
              </a:solidFill>
              <a:latin typeface="Courier New Bold" charset="0"/>
              <a:ea typeface="Courier New Bold" charset="0"/>
              <a:cs typeface="Courier New Bold" charset="0"/>
              <a:sym typeface="Courier New Bold" charset="0"/>
            </a:endParaRP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0     0.0        -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1     5.0       0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1 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2    14.0       5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2 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3    17.0       2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3 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4     9.0       0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4 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5    13.0       4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5 </a:t>
            </a:r>
          </a:p>
          <a:p>
            <a:pPr marL="57150"/>
            <a:r>
              <a:rPr lang="en-US" sz="1800" dirty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6    25.0       2</a:t>
            </a: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6 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7     8.0       0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7 </a:t>
            </a:r>
          </a:p>
        </p:txBody>
      </p:sp>
      <p:sp>
        <p:nvSpPr>
          <p:cNvPr id="33819" name="Line 27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3820" name="Oval 28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33821" name="Line 29"/>
          <p:cNvSpPr>
            <a:spLocks noChangeShapeType="1"/>
          </p:cNvSpPr>
          <p:nvPr/>
        </p:nvSpPr>
        <p:spPr bwMode="auto">
          <a:xfrm flipH="1">
            <a:off x="8713321" y="6219265"/>
            <a:ext cx="384175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3822" name="Rectangle 30"/>
          <p:cNvSpPr>
            <a:spLocks/>
          </p:cNvSpPr>
          <p:nvPr/>
        </p:nvSpPr>
        <p:spPr bwMode="auto">
          <a:xfrm>
            <a:off x="1016000" y="8483600"/>
            <a:ext cx="228424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00000"/>
              </a:lnSpc>
            </a:pP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izberemo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vozlišče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6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B8437D-2D14-458C-B990-A21DC7928F78}" type="slidenum">
              <a:rPr lang="en-US"/>
              <a:pPr/>
              <a:t>32</a:t>
            </a:fld>
            <a:endParaRPr lang="en-US"/>
          </a:p>
        </p:txBody>
      </p:sp>
      <p:sp>
        <p:nvSpPr>
          <p:cNvPr id="34817" name="Rectangle 1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rIns="168204"/>
          <a:lstStyle/>
          <a:p>
            <a:pPr marL="379413" lvl="1"/>
            <a:r>
              <a:rPr lang="sl-SI" dirty="0"/>
              <a:t>Vozlišča dodamo glede na njihovo razdaljo od začetnega vozlišča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s(0)</a:t>
            </a:r>
            <a:r>
              <a:rPr lang="sl-SI" dirty="0"/>
              <a:t/>
            </a:r>
            <a:br>
              <a:rPr lang="sl-SI" dirty="0"/>
            </a:br>
            <a:r>
              <a:rPr lang="sl-SI" dirty="0"/>
              <a:t>(vozlišče, ki še ni v drevesu in ima najmanjšo vrednost </a:t>
            </a:r>
            <a:r>
              <a:rPr lang="en-US" dirty="0"/>
              <a:t> </a:t>
            </a:r>
            <a:r>
              <a:rPr lang="en-US" sz="2000" dirty="0" err="1">
                <a:latin typeface="Courier New" panose="02070309020205020404" pitchFamily="49" charset="0"/>
                <a:ea typeface="Courier New Bold" charset="0"/>
                <a:cs typeface="Courier New" panose="02070309020205020404" pitchFamily="49" charset="0"/>
                <a:sym typeface="Courier New Bold" charset="0"/>
              </a:rPr>
              <a:t>razdDo</a:t>
            </a:r>
            <a:r>
              <a:rPr lang="en-US" sz="2000" dirty="0">
                <a:latin typeface="Courier New" panose="02070309020205020404" pitchFamily="49" charset="0"/>
                <a:ea typeface="Courier New Bold" charset="0"/>
                <a:cs typeface="Courier New" panose="02070309020205020404" pitchFamily="49" charset="0"/>
                <a:sym typeface="Courier New Bold" charset="0"/>
              </a:rPr>
              <a:t>[]</a:t>
            </a:r>
            <a:r>
              <a:rPr lang="en-US" dirty="0"/>
              <a:t>).</a:t>
            </a:r>
          </a:p>
          <a:p>
            <a:pPr marL="379413" lvl="1"/>
            <a:r>
              <a:rPr lang="sl-SI" dirty="0"/>
              <a:t>Dodamo vozlišče v drevo in po potrebi popravimo razdalje za vsa sosednja (glede na to) vozlišče</a:t>
            </a:r>
            <a:r>
              <a:rPr lang="en-US" dirty="0"/>
              <a:t>.</a:t>
            </a:r>
            <a:endParaRPr lang="en-US" dirty="0"/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 indent="0"/>
            <a:r>
              <a:rPr lang="en-US" dirty="0" err="1" smtClean="0"/>
              <a:t>Dijkstrin</a:t>
            </a:r>
            <a:r>
              <a:rPr lang="en-US" dirty="0" smtClean="0"/>
              <a:t> </a:t>
            </a:r>
            <a:r>
              <a:rPr lang="en-US" dirty="0" err="1" smtClean="0"/>
              <a:t>algoritem</a:t>
            </a:r>
            <a:endParaRPr lang="en-US" dirty="0"/>
          </a:p>
        </p:txBody>
      </p:sp>
      <p:sp>
        <p:nvSpPr>
          <p:cNvPr id="34819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4820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4821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4822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4823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4824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4825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4826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4827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4828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4829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4830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4831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4832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4833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4834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4835" name="Oval 19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34836" name="Oval 20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34837" name="Oval 21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34838" name="Oval 22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34839" name="Oval 23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34840" name="Oval 24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34841" name="Oval 25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79211B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FFFFFF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34842" name="Rectangle 26"/>
          <p:cNvSpPr>
            <a:spLocks/>
          </p:cNvSpPr>
          <p:nvPr/>
        </p:nvSpPr>
        <p:spPr bwMode="auto">
          <a:xfrm>
            <a:off x="9271000" y="3378200"/>
            <a:ext cx="2463780" cy="3490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v   </a:t>
            </a:r>
            <a:r>
              <a:rPr lang="en-US" sz="1800" dirty="0" err="1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razdDo</a:t>
            </a:r>
            <a:r>
              <a:rPr lang="en-US" sz="1800" dirty="0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[]  </a:t>
            </a:r>
            <a:r>
              <a:rPr lang="en-US" sz="1800" dirty="0" err="1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povezDo</a:t>
            </a:r>
            <a:r>
              <a:rPr lang="en-US" sz="1800" dirty="0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[]</a:t>
            </a:r>
            <a:endParaRPr lang="en-US" sz="1800" dirty="0">
              <a:solidFill>
                <a:srgbClr val="000000"/>
              </a:solidFill>
              <a:latin typeface="Courier New Bold" charset="0"/>
              <a:ea typeface="Courier New Bold" charset="0"/>
              <a:cs typeface="Courier New Bold" charset="0"/>
              <a:sym typeface="Courier New Bold" charset="0"/>
            </a:endParaRP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0     0.0        -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1     5.0       0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1 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2    14.0       5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2 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3    17.0       2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3 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4     9.0       0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4 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5    13.0       4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5 </a:t>
            </a:r>
          </a:p>
          <a:p>
            <a:pPr marL="57150"/>
            <a:r>
              <a:rPr lang="en-US" sz="1800" dirty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6    25.0       2</a:t>
            </a: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6 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7     8.0       0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7 </a:t>
            </a:r>
          </a:p>
        </p:txBody>
      </p:sp>
      <p:sp>
        <p:nvSpPr>
          <p:cNvPr id="34843" name="Line 27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4844" name="Oval 28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34845" name="Line 29"/>
          <p:cNvSpPr>
            <a:spLocks noChangeShapeType="1"/>
          </p:cNvSpPr>
          <p:nvPr/>
        </p:nvSpPr>
        <p:spPr bwMode="auto">
          <a:xfrm flipH="1">
            <a:off x="8753662" y="6324601"/>
            <a:ext cx="384175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4846" name="Rectangle 30"/>
          <p:cNvSpPr>
            <a:spLocks/>
          </p:cNvSpPr>
          <p:nvPr/>
        </p:nvSpPr>
        <p:spPr bwMode="auto">
          <a:xfrm>
            <a:off x="1016000" y="8483600"/>
            <a:ext cx="590061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00000"/>
              </a:lnSpc>
            </a:pPr>
            <a:r>
              <a:rPr lang="sl-SI" sz="1800" b="1" dirty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Izberemo povezave do vozlišč sosednjih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vozlišču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6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739E6-A662-4B50-B5C9-DC3BC5353BBD}" type="slidenum">
              <a:rPr lang="en-US"/>
              <a:pPr/>
              <a:t>33</a:t>
            </a:fld>
            <a:endParaRPr lang="en-US"/>
          </a:p>
        </p:txBody>
      </p:sp>
      <p:sp>
        <p:nvSpPr>
          <p:cNvPr id="35841" name="Line 1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5842" name="Line 2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rIns="168204"/>
          <a:lstStyle/>
          <a:p>
            <a:pPr marL="379413" lvl="1"/>
            <a:r>
              <a:rPr lang="sl-SI" dirty="0"/>
              <a:t>Vozlišča dodamo glede na njihovo razdaljo od začetnega vozlišča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s(0)</a:t>
            </a:r>
            <a:r>
              <a:rPr lang="sl-SI" dirty="0"/>
              <a:t/>
            </a:r>
            <a:br>
              <a:rPr lang="sl-SI" dirty="0"/>
            </a:br>
            <a:r>
              <a:rPr lang="sl-SI" dirty="0"/>
              <a:t>(vozlišče, ki še ni v drevesu in ima najmanjšo vrednost </a:t>
            </a:r>
            <a:r>
              <a:rPr lang="en-US" dirty="0"/>
              <a:t> </a:t>
            </a:r>
            <a:r>
              <a:rPr lang="en-US" sz="2000" dirty="0" err="1">
                <a:latin typeface="Courier New" panose="02070309020205020404" pitchFamily="49" charset="0"/>
                <a:ea typeface="Courier New Bold" charset="0"/>
                <a:cs typeface="Courier New" panose="02070309020205020404" pitchFamily="49" charset="0"/>
                <a:sym typeface="Courier New Bold" charset="0"/>
              </a:rPr>
              <a:t>razdDo</a:t>
            </a:r>
            <a:r>
              <a:rPr lang="en-US" sz="2000" dirty="0">
                <a:latin typeface="Courier New" panose="02070309020205020404" pitchFamily="49" charset="0"/>
                <a:ea typeface="Courier New Bold" charset="0"/>
                <a:cs typeface="Courier New" panose="02070309020205020404" pitchFamily="49" charset="0"/>
                <a:sym typeface="Courier New Bold" charset="0"/>
              </a:rPr>
              <a:t>[]</a:t>
            </a:r>
            <a:r>
              <a:rPr lang="en-US" dirty="0"/>
              <a:t>).</a:t>
            </a:r>
          </a:p>
          <a:p>
            <a:pPr marL="379413" lvl="1"/>
            <a:r>
              <a:rPr lang="sl-SI" dirty="0"/>
              <a:t>Dodamo vozlišče v drevo in po potrebi popravimo razdalje za vsa sosednja (glede na to) vozlišče</a:t>
            </a:r>
            <a:r>
              <a:rPr lang="en-US" dirty="0"/>
              <a:t>.</a:t>
            </a:r>
            <a:endParaRPr lang="en-US" dirty="0"/>
          </a:p>
        </p:txBody>
      </p:sp>
      <p:sp>
        <p:nvSpPr>
          <p:cNvPr id="35844" name="Rectangle 4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 indent="0"/>
            <a:r>
              <a:rPr lang="en-US" dirty="0" err="1" smtClean="0"/>
              <a:t>Dijkstrin</a:t>
            </a:r>
            <a:r>
              <a:rPr lang="en-US" dirty="0" smtClean="0"/>
              <a:t> </a:t>
            </a:r>
            <a:r>
              <a:rPr lang="en-US" dirty="0" err="1" smtClean="0"/>
              <a:t>algoritem</a:t>
            </a:r>
            <a:endParaRPr lang="en-US" dirty="0"/>
          </a:p>
        </p:txBody>
      </p:sp>
      <p:sp>
        <p:nvSpPr>
          <p:cNvPr id="35845" name="Line 5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5846" name="Line 6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5847" name="Line 7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5848" name="Line 8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5849" name="Line 9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5850" name="Line 10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5851" name="Line 11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5852" name="Line 12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5853" name="Line 13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5854" name="Line 14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5855" name="Line 15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5856" name="Line 16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5857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5858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5859" name="Oval 19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35860" name="Oval 20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35861" name="Oval 21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35862" name="Oval 22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35863" name="Oval 23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35864" name="Oval 24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35865" name="Oval 25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35866" name="Rectangle 26"/>
          <p:cNvSpPr>
            <a:spLocks/>
          </p:cNvSpPr>
          <p:nvPr/>
        </p:nvSpPr>
        <p:spPr bwMode="auto">
          <a:xfrm>
            <a:off x="9271000" y="3378200"/>
            <a:ext cx="2463780" cy="3490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v   </a:t>
            </a:r>
            <a:r>
              <a:rPr lang="en-US" sz="1800" dirty="0" err="1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razdDo</a:t>
            </a:r>
            <a:r>
              <a:rPr lang="en-US" sz="1800" dirty="0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[]  </a:t>
            </a:r>
            <a:r>
              <a:rPr lang="en-US" sz="1800" dirty="0" err="1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povezDo</a:t>
            </a:r>
            <a:r>
              <a:rPr lang="en-US" sz="1800" dirty="0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[]</a:t>
            </a:r>
            <a:endParaRPr lang="en-US" sz="1800" dirty="0">
              <a:solidFill>
                <a:srgbClr val="000000"/>
              </a:solidFill>
              <a:latin typeface="Courier New Bold" charset="0"/>
              <a:ea typeface="Courier New Bold" charset="0"/>
              <a:cs typeface="Courier New Bold" charset="0"/>
              <a:sym typeface="Courier New Bold" charset="0"/>
            </a:endParaRP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0     0.0        -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1     5.0       0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1 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2    14.0       5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2 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3    17.0       2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3 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4     9.0       0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4 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5    13.0       4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5 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6    25.0       2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6 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7     8.0       0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7 </a:t>
            </a:r>
          </a:p>
        </p:txBody>
      </p:sp>
      <p:sp>
        <p:nvSpPr>
          <p:cNvPr id="35867" name="Line 27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5868" name="Oval 28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09B669-D2D9-4FF6-9464-756A73CE4A4C}" type="slidenum">
              <a:rPr lang="en-US"/>
              <a:pPr/>
              <a:t>34</a:t>
            </a:fld>
            <a:endParaRPr lang="en-US"/>
          </a:p>
        </p:txBody>
      </p:sp>
      <p:sp>
        <p:nvSpPr>
          <p:cNvPr id="36865" name="Rectangle 1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rIns="168204"/>
          <a:lstStyle/>
          <a:p>
            <a:pPr marL="57150" lvl="1" indent="0">
              <a:buNone/>
            </a:pPr>
            <a:endParaRPr lang="en-US" dirty="0"/>
          </a:p>
        </p:txBody>
      </p:sp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 indent="0"/>
            <a:r>
              <a:rPr lang="en-US" dirty="0" err="1" smtClean="0"/>
              <a:t>Dijkstrin</a:t>
            </a:r>
            <a:r>
              <a:rPr lang="en-US" dirty="0" smtClean="0"/>
              <a:t> </a:t>
            </a:r>
            <a:r>
              <a:rPr lang="en-US" dirty="0" err="1" smtClean="0"/>
              <a:t>algoritem</a:t>
            </a:r>
            <a:endParaRPr lang="en-US" dirty="0"/>
          </a:p>
        </p:txBody>
      </p:sp>
      <p:sp>
        <p:nvSpPr>
          <p:cNvPr id="36867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6868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6869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6870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6871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6872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889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6873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889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6874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6875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889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6876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889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6877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889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6878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6879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6880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6881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889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6882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889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6883" name="Oval 19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36884" name="Oval 20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36885" name="Oval 21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36886" name="Oval 22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36887" name="Oval 23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36888" name="Oval 24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36889" name="Oval 25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2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36890" name="Rectangle 26"/>
          <p:cNvSpPr>
            <a:spLocks/>
          </p:cNvSpPr>
          <p:nvPr/>
        </p:nvSpPr>
        <p:spPr bwMode="auto">
          <a:xfrm>
            <a:off x="9271000" y="3378200"/>
            <a:ext cx="2463780" cy="3490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v   </a:t>
            </a:r>
            <a:r>
              <a:rPr lang="en-US" sz="1800" dirty="0" err="1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razdDo</a:t>
            </a:r>
            <a:r>
              <a:rPr lang="en-US" sz="1800" dirty="0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[]  </a:t>
            </a:r>
            <a:r>
              <a:rPr lang="en-US" sz="1800" dirty="0" err="1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povezDo</a:t>
            </a:r>
            <a:r>
              <a:rPr lang="en-US" sz="1800" dirty="0" smtClean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[]</a:t>
            </a:r>
            <a:endParaRPr lang="en-US" sz="1800" dirty="0">
              <a:solidFill>
                <a:srgbClr val="000000"/>
              </a:solidFill>
              <a:latin typeface="Courier New Bold" charset="0"/>
              <a:ea typeface="Courier New Bold" charset="0"/>
              <a:cs typeface="Courier New Bold" charset="0"/>
              <a:sym typeface="Courier New Bold" charset="0"/>
            </a:endParaRP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0     0.0        -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1     5.0       0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1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2    14.0       5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2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3    17.0       2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3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4     9.0       0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4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5    13.0       4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5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6    25.0       2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6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7     8.0       0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7 </a:t>
            </a:r>
          </a:p>
        </p:txBody>
      </p:sp>
      <p:sp>
        <p:nvSpPr>
          <p:cNvPr id="36891" name="Line 27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6892" name="Oval 28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36893" name="Rectangle 29"/>
          <p:cNvSpPr>
            <a:spLocks/>
          </p:cNvSpPr>
          <p:nvPr/>
        </p:nvSpPr>
        <p:spPr bwMode="auto">
          <a:xfrm>
            <a:off x="1016000" y="8483600"/>
            <a:ext cx="414372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00000"/>
              </a:lnSpc>
            </a:pPr>
            <a:r>
              <a:rPr lang="sl-SI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Drevo najkrajših poti iz vozlišča 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s</a:t>
            </a:r>
            <a:r>
              <a:rPr lang="sl-SI" sz="1800" b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(0)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36894" name="Rectangle 30"/>
          <p:cNvSpPr>
            <a:spLocks/>
          </p:cNvSpPr>
          <p:nvPr/>
        </p:nvSpPr>
        <p:spPr bwMode="auto">
          <a:xfrm>
            <a:off x="558800" y="4343400"/>
            <a:ext cx="3016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00000"/>
              </a:lnSpc>
            </a:pPr>
            <a:r>
              <a:rPr lang="en-US" sz="1800" b="1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F53EE7-88D1-4988-B746-26AD9BEFFCA3}" type="slidenum">
              <a:rPr lang="en-US"/>
              <a:pPr/>
              <a:t>4</a:t>
            </a:fld>
            <a:endParaRPr lang="en-US"/>
          </a:p>
        </p:txBody>
      </p:sp>
      <p:sp>
        <p:nvSpPr>
          <p:cNvPr id="6145" name="Rectangle 1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rIns="168204"/>
          <a:lstStyle/>
          <a:p>
            <a:pPr marL="379413" lvl="1"/>
            <a:r>
              <a:rPr lang="sl-SI" dirty="0"/>
              <a:t>Vozlišča dodamo glede na njihovo razdaljo od začetnega vozlišča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s(0)</a:t>
            </a:r>
            <a:r>
              <a:rPr lang="sl-SI" dirty="0"/>
              <a:t/>
            </a:r>
            <a:br>
              <a:rPr lang="sl-SI" dirty="0"/>
            </a:br>
            <a:r>
              <a:rPr lang="sl-SI" dirty="0"/>
              <a:t>(vozlišče, ki še ni v drevesu in ima najmanjšo vrednost </a:t>
            </a:r>
            <a:r>
              <a:rPr lang="en-US" dirty="0"/>
              <a:t> </a:t>
            </a:r>
            <a:r>
              <a:rPr lang="en-US" sz="2000" dirty="0" err="1">
                <a:latin typeface="Courier New" panose="02070309020205020404" pitchFamily="49" charset="0"/>
                <a:ea typeface="Courier New Bold" charset="0"/>
                <a:cs typeface="Courier New" panose="02070309020205020404" pitchFamily="49" charset="0"/>
                <a:sym typeface="Courier New Bold" charset="0"/>
              </a:rPr>
              <a:t>razdDo</a:t>
            </a:r>
            <a:r>
              <a:rPr lang="en-US" sz="2000" dirty="0">
                <a:latin typeface="Courier New" panose="02070309020205020404" pitchFamily="49" charset="0"/>
                <a:ea typeface="Courier New Bold" charset="0"/>
                <a:cs typeface="Courier New" panose="02070309020205020404" pitchFamily="49" charset="0"/>
                <a:sym typeface="Courier New Bold" charset="0"/>
              </a:rPr>
              <a:t>[]</a:t>
            </a:r>
            <a:r>
              <a:rPr lang="en-US" dirty="0"/>
              <a:t>).</a:t>
            </a:r>
          </a:p>
          <a:p>
            <a:pPr marL="379413" lvl="1"/>
            <a:r>
              <a:rPr lang="sl-SI" dirty="0"/>
              <a:t>Dodamo vozlišče v drevo in po potrebi popravimo razdalje za vsa sosednja (glede na to) </a:t>
            </a:r>
            <a:r>
              <a:rPr lang="sl-SI" dirty="0" smtClean="0"/>
              <a:t>vozlišče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 indent="0"/>
            <a:r>
              <a:rPr lang="en-US" dirty="0" err="1" smtClean="0"/>
              <a:t>Dijkstrin</a:t>
            </a:r>
            <a:r>
              <a:rPr lang="en-US" dirty="0" smtClean="0"/>
              <a:t> </a:t>
            </a:r>
            <a:r>
              <a:rPr lang="en-US" dirty="0" err="1" smtClean="0"/>
              <a:t>algoritem</a:t>
            </a:r>
            <a:endParaRPr lang="en-US" dirty="0"/>
          </a:p>
        </p:txBody>
      </p:sp>
      <p:sp>
        <p:nvSpPr>
          <p:cNvPr id="6147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6149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6150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6152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6153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6154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6155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38100" cap="flat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6156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38100" cap="flat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6157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38100" cap="flat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6158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6159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6160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6161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6162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6163" name="Oval 19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6164" name="Oval 20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6165" name="Oval 21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6166" name="Oval 22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6167" name="Oval 23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6168" name="Oval 24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6169" name="Oval 25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6170" name="Rectangle 26"/>
          <p:cNvSpPr>
            <a:spLocks/>
          </p:cNvSpPr>
          <p:nvPr/>
        </p:nvSpPr>
        <p:spPr bwMode="auto">
          <a:xfrm>
            <a:off x="1016000" y="8483600"/>
            <a:ext cx="3900070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sl-SI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Izberemo povezave, ki izhajajo iz 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0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6171" name="Oval 27"/>
          <p:cNvSpPr>
            <a:spLocks/>
          </p:cNvSpPr>
          <p:nvPr/>
        </p:nvSpPr>
        <p:spPr bwMode="auto">
          <a:xfrm>
            <a:off x="952500" y="5613400"/>
            <a:ext cx="6223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9</a:t>
            </a:r>
          </a:p>
        </p:txBody>
      </p:sp>
      <p:sp>
        <p:nvSpPr>
          <p:cNvPr id="6172" name="Oval 28"/>
          <p:cNvSpPr>
            <a:spLocks/>
          </p:cNvSpPr>
          <p:nvPr/>
        </p:nvSpPr>
        <p:spPr bwMode="auto">
          <a:xfrm>
            <a:off x="2298700" y="4749800"/>
            <a:ext cx="3810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8</a:t>
            </a:r>
          </a:p>
        </p:txBody>
      </p:sp>
      <p:sp>
        <p:nvSpPr>
          <p:cNvPr id="6173" name="Oval 29"/>
          <p:cNvSpPr>
            <a:spLocks/>
          </p:cNvSpPr>
          <p:nvPr/>
        </p:nvSpPr>
        <p:spPr bwMode="auto">
          <a:xfrm>
            <a:off x="2247900" y="3898900"/>
            <a:ext cx="4826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6174" name="Rectangle 30"/>
          <p:cNvSpPr>
            <a:spLocks/>
          </p:cNvSpPr>
          <p:nvPr/>
        </p:nvSpPr>
        <p:spPr bwMode="auto">
          <a:xfrm>
            <a:off x="9271000" y="3378200"/>
            <a:ext cx="2463780" cy="3490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dirty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v   </a:t>
            </a:r>
            <a:r>
              <a:rPr lang="en-US" sz="1800" dirty="0" err="1" smtClean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razdDo</a:t>
            </a:r>
            <a:r>
              <a:rPr lang="en-US" sz="1800" dirty="0" smtClean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[]  </a:t>
            </a:r>
            <a:r>
              <a:rPr lang="en-US" sz="1800" dirty="0" err="1" smtClean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povezDo</a:t>
            </a:r>
            <a:r>
              <a:rPr lang="en-US" sz="1800" dirty="0" smtClean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[]</a:t>
            </a:r>
            <a:endParaRPr lang="en-US" sz="1800" dirty="0">
              <a:solidFill>
                <a:schemeClr val="tx1"/>
              </a:solidFill>
              <a:latin typeface="Courier New Bold" charset="0"/>
              <a:ea typeface="Courier New Bold" charset="0"/>
              <a:cs typeface="Courier New Bold" charset="0"/>
              <a:sym typeface="Courier New Bold" charset="0"/>
            </a:endParaRPr>
          </a:p>
          <a:p>
            <a:pPr marL="57150"/>
            <a:r>
              <a:rPr lang="en-US" sz="1800" dirty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0     0.0        -</a:t>
            </a:r>
          </a:p>
          <a:p>
            <a:pPr marL="57150"/>
            <a:r>
              <a:rPr lang="en-US" sz="1800" dirty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1      </a:t>
            </a:r>
            <a:r>
              <a:rPr lang="sl-SI" sz="1800" dirty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inf</a:t>
            </a:r>
            <a:r>
              <a:rPr lang="en-US" sz="1800" dirty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            </a:t>
            </a:r>
          </a:p>
          <a:p>
            <a:pPr marL="57150"/>
            <a:r>
              <a:rPr lang="en-US" sz="1800" dirty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2      </a:t>
            </a:r>
            <a:r>
              <a:rPr lang="sl-SI" sz="1800" dirty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inf</a:t>
            </a:r>
            <a:r>
              <a:rPr lang="en-US" sz="1800" dirty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  </a:t>
            </a:r>
          </a:p>
          <a:p>
            <a:pPr marL="57150"/>
            <a:r>
              <a:rPr lang="sl-SI" sz="1800" dirty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3      inf</a:t>
            </a:r>
            <a:endParaRPr lang="en-US" sz="1800" dirty="0">
              <a:solidFill>
                <a:schemeClr val="tx1"/>
              </a:solidFill>
              <a:latin typeface="Courier New Bold" charset="0"/>
              <a:ea typeface="Courier New Bold" charset="0"/>
              <a:cs typeface="Courier New Bold" charset="0"/>
              <a:sym typeface="Courier New Bold" charset="0"/>
            </a:endParaRPr>
          </a:p>
          <a:p>
            <a:pPr marL="57150"/>
            <a:r>
              <a:rPr lang="en-US" sz="1800" dirty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4 </a:t>
            </a:r>
            <a:r>
              <a:rPr lang="sl-SI" sz="1800" dirty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     inf</a:t>
            </a:r>
            <a:r>
              <a:rPr lang="en-US" sz="1800" dirty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 </a:t>
            </a:r>
          </a:p>
          <a:p>
            <a:pPr marL="57150"/>
            <a:r>
              <a:rPr lang="en-US" sz="1800" dirty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5</a:t>
            </a:r>
            <a:r>
              <a:rPr lang="sl-SI" sz="1800" dirty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      inf</a:t>
            </a:r>
            <a:endParaRPr lang="en-US" sz="1800" dirty="0">
              <a:solidFill>
                <a:schemeClr val="tx1"/>
              </a:solidFill>
              <a:latin typeface="Courier New Bold" charset="0"/>
              <a:ea typeface="Courier New Bold" charset="0"/>
              <a:cs typeface="Courier New Bold" charset="0"/>
              <a:sym typeface="Courier New Bold" charset="0"/>
            </a:endParaRPr>
          </a:p>
          <a:p>
            <a:pPr marL="57150"/>
            <a:r>
              <a:rPr lang="en-US" sz="1800" dirty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6</a:t>
            </a:r>
            <a:r>
              <a:rPr lang="sl-SI" sz="1800" dirty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      inf</a:t>
            </a:r>
            <a:endParaRPr lang="en-US" sz="1800" dirty="0">
              <a:solidFill>
                <a:schemeClr val="tx1"/>
              </a:solidFill>
              <a:latin typeface="Courier New Bold" charset="0"/>
              <a:ea typeface="Courier New Bold" charset="0"/>
              <a:cs typeface="Courier New Bold" charset="0"/>
              <a:sym typeface="Courier New Bold" charset="0"/>
            </a:endParaRPr>
          </a:p>
          <a:p>
            <a:pPr marL="57150"/>
            <a:r>
              <a:rPr lang="en-US" sz="1800" dirty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7 </a:t>
            </a:r>
            <a:r>
              <a:rPr lang="sl-SI" sz="1800" dirty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     </a:t>
            </a:r>
            <a:r>
              <a:rPr lang="sl-SI" sz="1800" dirty="0" smtClean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inf</a:t>
            </a:r>
            <a:endParaRPr lang="en-US" sz="1800" dirty="0">
              <a:solidFill>
                <a:schemeClr val="tx1"/>
              </a:solidFill>
              <a:latin typeface="Courier New Bold" charset="0"/>
              <a:ea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6175" name="Oval 31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rgbClr val="79211B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FFFFFF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6176" name="Line 32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6177" name="Line 33"/>
          <p:cNvSpPr>
            <a:spLocks noChangeShapeType="1"/>
          </p:cNvSpPr>
          <p:nvPr/>
        </p:nvSpPr>
        <p:spPr bwMode="auto">
          <a:xfrm flipH="1">
            <a:off x="8861425" y="3911600"/>
            <a:ext cx="384175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6178" name="Rectangle 34"/>
          <p:cNvSpPr>
            <a:spLocks/>
          </p:cNvSpPr>
          <p:nvPr/>
        </p:nvSpPr>
        <p:spPr bwMode="auto">
          <a:xfrm>
            <a:off x="1066800" y="3886200"/>
            <a:ext cx="317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6179" name="Rectangle 35"/>
          <p:cNvSpPr>
            <a:spLocks/>
          </p:cNvSpPr>
          <p:nvPr/>
        </p:nvSpPr>
        <p:spPr bwMode="auto">
          <a:xfrm>
            <a:off x="3505200" y="2806700"/>
            <a:ext cx="428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00000"/>
              </a:lnSpc>
            </a:pPr>
            <a:r>
              <a:rPr lang="en-US" sz="2400">
                <a:solidFill>
                  <a:schemeClr val="tx1"/>
                </a:solidFill>
                <a:ea typeface="Lucida Sans" charset="0"/>
                <a:cs typeface="Lucida Sans" charset="0"/>
              </a:rPr>
              <a:t>∞</a:t>
            </a:r>
          </a:p>
        </p:txBody>
      </p:sp>
      <p:sp>
        <p:nvSpPr>
          <p:cNvPr id="6180" name="Rectangle 36"/>
          <p:cNvSpPr>
            <a:spLocks/>
          </p:cNvSpPr>
          <p:nvPr/>
        </p:nvSpPr>
        <p:spPr bwMode="auto">
          <a:xfrm>
            <a:off x="3987800" y="4686300"/>
            <a:ext cx="428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00000"/>
              </a:lnSpc>
            </a:pPr>
            <a:r>
              <a:rPr lang="en-US" sz="2400">
                <a:solidFill>
                  <a:schemeClr val="tx1"/>
                </a:solidFill>
                <a:ea typeface="Lucida Sans" charset="0"/>
                <a:cs typeface="Lucida Sans" charset="0"/>
              </a:rPr>
              <a:t>∞</a:t>
            </a:r>
          </a:p>
        </p:txBody>
      </p:sp>
      <p:sp>
        <p:nvSpPr>
          <p:cNvPr id="6181" name="Rectangle 37"/>
          <p:cNvSpPr>
            <a:spLocks/>
          </p:cNvSpPr>
          <p:nvPr/>
        </p:nvSpPr>
        <p:spPr bwMode="auto">
          <a:xfrm>
            <a:off x="1003300" y="7759700"/>
            <a:ext cx="428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2400">
                <a:solidFill>
                  <a:schemeClr val="tx1"/>
                </a:solidFill>
                <a:ea typeface="Lucida Sans" charset="0"/>
                <a:cs typeface="Lucida Sans" charset="0"/>
              </a:rPr>
              <a:t>∞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0496CB-EF06-4EC2-8875-2FC87CDE2977}" type="slidenum">
              <a:rPr lang="en-US"/>
              <a:pPr/>
              <a:t>5</a:t>
            </a:fld>
            <a:endParaRPr lang="en-US"/>
          </a:p>
        </p:txBody>
      </p:sp>
      <p:sp>
        <p:nvSpPr>
          <p:cNvPr id="7169" name="Rectangle 1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rIns="168204"/>
          <a:lstStyle/>
          <a:p>
            <a:pPr marL="379413" lvl="1"/>
            <a:r>
              <a:rPr lang="sl-SI" dirty="0"/>
              <a:t>Vozlišča dodamo glede na njihovo razdaljo od začetnega vozlišča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s(0)</a:t>
            </a:r>
            <a:r>
              <a:rPr lang="sl-SI" dirty="0"/>
              <a:t/>
            </a:r>
            <a:br>
              <a:rPr lang="sl-SI" dirty="0"/>
            </a:br>
            <a:r>
              <a:rPr lang="sl-SI" dirty="0"/>
              <a:t>(vozlišče, ki še ni v drevesu in ima najmanjšo vrednost </a:t>
            </a:r>
            <a:r>
              <a:rPr lang="en-US" dirty="0"/>
              <a:t> </a:t>
            </a:r>
            <a:r>
              <a:rPr lang="en-US" sz="2000" dirty="0" err="1">
                <a:latin typeface="Courier New" panose="02070309020205020404" pitchFamily="49" charset="0"/>
                <a:ea typeface="Courier New Bold" charset="0"/>
                <a:cs typeface="Courier New" panose="02070309020205020404" pitchFamily="49" charset="0"/>
                <a:sym typeface="Courier New Bold" charset="0"/>
              </a:rPr>
              <a:t>razdDo</a:t>
            </a:r>
            <a:r>
              <a:rPr lang="en-US" sz="2000" dirty="0">
                <a:latin typeface="Courier New" panose="02070309020205020404" pitchFamily="49" charset="0"/>
                <a:ea typeface="Courier New Bold" charset="0"/>
                <a:cs typeface="Courier New" panose="02070309020205020404" pitchFamily="49" charset="0"/>
                <a:sym typeface="Courier New Bold" charset="0"/>
              </a:rPr>
              <a:t>[]</a:t>
            </a:r>
            <a:r>
              <a:rPr lang="en-US" dirty="0"/>
              <a:t>).</a:t>
            </a:r>
          </a:p>
          <a:p>
            <a:pPr marL="379413" lvl="1"/>
            <a:r>
              <a:rPr lang="sl-SI" dirty="0"/>
              <a:t>Dodamo vozlišče v drevo in po potrebi popravimo razdalje za vsa sosednja (glede na to) </a:t>
            </a:r>
            <a:r>
              <a:rPr lang="sl-SI" dirty="0" smtClean="0"/>
              <a:t>vozlišče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7170" name="Rectangle 2"/>
          <p:cNvSpPr>
            <a:spLocks/>
          </p:cNvSpPr>
          <p:nvPr/>
        </p:nvSpPr>
        <p:spPr bwMode="auto">
          <a:xfrm>
            <a:off x="3505200" y="2806700"/>
            <a:ext cx="428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00000"/>
              </a:lnSpc>
            </a:pPr>
            <a:r>
              <a:rPr lang="en-US" sz="2400">
                <a:solidFill>
                  <a:schemeClr val="tx1"/>
                </a:solidFill>
                <a:ea typeface="Lucida Sans" charset="0"/>
                <a:cs typeface="Lucida Sans" charset="0"/>
              </a:rPr>
              <a:t>∞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 indent="0"/>
            <a:r>
              <a:rPr lang="en-US" dirty="0" err="1" smtClean="0"/>
              <a:t>Dijkstrin</a:t>
            </a:r>
            <a:r>
              <a:rPr lang="en-US" dirty="0" smtClean="0"/>
              <a:t> </a:t>
            </a:r>
            <a:r>
              <a:rPr lang="en-US" dirty="0" err="1" smtClean="0"/>
              <a:t>algoritem</a:t>
            </a:r>
            <a:endParaRPr lang="en-US" dirty="0"/>
          </a:p>
        </p:txBody>
      </p:sp>
      <p:sp>
        <p:nvSpPr>
          <p:cNvPr id="7172" name="Line 4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7174" name="Line 6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7175" name="Line 7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7176" name="Line 8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7177" name="Line 9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7178" name="Line 10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7179" name="Line 11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7180" name="Line 12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38100" cap="flat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7181" name="Line 13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38100" cap="flat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7182" name="Line 14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38100" cap="flat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7183" name="Line 15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7184" name="Line 16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7185" name="Line 17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7186" name="Line 18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7187" name="Line 19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7188" name="Oval 20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7189" name="Oval 21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7190" name="Oval 22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7191" name="Oval 23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7192" name="Oval 24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7193" name="Oval 25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7194" name="Oval 26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7195" name="Rectangle 27"/>
          <p:cNvSpPr>
            <a:spLocks/>
          </p:cNvSpPr>
          <p:nvPr/>
        </p:nvSpPr>
        <p:spPr bwMode="auto">
          <a:xfrm>
            <a:off x="1016000" y="8483600"/>
            <a:ext cx="5900618" cy="34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popravimo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vrednosti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za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vozlišča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sosednja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vozlišču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0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7196" name="Oval 28"/>
          <p:cNvSpPr>
            <a:spLocks/>
          </p:cNvSpPr>
          <p:nvPr/>
        </p:nvSpPr>
        <p:spPr bwMode="auto">
          <a:xfrm>
            <a:off x="952500" y="5613400"/>
            <a:ext cx="6223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9</a:t>
            </a:r>
          </a:p>
        </p:txBody>
      </p:sp>
      <p:sp>
        <p:nvSpPr>
          <p:cNvPr id="7197" name="Oval 29"/>
          <p:cNvSpPr>
            <a:spLocks/>
          </p:cNvSpPr>
          <p:nvPr/>
        </p:nvSpPr>
        <p:spPr bwMode="auto">
          <a:xfrm>
            <a:off x="2298700" y="4749800"/>
            <a:ext cx="3810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8</a:t>
            </a:r>
          </a:p>
        </p:txBody>
      </p:sp>
      <p:sp>
        <p:nvSpPr>
          <p:cNvPr id="7198" name="Oval 30"/>
          <p:cNvSpPr>
            <a:spLocks/>
          </p:cNvSpPr>
          <p:nvPr/>
        </p:nvSpPr>
        <p:spPr bwMode="auto">
          <a:xfrm>
            <a:off x="2247900" y="3898900"/>
            <a:ext cx="4826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7199" name="Rectangle 31"/>
          <p:cNvSpPr>
            <a:spLocks/>
          </p:cNvSpPr>
          <p:nvPr/>
        </p:nvSpPr>
        <p:spPr bwMode="auto">
          <a:xfrm>
            <a:off x="9271000" y="3378200"/>
            <a:ext cx="2463780" cy="3490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v   </a:t>
            </a:r>
            <a:r>
              <a:rPr lang="en-US" sz="1800" dirty="0" err="1" smtClean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razdDo</a:t>
            </a:r>
            <a:r>
              <a:rPr lang="en-US" sz="1800" dirty="0" smtClean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[]  </a:t>
            </a:r>
            <a:r>
              <a:rPr lang="en-US" sz="1800" dirty="0" err="1" smtClean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povezDo</a:t>
            </a:r>
            <a:r>
              <a:rPr lang="en-US" sz="1800" dirty="0" smtClean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[]</a:t>
            </a:r>
            <a:endParaRPr lang="en-US" sz="1800" dirty="0">
              <a:solidFill>
                <a:schemeClr val="tx1"/>
              </a:solidFill>
              <a:latin typeface="Arial" pitchFamily="34" charset="0"/>
              <a:ea typeface="Courier New Bold" charset="0"/>
              <a:cs typeface="Arial" pitchFamily="34" charset="0"/>
              <a:sym typeface="Courier New Bold" charset="0"/>
            </a:endParaRPr>
          </a:p>
          <a:p>
            <a:pPr marL="57150"/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0     0.0  </a:t>
            </a:r>
            <a:r>
              <a:rPr lang="sl-SI" sz="1800" dirty="0" smtClean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	</a:t>
            </a:r>
            <a:r>
              <a:rPr lang="en-US" sz="1800" dirty="0" smtClean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-</a:t>
            </a:r>
            <a:endParaRPr lang="en-US" sz="1800" dirty="0">
              <a:solidFill>
                <a:schemeClr val="tx1"/>
              </a:solidFill>
              <a:latin typeface="Arial" pitchFamily="34" charset="0"/>
              <a:ea typeface="Courier New Bold" charset="0"/>
              <a:cs typeface="Arial" pitchFamily="34" charset="0"/>
              <a:sym typeface="Courier New Bold" charset="0"/>
            </a:endParaRP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1     5.0       </a:t>
            </a:r>
            <a:r>
              <a:rPr lang="sl-SI" sz="1800" dirty="0" smtClean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	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0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1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2       </a:t>
            </a:r>
            <a:r>
              <a:rPr lang="sl-SI" sz="1800" dirty="0" smtClean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inf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     </a:t>
            </a:r>
            <a:endParaRPr lang="en-US" sz="1800" dirty="0">
              <a:solidFill>
                <a:srgbClr val="000000"/>
              </a:solidFill>
              <a:latin typeface="Arial" pitchFamily="34" charset="0"/>
              <a:ea typeface="Courier New Bold" charset="0"/>
              <a:cs typeface="Arial" pitchFamily="34" charset="0"/>
              <a:sym typeface="Courier New Bold" charset="0"/>
            </a:endParaRPr>
          </a:p>
          <a:p>
            <a:pPr marL="57150"/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3</a:t>
            </a:r>
            <a:r>
              <a:rPr lang="sl-SI" sz="1800" dirty="0" smtClean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       inf</a:t>
            </a:r>
            <a:endParaRPr lang="en-US" sz="1800" dirty="0">
              <a:solidFill>
                <a:srgbClr val="000000"/>
              </a:solidFill>
              <a:latin typeface="Arial" pitchFamily="34" charset="0"/>
              <a:ea typeface="Courier New Bold" charset="0"/>
              <a:cs typeface="Arial" pitchFamily="34" charset="0"/>
              <a:sym typeface="Courier New Bold" charset="0"/>
            </a:endParaRP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4     9.0       </a:t>
            </a:r>
            <a:r>
              <a:rPr lang="sl-SI" sz="1800" dirty="0" smtClean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         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0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4 </a:t>
            </a:r>
          </a:p>
          <a:p>
            <a:pPr marL="57150"/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5</a:t>
            </a:r>
            <a:r>
              <a:rPr lang="sl-SI" sz="1800" dirty="0" smtClean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      inf</a:t>
            </a:r>
            <a:endParaRPr lang="en-US" sz="1800" dirty="0">
              <a:solidFill>
                <a:srgbClr val="000000"/>
              </a:solidFill>
              <a:latin typeface="Arial" pitchFamily="34" charset="0"/>
              <a:ea typeface="Courier New Bold" charset="0"/>
              <a:cs typeface="Arial" pitchFamily="34" charset="0"/>
              <a:sym typeface="Courier New Bold" charset="0"/>
            </a:endParaRPr>
          </a:p>
          <a:p>
            <a:pPr marL="57150"/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6</a:t>
            </a:r>
            <a:r>
              <a:rPr lang="sl-SI" sz="1800" dirty="0" smtClean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      inf</a:t>
            </a:r>
            <a:endParaRPr lang="en-US" sz="1800" dirty="0">
              <a:solidFill>
                <a:srgbClr val="000000"/>
              </a:solidFill>
              <a:latin typeface="Arial" pitchFamily="34" charset="0"/>
              <a:ea typeface="Courier New Bold" charset="0"/>
              <a:cs typeface="Arial" pitchFamily="34" charset="0"/>
              <a:sym typeface="Courier New Bold" charset="0"/>
            </a:endParaRP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7     8.0      </a:t>
            </a:r>
            <a:r>
              <a:rPr lang="sl-SI" sz="1800" dirty="0" smtClean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         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 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0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7 </a:t>
            </a:r>
          </a:p>
        </p:txBody>
      </p:sp>
      <p:sp>
        <p:nvSpPr>
          <p:cNvPr id="7200" name="Oval 32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rgbClr val="79211B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FFFFFF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7201" name="Line 33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7202" name="Line 34"/>
          <p:cNvSpPr>
            <a:spLocks noChangeShapeType="1"/>
          </p:cNvSpPr>
          <p:nvPr/>
        </p:nvSpPr>
        <p:spPr bwMode="auto">
          <a:xfrm flipH="1">
            <a:off x="8861425" y="3911600"/>
            <a:ext cx="384175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7203" name="Oval 35"/>
          <p:cNvSpPr>
            <a:spLocks/>
          </p:cNvSpPr>
          <p:nvPr/>
        </p:nvSpPr>
        <p:spPr bwMode="auto">
          <a:xfrm>
            <a:off x="9725960" y="6472237"/>
            <a:ext cx="493050" cy="384175"/>
          </a:xfrm>
          <a:prstGeom prst="ellipse">
            <a:avLst/>
          </a:prstGeom>
          <a:noFill/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7204" name="Oval 36"/>
          <p:cNvSpPr>
            <a:spLocks/>
          </p:cNvSpPr>
          <p:nvPr/>
        </p:nvSpPr>
        <p:spPr bwMode="auto">
          <a:xfrm>
            <a:off x="9725960" y="5258707"/>
            <a:ext cx="634990" cy="469900"/>
          </a:xfrm>
          <a:prstGeom prst="ellipse">
            <a:avLst/>
          </a:prstGeom>
          <a:noFill/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7205" name="Oval 37"/>
          <p:cNvSpPr>
            <a:spLocks/>
          </p:cNvSpPr>
          <p:nvPr/>
        </p:nvSpPr>
        <p:spPr bwMode="auto">
          <a:xfrm>
            <a:off x="9742760" y="4076699"/>
            <a:ext cx="601390" cy="506413"/>
          </a:xfrm>
          <a:prstGeom prst="ellipse">
            <a:avLst/>
          </a:prstGeom>
          <a:noFill/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7206" name="Line 38"/>
          <p:cNvSpPr>
            <a:spLocks noChangeShapeType="1"/>
          </p:cNvSpPr>
          <p:nvPr/>
        </p:nvSpPr>
        <p:spPr bwMode="auto">
          <a:xfrm rot="10800000" flipH="1">
            <a:off x="3500438" y="3033486"/>
            <a:ext cx="412750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ysDot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7207" name="Rectangle 39"/>
          <p:cNvSpPr>
            <a:spLocks/>
          </p:cNvSpPr>
          <p:nvPr/>
        </p:nvSpPr>
        <p:spPr bwMode="auto">
          <a:xfrm>
            <a:off x="3987800" y="4686300"/>
            <a:ext cx="428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00000"/>
              </a:lnSpc>
            </a:pPr>
            <a:r>
              <a:rPr lang="en-US" sz="2400">
                <a:solidFill>
                  <a:schemeClr val="tx1"/>
                </a:solidFill>
                <a:ea typeface="Lucida Sans" charset="0"/>
                <a:cs typeface="Lucida Sans" charset="0"/>
              </a:rPr>
              <a:t>∞</a:t>
            </a:r>
          </a:p>
        </p:txBody>
      </p:sp>
      <p:sp>
        <p:nvSpPr>
          <p:cNvPr id="7208" name="Rectangle 40"/>
          <p:cNvSpPr>
            <a:spLocks/>
          </p:cNvSpPr>
          <p:nvPr/>
        </p:nvSpPr>
        <p:spPr bwMode="auto">
          <a:xfrm>
            <a:off x="4051300" y="2895600"/>
            <a:ext cx="317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7209" name="Rectangle 41"/>
          <p:cNvSpPr>
            <a:spLocks/>
          </p:cNvSpPr>
          <p:nvPr/>
        </p:nvSpPr>
        <p:spPr bwMode="auto">
          <a:xfrm>
            <a:off x="1066800" y="3886200"/>
            <a:ext cx="317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7210" name="Line 42"/>
          <p:cNvSpPr>
            <a:spLocks noChangeShapeType="1"/>
          </p:cNvSpPr>
          <p:nvPr/>
        </p:nvSpPr>
        <p:spPr bwMode="auto">
          <a:xfrm rot="10800000" flipH="1">
            <a:off x="3956050" y="4881563"/>
            <a:ext cx="412750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ysDot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7211" name="Rectangle 43"/>
          <p:cNvSpPr>
            <a:spLocks/>
          </p:cNvSpPr>
          <p:nvPr/>
        </p:nvSpPr>
        <p:spPr bwMode="auto">
          <a:xfrm>
            <a:off x="1003300" y="7759700"/>
            <a:ext cx="428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2400">
                <a:solidFill>
                  <a:schemeClr val="tx1"/>
                </a:solidFill>
                <a:ea typeface="Lucida Sans" charset="0"/>
                <a:cs typeface="Lucida Sans" charset="0"/>
              </a:rPr>
              <a:t>∞</a:t>
            </a:r>
          </a:p>
        </p:txBody>
      </p:sp>
      <p:sp>
        <p:nvSpPr>
          <p:cNvPr id="7212" name="Rectangle 44"/>
          <p:cNvSpPr>
            <a:spLocks/>
          </p:cNvSpPr>
          <p:nvPr/>
        </p:nvSpPr>
        <p:spPr bwMode="auto">
          <a:xfrm>
            <a:off x="4495800" y="4775200"/>
            <a:ext cx="317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8</a:t>
            </a:r>
          </a:p>
        </p:txBody>
      </p:sp>
      <p:sp>
        <p:nvSpPr>
          <p:cNvPr id="7213" name="Rectangle 45"/>
          <p:cNvSpPr>
            <a:spLocks/>
          </p:cNvSpPr>
          <p:nvPr/>
        </p:nvSpPr>
        <p:spPr bwMode="auto">
          <a:xfrm>
            <a:off x="1460500" y="7861300"/>
            <a:ext cx="317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9</a:t>
            </a:r>
          </a:p>
        </p:txBody>
      </p:sp>
      <p:sp>
        <p:nvSpPr>
          <p:cNvPr id="7214" name="Line 46"/>
          <p:cNvSpPr>
            <a:spLocks noChangeShapeType="1"/>
          </p:cNvSpPr>
          <p:nvPr/>
        </p:nvSpPr>
        <p:spPr bwMode="auto">
          <a:xfrm rot="10800000" flipH="1">
            <a:off x="990600" y="8045450"/>
            <a:ext cx="412750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ysDot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4C0086-637D-42AD-9E10-B06F58771C81}" type="slidenum">
              <a:rPr lang="en-US"/>
              <a:pPr/>
              <a:t>6</a:t>
            </a:fld>
            <a:endParaRPr lang="en-US"/>
          </a:p>
        </p:txBody>
      </p:sp>
      <p:sp>
        <p:nvSpPr>
          <p:cNvPr id="8193" name="Rectangle 1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rIns="168204"/>
          <a:lstStyle/>
          <a:p>
            <a:pPr marL="379413" lvl="1"/>
            <a:r>
              <a:rPr lang="sl-SI" dirty="0"/>
              <a:t>Vozlišča dodamo glede na njihovo razdaljo od začetnega vozlišča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s(0)</a:t>
            </a:r>
            <a:r>
              <a:rPr lang="sl-SI" dirty="0"/>
              <a:t/>
            </a:r>
            <a:br>
              <a:rPr lang="sl-SI" dirty="0"/>
            </a:br>
            <a:r>
              <a:rPr lang="sl-SI" dirty="0"/>
              <a:t>(vozlišče, ki še ni v drevesu in ima najmanjšo vrednost </a:t>
            </a:r>
            <a:r>
              <a:rPr lang="en-US" dirty="0"/>
              <a:t> </a:t>
            </a:r>
            <a:r>
              <a:rPr lang="en-US" sz="2000" dirty="0" err="1">
                <a:latin typeface="Courier New" panose="02070309020205020404" pitchFamily="49" charset="0"/>
                <a:ea typeface="Courier New Bold" charset="0"/>
                <a:cs typeface="Courier New" panose="02070309020205020404" pitchFamily="49" charset="0"/>
                <a:sym typeface="Courier New Bold" charset="0"/>
              </a:rPr>
              <a:t>razdDo</a:t>
            </a:r>
            <a:r>
              <a:rPr lang="en-US" sz="2000" dirty="0">
                <a:latin typeface="Courier New" panose="02070309020205020404" pitchFamily="49" charset="0"/>
                <a:ea typeface="Courier New Bold" charset="0"/>
                <a:cs typeface="Courier New" panose="02070309020205020404" pitchFamily="49" charset="0"/>
                <a:sym typeface="Courier New Bold" charset="0"/>
              </a:rPr>
              <a:t>[]</a:t>
            </a:r>
            <a:r>
              <a:rPr lang="en-US" dirty="0"/>
              <a:t>).</a:t>
            </a:r>
          </a:p>
          <a:p>
            <a:pPr marL="379413" lvl="1"/>
            <a:r>
              <a:rPr lang="sl-SI" dirty="0"/>
              <a:t>Dodamo vozlišče v drevo in po potrebi popravimo razdalje za vsa sosednja (glede na to) vozlišče</a:t>
            </a:r>
            <a:r>
              <a:rPr lang="en-US" dirty="0"/>
              <a:t>.</a:t>
            </a:r>
            <a:endParaRPr lang="en-US" dirty="0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 indent="0"/>
            <a:r>
              <a:rPr lang="en-US" dirty="0" err="1" smtClean="0"/>
              <a:t>Dijkstrin</a:t>
            </a:r>
            <a:r>
              <a:rPr lang="en-US" dirty="0" smtClean="0"/>
              <a:t> </a:t>
            </a:r>
            <a:r>
              <a:rPr lang="en-US" dirty="0" err="1" smtClean="0"/>
              <a:t>algoritem</a:t>
            </a:r>
            <a:endParaRPr lang="en-US" dirty="0"/>
          </a:p>
        </p:txBody>
      </p:sp>
      <p:sp>
        <p:nvSpPr>
          <p:cNvPr id="8195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8196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8197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8198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8199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8200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8201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8202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8203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8204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8205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8206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8207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8208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8209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8210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8211" name="Oval 19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8212" name="Oval 20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8213" name="Oval 21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8214" name="Oval 22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8215" name="Oval 23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8216" name="Oval 24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8217" name="Oval 25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8218" name="Rectangle 26"/>
          <p:cNvSpPr>
            <a:spLocks/>
          </p:cNvSpPr>
          <p:nvPr/>
        </p:nvSpPr>
        <p:spPr bwMode="auto">
          <a:xfrm>
            <a:off x="9271000" y="3378200"/>
            <a:ext cx="2463780" cy="3490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dirty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v   </a:t>
            </a:r>
            <a:r>
              <a:rPr lang="en-US" sz="1800" dirty="0" err="1" smtClean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razdDo</a:t>
            </a:r>
            <a:r>
              <a:rPr lang="en-US" sz="1800" dirty="0" smtClean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[]  </a:t>
            </a:r>
            <a:r>
              <a:rPr lang="en-US" sz="1800" dirty="0" err="1" smtClean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povezDo</a:t>
            </a:r>
            <a:r>
              <a:rPr lang="en-US" sz="1800" dirty="0" smtClean="0">
                <a:solidFill>
                  <a:schemeClr val="tx1"/>
                </a:solidFill>
                <a:latin typeface="Courier New Bold" charset="0"/>
                <a:ea typeface="Courier New Bold" charset="0"/>
                <a:cs typeface="Courier New Bold" charset="0"/>
                <a:sym typeface="Courier New Bold" charset="0"/>
              </a:rPr>
              <a:t>[]</a:t>
            </a:r>
            <a:endParaRPr lang="en-US" sz="1800" dirty="0">
              <a:solidFill>
                <a:schemeClr val="tx1"/>
              </a:solidFill>
              <a:latin typeface="Courier New Bold" charset="0"/>
              <a:ea typeface="Courier New Bold" charset="0"/>
              <a:cs typeface="Courier New Bold" charset="0"/>
              <a:sym typeface="Courier New Bold" charset="0"/>
            </a:endParaRP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0     0.0        -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1     5.0       0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1 </a:t>
            </a:r>
          </a:p>
          <a:p>
            <a:pPr marL="57150"/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2            </a:t>
            </a:r>
          </a:p>
          <a:p>
            <a:pPr marL="57150"/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3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4     9.0       0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4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5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6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7     8.0       0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7 </a:t>
            </a:r>
          </a:p>
        </p:txBody>
      </p:sp>
      <p:sp>
        <p:nvSpPr>
          <p:cNvPr id="8219" name="Line 27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8220" name="Oval 28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057C9-6422-4177-AE76-B4648031E5B1}" type="slidenum">
              <a:rPr lang="en-US"/>
              <a:pPr/>
              <a:t>7</a:t>
            </a:fld>
            <a:endParaRPr lang="en-US"/>
          </a:p>
        </p:txBody>
      </p:sp>
      <p:sp>
        <p:nvSpPr>
          <p:cNvPr id="9217" name="Rectangle 1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rIns="168204"/>
          <a:lstStyle/>
          <a:p>
            <a:pPr marL="379413" lvl="1"/>
            <a:r>
              <a:rPr lang="sl-SI" dirty="0"/>
              <a:t>Vozlišča dodamo glede na njihovo razdaljo od začetnega vozlišča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s(0)</a:t>
            </a:r>
            <a:r>
              <a:rPr lang="sl-SI" dirty="0"/>
              <a:t/>
            </a:r>
            <a:br>
              <a:rPr lang="sl-SI" dirty="0"/>
            </a:br>
            <a:r>
              <a:rPr lang="sl-SI" dirty="0"/>
              <a:t>(vozlišče, ki še ni v drevesu in ima najmanjšo vrednost </a:t>
            </a:r>
            <a:r>
              <a:rPr lang="en-US" dirty="0"/>
              <a:t> </a:t>
            </a:r>
            <a:r>
              <a:rPr lang="en-US" sz="2000" dirty="0" err="1">
                <a:latin typeface="Courier New" panose="02070309020205020404" pitchFamily="49" charset="0"/>
                <a:ea typeface="Courier New Bold" charset="0"/>
                <a:cs typeface="Courier New" panose="02070309020205020404" pitchFamily="49" charset="0"/>
                <a:sym typeface="Courier New Bold" charset="0"/>
              </a:rPr>
              <a:t>razdDo</a:t>
            </a:r>
            <a:r>
              <a:rPr lang="en-US" sz="2000" dirty="0">
                <a:latin typeface="Courier New" panose="02070309020205020404" pitchFamily="49" charset="0"/>
                <a:ea typeface="Courier New Bold" charset="0"/>
                <a:cs typeface="Courier New" panose="02070309020205020404" pitchFamily="49" charset="0"/>
                <a:sym typeface="Courier New Bold" charset="0"/>
              </a:rPr>
              <a:t>[]</a:t>
            </a:r>
            <a:r>
              <a:rPr lang="en-US" dirty="0"/>
              <a:t>).</a:t>
            </a:r>
          </a:p>
          <a:p>
            <a:pPr marL="379413" lvl="1"/>
            <a:r>
              <a:rPr lang="sl-SI" dirty="0"/>
              <a:t>Dodamo vozlišče v drevo in po potrebi popravimo razdalje za vsa sosednja (glede na to) </a:t>
            </a:r>
            <a:r>
              <a:rPr lang="sl-SI" dirty="0" smtClean="0"/>
              <a:t>vozlišče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 indent="0"/>
            <a:r>
              <a:rPr lang="en-US" dirty="0" err="1" smtClean="0"/>
              <a:t>Dijkstrin</a:t>
            </a:r>
            <a:r>
              <a:rPr lang="en-US" dirty="0" smtClean="0"/>
              <a:t> </a:t>
            </a:r>
            <a:r>
              <a:rPr lang="en-US" dirty="0" err="1" smtClean="0"/>
              <a:t>algoritem</a:t>
            </a:r>
            <a:endParaRPr lang="en-US" dirty="0"/>
          </a:p>
        </p:txBody>
      </p:sp>
      <p:sp>
        <p:nvSpPr>
          <p:cNvPr id="9219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9220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9221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9222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9223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9224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9225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9226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9227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9228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9229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9230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9231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9232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9233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9234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9235" name="Oval 19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9236" name="Oval 20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9237" name="Oval 21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9238" name="Oval 22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rgbClr val="79211B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FFFFFF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9239" name="Oval 23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9240" name="Oval 24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9241" name="Oval 25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9242" name="Oval 26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9243" name="Rectangle 27"/>
          <p:cNvSpPr>
            <a:spLocks/>
          </p:cNvSpPr>
          <p:nvPr/>
        </p:nvSpPr>
        <p:spPr bwMode="auto">
          <a:xfrm>
            <a:off x="1016000" y="8483600"/>
            <a:ext cx="2284243" cy="34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sl-SI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Izberemo vozlišče 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1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9244" name="Rectangle 28"/>
          <p:cNvSpPr>
            <a:spLocks/>
          </p:cNvSpPr>
          <p:nvPr/>
        </p:nvSpPr>
        <p:spPr bwMode="auto">
          <a:xfrm>
            <a:off x="9271000" y="3378200"/>
            <a:ext cx="2463780" cy="3490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v   </a:t>
            </a:r>
            <a:r>
              <a:rPr lang="en-US" sz="1800" dirty="0" err="1" smtClean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razdDo</a:t>
            </a:r>
            <a:r>
              <a:rPr lang="en-US" sz="1800" dirty="0" smtClean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[]  </a:t>
            </a:r>
            <a:r>
              <a:rPr lang="en-US" sz="1800" dirty="0" err="1" smtClean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povezDo</a:t>
            </a:r>
            <a:r>
              <a:rPr lang="en-US" sz="1800" dirty="0" smtClean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[]</a:t>
            </a:r>
            <a:endParaRPr lang="en-US" sz="1800" dirty="0">
              <a:solidFill>
                <a:schemeClr val="tx1"/>
              </a:solidFill>
              <a:latin typeface="Arial" pitchFamily="34" charset="0"/>
              <a:ea typeface="Courier New Bold" charset="0"/>
              <a:cs typeface="Arial" pitchFamily="34" charset="0"/>
              <a:sym typeface="Courier New Bold" charset="0"/>
            </a:endParaRP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0     0.0        -</a:t>
            </a:r>
          </a:p>
          <a:p>
            <a:pPr marL="57150"/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1     5.0       0</a:t>
            </a: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1 </a:t>
            </a:r>
          </a:p>
          <a:p>
            <a:pPr marL="57150"/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2            </a:t>
            </a:r>
          </a:p>
          <a:p>
            <a:pPr marL="57150"/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3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4     9.0       0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4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5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6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7     8.0       0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7 </a:t>
            </a:r>
          </a:p>
        </p:txBody>
      </p:sp>
      <p:sp>
        <p:nvSpPr>
          <p:cNvPr id="9245" name="Line 29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9246" name="Line 30"/>
          <p:cNvSpPr>
            <a:spLocks noChangeShapeType="1"/>
          </p:cNvSpPr>
          <p:nvPr/>
        </p:nvSpPr>
        <p:spPr bwMode="auto">
          <a:xfrm flipH="1">
            <a:off x="8861425" y="4292600"/>
            <a:ext cx="384175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5D99A6-7726-4FAC-B004-B3EE037ECE28}" type="slidenum">
              <a:rPr lang="en-US"/>
              <a:pPr/>
              <a:t>8</a:t>
            </a:fld>
            <a:endParaRPr lang="en-US"/>
          </a:p>
        </p:txBody>
      </p:sp>
      <p:sp>
        <p:nvSpPr>
          <p:cNvPr id="10241" name="Rectangle 1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rIns="168204"/>
          <a:lstStyle/>
          <a:p>
            <a:pPr marL="379413" lvl="1"/>
            <a:r>
              <a:rPr lang="sl-SI" dirty="0"/>
              <a:t>Vozlišča dodamo glede na njihovo razdaljo od začetnega vozlišča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s(0)</a:t>
            </a:r>
            <a:r>
              <a:rPr lang="sl-SI" dirty="0"/>
              <a:t/>
            </a:r>
            <a:br>
              <a:rPr lang="sl-SI" dirty="0"/>
            </a:br>
            <a:r>
              <a:rPr lang="sl-SI" dirty="0"/>
              <a:t>(vozlišče, ki še ni v drevesu in ima najmanjšo vrednost </a:t>
            </a:r>
            <a:r>
              <a:rPr lang="en-US" dirty="0"/>
              <a:t> </a:t>
            </a:r>
            <a:r>
              <a:rPr lang="en-US" sz="2000" dirty="0" err="1">
                <a:latin typeface="Courier New" panose="02070309020205020404" pitchFamily="49" charset="0"/>
                <a:ea typeface="Courier New Bold" charset="0"/>
                <a:cs typeface="Courier New" panose="02070309020205020404" pitchFamily="49" charset="0"/>
                <a:sym typeface="Courier New Bold" charset="0"/>
              </a:rPr>
              <a:t>razdDo</a:t>
            </a:r>
            <a:r>
              <a:rPr lang="en-US" sz="2000" dirty="0">
                <a:latin typeface="Courier New" panose="02070309020205020404" pitchFamily="49" charset="0"/>
                <a:ea typeface="Courier New Bold" charset="0"/>
                <a:cs typeface="Courier New" panose="02070309020205020404" pitchFamily="49" charset="0"/>
                <a:sym typeface="Courier New Bold" charset="0"/>
              </a:rPr>
              <a:t>[]</a:t>
            </a:r>
            <a:r>
              <a:rPr lang="en-US" dirty="0"/>
              <a:t>).</a:t>
            </a:r>
          </a:p>
          <a:p>
            <a:pPr marL="379413" lvl="1"/>
            <a:r>
              <a:rPr lang="sl-SI" dirty="0"/>
              <a:t>Dodamo vozlišče v drevo in po potrebi popravimo razdalje za vsa sosednja (glede na to) </a:t>
            </a:r>
            <a:r>
              <a:rPr lang="sl-SI" dirty="0" smtClean="0"/>
              <a:t>vozlišče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 indent="0"/>
            <a:r>
              <a:rPr lang="en-US" dirty="0" err="1" smtClean="0"/>
              <a:t>Dijkstrin</a:t>
            </a:r>
            <a:r>
              <a:rPr lang="en-US" dirty="0" smtClean="0"/>
              <a:t> </a:t>
            </a:r>
            <a:r>
              <a:rPr lang="en-US" dirty="0" err="1" smtClean="0"/>
              <a:t>algoritem</a:t>
            </a:r>
            <a:endParaRPr lang="en-US" dirty="0"/>
          </a:p>
        </p:txBody>
      </p:sp>
      <p:sp>
        <p:nvSpPr>
          <p:cNvPr id="10243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0244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0245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0246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38100" cap="flat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0247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0248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0249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0250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0251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0252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0253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0254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38100" cap="flat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0255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38100" cap="flat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0256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0257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0258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0259" name="Oval 19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10260" name="Oval 20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10261" name="Oval 21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10262" name="Oval 22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rgbClr val="79211B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FFFFFF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10263" name="Oval 23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10264" name="Oval 24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0265" name="Oval 25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10266" name="Oval 26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10267" name="Rectangle 27"/>
          <p:cNvSpPr>
            <a:spLocks/>
          </p:cNvSpPr>
          <p:nvPr/>
        </p:nvSpPr>
        <p:spPr bwMode="auto">
          <a:xfrm>
            <a:off x="1016000" y="8483600"/>
            <a:ext cx="5849322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sl-SI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Izberemo povezave do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vozlišč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sosednj</a:t>
            </a:r>
            <a:r>
              <a:rPr lang="sl-SI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ih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vozlišču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1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10268" name="Rectangle 28"/>
          <p:cNvSpPr>
            <a:spLocks/>
          </p:cNvSpPr>
          <p:nvPr/>
        </p:nvSpPr>
        <p:spPr bwMode="auto">
          <a:xfrm>
            <a:off x="9271000" y="3378200"/>
            <a:ext cx="2463780" cy="3490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v   </a:t>
            </a:r>
            <a:r>
              <a:rPr lang="en-US" sz="1800" dirty="0" err="1" smtClean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razdDo</a:t>
            </a:r>
            <a:r>
              <a:rPr lang="en-US" sz="1800" dirty="0" smtClean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[]  </a:t>
            </a:r>
            <a:r>
              <a:rPr lang="en-US" sz="1800" dirty="0" err="1" smtClean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povezDo</a:t>
            </a:r>
            <a:r>
              <a:rPr lang="en-US" sz="1800" dirty="0" smtClean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[]</a:t>
            </a:r>
            <a:endParaRPr lang="en-US" sz="1800" dirty="0">
              <a:solidFill>
                <a:schemeClr val="tx1"/>
              </a:solidFill>
              <a:latin typeface="Arial" pitchFamily="34" charset="0"/>
              <a:ea typeface="Courier New Bold" charset="0"/>
              <a:cs typeface="Arial" pitchFamily="34" charset="0"/>
              <a:sym typeface="Courier New Bold" charset="0"/>
            </a:endParaRP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0     0.0        -</a:t>
            </a:r>
          </a:p>
          <a:p>
            <a:pPr marL="57150"/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1     5.0       0</a:t>
            </a: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1 </a:t>
            </a:r>
          </a:p>
          <a:p>
            <a:pPr marL="57150"/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2            </a:t>
            </a:r>
          </a:p>
          <a:p>
            <a:pPr marL="57150"/>
            <a:r>
              <a:rPr lang="en-US" sz="1800" dirty="0">
                <a:solidFill>
                  <a:schemeClr val="tx1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3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4     9.0       0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4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5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6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7     8.0       0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7 </a:t>
            </a:r>
          </a:p>
        </p:txBody>
      </p:sp>
      <p:sp>
        <p:nvSpPr>
          <p:cNvPr id="10269" name="Oval 29"/>
          <p:cNvSpPr>
            <a:spLocks/>
          </p:cNvSpPr>
          <p:nvPr/>
        </p:nvSpPr>
        <p:spPr bwMode="auto">
          <a:xfrm>
            <a:off x="3505200" y="4051300"/>
            <a:ext cx="4826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10270" name="Oval 30"/>
          <p:cNvSpPr>
            <a:spLocks/>
          </p:cNvSpPr>
          <p:nvPr/>
        </p:nvSpPr>
        <p:spPr bwMode="auto">
          <a:xfrm>
            <a:off x="4610100" y="3390900"/>
            <a:ext cx="4826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15</a:t>
            </a:r>
          </a:p>
        </p:txBody>
      </p:sp>
      <p:sp>
        <p:nvSpPr>
          <p:cNvPr id="10271" name="Oval 31"/>
          <p:cNvSpPr>
            <a:spLocks/>
          </p:cNvSpPr>
          <p:nvPr/>
        </p:nvSpPr>
        <p:spPr bwMode="auto">
          <a:xfrm>
            <a:off x="4610100" y="4229100"/>
            <a:ext cx="4826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12</a:t>
            </a:r>
          </a:p>
        </p:txBody>
      </p:sp>
      <p:sp>
        <p:nvSpPr>
          <p:cNvPr id="10272" name="Line 32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0273" name="Line 33"/>
          <p:cNvSpPr>
            <a:spLocks noChangeShapeType="1"/>
          </p:cNvSpPr>
          <p:nvPr/>
        </p:nvSpPr>
        <p:spPr bwMode="auto">
          <a:xfrm flipH="1">
            <a:off x="8861425" y="4292600"/>
            <a:ext cx="384175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0274" name="Rectangle 34"/>
          <p:cNvSpPr>
            <a:spLocks/>
          </p:cNvSpPr>
          <p:nvPr/>
        </p:nvSpPr>
        <p:spPr bwMode="auto">
          <a:xfrm>
            <a:off x="3556000" y="2933700"/>
            <a:ext cx="317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0275" name="Rectangle 35"/>
          <p:cNvSpPr>
            <a:spLocks/>
          </p:cNvSpPr>
          <p:nvPr/>
        </p:nvSpPr>
        <p:spPr bwMode="auto">
          <a:xfrm>
            <a:off x="6438900" y="5016500"/>
            <a:ext cx="428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00000"/>
              </a:lnSpc>
            </a:pPr>
            <a:r>
              <a:rPr lang="en-US" sz="2400">
                <a:solidFill>
                  <a:schemeClr val="tx1"/>
                </a:solidFill>
                <a:ea typeface="Lucida Sans" charset="0"/>
                <a:cs typeface="Lucida Sans" charset="0"/>
              </a:rPr>
              <a:t>∞</a:t>
            </a:r>
          </a:p>
        </p:txBody>
      </p:sp>
      <p:sp>
        <p:nvSpPr>
          <p:cNvPr id="10276" name="Rectangle 36"/>
          <p:cNvSpPr>
            <a:spLocks/>
          </p:cNvSpPr>
          <p:nvPr/>
        </p:nvSpPr>
        <p:spPr bwMode="auto">
          <a:xfrm>
            <a:off x="6946900" y="2832100"/>
            <a:ext cx="428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00000"/>
              </a:lnSpc>
            </a:pPr>
            <a:r>
              <a:rPr lang="en-US" sz="2400">
                <a:solidFill>
                  <a:schemeClr val="tx1"/>
                </a:solidFill>
                <a:ea typeface="Lucida Sans" charset="0"/>
                <a:cs typeface="Lucida Sans" charset="0"/>
              </a:rPr>
              <a:t>∞</a:t>
            </a:r>
          </a:p>
        </p:txBody>
      </p:sp>
      <p:sp>
        <p:nvSpPr>
          <p:cNvPr id="10277" name="Rectangle 37"/>
          <p:cNvSpPr>
            <a:spLocks/>
          </p:cNvSpPr>
          <p:nvPr/>
        </p:nvSpPr>
        <p:spPr bwMode="auto">
          <a:xfrm>
            <a:off x="4000500" y="4787900"/>
            <a:ext cx="317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8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760C2-0873-4006-97AA-6321ED7B7557}" type="slidenum">
              <a:rPr lang="en-US"/>
              <a:pPr/>
              <a:t>9</a:t>
            </a:fld>
            <a:endParaRPr lang="en-US"/>
          </a:p>
        </p:txBody>
      </p:sp>
      <p:sp>
        <p:nvSpPr>
          <p:cNvPr id="11265" name="Rectangle 1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rIns="168204"/>
          <a:lstStyle/>
          <a:p>
            <a:pPr marL="379413" lvl="1"/>
            <a:r>
              <a:rPr lang="sl-SI" dirty="0"/>
              <a:t>Vozlišča dodamo glede na njihovo razdaljo od začetnega vozlišča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s(0)</a:t>
            </a:r>
            <a:r>
              <a:rPr lang="sl-SI" dirty="0"/>
              <a:t/>
            </a:r>
            <a:br>
              <a:rPr lang="sl-SI" dirty="0"/>
            </a:br>
            <a:r>
              <a:rPr lang="sl-SI" dirty="0"/>
              <a:t>(vozlišče, ki še ni v drevesu in ima najmanjšo vrednost </a:t>
            </a:r>
            <a:r>
              <a:rPr lang="en-US" dirty="0"/>
              <a:t> </a:t>
            </a:r>
            <a:r>
              <a:rPr lang="en-US" sz="2000" dirty="0" err="1">
                <a:latin typeface="Courier New" panose="02070309020205020404" pitchFamily="49" charset="0"/>
                <a:ea typeface="Courier New Bold" charset="0"/>
                <a:cs typeface="Courier New" panose="02070309020205020404" pitchFamily="49" charset="0"/>
                <a:sym typeface="Courier New Bold" charset="0"/>
              </a:rPr>
              <a:t>razdDo</a:t>
            </a:r>
            <a:r>
              <a:rPr lang="en-US" sz="2000" dirty="0">
                <a:latin typeface="Courier New" panose="02070309020205020404" pitchFamily="49" charset="0"/>
                <a:ea typeface="Courier New Bold" charset="0"/>
                <a:cs typeface="Courier New" panose="02070309020205020404" pitchFamily="49" charset="0"/>
                <a:sym typeface="Courier New Bold" charset="0"/>
              </a:rPr>
              <a:t>[]</a:t>
            </a:r>
            <a:r>
              <a:rPr lang="en-US" dirty="0"/>
              <a:t>).</a:t>
            </a:r>
          </a:p>
          <a:p>
            <a:pPr marL="379413" lvl="1"/>
            <a:r>
              <a:rPr lang="sl-SI" dirty="0"/>
              <a:t>Dodamo vozlišče v drevo in po potrebi popravimo razdalje za vsa sosednja (glede na to) </a:t>
            </a:r>
            <a:r>
              <a:rPr lang="sl-SI" dirty="0" smtClean="0"/>
              <a:t>vozlišče</a:t>
            </a:r>
            <a:r>
              <a:rPr lang="sl-SI" dirty="0"/>
              <a:t>.</a:t>
            </a:r>
            <a:endParaRPr lang="en-US" dirty="0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 indent="0"/>
            <a:r>
              <a:rPr lang="en-US" dirty="0" err="1" smtClean="0"/>
              <a:t>Dijkstrin</a:t>
            </a:r>
            <a:r>
              <a:rPr lang="en-US" dirty="0" smtClean="0"/>
              <a:t> </a:t>
            </a:r>
            <a:r>
              <a:rPr lang="en-US" dirty="0" err="1" smtClean="0"/>
              <a:t>algoritem</a:t>
            </a:r>
            <a:endParaRPr lang="en-US" dirty="0"/>
          </a:p>
        </p:txBody>
      </p:sp>
      <p:sp>
        <p:nvSpPr>
          <p:cNvPr id="11267" name="Line 3"/>
          <p:cNvSpPr>
            <a:spLocks noChangeShapeType="1"/>
          </p:cNvSpPr>
          <p:nvPr/>
        </p:nvSpPr>
        <p:spPr bwMode="auto">
          <a:xfrm rot="10800000">
            <a:off x="4586288" y="6678613"/>
            <a:ext cx="3757612" cy="7397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1268" name="Line 4"/>
          <p:cNvSpPr>
            <a:spLocks noChangeShapeType="1"/>
          </p:cNvSpPr>
          <p:nvPr/>
        </p:nvSpPr>
        <p:spPr bwMode="auto">
          <a:xfrm flipH="1">
            <a:off x="1290638" y="5422900"/>
            <a:ext cx="2176462" cy="20986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1269" name="Line 5"/>
          <p:cNvSpPr>
            <a:spLocks noChangeShapeType="1"/>
          </p:cNvSpPr>
          <p:nvPr/>
        </p:nvSpPr>
        <p:spPr bwMode="auto">
          <a:xfrm flipH="1">
            <a:off x="3706813" y="5287963"/>
            <a:ext cx="2122487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1270" name="Line 6"/>
          <p:cNvSpPr>
            <a:spLocks noChangeShapeType="1"/>
          </p:cNvSpPr>
          <p:nvPr/>
        </p:nvSpPr>
        <p:spPr bwMode="auto">
          <a:xfrm rot="10800000" flipH="1">
            <a:off x="3744913" y="3543300"/>
            <a:ext cx="0" cy="1409700"/>
          </a:xfrm>
          <a:prstGeom prst="line">
            <a:avLst/>
          </a:prstGeom>
          <a:noFill/>
          <a:ln w="38100" cap="flat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1271" name="Line 7"/>
          <p:cNvSpPr>
            <a:spLocks noChangeShapeType="1"/>
          </p:cNvSpPr>
          <p:nvPr/>
        </p:nvSpPr>
        <p:spPr bwMode="auto">
          <a:xfrm rot="10800000">
            <a:off x="7161213" y="3635375"/>
            <a:ext cx="1327150" cy="3602038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1272" name="Line 8"/>
          <p:cNvSpPr>
            <a:spLocks noChangeShapeType="1"/>
          </p:cNvSpPr>
          <p:nvPr/>
        </p:nvSpPr>
        <p:spPr bwMode="auto">
          <a:xfrm flipH="1">
            <a:off x="6057900" y="3771900"/>
            <a:ext cx="952500" cy="1582738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1273" name="Line 9"/>
          <p:cNvSpPr>
            <a:spLocks noChangeShapeType="1"/>
          </p:cNvSpPr>
          <p:nvPr/>
        </p:nvSpPr>
        <p:spPr bwMode="auto">
          <a:xfrm rot="10800000">
            <a:off x="6242050" y="5419725"/>
            <a:ext cx="2152650" cy="18954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1274" name="Line 10"/>
          <p:cNvSpPr>
            <a:spLocks noChangeShapeType="1"/>
          </p:cNvSpPr>
          <p:nvPr/>
        </p:nvSpPr>
        <p:spPr bwMode="auto">
          <a:xfrm flipH="1">
            <a:off x="1243013" y="7588250"/>
            <a:ext cx="7100887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1275" name="Line 11"/>
          <p:cNvSpPr>
            <a:spLocks noChangeShapeType="1"/>
          </p:cNvSpPr>
          <p:nvPr/>
        </p:nvSpPr>
        <p:spPr bwMode="auto">
          <a:xfrm rot="10800000">
            <a:off x="1250950" y="4711700"/>
            <a:ext cx="0" cy="25527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1276" name="Line 12"/>
          <p:cNvSpPr>
            <a:spLocks noChangeShapeType="1"/>
          </p:cNvSpPr>
          <p:nvPr/>
        </p:nvSpPr>
        <p:spPr bwMode="auto">
          <a:xfrm rot="10800000">
            <a:off x="1271588" y="4583113"/>
            <a:ext cx="2195512" cy="596900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1277" name="Line 13"/>
          <p:cNvSpPr>
            <a:spLocks noChangeShapeType="1"/>
          </p:cNvSpPr>
          <p:nvPr/>
        </p:nvSpPr>
        <p:spPr bwMode="auto">
          <a:xfrm flipH="1">
            <a:off x="1300163" y="3668713"/>
            <a:ext cx="2179637" cy="865187"/>
          </a:xfrm>
          <a:prstGeom prst="line">
            <a:avLst/>
          </a:prstGeom>
          <a:noFill/>
          <a:ln w="25400" cap="flat">
            <a:solidFill>
              <a:srgbClr val="ABABAB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1278" name="Line 14"/>
          <p:cNvSpPr>
            <a:spLocks noChangeShapeType="1"/>
          </p:cNvSpPr>
          <p:nvPr/>
        </p:nvSpPr>
        <p:spPr bwMode="auto">
          <a:xfrm rot="10800000">
            <a:off x="3816350" y="3590925"/>
            <a:ext cx="2038350" cy="1539875"/>
          </a:xfrm>
          <a:prstGeom prst="line">
            <a:avLst/>
          </a:prstGeom>
          <a:noFill/>
          <a:ln w="38100" cap="flat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1279" name="Line 15"/>
          <p:cNvSpPr>
            <a:spLocks noChangeShapeType="1"/>
          </p:cNvSpPr>
          <p:nvPr/>
        </p:nvSpPr>
        <p:spPr bwMode="auto">
          <a:xfrm flipH="1">
            <a:off x="3733800" y="3579813"/>
            <a:ext cx="3162300" cy="0"/>
          </a:xfrm>
          <a:prstGeom prst="line">
            <a:avLst/>
          </a:prstGeom>
          <a:noFill/>
          <a:ln w="38100" cap="flat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1280" name="Line 16"/>
          <p:cNvSpPr>
            <a:spLocks noChangeShapeType="1"/>
          </p:cNvSpPr>
          <p:nvPr/>
        </p:nvSpPr>
        <p:spPr bwMode="auto">
          <a:xfrm rot="10800000">
            <a:off x="3705225" y="5251450"/>
            <a:ext cx="657225" cy="107315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1281" name="Line 17"/>
          <p:cNvSpPr>
            <a:spLocks noChangeShapeType="1"/>
          </p:cNvSpPr>
          <p:nvPr/>
        </p:nvSpPr>
        <p:spPr bwMode="auto">
          <a:xfrm flipH="1">
            <a:off x="4516438" y="5422900"/>
            <a:ext cx="1336675" cy="11715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1282" name="Line 18"/>
          <p:cNvSpPr>
            <a:spLocks noChangeShapeType="1"/>
          </p:cNvSpPr>
          <p:nvPr/>
        </p:nvSpPr>
        <p:spPr bwMode="auto">
          <a:xfrm flipH="1">
            <a:off x="1247775" y="6669088"/>
            <a:ext cx="2968625" cy="849312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1283" name="Oval 19"/>
          <p:cNvSpPr>
            <a:spLocks/>
          </p:cNvSpPr>
          <p:nvPr/>
        </p:nvSpPr>
        <p:spPr bwMode="auto">
          <a:xfrm>
            <a:off x="990600" y="43053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11284" name="Oval 20"/>
          <p:cNvSpPr>
            <a:spLocks/>
          </p:cNvSpPr>
          <p:nvPr/>
        </p:nvSpPr>
        <p:spPr bwMode="auto">
          <a:xfrm>
            <a:off x="990600" y="72961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11285" name="Oval 21"/>
          <p:cNvSpPr>
            <a:spLocks/>
          </p:cNvSpPr>
          <p:nvPr/>
        </p:nvSpPr>
        <p:spPr bwMode="auto">
          <a:xfrm>
            <a:off x="3505200" y="49974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7</a:t>
            </a:r>
          </a:p>
        </p:txBody>
      </p:sp>
      <p:sp>
        <p:nvSpPr>
          <p:cNvPr id="11286" name="Oval 22"/>
          <p:cNvSpPr>
            <a:spLocks/>
          </p:cNvSpPr>
          <p:nvPr/>
        </p:nvSpPr>
        <p:spPr bwMode="auto">
          <a:xfrm>
            <a:off x="3486150" y="3302000"/>
            <a:ext cx="508000" cy="508000"/>
          </a:xfrm>
          <a:prstGeom prst="ellipse">
            <a:avLst/>
          </a:prstGeom>
          <a:solidFill>
            <a:srgbClr val="79211B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FFFFFF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11287" name="Oval 23"/>
          <p:cNvSpPr>
            <a:spLocks/>
          </p:cNvSpPr>
          <p:nvPr/>
        </p:nvSpPr>
        <p:spPr bwMode="auto">
          <a:xfrm>
            <a:off x="6919913" y="328930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11288" name="Oval 24"/>
          <p:cNvSpPr>
            <a:spLocks/>
          </p:cNvSpPr>
          <p:nvPr/>
        </p:nvSpPr>
        <p:spPr bwMode="auto">
          <a:xfrm>
            <a:off x="4229100" y="6340475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1289" name="Oval 25"/>
          <p:cNvSpPr>
            <a:spLocks/>
          </p:cNvSpPr>
          <p:nvPr/>
        </p:nvSpPr>
        <p:spPr bwMode="auto">
          <a:xfrm>
            <a:off x="5865813" y="50355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11290" name="Oval 26"/>
          <p:cNvSpPr>
            <a:spLocks/>
          </p:cNvSpPr>
          <p:nvPr/>
        </p:nvSpPr>
        <p:spPr bwMode="auto">
          <a:xfrm>
            <a:off x="8348663" y="7270750"/>
            <a:ext cx="508000" cy="508000"/>
          </a:xfrm>
          <a:prstGeom prst="ellipse">
            <a:avLst/>
          </a:prstGeom>
          <a:solidFill>
            <a:srgbClr val="A6A6A6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6</a:t>
            </a:r>
          </a:p>
        </p:txBody>
      </p:sp>
      <p:sp>
        <p:nvSpPr>
          <p:cNvPr id="11291" name="Rectangle 27"/>
          <p:cNvSpPr>
            <a:spLocks/>
          </p:cNvSpPr>
          <p:nvPr/>
        </p:nvSpPr>
        <p:spPr bwMode="auto">
          <a:xfrm>
            <a:off x="1016000" y="8483600"/>
            <a:ext cx="5900618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popravimo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vrednosti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za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vozlišča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sosednja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vozlišču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1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11292" name="Rectangle 28"/>
          <p:cNvSpPr>
            <a:spLocks/>
          </p:cNvSpPr>
          <p:nvPr/>
        </p:nvSpPr>
        <p:spPr bwMode="auto">
          <a:xfrm>
            <a:off x="9271000" y="3378200"/>
            <a:ext cx="2463780" cy="3490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v  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razdDo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[] 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povezDo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[]</a:t>
            </a:r>
            <a:endParaRPr lang="en-US" sz="1800" dirty="0">
              <a:solidFill>
                <a:srgbClr val="000000"/>
              </a:solidFill>
              <a:latin typeface="Arial" pitchFamily="34" charset="0"/>
              <a:ea typeface="Courier New Bold" charset="0"/>
              <a:cs typeface="Arial" pitchFamily="34" charset="0"/>
              <a:sym typeface="Courier New Bold" charset="0"/>
            </a:endParaRP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0     0.0        -</a:t>
            </a:r>
          </a:p>
          <a:p>
            <a:pPr marL="57150"/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1     5.0       0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4D4D4D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1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2    17.0       1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2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3    20.0       1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3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4     9.0       0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4 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5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6</a:t>
            </a:r>
          </a:p>
          <a:p>
            <a:pPr marL="57150"/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7     8.0       0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Symbol" charset="2"/>
                <a:cs typeface="Arial" pitchFamily="34" charset="0"/>
                <a:sym typeface="Symbol" charset="2"/>
              </a:rPr>
              <a:t>→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Courier New Bold" charset="0"/>
                <a:cs typeface="Arial" pitchFamily="34" charset="0"/>
                <a:sym typeface="Courier New Bold" charset="0"/>
              </a:rPr>
              <a:t>7 </a:t>
            </a:r>
          </a:p>
        </p:txBody>
      </p:sp>
      <p:sp>
        <p:nvSpPr>
          <p:cNvPr id="11293" name="Oval 29"/>
          <p:cNvSpPr>
            <a:spLocks/>
          </p:cNvSpPr>
          <p:nvPr/>
        </p:nvSpPr>
        <p:spPr bwMode="auto">
          <a:xfrm>
            <a:off x="3505200" y="4051300"/>
            <a:ext cx="4826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11294" name="Oval 30"/>
          <p:cNvSpPr>
            <a:spLocks/>
          </p:cNvSpPr>
          <p:nvPr/>
        </p:nvSpPr>
        <p:spPr bwMode="auto">
          <a:xfrm>
            <a:off x="4610100" y="3390900"/>
            <a:ext cx="4826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15</a:t>
            </a:r>
          </a:p>
        </p:txBody>
      </p:sp>
      <p:sp>
        <p:nvSpPr>
          <p:cNvPr id="11295" name="Oval 31"/>
          <p:cNvSpPr>
            <a:spLocks/>
          </p:cNvSpPr>
          <p:nvPr/>
        </p:nvSpPr>
        <p:spPr bwMode="auto">
          <a:xfrm>
            <a:off x="4610100" y="4229100"/>
            <a:ext cx="482600" cy="368300"/>
          </a:xfrm>
          <a:prstGeom prst="ellipse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12</a:t>
            </a:r>
          </a:p>
        </p:txBody>
      </p:sp>
      <p:sp>
        <p:nvSpPr>
          <p:cNvPr id="11296" name="Line 32"/>
          <p:cNvSpPr>
            <a:spLocks noChangeShapeType="1"/>
          </p:cNvSpPr>
          <p:nvPr/>
        </p:nvSpPr>
        <p:spPr bwMode="auto">
          <a:xfrm>
            <a:off x="9261475" y="3746500"/>
            <a:ext cx="309562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1297" name="Line 33"/>
          <p:cNvSpPr>
            <a:spLocks noChangeShapeType="1"/>
          </p:cNvSpPr>
          <p:nvPr/>
        </p:nvSpPr>
        <p:spPr bwMode="auto">
          <a:xfrm flipH="1">
            <a:off x="8861425" y="4292600"/>
            <a:ext cx="384175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1298" name="Rectangle 34"/>
          <p:cNvSpPr>
            <a:spLocks/>
          </p:cNvSpPr>
          <p:nvPr/>
        </p:nvSpPr>
        <p:spPr bwMode="auto">
          <a:xfrm>
            <a:off x="10136261" y="6472237"/>
            <a:ext cx="3651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dirty="0">
                <a:solidFill>
                  <a:schemeClr val="tx1"/>
                </a:solidFill>
                <a:ea typeface="Zapf Dingbats" charset="0"/>
                <a:cs typeface="Zapf Dingbats" charset="0"/>
              </a:rPr>
              <a:t>✔</a:t>
            </a:r>
          </a:p>
        </p:txBody>
      </p:sp>
      <p:sp>
        <p:nvSpPr>
          <p:cNvPr id="11299" name="Oval 35"/>
          <p:cNvSpPr>
            <a:spLocks/>
          </p:cNvSpPr>
          <p:nvPr/>
        </p:nvSpPr>
        <p:spPr bwMode="auto">
          <a:xfrm>
            <a:off x="9550390" y="4914864"/>
            <a:ext cx="768434" cy="355600"/>
          </a:xfrm>
          <a:prstGeom prst="ellipse">
            <a:avLst/>
          </a:prstGeom>
          <a:noFill/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1300" name="Oval 36"/>
          <p:cNvSpPr>
            <a:spLocks/>
          </p:cNvSpPr>
          <p:nvPr/>
        </p:nvSpPr>
        <p:spPr bwMode="auto">
          <a:xfrm>
            <a:off x="9550390" y="4525963"/>
            <a:ext cx="768434" cy="355600"/>
          </a:xfrm>
          <a:prstGeom prst="ellipse">
            <a:avLst/>
          </a:prstGeom>
          <a:noFill/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1301" name="Rectangle 37"/>
          <p:cNvSpPr>
            <a:spLocks/>
          </p:cNvSpPr>
          <p:nvPr/>
        </p:nvSpPr>
        <p:spPr bwMode="auto">
          <a:xfrm>
            <a:off x="6438900" y="5016500"/>
            <a:ext cx="428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00000"/>
              </a:lnSpc>
            </a:pPr>
            <a:r>
              <a:rPr lang="en-US" sz="2400">
                <a:solidFill>
                  <a:schemeClr val="tx1"/>
                </a:solidFill>
                <a:ea typeface="Lucida Sans" charset="0"/>
                <a:cs typeface="Lucida Sans" charset="0"/>
              </a:rPr>
              <a:t>∞</a:t>
            </a:r>
          </a:p>
        </p:txBody>
      </p:sp>
      <p:sp>
        <p:nvSpPr>
          <p:cNvPr id="11302" name="Line 38"/>
          <p:cNvSpPr>
            <a:spLocks noChangeShapeType="1"/>
          </p:cNvSpPr>
          <p:nvPr/>
        </p:nvSpPr>
        <p:spPr bwMode="auto">
          <a:xfrm rot="10800000" flipH="1">
            <a:off x="6438900" y="5180013"/>
            <a:ext cx="412750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ysDot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1303" name="Rectangle 39"/>
          <p:cNvSpPr>
            <a:spLocks/>
          </p:cNvSpPr>
          <p:nvPr/>
        </p:nvSpPr>
        <p:spPr bwMode="auto">
          <a:xfrm>
            <a:off x="6946900" y="2832100"/>
            <a:ext cx="428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00000"/>
              </a:lnSpc>
            </a:pPr>
            <a:r>
              <a:rPr lang="en-US" sz="2400">
                <a:solidFill>
                  <a:schemeClr val="tx1"/>
                </a:solidFill>
                <a:ea typeface="Lucida Sans" charset="0"/>
                <a:cs typeface="Lucida Sans" charset="0"/>
              </a:rPr>
              <a:t>∞</a:t>
            </a:r>
          </a:p>
        </p:txBody>
      </p:sp>
      <p:sp>
        <p:nvSpPr>
          <p:cNvPr id="11304" name="Line 40"/>
          <p:cNvSpPr>
            <a:spLocks noChangeShapeType="1"/>
          </p:cNvSpPr>
          <p:nvPr/>
        </p:nvSpPr>
        <p:spPr bwMode="auto">
          <a:xfrm rot="10800000" flipH="1">
            <a:off x="6985000" y="3053976"/>
            <a:ext cx="412750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ysDot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1305" name="Rectangle 41"/>
          <p:cNvSpPr>
            <a:spLocks/>
          </p:cNvSpPr>
          <p:nvPr/>
        </p:nvSpPr>
        <p:spPr bwMode="auto">
          <a:xfrm>
            <a:off x="3556000" y="2933700"/>
            <a:ext cx="317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1306" name="Rectangle 42"/>
          <p:cNvSpPr>
            <a:spLocks/>
          </p:cNvSpPr>
          <p:nvPr/>
        </p:nvSpPr>
        <p:spPr bwMode="auto">
          <a:xfrm>
            <a:off x="6946900" y="51308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17</a:t>
            </a:r>
          </a:p>
        </p:txBody>
      </p:sp>
      <p:sp>
        <p:nvSpPr>
          <p:cNvPr id="11307" name="Rectangle 43"/>
          <p:cNvSpPr>
            <a:spLocks/>
          </p:cNvSpPr>
          <p:nvPr/>
        </p:nvSpPr>
        <p:spPr bwMode="auto">
          <a:xfrm>
            <a:off x="7518400" y="2933700"/>
            <a:ext cx="461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20</a:t>
            </a:r>
          </a:p>
        </p:txBody>
      </p:sp>
      <p:sp>
        <p:nvSpPr>
          <p:cNvPr id="11308" name="Rectangle 44"/>
          <p:cNvSpPr>
            <a:spLocks/>
          </p:cNvSpPr>
          <p:nvPr/>
        </p:nvSpPr>
        <p:spPr bwMode="auto">
          <a:xfrm>
            <a:off x="4000500" y="4787900"/>
            <a:ext cx="317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8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4.4  Dijkstrin Algoritem&amp;quot;&quot;/&gt;&lt;property id=&quot;20307&quot; value=&quot;256&quot;/&gt;&lt;/object&gt;&lt;object type=&quot;3&quot; unique_id=&quot;10005&quot;&gt;&lt;property id=&quot;20148&quot; value=&quot;5&quot;/&gt;&lt;property id=&quot;20300&quot; value=&quot;Slide 2 - &amp;quot;Dijkstrin algoritem&amp;quot;&quot;/&gt;&lt;property id=&quot;20307&quot; value=&quot;276&quot;/&gt;&lt;/object&gt;&lt;object type=&quot;3&quot; unique_id=&quot;10006&quot;&gt;&lt;property id=&quot;20148&quot; value=&quot;5&quot;/&gt;&lt;property id=&quot;20300&quot; value=&quot;Slide 3 - &amp;quot;Dijkstrin algoritem&amp;quot;&quot;/&gt;&lt;property id=&quot;20307&quot; value=&quot;258&quot;/&gt;&lt;/object&gt;&lt;object type=&quot;3&quot; unique_id=&quot;10007&quot;&gt;&lt;property id=&quot;20148&quot; value=&quot;5&quot;/&gt;&lt;property id=&quot;20300&quot; value=&quot;Slide 4 - &amp;quot;Dijkstrin algoritem&amp;quot;&quot;/&gt;&lt;property id=&quot;20307&quot; value=&quot;259&quot;/&gt;&lt;/object&gt;&lt;object type=&quot;3&quot; unique_id=&quot;10008&quot;&gt;&lt;property id=&quot;20148&quot; value=&quot;5&quot;/&gt;&lt;property id=&quot;20300&quot; value=&quot;Slide 5 - &amp;quot;Dijkstrin algoritem&amp;quot;&quot;/&gt;&lt;property id=&quot;20307&quot; value=&quot;260&quot;/&gt;&lt;/object&gt;&lt;object type=&quot;3&quot; unique_id=&quot;10009&quot;&gt;&lt;property id=&quot;20148&quot; value=&quot;5&quot;/&gt;&lt;property id=&quot;20300&quot; value=&quot;Slide 6 - &amp;quot;Dijkstrin algoritem&amp;quot;&quot;/&gt;&lt;property id=&quot;20307&quot; value=&quot;300&quot;/&gt;&lt;/object&gt;&lt;object type=&quot;3&quot; unique_id=&quot;10010&quot;&gt;&lt;property id=&quot;20148&quot; value=&quot;5&quot;/&gt;&lt;property id=&quot;20300&quot; value=&quot;Slide 7 - &amp;quot;Dijkstrin algoritem&amp;quot;&quot;/&gt;&lt;property id=&quot;20307&quot; value=&quot;261&quot;/&gt;&lt;/object&gt;&lt;object type=&quot;3&quot; unique_id=&quot;10011&quot;&gt;&lt;property id=&quot;20148&quot; value=&quot;5&quot;/&gt;&lt;property id=&quot;20300&quot; value=&quot;Slide 8 - &amp;quot;Dijkstrin algoritem&amp;quot;&quot;/&gt;&lt;property id=&quot;20307&quot; value=&quot;262&quot;/&gt;&lt;/object&gt;&lt;object type=&quot;3&quot; unique_id=&quot;10012&quot;&gt;&lt;property id=&quot;20148&quot; value=&quot;5&quot;/&gt;&lt;property id=&quot;20300&quot; value=&quot;Slide 9 - &amp;quot;Dijkstrin algoritem&amp;quot;&quot;/&gt;&lt;property id=&quot;20307&quot; value=&quot;263&quot;/&gt;&lt;/object&gt;&lt;object type=&quot;3&quot; unique_id=&quot;10013&quot;&gt;&lt;property id=&quot;20148&quot; value=&quot;5&quot;/&gt;&lt;property id=&quot;20300&quot; value=&quot;Slide 10 - &amp;quot;Dijkstrin algoritem&amp;quot;&quot;/&gt;&lt;property id=&quot;20307&quot; value=&quot;264&quot;/&gt;&lt;/object&gt;&lt;object type=&quot;3&quot; unique_id=&quot;10014&quot;&gt;&lt;property id=&quot;20148&quot; value=&quot;5&quot;/&gt;&lt;property id=&quot;20300&quot; value=&quot;Slide 11 - &amp;quot;Dijkstrin algoritem&amp;quot;&quot;/&gt;&lt;property id=&quot;20307&quot; value=&quot;302&quot;/&gt;&lt;/object&gt;&lt;object type=&quot;3&quot; unique_id=&quot;10015&quot;&gt;&lt;property id=&quot;20148&quot; value=&quot;5&quot;/&gt;&lt;property id=&quot;20300&quot; value=&quot;Slide 12 - &amp;quot;Dijkstrin algoritem&amp;quot;&quot;/&gt;&lt;property id=&quot;20307&quot; value=&quot;265&quot;/&gt;&lt;/object&gt;&lt;object type=&quot;3&quot; unique_id=&quot;10016&quot;&gt;&lt;property id=&quot;20148&quot; value=&quot;5&quot;/&gt;&lt;property id=&quot;20300&quot; value=&quot;Slide 13 - &amp;quot;Dijkstrin algoritem&amp;quot;&quot;/&gt;&lt;property id=&quot;20307&quot; value=&quot;257&quot;/&gt;&lt;/object&gt;&lt;object type=&quot;3&quot; unique_id=&quot;10017&quot;&gt;&lt;property id=&quot;20148&quot; value=&quot;5&quot;/&gt;&lt;property id=&quot;20300&quot; value=&quot;Slide 14 - &amp;quot;Dijkstrin algoritem&amp;quot;&quot;/&gt;&lt;property id=&quot;20307&quot; value=&quot;266&quot;/&gt;&lt;/object&gt;&lt;object type=&quot;3&quot; unique_id=&quot;10018&quot;&gt;&lt;property id=&quot;20148&quot; value=&quot;5&quot;/&gt;&lt;property id=&quot;20300&quot; value=&quot;Slide 15 - &amp;quot;Dijkstrin algoritem&amp;quot;&quot;/&gt;&lt;property id=&quot;20307&quot; value=&quot;267&quot;/&gt;&lt;/object&gt;&lt;object type=&quot;3&quot; unique_id=&quot;10019&quot;&gt;&lt;property id=&quot;20148&quot; value=&quot;5&quot;/&gt;&lt;property id=&quot;20300&quot; value=&quot;Slide 16 - &amp;quot;Dijkstrin algoritem&amp;quot;&quot;/&gt;&lt;property id=&quot;20307&quot; value=&quot;268&quot;/&gt;&lt;/object&gt;&lt;object type=&quot;3&quot; unique_id=&quot;10020&quot;&gt;&lt;property id=&quot;20148&quot; value=&quot;5&quot;/&gt;&lt;property id=&quot;20300&quot; value=&quot;Slide 17 - &amp;quot;Dijkstrin algoritem&amp;quot;&quot;/&gt;&lt;property id=&quot;20307&quot; value=&quot;269&quot;/&gt;&lt;/object&gt;&lt;object type=&quot;3&quot; unique_id=&quot;10021&quot;&gt;&lt;property id=&quot;20148&quot; value=&quot;5&quot;/&gt;&lt;property id=&quot;20300&quot; value=&quot;Slide 18 - &amp;quot;Dijkstrin algoritem&amp;quot;&quot;/&gt;&lt;property id=&quot;20307&quot; value=&quot;270&quot;/&gt;&lt;/object&gt;&lt;object type=&quot;3&quot; unique_id=&quot;10022&quot;&gt;&lt;property id=&quot;20148&quot; value=&quot;5&quot;/&gt;&lt;property id=&quot;20300&quot; value=&quot;Slide 19 - &amp;quot;Dijkstrin algoritem&amp;quot;&quot;/&gt;&lt;property id=&quot;20307&quot; value=&quot;277&quot;/&gt;&lt;/object&gt;&lt;object type=&quot;3&quot; unique_id=&quot;10023&quot;&gt;&lt;property id=&quot;20148&quot; value=&quot;5&quot;/&gt;&lt;property id=&quot;20300&quot; value=&quot;Slide 20 - &amp;quot;Dijkstrin algoritem&amp;quot;&quot;/&gt;&lt;property id=&quot;20307&quot; value=&quot;278&quot;/&gt;&lt;/object&gt;&lt;object type=&quot;3&quot; unique_id=&quot;10024&quot;&gt;&lt;property id=&quot;20148&quot; value=&quot;5&quot;/&gt;&lt;property id=&quot;20300&quot; value=&quot;Slide 21 - &amp;quot;Dijkstrin algoritem&amp;quot;&quot;/&gt;&lt;property id=&quot;20307&quot; value=&quot;279&quot;/&gt;&lt;/object&gt;&lt;object type=&quot;3&quot; unique_id=&quot;10025&quot;&gt;&lt;property id=&quot;20148&quot; value=&quot;5&quot;/&gt;&lt;property id=&quot;20300&quot; value=&quot;Slide 22 - &amp;quot;Dijkstrin algoritem&amp;quot;&quot;/&gt;&lt;property id=&quot;20307&quot; value=&quot;280&quot;/&gt;&lt;/object&gt;&lt;object type=&quot;3&quot; unique_id=&quot;10026&quot;&gt;&lt;property id=&quot;20148&quot; value=&quot;5&quot;/&gt;&lt;property id=&quot;20300&quot; value=&quot;Slide 23 - &amp;quot;Dijkstrin algoritem&amp;quot;&quot;/&gt;&lt;property id=&quot;20307&quot; value=&quot;281&quot;/&gt;&lt;/object&gt;&lt;object type=&quot;3&quot; unique_id=&quot;10027&quot;&gt;&lt;property id=&quot;20148&quot; value=&quot;5&quot;/&gt;&lt;property id=&quot;20300&quot; value=&quot;Slide 24 - &amp;quot;Dijkstrin algoritem&amp;quot;&quot;/&gt;&lt;property id=&quot;20307&quot; value=&quot;283&quot;/&gt;&lt;/object&gt;&lt;object type=&quot;3&quot; unique_id=&quot;10028&quot;&gt;&lt;property id=&quot;20148&quot; value=&quot;5&quot;/&gt;&lt;property id=&quot;20300&quot; value=&quot;Slide 25 - &amp;quot;Dijkstrin algoritem&amp;quot;&quot;/&gt;&lt;property id=&quot;20307&quot; value=&quot;284&quot;/&gt;&lt;/object&gt;&lt;object type=&quot;3&quot; unique_id=&quot;10029&quot;&gt;&lt;property id=&quot;20148&quot; value=&quot;5&quot;/&gt;&lt;property id=&quot;20300&quot; value=&quot;Slide 26 - &amp;quot;Dijkstrin algoritem&amp;quot;&quot;/&gt;&lt;property id=&quot;20307&quot; value=&quot;285&quot;/&gt;&lt;/object&gt;&lt;object type=&quot;3&quot; unique_id=&quot;10030&quot;&gt;&lt;property id=&quot;20148&quot; value=&quot;5&quot;/&gt;&lt;property id=&quot;20300&quot; value=&quot;Slide 27 - &amp;quot;Dijkstrin algoritem&amp;quot;&quot;/&gt;&lt;property id=&quot;20307&quot; value=&quot;286&quot;/&gt;&lt;/object&gt;&lt;object type=&quot;3&quot; unique_id=&quot;10031&quot;&gt;&lt;property id=&quot;20148&quot; value=&quot;5&quot;/&gt;&lt;property id=&quot;20300&quot; value=&quot;Slide 28 - &amp;quot;Dijkstrin algoritem&amp;quot;&quot;/&gt;&lt;property id=&quot;20307&quot; value=&quot;287&quot;/&gt;&lt;/object&gt;&lt;object type=&quot;3&quot; unique_id=&quot;10032&quot;&gt;&lt;property id=&quot;20148&quot; value=&quot;5&quot;/&gt;&lt;property id=&quot;20300&quot; value=&quot;Slide 29 - &amp;quot;Dijkstrin algoritem&amp;quot;&quot;/&gt;&lt;property id=&quot;20307&quot; value=&quot;289&quot;/&gt;&lt;/object&gt;&lt;object type=&quot;3&quot; unique_id=&quot;10033&quot;&gt;&lt;property id=&quot;20148&quot; value=&quot;5&quot;/&gt;&lt;property id=&quot;20300&quot; value=&quot;Slide 30 - &amp;quot;Dijkstrin algoritem&amp;quot;&quot;/&gt;&lt;property id=&quot;20307&quot; value=&quot;291&quot;/&gt;&lt;/object&gt;&lt;object type=&quot;3&quot; unique_id=&quot;10034&quot;&gt;&lt;property id=&quot;20148&quot; value=&quot;5&quot;/&gt;&lt;property id=&quot;20300&quot; value=&quot;Slide 31 - &amp;quot;Dijkstrin algoritem&amp;quot;&quot;/&gt;&lt;property id=&quot;20307&quot; value=&quot;292&quot;/&gt;&lt;/object&gt;&lt;object type=&quot;3&quot; unique_id=&quot;10035&quot;&gt;&lt;property id=&quot;20148&quot; value=&quot;5&quot;/&gt;&lt;property id=&quot;20300&quot; value=&quot;Slide 32 - &amp;quot;Dijkstrin algoritem&amp;quot;&quot;/&gt;&lt;property id=&quot;20307&quot; value=&quot;293&quot;/&gt;&lt;/object&gt;&lt;object type=&quot;3&quot; unique_id=&quot;10036&quot;&gt;&lt;property id=&quot;20148&quot; value=&quot;5&quot;/&gt;&lt;property id=&quot;20300&quot; value=&quot;Slide 33 - &amp;quot;Dijkstrin algoritem&amp;quot;&quot;/&gt;&lt;property id=&quot;20307&quot; value=&quot;295&quot;/&gt;&lt;/object&gt;&lt;object type=&quot;3&quot; unique_id=&quot;10037&quot;&gt;&lt;property id=&quot;20148&quot; value=&quot;5&quot;/&gt;&lt;property id=&quot;20300&quot; value=&quot;Slide 34 - &amp;quot;Dijkstrin algoritem&amp;quot;&quot;/&gt;&lt;property id=&quot;20307&quot; value=&quot;299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Title">
  <a:themeElements>
    <a:clrScheme name="">
      <a:dk1>
        <a:srgbClr val="79211B"/>
      </a:dk1>
      <a:lt1>
        <a:srgbClr val="EEEEEE"/>
      </a:lt1>
      <a:dk2>
        <a:srgbClr val="000000"/>
      </a:dk2>
      <a:lt2>
        <a:srgbClr val="000000"/>
      </a:lt2>
      <a:accent1>
        <a:srgbClr val="FFFFFF"/>
      </a:accent1>
      <a:accent2>
        <a:srgbClr val="333399"/>
      </a:accent2>
      <a:accent3>
        <a:srgbClr val="F5F5F5"/>
      </a:accent3>
      <a:accent4>
        <a:srgbClr val="661B15"/>
      </a:accent4>
      <a:accent5>
        <a:srgbClr val="FFFFF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">
      <a:majorFont>
        <a:latin typeface="Stone Sans ITC TT-Bold"/>
        <a:ea typeface="ヒラギノ角ゴ ProN W6"/>
        <a:cs typeface="ヒラギノ角ゴ ProN W6"/>
      </a:majorFont>
      <a:minorFont>
        <a:latin typeface="Stone Sans ITC TT-Semi"/>
        <a:ea typeface="ヒラギノ角ゴ ProN W6"/>
        <a:cs typeface="ヒラギノ角ゴ ProN W6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stealth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4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rgbClr val="79211B"/>
            </a:solidFill>
            <a:effectLst/>
            <a:latin typeface="Lucida Sans" charset="0"/>
            <a:ea typeface="ヒラギノ角ゴ ProN W3" charset="0"/>
            <a:cs typeface="ヒラギノ角ゴ ProN W3" charset="0"/>
            <a:sym typeface="Lucida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stealth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4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rgbClr val="79211B"/>
            </a:solidFill>
            <a:effectLst/>
            <a:latin typeface="Lucida Sans" charset="0"/>
            <a:ea typeface="ヒラギノ角ゴ ProN W3" charset="0"/>
            <a:cs typeface="ヒラギノ角ゴ ProN W3" charset="0"/>
            <a:sym typeface="Lucida Sans" charset="0"/>
          </a:defRPr>
        </a:defPPr>
      </a:lstStyle>
    </a:lnDef>
  </a:objectDefaults>
  <a:extraClrSchemeLst>
    <a:extraClrScheme>
      <a:clrScheme name="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Body">
  <a:themeElements>
    <a:clrScheme name="">
      <a:dk1>
        <a:srgbClr val="79211B"/>
      </a:dk1>
      <a:lt1>
        <a:srgbClr val="EEEEEE"/>
      </a:lt1>
      <a:dk2>
        <a:srgbClr val="000000"/>
      </a:dk2>
      <a:lt2>
        <a:srgbClr val="000000"/>
      </a:lt2>
      <a:accent1>
        <a:srgbClr val="FFFFFF"/>
      </a:accent1>
      <a:accent2>
        <a:srgbClr val="333399"/>
      </a:accent2>
      <a:accent3>
        <a:srgbClr val="F5F5F5"/>
      </a:accent3>
      <a:accent4>
        <a:srgbClr val="661B15"/>
      </a:accent4>
      <a:accent5>
        <a:srgbClr val="FFFFFF"/>
      </a:accent5>
      <a:accent6>
        <a:srgbClr val="2D2D8A"/>
      </a:accent6>
      <a:hlink>
        <a:srgbClr val="009999"/>
      </a:hlink>
      <a:folHlink>
        <a:srgbClr val="99CC00"/>
      </a:folHlink>
    </a:clrScheme>
    <a:fontScheme name="Body">
      <a:majorFont>
        <a:latin typeface="Comic Sans MS"/>
        <a:ea typeface="ヒラギノ明朝 ProN W3"/>
        <a:cs typeface="ヒラギノ明朝 ProN W3"/>
      </a:majorFont>
      <a:minorFont>
        <a:latin typeface="Comic Sans MS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stealth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4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rgbClr val="79211B"/>
            </a:solidFill>
            <a:effectLst/>
            <a:latin typeface="Lucida Sans" charset="0"/>
            <a:ea typeface="ヒラギノ角ゴ ProN W3" charset="0"/>
            <a:cs typeface="ヒラギノ角ゴ ProN W3" charset="0"/>
            <a:sym typeface="Lucida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stealth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4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rgbClr val="79211B"/>
            </a:solidFill>
            <a:effectLst/>
            <a:latin typeface="Lucida Sans" charset="0"/>
            <a:ea typeface="ヒラギノ角ゴ ProN W3" charset="0"/>
            <a:cs typeface="ヒラギノ角ゴ ProN W3" charset="0"/>
            <a:sym typeface="Lucida Sans" charset="0"/>
          </a:defRPr>
        </a:defPPr>
      </a:lstStyle>
    </a:lnDef>
  </a:objectDefaults>
  <a:extraClrSchemeLst>
    <a:extraClrScheme>
      <a:clrScheme name="Bod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Pages>0</Pages>
  <Words>2262</Words>
  <Characters>0</Characters>
  <Application>Microsoft Office PowerPoint</Application>
  <PresentationFormat>Custom</PresentationFormat>
  <Lines>0</Lines>
  <Paragraphs>843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34</vt:i4>
      </vt:variant>
    </vt:vector>
  </HeadingPairs>
  <TitlesOfParts>
    <vt:vector size="52" baseType="lpstr">
      <vt:lpstr>Adobe Gothic Std B</vt:lpstr>
      <vt:lpstr>Arial</vt:lpstr>
      <vt:lpstr>Comic Sans MS</vt:lpstr>
      <vt:lpstr>Corbel</vt:lpstr>
      <vt:lpstr>Courier New</vt:lpstr>
      <vt:lpstr>Courier New Bold</vt:lpstr>
      <vt:lpstr>Lucida Grande</vt:lpstr>
      <vt:lpstr>Lucida Sans</vt:lpstr>
      <vt:lpstr>Stone Sans ITC TT-Bold</vt:lpstr>
      <vt:lpstr>Stone Sans ITC TT-Semi</vt:lpstr>
      <vt:lpstr>Symbol</vt:lpstr>
      <vt:lpstr>Times</vt:lpstr>
      <vt:lpstr>Zapf Dingbats</vt:lpstr>
      <vt:lpstr>ヒラギノ明朝 ProN W3</vt:lpstr>
      <vt:lpstr>ヒラギノ角ゴ ProN W3</vt:lpstr>
      <vt:lpstr>ヒラギノ角ゴ ProN W6</vt:lpstr>
      <vt:lpstr>Title</vt:lpstr>
      <vt:lpstr>Body</vt:lpstr>
      <vt:lpstr>4.4  Dijkstrin Algoritem</vt:lpstr>
      <vt:lpstr>Dijkstrin algoritem</vt:lpstr>
      <vt:lpstr>Dijkstrin algoritem</vt:lpstr>
      <vt:lpstr>Dijkstrin algoritem</vt:lpstr>
      <vt:lpstr>Dijkstrin algoritem</vt:lpstr>
      <vt:lpstr>Dijkstrin algoritem</vt:lpstr>
      <vt:lpstr>Dijkstrin algoritem</vt:lpstr>
      <vt:lpstr>Dijkstrin algoritem</vt:lpstr>
      <vt:lpstr>Dijkstrin algoritem</vt:lpstr>
      <vt:lpstr>Dijkstrin algoritem</vt:lpstr>
      <vt:lpstr>Dijkstrin algoritem</vt:lpstr>
      <vt:lpstr>Dijkstrin algoritem</vt:lpstr>
      <vt:lpstr>Dijkstrin algoritem</vt:lpstr>
      <vt:lpstr>Dijkstrin algoritem</vt:lpstr>
      <vt:lpstr>Dijkstrin algoritem</vt:lpstr>
      <vt:lpstr>Dijkstrin algoritem</vt:lpstr>
      <vt:lpstr>Dijkstrin algoritem</vt:lpstr>
      <vt:lpstr>Dijkstrin algoritem</vt:lpstr>
      <vt:lpstr>Dijkstrin algoritem</vt:lpstr>
      <vt:lpstr>Dijkstrin algoritem</vt:lpstr>
      <vt:lpstr>Dijkstrin algoritem</vt:lpstr>
      <vt:lpstr>Dijkstrin algoritem</vt:lpstr>
      <vt:lpstr>Dijkstrin algoritem</vt:lpstr>
      <vt:lpstr>Dijkstrin algoritem</vt:lpstr>
      <vt:lpstr>Dijkstrin algoritem</vt:lpstr>
      <vt:lpstr>Dijkstrin algoritem</vt:lpstr>
      <vt:lpstr>Dijkstrin algoritem</vt:lpstr>
      <vt:lpstr>Dijkstrin algoritem</vt:lpstr>
      <vt:lpstr>Dijkstrin algoritem</vt:lpstr>
      <vt:lpstr>Dijkstrin algoritem</vt:lpstr>
      <vt:lpstr>Dijkstrin algoritem</vt:lpstr>
      <vt:lpstr>Dijkstrin algoritem</vt:lpstr>
      <vt:lpstr>Dijkstrin algoritem</vt:lpstr>
      <vt:lpstr>Dijkstrin algoritem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Kevin Wayne;Lokar, Matija</dc:creator>
  <cp:lastModifiedBy> </cp:lastModifiedBy>
  <cp:revision>14</cp:revision>
  <dcterms:modified xsi:type="dcterms:W3CDTF">2017-03-15T09:47:37Z</dcterms:modified>
</cp:coreProperties>
</file>