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4" r:id="rId4"/>
    <p:sldId id="275" r:id="rId5"/>
    <p:sldId id="312" r:id="rId6"/>
    <p:sldId id="313" r:id="rId7"/>
    <p:sldId id="316" r:id="rId8"/>
    <p:sldId id="317" r:id="rId9"/>
    <p:sldId id="318" r:id="rId10"/>
    <p:sldId id="319" r:id="rId11"/>
    <p:sldId id="320" r:id="rId12"/>
    <p:sldId id="321" r:id="rId13"/>
    <p:sldId id="322" r:id="rId14"/>
    <p:sldId id="323" r:id="rId15"/>
    <p:sldId id="324" r:id="rId16"/>
    <p:sldId id="314" r:id="rId17"/>
    <p:sldId id="325" r:id="rId18"/>
    <p:sldId id="326" r:id="rId19"/>
    <p:sldId id="327" r:id="rId20"/>
    <p:sldId id="328" r:id="rId21"/>
    <p:sldId id="329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89" d="100"/>
          <a:sy n="89" d="100"/>
        </p:scale>
        <p:origin x="44" y="9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8A6D6-539E-4FCF-94EE-603BFEBAFD1E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D5E7-1C23-4478-B973-BBB43F050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217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8A6D6-539E-4FCF-94EE-603BFEBAFD1E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D5E7-1C23-4478-B973-BBB43F050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747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8A6D6-539E-4FCF-94EE-603BFEBAFD1E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D5E7-1C23-4478-B973-BBB43F050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269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8A6D6-539E-4FCF-94EE-603BFEBAFD1E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D5E7-1C23-4478-B973-BBB43F050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746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8A6D6-539E-4FCF-94EE-603BFEBAFD1E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D5E7-1C23-4478-B973-BBB43F050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57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8A6D6-539E-4FCF-94EE-603BFEBAFD1E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D5E7-1C23-4478-B973-BBB43F050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697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8A6D6-539E-4FCF-94EE-603BFEBAFD1E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D5E7-1C23-4478-B973-BBB43F050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991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8A6D6-539E-4FCF-94EE-603BFEBAFD1E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D5E7-1C23-4478-B973-BBB43F050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034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8A6D6-539E-4FCF-94EE-603BFEBAFD1E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D5E7-1C23-4478-B973-BBB43F050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545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8A6D6-539E-4FCF-94EE-603BFEBAFD1E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D5E7-1C23-4478-B973-BBB43F050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203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8A6D6-539E-4FCF-94EE-603BFEBAFD1E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D5E7-1C23-4478-B973-BBB43F050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559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8A6D6-539E-4FCF-94EE-603BFEBAFD1E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6D5E7-1C23-4478-B973-BBB43F050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265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hyperlink" Target="https://commons.wikimedia.org/wiki/File:SMirC-greedy.svg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Poberimo največ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37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83786" y="2665476"/>
            <a:ext cx="50392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/>
              <a:t>največja_vsota</a:t>
            </a:r>
            <a:r>
              <a:rPr lang="en-US" sz="3200" dirty="0"/>
              <a:t>(</a:t>
            </a:r>
            <a:r>
              <a:rPr lang="sl-SI" sz="3200" dirty="0"/>
              <a:t>2</a:t>
            </a:r>
            <a:r>
              <a:rPr lang="en-US" sz="3200" dirty="0"/>
              <a:t>) </a:t>
            </a:r>
            <a:r>
              <a:rPr lang="sl-SI" sz="3200" dirty="0"/>
              <a:t>   </a:t>
            </a:r>
            <a:r>
              <a:rPr lang="en-US" sz="3200" dirty="0"/>
              <a:t>::=</a:t>
            </a:r>
          </a:p>
        </p:txBody>
      </p:sp>
      <p:sp>
        <p:nvSpPr>
          <p:cNvPr id="6" name="Rectangle 5"/>
          <p:cNvSpPr/>
          <p:nvPr/>
        </p:nvSpPr>
        <p:spPr>
          <a:xfrm>
            <a:off x="6706820" y="2631294"/>
            <a:ext cx="34019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600" dirty="0" err="1"/>
              <a:t>max</a:t>
            </a:r>
            <a:r>
              <a:rPr lang="sl-SI" sz="3600" dirty="0"/>
              <a:t> {K[1], K[2]}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80924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83786" y="2665476"/>
            <a:ext cx="50392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/>
              <a:t>največja_vsota</a:t>
            </a:r>
            <a:r>
              <a:rPr lang="en-US" sz="3200" dirty="0"/>
              <a:t>(</a:t>
            </a:r>
            <a:r>
              <a:rPr lang="sl-SI" sz="3200" dirty="0"/>
              <a:t>3</a:t>
            </a:r>
            <a:r>
              <a:rPr lang="en-US" sz="3200" dirty="0"/>
              <a:t>) </a:t>
            </a:r>
            <a:r>
              <a:rPr lang="sl-SI" sz="3200" dirty="0"/>
              <a:t>   </a:t>
            </a:r>
            <a:r>
              <a:rPr lang="en-US" sz="3200" dirty="0"/>
              <a:t>::=</a:t>
            </a:r>
          </a:p>
        </p:txBody>
      </p:sp>
      <p:sp>
        <p:nvSpPr>
          <p:cNvPr id="5" name="Rectangle 4"/>
          <p:cNvSpPr/>
          <p:nvPr/>
        </p:nvSpPr>
        <p:spPr>
          <a:xfrm>
            <a:off x="6969812" y="2978109"/>
            <a:ext cx="13064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200" dirty="0"/>
              <a:t>K[2]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6969812" y="2373088"/>
            <a:ext cx="233299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200" dirty="0"/>
              <a:t>K[1] + K[3]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78716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20261" y="2818181"/>
            <a:ext cx="50392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/>
              <a:t>največja_vsota</a:t>
            </a:r>
            <a:r>
              <a:rPr lang="en-US" sz="3200" dirty="0"/>
              <a:t>(</a:t>
            </a:r>
            <a:r>
              <a:rPr lang="sl-SI" sz="3200" dirty="0"/>
              <a:t>3</a:t>
            </a:r>
            <a:r>
              <a:rPr lang="en-US" sz="3200" dirty="0"/>
              <a:t>) </a:t>
            </a:r>
            <a:r>
              <a:rPr lang="sl-SI" sz="3200" dirty="0"/>
              <a:t>   </a:t>
            </a:r>
            <a:r>
              <a:rPr lang="en-US" sz="3200" dirty="0"/>
              <a:t>::=</a:t>
            </a:r>
          </a:p>
        </p:txBody>
      </p:sp>
      <p:sp>
        <p:nvSpPr>
          <p:cNvPr id="6" name="Rectangle 5"/>
          <p:cNvSpPr/>
          <p:nvPr/>
        </p:nvSpPr>
        <p:spPr>
          <a:xfrm>
            <a:off x="5943295" y="2802791"/>
            <a:ext cx="442844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200" dirty="0" err="1"/>
              <a:t>max</a:t>
            </a:r>
            <a:r>
              <a:rPr lang="sl-SI" sz="3200" dirty="0"/>
              <a:t> {K[1] + K[3], K[2]}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2482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83786" y="2665476"/>
            <a:ext cx="50392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/>
              <a:t>največja_vsota</a:t>
            </a:r>
            <a:r>
              <a:rPr lang="en-US" sz="3200" dirty="0"/>
              <a:t>(</a:t>
            </a:r>
            <a:r>
              <a:rPr lang="sl-SI" sz="3200" dirty="0"/>
              <a:t>4</a:t>
            </a:r>
            <a:r>
              <a:rPr lang="en-US" sz="3200" dirty="0"/>
              <a:t>)</a:t>
            </a:r>
            <a:r>
              <a:rPr lang="sl-SI" sz="3200" dirty="0"/>
              <a:t>  </a:t>
            </a:r>
            <a:r>
              <a:rPr lang="en-US" sz="3200" dirty="0"/>
              <a:t> </a:t>
            </a:r>
            <a:r>
              <a:rPr lang="sl-SI" sz="3200" dirty="0"/>
              <a:t>  </a:t>
            </a:r>
            <a:r>
              <a:rPr lang="en-US" sz="3200" dirty="0"/>
              <a:t>::=</a:t>
            </a:r>
          </a:p>
        </p:txBody>
      </p:sp>
      <p:sp>
        <p:nvSpPr>
          <p:cNvPr id="5" name="Rectangle 4"/>
          <p:cNvSpPr/>
          <p:nvPr/>
        </p:nvSpPr>
        <p:spPr>
          <a:xfrm>
            <a:off x="6969812" y="2978109"/>
            <a:ext cx="20275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200" dirty="0"/>
              <a:t>K[2] + K[4]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6969812" y="2373088"/>
            <a:ext cx="233299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200" dirty="0"/>
              <a:t>K[1] + K[3]</a:t>
            </a:r>
            <a:endParaRPr lang="en-US" sz="3200" dirty="0"/>
          </a:p>
        </p:txBody>
      </p:sp>
      <p:sp>
        <p:nvSpPr>
          <p:cNvPr id="7" name="Rectangle 6"/>
          <p:cNvSpPr/>
          <p:nvPr/>
        </p:nvSpPr>
        <p:spPr>
          <a:xfrm>
            <a:off x="6985273" y="3583130"/>
            <a:ext cx="20275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200" dirty="0"/>
              <a:t>Še kaj?</a:t>
            </a:r>
            <a:endParaRPr lang="en-US" sz="3200" dirty="0"/>
          </a:p>
        </p:txBody>
      </p:sp>
      <p:sp>
        <p:nvSpPr>
          <p:cNvPr id="8" name="Rectangle 7"/>
          <p:cNvSpPr/>
          <p:nvPr/>
        </p:nvSpPr>
        <p:spPr>
          <a:xfrm>
            <a:off x="6985273" y="4211651"/>
            <a:ext cx="20275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200" dirty="0"/>
              <a:t>K[1] + K[4]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32061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83786" y="2665476"/>
            <a:ext cx="50392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/>
              <a:t>največja_vsota</a:t>
            </a:r>
            <a:r>
              <a:rPr lang="en-US" sz="3200" dirty="0"/>
              <a:t>(</a:t>
            </a:r>
            <a:r>
              <a:rPr lang="sl-SI" sz="3200" dirty="0"/>
              <a:t>5</a:t>
            </a:r>
            <a:r>
              <a:rPr lang="en-US" sz="3200" dirty="0"/>
              <a:t>) </a:t>
            </a:r>
            <a:r>
              <a:rPr lang="sl-SI" sz="3200" dirty="0"/>
              <a:t>    </a:t>
            </a:r>
            <a:r>
              <a:rPr lang="en-US" sz="3200" dirty="0"/>
              <a:t>::=</a:t>
            </a:r>
          </a:p>
        </p:txBody>
      </p:sp>
      <p:sp>
        <p:nvSpPr>
          <p:cNvPr id="5" name="Rectangle 4"/>
          <p:cNvSpPr/>
          <p:nvPr/>
        </p:nvSpPr>
        <p:spPr>
          <a:xfrm>
            <a:off x="6969812" y="3661357"/>
            <a:ext cx="20275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200" dirty="0"/>
              <a:t>K[2] + K[4]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6969812" y="2373088"/>
            <a:ext cx="309651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200" dirty="0"/>
              <a:t>K[1] + K[3] + K[5]</a:t>
            </a:r>
            <a:endParaRPr lang="en-US" sz="3200" dirty="0"/>
          </a:p>
        </p:txBody>
      </p:sp>
      <p:sp>
        <p:nvSpPr>
          <p:cNvPr id="8" name="Rectangle 7"/>
          <p:cNvSpPr/>
          <p:nvPr/>
        </p:nvSpPr>
        <p:spPr>
          <a:xfrm>
            <a:off x="6969812" y="3017222"/>
            <a:ext cx="20275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200" dirty="0"/>
              <a:t>K[1] + K[4]</a:t>
            </a:r>
            <a:endParaRPr lang="en-US" sz="3200" dirty="0"/>
          </a:p>
        </p:txBody>
      </p:sp>
      <p:sp>
        <p:nvSpPr>
          <p:cNvPr id="9" name="Rectangle 8"/>
          <p:cNvSpPr/>
          <p:nvPr/>
        </p:nvSpPr>
        <p:spPr>
          <a:xfrm>
            <a:off x="6969812" y="4256515"/>
            <a:ext cx="20275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200" dirty="0"/>
              <a:t>K[2] + K[5]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61951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20261" y="2818181"/>
            <a:ext cx="50392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/>
              <a:t>največja_vsota</a:t>
            </a:r>
            <a:r>
              <a:rPr lang="en-US" sz="3200" dirty="0"/>
              <a:t>(</a:t>
            </a:r>
            <a:r>
              <a:rPr lang="sl-SI" sz="3200" dirty="0"/>
              <a:t>i</a:t>
            </a:r>
            <a:r>
              <a:rPr lang="en-US" sz="3200" dirty="0"/>
              <a:t>) </a:t>
            </a:r>
            <a:r>
              <a:rPr lang="sl-SI" sz="3200" dirty="0"/>
              <a:t> </a:t>
            </a:r>
            <a:r>
              <a:rPr lang="en-US" sz="3200" dirty="0"/>
              <a:t>::=</a:t>
            </a:r>
            <a:r>
              <a:rPr lang="sl-SI" sz="3200" dirty="0"/>
              <a:t> ??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60705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err="1">
                <a:solidFill>
                  <a:srgbClr val="FF0000"/>
                </a:solidFill>
              </a:rPr>
              <a:t>največja_vsota</a:t>
            </a:r>
            <a:r>
              <a:rPr lang="en-US" sz="3200" dirty="0">
                <a:solidFill>
                  <a:srgbClr val="FF0000"/>
                </a:solidFill>
              </a:rPr>
              <a:t>(</a:t>
            </a:r>
            <a:r>
              <a:rPr lang="en-US" sz="3200" dirty="0" err="1">
                <a:solidFill>
                  <a:srgbClr val="FF0000"/>
                </a:solidFill>
              </a:rPr>
              <a:t>i</a:t>
            </a:r>
            <a:r>
              <a:rPr lang="en-US" sz="3200" dirty="0">
                <a:solidFill>
                  <a:srgbClr val="FF0000"/>
                </a:solidFill>
              </a:rPr>
              <a:t>, K) </a:t>
            </a:r>
            <a:r>
              <a:rPr lang="en-US" sz="3200" dirty="0"/>
              <a:t>: </a:t>
            </a:r>
            <a:r>
              <a:rPr lang="en-US" sz="3200" dirty="0" err="1"/>
              <a:t>največja</a:t>
            </a:r>
            <a:r>
              <a:rPr lang="en-US" sz="3200" dirty="0"/>
              <a:t> </a:t>
            </a:r>
            <a:r>
              <a:rPr lang="en-US" sz="3200" dirty="0" err="1"/>
              <a:t>možna</a:t>
            </a:r>
            <a:r>
              <a:rPr lang="en-US" sz="3200" dirty="0"/>
              <a:t> </a:t>
            </a:r>
            <a:r>
              <a:rPr lang="en-US" sz="3200" dirty="0" err="1"/>
              <a:t>vsota</a:t>
            </a:r>
            <a:r>
              <a:rPr lang="en-US" sz="3200" dirty="0"/>
              <a:t>, </a:t>
            </a:r>
            <a:r>
              <a:rPr lang="en-US" sz="3200" dirty="0" err="1"/>
              <a:t>ki</a:t>
            </a:r>
            <a:r>
              <a:rPr lang="en-US" sz="3200" dirty="0"/>
              <a:t> jo </a:t>
            </a:r>
            <a:r>
              <a:rPr lang="en-US" sz="3200" dirty="0" err="1"/>
              <a:t>lahko</a:t>
            </a:r>
            <a:r>
              <a:rPr lang="en-US" sz="3200" dirty="0"/>
              <a:t> </a:t>
            </a:r>
            <a:r>
              <a:rPr lang="en-US" sz="3200" dirty="0" err="1"/>
              <a:t>dobimo</a:t>
            </a:r>
            <a:r>
              <a:rPr lang="en-US" sz="3200" dirty="0"/>
              <a:t> s </a:t>
            </a:r>
            <a:r>
              <a:rPr lang="en-US" sz="3200" dirty="0" err="1"/>
              <a:t>kovanci</a:t>
            </a:r>
            <a:r>
              <a:rPr lang="en-US" sz="3200" dirty="0"/>
              <a:t> K[1..i]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sl-SI" sz="3200" dirty="0" err="1"/>
              <a:t>I</a:t>
            </a:r>
            <a:r>
              <a:rPr lang="en-US" sz="3200" dirty="0" err="1" smtClean="0"/>
              <a:t>ščemo</a:t>
            </a:r>
            <a:r>
              <a:rPr lang="en-US" sz="3200" dirty="0"/>
              <a:t>:</a:t>
            </a:r>
            <a:endParaRPr lang="sl-SI" sz="3200" dirty="0"/>
          </a:p>
          <a:p>
            <a:pPr marL="0" indent="0">
              <a:buNone/>
            </a:pPr>
            <a:r>
              <a:rPr lang="sl-SI" sz="3200" dirty="0"/>
              <a:t>             </a:t>
            </a:r>
            <a:r>
              <a:rPr lang="en-US" sz="3200" dirty="0"/>
              <a:t> </a:t>
            </a:r>
            <a:r>
              <a:rPr lang="en-US" sz="4800" dirty="0" err="1">
                <a:solidFill>
                  <a:srgbClr val="C00000"/>
                </a:solidFill>
              </a:rPr>
              <a:t>največja_vsota</a:t>
            </a:r>
            <a:r>
              <a:rPr lang="en-US" sz="4800" dirty="0">
                <a:solidFill>
                  <a:srgbClr val="C00000"/>
                </a:solidFill>
              </a:rPr>
              <a:t>(</a:t>
            </a:r>
            <a:r>
              <a:rPr lang="en-US" sz="9600" dirty="0">
                <a:solidFill>
                  <a:srgbClr val="FF0000"/>
                </a:solidFill>
              </a:rPr>
              <a:t>n</a:t>
            </a:r>
            <a:r>
              <a:rPr lang="en-US" sz="4800" dirty="0">
                <a:solidFill>
                  <a:srgbClr val="C00000"/>
                </a:solidFill>
              </a:rPr>
              <a:t>, K)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835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2650" y="365127"/>
            <a:ext cx="6692040" cy="1325563"/>
          </a:xfrm>
        </p:spPr>
        <p:txBody>
          <a:bodyPr/>
          <a:lstStyle/>
          <a:p>
            <a:r>
              <a:rPr lang="sl-SI" dirty="0" smtClean="0"/>
              <a:t>Kaj naredimo z i-tim kovancem?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sl-SI" sz="3200" dirty="0"/>
              <a:t>Vzamemo </a:t>
            </a:r>
          </a:p>
          <a:p>
            <a:pPr marL="514350" indent="-514350">
              <a:buFont typeface="+mj-lt"/>
              <a:buAutoNum type="arabicPeriod"/>
            </a:pPr>
            <a:r>
              <a:rPr lang="sl-SI" sz="3200" dirty="0"/>
              <a:t>Ne vzamemo</a:t>
            </a:r>
          </a:p>
          <a:p>
            <a:endParaRPr lang="sl-SI" sz="3200" dirty="0"/>
          </a:p>
          <a:p>
            <a:pPr marL="0" indent="0">
              <a:buNone/>
            </a:pPr>
            <a:r>
              <a:rPr lang="sl-SI" sz="3200" dirty="0"/>
              <a:t>Ad 1: če je optimalna rešitev za prvih i-kovancev ta, bomo morali najti optimalno rešitev s prvimi i – 2 kovanci (ker i – 1-tega ne smemo vzeti)!</a:t>
            </a:r>
          </a:p>
          <a:p>
            <a:pPr marL="0" indent="0">
              <a:buNone/>
            </a:pPr>
            <a:r>
              <a:rPr lang="sl-SI" sz="3200" dirty="0"/>
              <a:t>Ad 2: če je optimalna rešitev za prvih i-kovancev ta, bomo morali najti optimalno rešitev s prvimi i – 1 kovanci!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60988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2650" y="365127"/>
            <a:ext cx="6692040" cy="1325563"/>
          </a:xfrm>
        </p:spPr>
        <p:txBody>
          <a:bodyPr/>
          <a:lstStyle/>
          <a:p>
            <a:r>
              <a:rPr lang="sl-SI" dirty="0" smtClean="0"/>
              <a:t>Kaj naredimo z i-tim kovancem?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2650" y="2818180"/>
            <a:ext cx="7886700" cy="18324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3200" dirty="0">
                <a:solidFill>
                  <a:srgbClr val="FF0000"/>
                </a:solidFill>
              </a:rPr>
              <a:t>Vzamemo : </a:t>
            </a:r>
            <a:r>
              <a:rPr lang="sl-SI" sz="3200" dirty="0"/>
              <a:t>K[i] + </a:t>
            </a:r>
            <a:r>
              <a:rPr lang="en-US" sz="3200" dirty="0" err="1"/>
              <a:t>največja_vsota</a:t>
            </a:r>
            <a:r>
              <a:rPr lang="en-US" sz="3200" dirty="0"/>
              <a:t>(</a:t>
            </a:r>
            <a:r>
              <a:rPr lang="sl-SI" sz="3200" dirty="0"/>
              <a:t>i – 2)</a:t>
            </a:r>
          </a:p>
          <a:p>
            <a:pPr marL="0" indent="0">
              <a:buNone/>
            </a:pPr>
            <a:endParaRPr lang="sl-SI" sz="3200" dirty="0"/>
          </a:p>
          <a:p>
            <a:pPr marL="0" indent="0">
              <a:buNone/>
            </a:pPr>
            <a:r>
              <a:rPr lang="sl-SI" sz="3200" dirty="0">
                <a:solidFill>
                  <a:srgbClr val="FF0000"/>
                </a:solidFill>
              </a:rPr>
              <a:t>Ne vzamemo: </a:t>
            </a:r>
            <a:r>
              <a:rPr lang="en-US" sz="3200" dirty="0" err="1"/>
              <a:t>največja_vsota</a:t>
            </a:r>
            <a:r>
              <a:rPr lang="en-US" sz="3200" dirty="0"/>
              <a:t>(</a:t>
            </a:r>
            <a:r>
              <a:rPr lang="sl-SI" sz="3200" dirty="0"/>
              <a:t>i – 1)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37750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72966" y="1901950"/>
            <a:ext cx="839877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err="1"/>
              <a:t>največja_vsota</a:t>
            </a:r>
            <a:r>
              <a:rPr lang="en-US" sz="3600" dirty="0"/>
              <a:t>(</a:t>
            </a:r>
            <a:r>
              <a:rPr lang="sl-SI" sz="3600" dirty="0"/>
              <a:t>i</a:t>
            </a:r>
            <a:r>
              <a:rPr lang="en-US" sz="3600" dirty="0"/>
              <a:t>) ::=</a:t>
            </a:r>
            <a:r>
              <a:rPr lang="sl-SI" sz="3600" dirty="0"/>
              <a:t> </a:t>
            </a:r>
            <a:br>
              <a:rPr lang="sl-SI" sz="3600" dirty="0"/>
            </a:br>
            <a:endParaRPr lang="sl-SI" sz="3600" dirty="0"/>
          </a:p>
          <a:p>
            <a:r>
              <a:rPr lang="sl-SI" sz="3600" dirty="0"/>
              <a:t>         </a:t>
            </a:r>
            <a:r>
              <a:rPr lang="sl-SI" sz="3600" dirty="0" err="1"/>
              <a:t>max</a:t>
            </a:r>
            <a:r>
              <a:rPr lang="sl-SI" sz="3600" dirty="0"/>
              <a:t>{ K[i] + največja_vsota(i – 2),          </a:t>
            </a:r>
          </a:p>
          <a:p>
            <a:r>
              <a:rPr lang="sl-SI" sz="3600" dirty="0"/>
              <a:t>                     0   + največja_vsota(i - 1)}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128992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Kovanci v vrsti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7011" y="3519487"/>
            <a:ext cx="809625" cy="7905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0145" y="3517106"/>
            <a:ext cx="723900" cy="7334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539" y="3474242"/>
            <a:ext cx="723900" cy="7334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6760" y="3399630"/>
            <a:ext cx="723900" cy="73342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2882" y="3522660"/>
            <a:ext cx="714375" cy="69532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55048" y="3499640"/>
            <a:ext cx="714375" cy="69532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3909" y="3591716"/>
            <a:ext cx="714375" cy="69532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32686" y="3424229"/>
            <a:ext cx="666750" cy="66675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8339" y="3550443"/>
            <a:ext cx="666750" cy="66675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31966" y="3450431"/>
            <a:ext cx="666750" cy="66675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21737" y="3436930"/>
            <a:ext cx="628650" cy="657225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18597" y="3494080"/>
            <a:ext cx="619125" cy="600075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109793" y="3450431"/>
            <a:ext cx="619125" cy="60007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78748" y="3517106"/>
            <a:ext cx="619125" cy="600075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490668" y="3460741"/>
            <a:ext cx="619125" cy="6000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59358" y="2441435"/>
            <a:ext cx="81589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 smtClean="0"/>
              <a:t>Poberi največ tako, da nikoli ne vzameš sosednjih dveh</a:t>
            </a:r>
            <a:endParaRPr lang="en-US" sz="2800" dirty="0"/>
          </a:p>
        </p:txBody>
      </p:sp>
      <p:sp>
        <p:nvSpPr>
          <p:cNvPr id="30" name="TextBox 29"/>
          <p:cNvSpPr txBox="1"/>
          <p:nvPr/>
        </p:nvSpPr>
        <p:spPr>
          <a:xfrm>
            <a:off x="3208339" y="6002334"/>
            <a:ext cx="2037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HOČEMO ČIMVEČ!</a:t>
            </a:r>
            <a:endParaRPr lang="en-US" dirty="0"/>
          </a:p>
        </p:txBody>
      </p:sp>
      <p:pic>
        <p:nvPicPr>
          <p:cNvPr id="1026" name="Picture 2" descr="File:SMirC-greedy.sv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405" y="4985542"/>
            <a:ext cx="1025525" cy="1025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Rectangle 30"/>
          <p:cNvSpPr/>
          <p:nvPr/>
        </p:nvSpPr>
        <p:spPr>
          <a:xfrm>
            <a:off x="8222133" y="6211669"/>
            <a:ext cx="37753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9"/>
              </a:rPr>
              <a:t>https://commons.wikimedia.org/wiki/File:SMirC-greedy.svg</a:t>
            </a:r>
            <a:r>
              <a:rPr lang="sl-SI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988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Sprogramiramo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797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3556" y="0"/>
            <a:ext cx="11869150" cy="532453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rek_resitev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vrednosti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vrne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maksimalno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vrednost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vsote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ki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jo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lahko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dobimo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iz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tabele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vrednosti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[: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če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v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vsoti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ne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smemo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imeti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sosednjih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elementov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if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== 1:  #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imamo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le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eno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vrednost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return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vrednosti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[0]</a:t>
            </a:r>
          </a:p>
          <a:p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if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== 2:  #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imamo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dve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vrednosti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return max(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vrednosti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[0],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vrednosti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[1])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brez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rek_resitev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- 1,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vrednosti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i-tega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ne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vzamemo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z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rek_resitev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- 2,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vrednosti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 +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vrednosti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- 1]</a:t>
            </a:r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#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i-tega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vzamemo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return max(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brez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 z)</a:t>
            </a:r>
          </a:p>
        </p:txBody>
      </p:sp>
      <p:sp>
        <p:nvSpPr>
          <p:cNvPr id="2" name="Rectangle 1"/>
          <p:cNvSpPr/>
          <p:nvPr/>
        </p:nvSpPr>
        <p:spPr>
          <a:xfrm>
            <a:off x="1057836" y="5657671"/>
            <a:ext cx="12192000" cy="12003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opt_vsota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stevila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''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Vrne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maksimalno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vsoto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če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ne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smemo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vzeti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sosednjih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elementov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rek_resitev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stevila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stevila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14461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66765" y="680310"/>
            <a:ext cx="9143999" cy="707886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sl-SI" sz="4000" dirty="0"/>
              <a:t>[3, 7, 6, 1, 6, 10, 5, 4, 2, 7, 8, 11, 13, 15, 14]</a:t>
            </a:r>
          </a:p>
        </p:txBody>
      </p:sp>
      <p:sp>
        <p:nvSpPr>
          <p:cNvPr id="2" name="5-Point Star 1"/>
          <p:cNvSpPr/>
          <p:nvPr/>
        </p:nvSpPr>
        <p:spPr>
          <a:xfrm>
            <a:off x="4721655" y="2360065"/>
            <a:ext cx="2748690" cy="2137870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6600" dirty="0"/>
              <a:t>58</a:t>
            </a:r>
            <a:endParaRPr lang="en-US" sz="6600" dirty="0"/>
          </a:p>
        </p:txBody>
      </p:sp>
      <p:sp>
        <p:nvSpPr>
          <p:cNvPr id="5" name="Rectangle 4"/>
          <p:cNvSpPr/>
          <p:nvPr/>
        </p:nvSpPr>
        <p:spPr>
          <a:xfrm>
            <a:off x="1566765" y="4954705"/>
            <a:ext cx="9143999" cy="707886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sl-SI" sz="4000" dirty="0">
                <a:solidFill>
                  <a:schemeClr val="bg1"/>
                </a:solidFill>
              </a:rPr>
              <a:t>[</a:t>
            </a:r>
            <a:r>
              <a:rPr lang="sl-SI" sz="4000" dirty="0">
                <a:solidFill>
                  <a:srgbClr val="FF0000"/>
                </a:solidFill>
              </a:rPr>
              <a:t>3</a:t>
            </a:r>
            <a:r>
              <a:rPr lang="sl-SI" sz="4000" dirty="0">
                <a:solidFill>
                  <a:schemeClr val="bg1"/>
                </a:solidFill>
              </a:rPr>
              <a:t>, 7, </a:t>
            </a:r>
            <a:r>
              <a:rPr lang="sl-SI" sz="4000" dirty="0">
                <a:solidFill>
                  <a:srgbClr val="FF0000"/>
                </a:solidFill>
              </a:rPr>
              <a:t>6</a:t>
            </a:r>
            <a:r>
              <a:rPr lang="sl-SI" sz="4000" dirty="0">
                <a:solidFill>
                  <a:schemeClr val="bg1"/>
                </a:solidFill>
              </a:rPr>
              <a:t>, 1, 6, </a:t>
            </a:r>
            <a:r>
              <a:rPr lang="sl-SI" sz="4000" dirty="0">
                <a:solidFill>
                  <a:srgbClr val="FF0000"/>
                </a:solidFill>
              </a:rPr>
              <a:t>10</a:t>
            </a:r>
            <a:r>
              <a:rPr lang="sl-SI" sz="4000" dirty="0">
                <a:solidFill>
                  <a:schemeClr val="bg1"/>
                </a:solidFill>
              </a:rPr>
              <a:t>, 5, </a:t>
            </a:r>
            <a:r>
              <a:rPr lang="sl-SI" sz="4000" dirty="0">
                <a:solidFill>
                  <a:srgbClr val="FF0000"/>
                </a:solidFill>
              </a:rPr>
              <a:t>4</a:t>
            </a:r>
            <a:r>
              <a:rPr lang="sl-SI" sz="4000" dirty="0">
                <a:solidFill>
                  <a:schemeClr val="bg1"/>
                </a:solidFill>
              </a:rPr>
              <a:t>, 2, 7, </a:t>
            </a:r>
            <a:r>
              <a:rPr lang="sl-SI" sz="4000" dirty="0">
                <a:solidFill>
                  <a:srgbClr val="FF0000"/>
                </a:solidFill>
              </a:rPr>
              <a:t>8</a:t>
            </a:r>
            <a:r>
              <a:rPr lang="sl-SI" sz="4000" dirty="0">
                <a:solidFill>
                  <a:schemeClr val="bg1"/>
                </a:solidFill>
              </a:rPr>
              <a:t>, 11, </a:t>
            </a:r>
            <a:r>
              <a:rPr lang="sl-SI" sz="4000" dirty="0">
                <a:solidFill>
                  <a:srgbClr val="FF0000"/>
                </a:solidFill>
              </a:rPr>
              <a:t>13,</a:t>
            </a:r>
            <a:r>
              <a:rPr lang="sl-SI" sz="4000" dirty="0">
                <a:solidFill>
                  <a:schemeClr val="bg1"/>
                </a:solidFill>
              </a:rPr>
              <a:t> 15, </a:t>
            </a:r>
            <a:r>
              <a:rPr lang="sl-SI" sz="4000" dirty="0">
                <a:solidFill>
                  <a:srgbClr val="FF0000"/>
                </a:solidFill>
              </a:rPr>
              <a:t>14</a:t>
            </a:r>
            <a:r>
              <a:rPr lang="sl-SI" sz="4000" dirty="0">
                <a:solidFill>
                  <a:schemeClr val="bg1"/>
                </a:solidFill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2635157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66765" y="680311"/>
            <a:ext cx="9143999" cy="1200329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sl-SI" sz="3600" dirty="0"/>
              <a:t>[13, 11, 6, 4, 4, 17, 5, 4, 15, 7, 17, 11, 13, 15, 14]</a:t>
            </a:r>
          </a:p>
          <a:p>
            <a:endParaRPr lang="sl-SI" sz="3600" dirty="0"/>
          </a:p>
        </p:txBody>
      </p:sp>
      <p:sp>
        <p:nvSpPr>
          <p:cNvPr id="2" name="5-Point Star 1"/>
          <p:cNvSpPr/>
          <p:nvPr/>
        </p:nvSpPr>
        <p:spPr>
          <a:xfrm>
            <a:off x="4721655" y="2360065"/>
            <a:ext cx="2748690" cy="2137870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6600" dirty="0"/>
              <a:t>95</a:t>
            </a:r>
            <a:endParaRPr lang="en-US" sz="6600" dirty="0"/>
          </a:p>
        </p:txBody>
      </p:sp>
      <p:sp>
        <p:nvSpPr>
          <p:cNvPr id="5" name="Rectangle 4"/>
          <p:cNvSpPr/>
          <p:nvPr/>
        </p:nvSpPr>
        <p:spPr>
          <a:xfrm>
            <a:off x="1566765" y="4954706"/>
            <a:ext cx="9143999" cy="1200329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sl-SI" sz="3600" dirty="0"/>
              <a:t>[</a:t>
            </a:r>
            <a:r>
              <a:rPr lang="sl-SI" sz="3600" dirty="0">
                <a:solidFill>
                  <a:srgbClr val="FF0000"/>
                </a:solidFill>
              </a:rPr>
              <a:t>13</a:t>
            </a:r>
            <a:r>
              <a:rPr lang="sl-SI" sz="3600" dirty="0"/>
              <a:t>, 11, </a:t>
            </a:r>
            <a:r>
              <a:rPr lang="sl-SI" sz="3600" dirty="0">
                <a:solidFill>
                  <a:srgbClr val="FF0000"/>
                </a:solidFill>
              </a:rPr>
              <a:t>6</a:t>
            </a:r>
            <a:r>
              <a:rPr lang="sl-SI" sz="3600" dirty="0"/>
              <a:t>, 4, 4, </a:t>
            </a:r>
            <a:r>
              <a:rPr lang="sl-SI" sz="3600" dirty="0">
                <a:solidFill>
                  <a:srgbClr val="FF0000"/>
                </a:solidFill>
              </a:rPr>
              <a:t>17</a:t>
            </a:r>
            <a:r>
              <a:rPr lang="sl-SI" sz="3600" dirty="0"/>
              <a:t>, 5, 4, </a:t>
            </a:r>
            <a:r>
              <a:rPr lang="sl-SI" sz="3600" dirty="0">
                <a:solidFill>
                  <a:srgbClr val="FF0000"/>
                </a:solidFill>
              </a:rPr>
              <a:t>15</a:t>
            </a:r>
            <a:r>
              <a:rPr lang="sl-SI" sz="3600" dirty="0"/>
              <a:t>, 7, </a:t>
            </a:r>
            <a:r>
              <a:rPr lang="sl-SI" sz="3600" dirty="0">
                <a:solidFill>
                  <a:srgbClr val="FF0000"/>
                </a:solidFill>
              </a:rPr>
              <a:t>17</a:t>
            </a:r>
            <a:r>
              <a:rPr lang="sl-SI" sz="3600" dirty="0"/>
              <a:t>, 11, </a:t>
            </a:r>
            <a:r>
              <a:rPr lang="sl-SI" sz="3600" dirty="0">
                <a:solidFill>
                  <a:srgbClr val="FF0000"/>
                </a:solidFill>
              </a:rPr>
              <a:t>13</a:t>
            </a:r>
            <a:r>
              <a:rPr lang="sl-SI" sz="3600" dirty="0"/>
              <a:t>, 15, </a:t>
            </a:r>
            <a:r>
              <a:rPr lang="sl-SI" sz="3600" dirty="0">
                <a:solidFill>
                  <a:srgbClr val="FF0000"/>
                </a:solidFill>
              </a:rPr>
              <a:t>14</a:t>
            </a:r>
            <a:r>
              <a:rPr lang="sl-SI" sz="3600" dirty="0"/>
              <a:t>]</a:t>
            </a:r>
          </a:p>
          <a:p>
            <a:endParaRPr lang="sl-SI" sz="3600" dirty="0"/>
          </a:p>
        </p:txBody>
      </p:sp>
    </p:spTree>
    <p:extLst>
      <p:ext uri="{BB962C8B-B14F-4D97-AF65-F5344CB8AC3E}">
        <p14:creationId xmlns:p14="http://schemas.microsoft.com/office/powerpoint/2010/main" val="2641493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Prejšnjič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err="1" smtClean="0"/>
              <a:t>naredili</a:t>
            </a:r>
            <a:r>
              <a:rPr lang="en-US" sz="3600" dirty="0" smtClean="0"/>
              <a:t> </a:t>
            </a:r>
            <a:r>
              <a:rPr lang="en-US" sz="3600" dirty="0" err="1" smtClean="0"/>
              <a:t>vse</a:t>
            </a:r>
            <a:r>
              <a:rPr lang="en-US" sz="3600" dirty="0" smtClean="0"/>
              <a:t> </a:t>
            </a:r>
            <a:r>
              <a:rPr lang="en-US" sz="3600" dirty="0" err="1" smtClean="0"/>
              <a:t>možne</a:t>
            </a:r>
            <a:r>
              <a:rPr lang="en-US" sz="3600" dirty="0" smtClean="0"/>
              <a:t> </a:t>
            </a:r>
            <a:r>
              <a:rPr lang="en-US" sz="3600" dirty="0" err="1" smtClean="0"/>
              <a:t>načine</a:t>
            </a:r>
            <a:r>
              <a:rPr lang="en-US" sz="3600" dirty="0" smtClean="0"/>
              <a:t> </a:t>
            </a:r>
            <a:r>
              <a:rPr lang="en-US" sz="3600" dirty="0" err="1" smtClean="0"/>
              <a:t>pobiranja</a:t>
            </a:r>
            <a:r>
              <a:rPr lang="en-US" sz="3600" dirty="0" smtClean="0"/>
              <a:t> (2n)</a:t>
            </a:r>
            <a:br>
              <a:rPr lang="en-US" sz="3600" dirty="0" smtClean="0"/>
            </a:br>
            <a:r>
              <a:rPr lang="en-US" sz="3600" dirty="0" smtClean="0"/>
              <a:t>med </a:t>
            </a:r>
            <a:r>
              <a:rPr lang="en-US" sz="3600" dirty="0" err="1" smtClean="0"/>
              <a:t>veljavnimi</a:t>
            </a:r>
            <a:r>
              <a:rPr lang="en-US" sz="3600" dirty="0" smtClean="0"/>
              <a:t> </a:t>
            </a:r>
            <a:r>
              <a:rPr lang="en-US" sz="3600" dirty="0" err="1" smtClean="0"/>
              <a:t>poiskali</a:t>
            </a:r>
            <a:r>
              <a:rPr lang="en-US" sz="3600" dirty="0" smtClean="0"/>
              <a:t> </a:t>
            </a:r>
            <a:r>
              <a:rPr lang="en-US" sz="3600" dirty="0" err="1" smtClean="0"/>
              <a:t>najboljšo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de-DE" sz="3100" dirty="0" smtClean="0"/>
              <a:t>[</a:t>
            </a:r>
            <a:r>
              <a:rPr lang="de-DE" sz="3100" dirty="0"/>
              <a:t>in pri tem spoznali </a:t>
            </a:r>
            <a:r>
              <a:rPr lang="de-DE" sz="3100" dirty="0">
                <a:latin typeface="Courier New" panose="02070309020205020404" pitchFamily="49" charset="0"/>
                <a:cs typeface="Courier New" panose="02070309020205020404" pitchFamily="49" charset="0"/>
              </a:rPr>
              <a:t>bin</a:t>
            </a:r>
            <a:r>
              <a:rPr lang="de-DE" sz="3100" dirty="0"/>
              <a:t>, </a:t>
            </a:r>
            <a:r>
              <a:rPr lang="de-DE" sz="3100" dirty="0">
                <a:latin typeface="Courier New" panose="02070309020205020404" pitchFamily="49" charset="0"/>
                <a:cs typeface="Courier New" panose="02070309020205020404" pitchFamily="49" charset="0"/>
              </a:rPr>
              <a:t>zip</a:t>
            </a:r>
            <a:r>
              <a:rPr lang="de-DE" sz="3100" dirty="0"/>
              <a:t>, …]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/>
              <a:t>Bo naša rešitev prišla do rešitve pri 50 podatkih?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985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Razmišljajmo drugače …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122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95283" y="4089842"/>
            <a:ext cx="50392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/>
              <a:t>največja_vsota</a:t>
            </a:r>
            <a:r>
              <a:rPr lang="en-US" sz="3200" dirty="0"/>
              <a:t>(0) ::=</a:t>
            </a:r>
          </a:p>
        </p:txBody>
      </p:sp>
      <p:sp>
        <p:nvSpPr>
          <p:cNvPr id="5" name="Rectangle 4"/>
          <p:cNvSpPr/>
          <p:nvPr/>
        </p:nvSpPr>
        <p:spPr>
          <a:xfrm>
            <a:off x="6697347" y="4089842"/>
            <a:ext cx="13064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0</a:t>
            </a:r>
          </a:p>
        </p:txBody>
      </p:sp>
      <p:sp>
        <p:nvSpPr>
          <p:cNvPr id="6" name="Explosion 2 5"/>
          <p:cNvSpPr/>
          <p:nvPr/>
        </p:nvSpPr>
        <p:spPr>
          <a:xfrm rot="20479181">
            <a:off x="3878764" y="712369"/>
            <a:ext cx="5344675" cy="2290575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l-SI" sz="3200" dirty="0"/>
              <a:t>Ni kovancev, ni bureka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66139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27836" y="4039821"/>
            <a:ext cx="50392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/>
              <a:t>največja_vsota</a:t>
            </a:r>
            <a:r>
              <a:rPr lang="en-US" sz="3200" dirty="0"/>
              <a:t>(</a:t>
            </a:r>
            <a:r>
              <a:rPr lang="sl-SI" sz="3200" dirty="0"/>
              <a:t>1</a:t>
            </a:r>
            <a:r>
              <a:rPr lang="en-US" sz="3200" dirty="0"/>
              <a:t>) ::=</a:t>
            </a:r>
          </a:p>
        </p:txBody>
      </p:sp>
      <p:sp>
        <p:nvSpPr>
          <p:cNvPr id="5" name="Rectangle 4"/>
          <p:cNvSpPr/>
          <p:nvPr/>
        </p:nvSpPr>
        <p:spPr>
          <a:xfrm>
            <a:off x="7012230" y="4039821"/>
            <a:ext cx="13064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200" dirty="0"/>
              <a:t>K[1]</a:t>
            </a:r>
            <a:endParaRPr lang="en-US" sz="3200" dirty="0"/>
          </a:p>
        </p:txBody>
      </p:sp>
      <p:sp>
        <p:nvSpPr>
          <p:cNvPr id="7" name="Explosion 2 6"/>
          <p:cNvSpPr/>
          <p:nvPr/>
        </p:nvSpPr>
        <p:spPr>
          <a:xfrm>
            <a:off x="3500016" y="222196"/>
            <a:ext cx="5344675" cy="2290575"/>
          </a:xfrm>
          <a:prstGeom prst="irregularSeal2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l-SI" sz="3200" dirty="0"/>
              <a:t>Le en kovanec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77384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63652" y="3887116"/>
            <a:ext cx="50392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/>
              <a:t>največja_vsota</a:t>
            </a:r>
            <a:r>
              <a:rPr lang="en-US" sz="3200" dirty="0"/>
              <a:t>(</a:t>
            </a:r>
            <a:r>
              <a:rPr lang="sl-SI" sz="3200" dirty="0"/>
              <a:t>2</a:t>
            </a:r>
            <a:r>
              <a:rPr lang="en-US" sz="3200" dirty="0"/>
              <a:t>) ::=</a:t>
            </a:r>
          </a:p>
        </p:txBody>
      </p:sp>
      <p:sp>
        <p:nvSpPr>
          <p:cNvPr id="5" name="Rectangle 4"/>
          <p:cNvSpPr/>
          <p:nvPr/>
        </p:nvSpPr>
        <p:spPr>
          <a:xfrm>
            <a:off x="7349678" y="4199749"/>
            <a:ext cx="13064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200" dirty="0"/>
              <a:t>K[2]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7349678" y="3594728"/>
            <a:ext cx="13064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200" dirty="0"/>
              <a:t>K[1]</a:t>
            </a:r>
            <a:endParaRPr lang="en-US" sz="3200" dirty="0"/>
          </a:p>
        </p:txBody>
      </p:sp>
      <p:sp>
        <p:nvSpPr>
          <p:cNvPr id="7" name="Explosion 2 6"/>
          <p:cNvSpPr/>
          <p:nvPr/>
        </p:nvSpPr>
        <p:spPr>
          <a:xfrm>
            <a:off x="3347311" y="228707"/>
            <a:ext cx="5344675" cy="2290575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l-SI" sz="3200" dirty="0"/>
              <a:t>Že izbiramo!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05707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526</Words>
  <Application>Microsoft Office PowerPoint</Application>
  <PresentationFormat>Widescreen</PresentationFormat>
  <Paragraphs>78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Courier New</vt:lpstr>
      <vt:lpstr>Office Theme</vt:lpstr>
      <vt:lpstr>Poberimo največ</vt:lpstr>
      <vt:lpstr>Kovanci v vrsti</vt:lpstr>
      <vt:lpstr>PowerPoint Presentation</vt:lpstr>
      <vt:lpstr>PowerPoint Presentation</vt:lpstr>
      <vt:lpstr>Prejšnjič:  naredili vse možne načine pobiranja (2n) med veljavnimi poiskali najboljšo [in pri tem spoznali bin, zip, …] </vt:lpstr>
      <vt:lpstr>Razmišljajmo drugače …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Kaj naredimo z i-tim kovancem?</vt:lpstr>
      <vt:lpstr>Kaj naredimo z i-tim kovancem?</vt:lpstr>
      <vt:lpstr>PowerPoint Presentation</vt:lpstr>
      <vt:lpstr>Sprogramiramo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Poberimo največ</dc:title>
  <dc:creator>Matija Lokar</dc:creator>
  <cp:lastModifiedBy>Matija Lokar</cp:lastModifiedBy>
  <cp:revision>14</cp:revision>
  <dcterms:created xsi:type="dcterms:W3CDTF">2019-02-15T06:47:48Z</dcterms:created>
  <dcterms:modified xsi:type="dcterms:W3CDTF">2021-02-02T14:57:51Z</dcterms:modified>
</cp:coreProperties>
</file>