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4"/>
  </p:sldMasterIdLst>
  <p:notesMasterIdLst>
    <p:notesMasterId r:id="rId12"/>
  </p:notesMasterIdLst>
  <p:sldIdLst>
    <p:sldId id="278" r:id="rId5"/>
    <p:sldId id="281" r:id="rId6"/>
    <p:sldId id="282" r:id="rId7"/>
    <p:sldId id="280" r:id="rId8"/>
    <p:sldId id="283" r:id="rId9"/>
    <p:sldId id="284" r:id="rId10"/>
    <p:sldId id="279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969" autoAdjust="0"/>
    <p:restoredTop sz="94619" autoAdjust="0"/>
  </p:normalViewPr>
  <p:slideViewPr>
    <p:cSldViewPr snapToGrid="0">
      <p:cViewPr varScale="1">
        <p:scale>
          <a:sx n="101" d="100"/>
          <a:sy n="101" d="100"/>
        </p:scale>
        <p:origin x="132" y="30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theme" Target="theme/theme1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FD01546-198A-4195-BCF8-F0FF54C90E5E}" type="datetimeFigureOut">
              <a:rPr lang="en-US" smtClean="0"/>
              <a:t>4/22/2022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E6DE88F-1F85-4A27-9D34-D74A50E7B0D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00918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3AEA074-24A7-4657-AE02-A51F68EA6AA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578475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0693" y="1769540"/>
            <a:ext cx="9440034" cy="1828801"/>
          </a:xfrm>
        </p:spPr>
        <p:txBody>
          <a:bodyPr anchor="b">
            <a:normAutofit/>
          </a:bodyPr>
          <a:lstStyle>
            <a:lvl1pPr algn="ctr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0693" y="3773489"/>
            <a:ext cx="9440034" cy="1049867"/>
          </a:xfrm>
        </p:spPr>
        <p:txBody>
          <a:bodyPr anchor="t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D38747-4367-4BD2-8D51-C97E202738E2}" type="datetime1">
              <a:rPr lang="en-US" smtClean="0"/>
              <a:t>4/22/2022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07467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Slate-V2-HD-panoPhotoInset.png">
            <a:extLst>
              <a:ext uri="{FF2B5EF4-FFF2-40B4-BE49-F238E27FC236}">
                <a16:creationId xmlns:a16="http://schemas.microsoft.com/office/drawing/2014/main" id="{CE39118B-B3AD-4BD4-BA22-DEFF4E76CE9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883" y="547807"/>
            <a:ext cx="10141799" cy="381680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4565255"/>
            <a:ext cx="10355326" cy="543472"/>
          </a:xfrm>
        </p:spPr>
        <p:txBody>
          <a:bodyPr anchor="b">
            <a:normAutofit/>
          </a:bodyPr>
          <a:lstStyle>
            <a:lvl1pPr algn="ctr"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69349" y="695009"/>
            <a:ext cx="9845346" cy="3525671"/>
          </a:xfr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5247728"/>
            <a:ext cx="10353762" cy="543472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F1B079-7EF0-44EE-B798-BCC497C9F3B2}" type="datetime1">
              <a:rPr lang="en-US" smtClean="0"/>
              <a:t>4/22/2022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95022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8437"/>
            <a:ext cx="10353762" cy="3534344"/>
          </a:xfrm>
        </p:spPr>
        <p:txBody>
          <a:bodyPr anchor="ctr"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295180"/>
            <a:ext cx="10353763" cy="1501826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F70A8-1D13-4657-95F0-A9EA54967B8D}" type="datetime1">
              <a:rPr lang="en-US" smtClean="0"/>
              <a:t>4/22/2022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38504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32749"/>
          </a:xfrm>
        </p:spPr>
        <p:txBody>
          <a:bodyPr anchor="t">
            <a:normAutofit/>
          </a:bodyPr>
          <a:lstStyle>
            <a:lvl1pPr marL="0" indent="0" algn="r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304353"/>
            <a:ext cx="10353763" cy="148949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EB90AC-71BD-4C7F-8ACA-7B3F18292E63}" type="datetime1">
              <a:rPr lang="en-US" smtClean="0"/>
              <a:t>4/22/2022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23F0D53-0705-41B7-8554-09D21E7807F9}"/>
              </a:ext>
            </a:extLst>
          </p:cNvPr>
          <p:cNvSpPr txBox="1"/>
          <p:nvPr/>
        </p:nvSpPr>
        <p:spPr>
          <a:xfrm>
            <a:off x="990600" y="88479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7F647CD-0F1A-4BB3-89E0-A74F1E1B098D}"/>
              </a:ext>
            </a:extLst>
          </p:cNvPr>
          <p:cNvSpPr txBox="1"/>
          <p:nvPr/>
        </p:nvSpPr>
        <p:spPr>
          <a:xfrm>
            <a:off x="10504716" y="292825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77529118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2126942"/>
            <a:ext cx="10353763" cy="25118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84" y="4650556"/>
            <a:ext cx="10352199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6EFC2C-8905-46F0-B443-CE905B76BA01}" type="datetime1">
              <a:rPr lang="en-US" smtClean="0"/>
              <a:t>4/22/2022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509250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97045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95" y="1885950"/>
            <a:ext cx="3300984" cy="76478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95" y="2768112"/>
            <a:ext cx="3300984" cy="302308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6711" y="1885949"/>
            <a:ext cx="3300984" cy="764783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435" y="2768112"/>
            <a:ext cx="3300984" cy="302308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66572" y="1885950"/>
            <a:ext cx="3300984" cy="76478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66572" y="2768110"/>
            <a:ext cx="3300984" cy="302308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079DC3-C9B5-499E-9140-0DC28B7074E2}" type="datetime1">
              <a:rPr lang="en-US" smtClean="0"/>
              <a:t>4/22/2022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264781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ate-V2-HD-3colPhotoInset.png">
            <a:extLst>
              <a:ext uri="{FF2B5EF4-FFF2-40B4-BE49-F238E27FC236}">
                <a16:creationId xmlns:a16="http://schemas.microsoft.com/office/drawing/2014/main" id="{7E87C569-D426-4615-ADA7-B370EA98340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962" y="1818214"/>
            <a:ext cx="3339972" cy="1847851"/>
          </a:xfrm>
          <a:prstGeom prst="rect">
            <a:avLst/>
          </a:prstGeom>
        </p:spPr>
      </p:pic>
      <p:pic>
        <p:nvPicPr>
          <p:cNvPr id="36" name="Picture 35" descr="Slate-V2-HD-3colPhotoInset.png">
            <a:extLst>
              <a:ext uri="{FF2B5EF4-FFF2-40B4-BE49-F238E27FC236}">
                <a16:creationId xmlns:a16="http://schemas.microsoft.com/office/drawing/2014/main" id="{7B353ED4-7AD0-46C9-88ED-1A16B1433AF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3800" y="1818214"/>
            <a:ext cx="3339972" cy="1847851"/>
          </a:xfrm>
          <a:prstGeom prst="rect">
            <a:avLst/>
          </a:prstGeom>
        </p:spPr>
      </p:pic>
      <p:pic>
        <p:nvPicPr>
          <p:cNvPr id="37" name="Picture 36" descr="Slate-V2-HD-3colPhotoInset.png">
            <a:extLst>
              <a:ext uri="{FF2B5EF4-FFF2-40B4-BE49-F238E27FC236}">
                <a16:creationId xmlns:a16="http://schemas.microsoft.com/office/drawing/2014/main" id="{F561D985-AD57-459A-B3A6-EBF29603976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6051" y="1818214"/>
            <a:ext cx="3339972" cy="1847851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94" y="609600"/>
            <a:ext cx="10353763" cy="97045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95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018102" y="1938918"/>
            <a:ext cx="3092368" cy="160295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95" y="4572443"/>
            <a:ext cx="3300984" cy="121875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88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45743" y="1939094"/>
            <a:ext cx="3092368" cy="160816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435" y="4572442"/>
            <a:ext cx="3300984" cy="121875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66697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75698" y="1934432"/>
            <a:ext cx="3092368" cy="160729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66572" y="4572442"/>
            <a:ext cx="3300984" cy="121875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BB33EA-E472-4D22-9C03-A9C14AA21CED}" type="datetime1">
              <a:rPr lang="en-US" smtClean="0"/>
              <a:t>4/22/2022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32546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C55A3C-5767-4844-A0A3-83778C2E5409}" type="datetime1">
              <a:rPr lang="en-US" smtClean="0"/>
              <a:t>4/22/2022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48654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1761067"/>
            <a:ext cx="9590550" cy="1828813"/>
          </a:xfrm>
        </p:spPr>
        <p:txBody>
          <a:bodyPr anchor="b"/>
          <a:lstStyle>
            <a:lvl1pPr algn="ctr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3763439"/>
            <a:ext cx="9590550" cy="1333494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507A8-A5CF-4D38-AB86-7EDDA87A85D4}" type="datetime1">
              <a:rPr lang="en-US" smtClean="0"/>
              <a:t>4/22/2022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6401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126187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3795" y="2076450"/>
            <a:ext cx="4856841" cy="3622671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10716" y="2076451"/>
            <a:ext cx="4856841" cy="3622672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FCD27C-8599-43EF-BA1D-14DDC1946E06}" type="datetime1">
              <a:rPr lang="en-US" smtClean="0"/>
              <a:t>4/22/2022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82058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 descr="Slate-V2-HD-compPhotoInset.png">
            <a:extLst>
              <a:ext uri="{FF2B5EF4-FFF2-40B4-BE49-F238E27FC236}">
                <a16:creationId xmlns:a16="http://schemas.microsoft.com/office/drawing/2014/main" id="{37B721FF-D609-4D98-9D19-CF75AA8A54F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795" y="1734506"/>
            <a:ext cx="5029200" cy="4099959"/>
          </a:xfrm>
          <a:prstGeom prst="rect">
            <a:avLst/>
          </a:prstGeom>
        </p:spPr>
      </p:pic>
      <p:pic>
        <p:nvPicPr>
          <p:cNvPr id="21" name="Picture 20" descr="Slate-V2-HD-compPhotoInset.png">
            <a:extLst>
              <a:ext uri="{FF2B5EF4-FFF2-40B4-BE49-F238E27FC236}">
                <a16:creationId xmlns:a16="http://schemas.microsoft.com/office/drawing/2014/main" id="{073936BD-C868-433F-8E84-D6DD8E640E3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8357" y="1734506"/>
            <a:ext cx="5029200" cy="409995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97045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6013" y="1855153"/>
            <a:ext cx="4764764" cy="692494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6013" y="2702103"/>
            <a:ext cx="4764764" cy="3043533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63166" y="1855152"/>
            <a:ext cx="4779582" cy="692495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63167" y="2702103"/>
            <a:ext cx="4779581" cy="3043533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343D99-809A-49C0-96E5-4250D0B498EE}" type="datetime1">
              <a:rPr lang="en-US" smtClean="0"/>
              <a:t>4/22/2022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51203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43DE9B-B678-4EFB-BB7D-A4370204A0B0}" type="datetime1">
              <a:rPr lang="en-US" smtClean="0"/>
              <a:t>4/22/2022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90940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8812DA-F765-4142-A6A3-A8ED7235E082}" type="datetime1">
              <a:rPr lang="en-US" smtClean="0"/>
              <a:t>4/22/2022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51302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3706889" cy="1821918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55633" y="609600"/>
            <a:ext cx="6411924" cy="5080001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2673351"/>
            <a:ext cx="3706889" cy="301625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0277FD-7DE6-41D4-930D-AC99F5AFE54E}" type="datetime1">
              <a:rPr lang="en-US" smtClean="0"/>
              <a:t>4/22/2022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35569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 descr="Slate-V2-HD-vertPhotoInset.png">
            <a:extLst>
              <a:ext uri="{FF2B5EF4-FFF2-40B4-BE49-F238E27FC236}">
                <a16:creationId xmlns:a16="http://schemas.microsoft.com/office/drawing/2014/main" id="{4D06E496-ACBA-4063-B4A1-C5C484EE5A7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3665" y="609600"/>
            <a:ext cx="3584166" cy="520483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763701"/>
            <a:ext cx="5707899" cy="1675559"/>
          </a:xfrm>
        </p:spPr>
        <p:txBody>
          <a:bodyPr anchor="b">
            <a:noAutofit/>
          </a:bodyPr>
          <a:lstStyle>
            <a:lvl1pPr algn="ctr">
              <a:defRPr sz="32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42551" y="763702"/>
            <a:ext cx="3275751" cy="4912822"/>
          </a:xfr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73698" y="2679699"/>
            <a:ext cx="4588094" cy="3135695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A15526-7079-4B7B-987C-1B5FAE11A0FF}" type="datetime1">
              <a:rPr lang="en-US" smtClean="0"/>
              <a:t>4/22/2022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0567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1257300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95" y="2076450"/>
            <a:ext cx="10353762" cy="3714749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6" y="6000749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fld id="{073ED0CC-082F-4160-86E5-0D6041F12778}" type="datetime1">
              <a:rPr lang="en-US" smtClean="0"/>
              <a:t>4/22/2022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95" y="6000749"/>
            <a:ext cx="66728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6000749"/>
            <a:ext cx="75354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897835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</p:sldLayoutIdLst>
  <p:hf sldNum="0" hdr="0" ftr="0" dt="0"/>
  <p:txStyles>
    <p:titleStyle>
      <a:lvl1pPr algn="ctr" defTabSz="457200" rtl="0" eaLnBrk="1" latinLnBrk="0" hangingPunct="1">
        <a:lnSpc>
          <a:spcPct val="90000"/>
        </a:lnSpc>
        <a:spcBef>
          <a:spcPct val="0"/>
        </a:spcBef>
        <a:buNone/>
        <a:defRPr sz="46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06000" algn="l" defTabSz="457200" rtl="0" eaLnBrk="1" latinLnBrk="0" hangingPunct="1">
        <a:lnSpc>
          <a:spcPct val="110000"/>
        </a:lnSpc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23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1pPr>
      <a:lvl2pPr marL="72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"/>
        <a:defRPr sz="21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2pPr>
      <a:lvl3pPr marL="1026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8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3pPr>
      <a:lvl4pPr marL="1386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"/>
        <a:defRPr sz="16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4pPr>
      <a:lvl5pPr marL="1674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6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5pPr>
      <a:lvl6pPr marL="20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6pPr>
      <a:lvl7pPr marL="240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7pPr>
      <a:lvl8pPr marL="278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8pPr>
      <a:lvl9pPr marL="310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1.xml"/><Relationship Id="rId4" Type="http://schemas.openxmlformats.org/officeDocument/2006/relationships/image" Target="../media/image6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hyperlink" Target="P%20vs%20NP%20on%20TV%20-%20Computerphile" TargetMode="External"/><Relationship Id="rId13" Type="http://schemas.openxmlformats.org/officeDocument/2006/relationships/hyperlink" Target="https://youtuhttps/youtu.be/Of_cpDNoZtE?list=PLjC8ZiJ_42pzM9bjRdzq5YXOBy5A4EU_U.be/Of_cpDNoZtE?list=PLjC8ZiJ_42pzM9bjRdzq5YXOBy5A4EU_U" TargetMode="External"/><Relationship Id="rId3" Type="http://schemas.openxmlformats.org/officeDocument/2006/relationships/notesSlide" Target="../notesSlides/notesSlide1.xml"/><Relationship Id="rId7" Type="http://schemas.openxmlformats.org/officeDocument/2006/relationships/hyperlink" Target="https://www.youtube.com/watch?v=YX40hbAHx3s" TargetMode="External"/><Relationship Id="rId12" Type="http://schemas.openxmlformats.org/officeDocument/2006/relationships/hyperlink" Target="https://www.youtube.com/watch?v=u2DLlNQiPB4" TargetMode="Externa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2.xml"/><Relationship Id="rId6" Type="http://schemas.openxmlformats.org/officeDocument/2006/relationships/image" Target="../media/image13.png"/><Relationship Id="rId11" Type="http://schemas.openxmlformats.org/officeDocument/2006/relationships/hyperlink" Target="https://youtu.be/moPtwq_cVH8?list=PLjC8ZiJ_42pzM9bjRdzq5YXOBy5A4EU_U" TargetMode="External"/><Relationship Id="rId5" Type="http://schemas.openxmlformats.org/officeDocument/2006/relationships/image" Target="../media/image12.jpeg"/><Relationship Id="rId15" Type="http://schemas.openxmlformats.org/officeDocument/2006/relationships/hyperlink" Target="https://youtu.be/XDTOs8MgQfg?list=PLjC8ZiJ_42pzM9bjRdzq5YXOBy5A4EU_U" TargetMode="External"/><Relationship Id="rId10" Type="http://schemas.openxmlformats.org/officeDocument/2006/relationships/hyperlink" Target="https://www.youtube.com/watch?v=EHp4FPyajKQ" TargetMode="External"/><Relationship Id="rId4" Type="http://schemas.openxmlformats.org/officeDocument/2006/relationships/image" Target="../media/image1.jpeg"/><Relationship Id="rId9" Type="http://schemas.openxmlformats.org/officeDocument/2006/relationships/hyperlink" Target="https://www.youtube.com/watch?v=OY41QYPI8cw" TargetMode="External"/><Relationship Id="rId14" Type="http://schemas.openxmlformats.org/officeDocument/2006/relationships/hyperlink" Target="https://www.youtube.com/watch?v=jQPb7DRMoZY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>
            <a:duotone>
              <a:schemeClr val="bg1">
                <a:shade val="80000"/>
                <a:lumMod val="80000"/>
              </a:schemeClr>
              <a:schemeClr val="bg1">
                <a:tint val="98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F8A1C807-B9AD-4C9B-BF9F-60F0342899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1" y="10"/>
            <a:ext cx="12192001" cy="6857990"/>
          </a:xfrm>
          <a:prstGeom prst="rect">
            <a:avLst/>
          </a:prstGeom>
        </p:spPr>
      </p:pic>
      <p:sp useBgFill="1">
        <p:nvSpPr>
          <p:cNvPr id="103" name="Freeform 5">
            <a:extLst>
              <a:ext uri="{FF2B5EF4-FFF2-40B4-BE49-F238E27FC236}">
                <a16:creationId xmlns:a16="http://schemas.microsoft.com/office/drawing/2014/main" id="{FE469E50-3893-4ED6-92BA-2985C32B0CA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rot="5400000">
            <a:off x="7131809" y="1385982"/>
            <a:ext cx="4031414" cy="4100418"/>
          </a:xfrm>
          <a:custGeom>
            <a:avLst/>
            <a:gdLst>
              <a:gd name="T0" fmla="*/ 1577 w 1601"/>
              <a:gd name="T1" fmla="*/ 0 h 696"/>
              <a:gd name="T2" fmla="*/ 833 w 1601"/>
              <a:gd name="T3" fmla="*/ 0 h 696"/>
              <a:gd name="T4" fmla="*/ 768 w 1601"/>
              <a:gd name="T5" fmla="*/ 0 h 696"/>
              <a:gd name="T6" fmla="*/ 24 w 1601"/>
              <a:gd name="T7" fmla="*/ 0 h 696"/>
              <a:gd name="T8" fmla="*/ 0 w 1601"/>
              <a:gd name="T9" fmla="*/ 27 h 696"/>
              <a:gd name="T10" fmla="*/ 0 w 1601"/>
              <a:gd name="T11" fmla="*/ 669 h 696"/>
              <a:gd name="T12" fmla="*/ 24 w 1601"/>
              <a:gd name="T13" fmla="*/ 696 h 696"/>
              <a:gd name="T14" fmla="*/ 768 w 1601"/>
              <a:gd name="T15" fmla="*/ 696 h 696"/>
              <a:gd name="T16" fmla="*/ 833 w 1601"/>
              <a:gd name="T17" fmla="*/ 696 h 696"/>
              <a:gd name="T18" fmla="*/ 1577 w 1601"/>
              <a:gd name="T19" fmla="*/ 696 h 696"/>
              <a:gd name="T20" fmla="*/ 1601 w 1601"/>
              <a:gd name="T21" fmla="*/ 669 h 696"/>
              <a:gd name="T22" fmla="*/ 1601 w 1601"/>
              <a:gd name="T23" fmla="*/ 27 h 696"/>
              <a:gd name="T24" fmla="*/ 1577 w 1601"/>
              <a:gd name="T25" fmla="*/ 0 h 6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601" h="696">
                <a:moveTo>
                  <a:pt x="1577" y="0"/>
                </a:moveTo>
                <a:cubicBezTo>
                  <a:pt x="833" y="0"/>
                  <a:pt x="833" y="0"/>
                  <a:pt x="833" y="0"/>
                </a:cubicBezTo>
                <a:cubicBezTo>
                  <a:pt x="768" y="0"/>
                  <a:pt x="768" y="0"/>
                  <a:pt x="768" y="0"/>
                </a:cubicBezTo>
                <a:cubicBezTo>
                  <a:pt x="24" y="0"/>
                  <a:pt x="24" y="0"/>
                  <a:pt x="24" y="0"/>
                </a:cubicBezTo>
                <a:cubicBezTo>
                  <a:pt x="11" y="0"/>
                  <a:pt x="0" y="12"/>
                  <a:pt x="0" y="27"/>
                </a:cubicBezTo>
                <a:cubicBezTo>
                  <a:pt x="0" y="669"/>
                  <a:pt x="0" y="669"/>
                  <a:pt x="0" y="669"/>
                </a:cubicBezTo>
                <a:cubicBezTo>
                  <a:pt x="0" y="684"/>
                  <a:pt x="11" y="696"/>
                  <a:pt x="24" y="696"/>
                </a:cubicBezTo>
                <a:cubicBezTo>
                  <a:pt x="768" y="696"/>
                  <a:pt x="768" y="696"/>
                  <a:pt x="768" y="696"/>
                </a:cubicBezTo>
                <a:cubicBezTo>
                  <a:pt x="833" y="696"/>
                  <a:pt x="833" y="696"/>
                  <a:pt x="833" y="696"/>
                </a:cubicBezTo>
                <a:cubicBezTo>
                  <a:pt x="1577" y="696"/>
                  <a:pt x="1577" y="696"/>
                  <a:pt x="1577" y="696"/>
                </a:cubicBezTo>
                <a:cubicBezTo>
                  <a:pt x="1590" y="696"/>
                  <a:pt x="1601" y="684"/>
                  <a:pt x="1601" y="669"/>
                </a:cubicBezTo>
                <a:cubicBezTo>
                  <a:pt x="1601" y="27"/>
                  <a:pt x="1601" y="27"/>
                  <a:pt x="1601" y="27"/>
                </a:cubicBezTo>
                <a:cubicBezTo>
                  <a:pt x="1601" y="12"/>
                  <a:pt x="1590" y="0"/>
                  <a:pt x="1577" y="0"/>
                </a:cubicBezTo>
                <a:close/>
              </a:path>
            </a:pathLst>
          </a:custGeom>
          <a:ln>
            <a:noFill/>
          </a:ln>
          <a:effectLst>
            <a:outerShdw blurRad="50800" dist="38100" dir="5400000" algn="tl" rotWithShape="0">
              <a:srgbClr val="000000">
                <a:alpha val="43000"/>
              </a:srgbClr>
            </a:outerShdw>
          </a:effectLst>
          <a:extLst>
            <a:ext uri="{91240B29-F687-4f45-9708-019B960494DF}">
              <a14:hiddenLine xmlns="" xmlns:a14="http://schemas.microsoft.com/office/drawing/2010/main" xmlns:p14="http://schemas.microsoft.com/office/powerpoint/2010/main" xmlns:a16="http://schemas.microsoft.com/office/drawing/2014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oudy Old Style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D1F047C-C727-42A7-85C5-68C5AA1B1A9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389962" y="1673524"/>
            <a:ext cx="3485073" cy="2420504"/>
          </a:xfrm>
        </p:spPr>
        <p:txBody>
          <a:bodyPr>
            <a:normAutofit/>
          </a:bodyPr>
          <a:lstStyle/>
          <a:p>
            <a:pPr algn="l"/>
            <a:r>
              <a:rPr lang="en-US" sz="4000" dirty="0"/>
              <a:t>P  vs. NP</a:t>
            </a:r>
          </a:p>
        </p:txBody>
      </p:sp>
    </p:spTree>
    <p:extLst>
      <p:ext uri="{BB962C8B-B14F-4D97-AF65-F5344CB8AC3E}">
        <p14:creationId xmlns:p14="http://schemas.microsoft.com/office/powerpoint/2010/main" val="41678842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4A7E19AE-AFAB-4F97-A12B-2461702BFB1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50" y="66675"/>
            <a:ext cx="12153900" cy="6724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992211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1083431E-276E-447D-9075-16581891F39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675" y="223837"/>
            <a:ext cx="12058650" cy="6410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572987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1426ACB3-6653-45AC-8B70-9E3EDFDEA6D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6712" y="100012"/>
            <a:ext cx="11458575" cy="6657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509018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B457B13-B9D4-42E8-A5F2-34422416D94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9062" y="19050"/>
            <a:ext cx="11953875" cy="6819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701038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omplexity — Classes and Their Limitations | by Yamac Eren Ay | Mar, 2022 |  Medium">
            <a:extLst>
              <a:ext uri="{FF2B5EF4-FFF2-40B4-BE49-F238E27FC236}">
                <a16:creationId xmlns:a16="http://schemas.microsoft.com/office/drawing/2014/main" id="{DCC32898-89DF-45A6-84CF-665390EE7F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0825" y="295275"/>
            <a:ext cx="6610350" cy="6267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8386704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4">
            <a:duotone>
              <a:schemeClr val="bg1">
                <a:shade val="80000"/>
                <a:lumMod val="80000"/>
              </a:schemeClr>
              <a:schemeClr val="bg1">
                <a:tint val="98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5" name="Rectangle 54">
            <a:extLst>
              <a:ext uri="{FF2B5EF4-FFF2-40B4-BE49-F238E27FC236}">
                <a16:creationId xmlns:a16="http://schemas.microsoft.com/office/drawing/2014/main" id="{0EF2A0DA-AE81-4A45-972E-646AC2870C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oudy Old Style"/>
              <a:ea typeface="+mn-ea"/>
              <a:cs typeface="+mn-cs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2B2D6DE-C9B5-4678-91EF-77E85F2350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-1"/>
          <a:stretch/>
        </p:blipFill>
        <p:spPr>
          <a:xfrm>
            <a:off x="-8622" y="10"/>
            <a:ext cx="6096000" cy="6857990"/>
          </a:xfrm>
          <a:prstGeom prst="rect">
            <a:avLst/>
          </a:prstGeom>
        </p:spPr>
      </p:pic>
      <p:pic>
        <p:nvPicPr>
          <p:cNvPr id="57" name="Picture 56">
            <a:extLst>
              <a:ext uri="{FF2B5EF4-FFF2-40B4-BE49-F238E27FC236}">
                <a16:creationId xmlns:a16="http://schemas.microsoft.com/office/drawing/2014/main" id="{B536FA4E-0152-4E27-91DA-0FC22D1846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257026" y="1"/>
            <a:ext cx="5934973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9559F60-4CE1-4E2F-86EA-1B60679F1F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00493" y="609600"/>
            <a:ext cx="4538124" cy="970450"/>
          </a:xfrm>
        </p:spPr>
        <p:txBody>
          <a:bodyPr anchor="b">
            <a:normAutofit/>
          </a:bodyPr>
          <a:lstStyle/>
          <a:p>
            <a:pPr algn="l"/>
            <a:r>
              <a:rPr lang="en-US" sz="4000" dirty="0" err="1"/>
              <a:t>Povezave</a:t>
            </a:r>
            <a:r>
              <a:rPr lang="en-US" sz="4000" dirty="0"/>
              <a:t>	</a:t>
            </a:r>
          </a:p>
        </p:txBody>
      </p:sp>
      <p:sp>
        <p:nvSpPr>
          <p:cNvPr id="24" name="Content Placeholder 2">
            <a:extLst>
              <a:ext uri="{FF2B5EF4-FFF2-40B4-BE49-F238E27FC236}">
                <a16:creationId xmlns:a16="http://schemas.microsoft.com/office/drawing/2014/main" id="{F260476B-CCA6-412B-A9C5-399C34AE6F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00493" y="1732449"/>
            <a:ext cx="4403596" cy="4058751"/>
          </a:xfrm>
        </p:spPr>
        <p:txBody>
          <a:bodyPr anchor="t">
            <a:normAutofit fontScale="92500" lnSpcReduction="20000"/>
          </a:bodyPr>
          <a:lstStyle/>
          <a:p>
            <a:r>
              <a:rPr lang="en-US" sz="1600" b="0" i="0" dirty="0">
                <a:effectLst/>
                <a:latin typeface="Roboto" panose="02000000000000000000" pitchFamily="2" charset="0"/>
                <a:hlinkClick r:id="rId7"/>
              </a:rPr>
              <a:t>P vs. NP and the Computational Complexity Zoo</a:t>
            </a:r>
            <a:endParaRPr lang="en-US" sz="2000" b="0" i="0" dirty="0">
              <a:effectLst/>
              <a:latin typeface="Roboto" panose="02000000000000000000" pitchFamily="2" charset="0"/>
              <a:hlinkClick r:id="rId8"/>
            </a:endParaRPr>
          </a:p>
          <a:p>
            <a:r>
              <a:rPr lang="en-US" sz="1600" b="0" i="0" dirty="0">
                <a:effectLst/>
                <a:latin typeface="Roboto" panose="02000000000000000000" pitchFamily="2" charset="0"/>
                <a:hlinkClick r:id="rId9"/>
              </a:rPr>
              <a:t>P vs. NP - An Introduction</a:t>
            </a:r>
            <a:endParaRPr lang="en-US" sz="1600" b="0" i="0" dirty="0">
              <a:effectLst/>
              <a:latin typeface="Roboto" panose="02000000000000000000" pitchFamily="2" charset="0"/>
            </a:endParaRPr>
          </a:p>
          <a:p>
            <a:r>
              <a:rPr lang="en-US" sz="1600" dirty="0">
                <a:effectLst/>
                <a:latin typeface="Roboto" panose="02000000000000000000" pitchFamily="2" charset="0"/>
                <a:hlinkClick r:id="rId10"/>
              </a:rPr>
              <a:t>P vs. NP - The Biggest Unsolved Problem in Computer Science</a:t>
            </a:r>
            <a:endParaRPr lang="en-US" sz="1600" dirty="0">
              <a:effectLst/>
              <a:latin typeface="Roboto" panose="02000000000000000000" pitchFamily="2" charset="0"/>
            </a:endParaRPr>
          </a:p>
          <a:p>
            <a:r>
              <a:rPr lang="en-US" sz="1600" dirty="0">
                <a:effectLst/>
                <a:latin typeface="Roboto" panose="02000000000000000000" pitchFamily="2" charset="0"/>
                <a:hlinkClick r:id="rId11"/>
              </a:rPr>
              <a:t>Lecture 23: Computational Complexity</a:t>
            </a:r>
            <a:endParaRPr lang="en-US" sz="1600" dirty="0">
              <a:effectLst/>
              <a:latin typeface="Roboto" panose="02000000000000000000" pitchFamily="2" charset="0"/>
            </a:endParaRPr>
          </a:p>
          <a:p>
            <a:r>
              <a:rPr lang="en-US" sz="1600" dirty="0">
                <a:effectLst/>
                <a:latin typeface="Roboto" panose="02000000000000000000" pitchFamily="2" charset="0"/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 vs NP on TV – Computerphile</a:t>
            </a:r>
            <a:endParaRPr lang="en-US" sz="1600" dirty="0">
              <a:effectLst/>
              <a:latin typeface="Roboto" panose="02000000000000000000" pitchFamily="2" charset="0"/>
            </a:endParaRPr>
          </a:p>
          <a:p>
            <a:r>
              <a:rPr lang="en-US" sz="1600" dirty="0">
                <a:effectLst/>
                <a:latin typeface="Roboto" panose="02000000000000000000" pitchFamily="2" charset="0"/>
                <a:hlinkClick r:id="rId1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What is complexity theory? (P vs. NP explained visually)</a:t>
            </a:r>
            <a:endParaRPr lang="en-US" sz="1600" dirty="0">
              <a:effectLst/>
              <a:latin typeface="Roboto" panose="02000000000000000000" pitchFamily="2" charset="0"/>
            </a:endParaRPr>
          </a:p>
          <a:p>
            <a:r>
              <a:rPr lang="en-US" sz="1600" dirty="0">
                <a:effectLst/>
                <a:latin typeface="Roboto" panose="02000000000000000000" pitchFamily="2" charset="0"/>
                <a:hlinkClick r:id="rId13"/>
              </a:rPr>
              <a:t>The Formal Definition of P (P vs NP)</a:t>
            </a:r>
            <a:endParaRPr lang="en-US" sz="1600" dirty="0">
              <a:effectLst/>
              <a:latin typeface="Roboto" panose="02000000000000000000" pitchFamily="2" charset="0"/>
            </a:endParaRPr>
          </a:p>
          <a:p>
            <a:r>
              <a:rPr lang="en-US" sz="1600" dirty="0">
                <a:effectLst/>
                <a:latin typeface="Roboto" panose="02000000000000000000" pitchFamily="2" charset="0"/>
                <a:hlinkClick r:id="rId1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What Computers Can't Do - with Kevin Buzzard</a:t>
            </a:r>
            <a:endParaRPr lang="en-US" sz="1600" dirty="0">
              <a:effectLst/>
              <a:latin typeface="Roboto" panose="02000000000000000000" pitchFamily="2" charset="0"/>
            </a:endParaRPr>
          </a:p>
          <a:p>
            <a:r>
              <a:rPr lang="en-US" sz="1600" dirty="0">
                <a:effectLst/>
                <a:latin typeface="Roboto" panose="02000000000000000000" pitchFamily="2" charset="0"/>
                <a:hlinkClick r:id="rId15"/>
              </a:rPr>
              <a:t>Donald Knuth: P=NP | AI</a:t>
            </a:r>
            <a:endParaRPr lang="en-US" sz="1600" dirty="0">
              <a:effectLst/>
              <a:latin typeface="Roboto" panose="02000000000000000000" pitchFamily="2" charset="0"/>
            </a:endParaRPr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22023568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lateVTI">
  <a:themeElements>
    <a:clrScheme name="Custom 35">
      <a:dk1>
        <a:sysClr val="windowText" lastClr="000000"/>
      </a:dk1>
      <a:lt1>
        <a:sysClr val="window" lastClr="FFFFFF"/>
      </a:lt1>
      <a:dk2>
        <a:srgbClr val="4E3B30"/>
      </a:dk2>
      <a:lt2>
        <a:srgbClr val="F4EDD8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Custom 4">
      <a:majorFont>
        <a:latin typeface="Goudy Old Style"/>
        <a:ea typeface=""/>
        <a:cs typeface=""/>
      </a:majorFont>
      <a:minorFont>
        <a:latin typeface="Goudy Old Style"/>
        <a:ea typeface=""/>
        <a:cs typeface=""/>
      </a:minorFont>
    </a:fontScheme>
    <a:fmtScheme name="Slate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0000"/>
                <a:lumMod val="90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63500" dist="25400" dir="5400000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hardEdge"/>
          </a:sp3d>
        </a:effectStyle>
      </a:effectStyleLst>
      <a:bgFillStyleLst>
        <a:solidFill>
          <a:schemeClr val="phClr"/>
        </a:solidFill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lumMod val="80000"/>
              </a:schemeClr>
              <a:schemeClr val="phClr">
                <a:tint val="98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ateVTI" id="{35C4A07C-0176-4A32-9BCB-B016516853F0}" vid="{9B70D35C-BCA8-4715-BB49-8BE54A7FC07C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Green">
    <a:dk1>
      <a:sysClr val="windowText" lastClr="000000"/>
    </a:dk1>
    <a:lt1>
      <a:sysClr val="window" lastClr="FFFFFF"/>
    </a:lt1>
    <a:dk2>
      <a:srgbClr val="455F51"/>
    </a:dk2>
    <a:lt2>
      <a:srgbClr val="E3DED1"/>
    </a:lt2>
    <a:accent1>
      <a:srgbClr val="549E39"/>
    </a:accent1>
    <a:accent2>
      <a:srgbClr val="8AB833"/>
    </a:accent2>
    <a:accent3>
      <a:srgbClr val="C0CF3A"/>
    </a:accent3>
    <a:accent4>
      <a:srgbClr val="029676"/>
    </a:accent4>
    <a:accent5>
      <a:srgbClr val="4AB5C4"/>
    </a:accent5>
    <a:accent6>
      <a:srgbClr val="0989B1"/>
    </a:accent6>
    <a:hlink>
      <a:srgbClr val="6B9F25"/>
    </a:hlink>
    <a:folHlink>
      <a:srgbClr val="BA6906"/>
    </a:folHlink>
  </a:clrScheme>
</a:themeOverride>
</file>

<file path=ppt/theme/themeOverride2.xml><?xml version="1.0" encoding="utf-8"?>
<a:themeOverride xmlns:a="http://schemas.openxmlformats.org/drawingml/2006/main">
  <a:clrScheme name="Green">
    <a:dk1>
      <a:sysClr val="windowText" lastClr="000000"/>
    </a:dk1>
    <a:lt1>
      <a:sysClr val="window" lastClr="FFFFFF"/>
    </a:lt1>
    <a:dk2>
      <a:srgbClr val="455F51"/>
    </a:dk2>
    <a:lt2>
      <a:srgbClr val="E3DED1"/>
    </a:lt2>
    <a:accent1>
      <a:srgbClr val="549E39"/>
    </a:accent1>
    <a:accent2>
      <a:srgbClr val="8AB833"/>
    </a:accent2>
    <a:accent3>
      <a:srgbClr val="C0CF3A"/>
    </a:accent3>
    <a:accent4>
      <a:srgbClr val="029676"/>
    </a:accent4>
    <a:accent5>
      <a:srgbClr val="4AB5C4"/>
    </a:accent5>
    <a:accent6>
      <a:srgbClr val="0989B1"/>
    </a:accent6>
    <a:hlink>
      <a:srgbClr val="6B9F25"/>
    </a:hlink>
    <a:folHlink>
      <a:srgbClr val="BA6906"/>
    </a:folHlink>
  </a:clr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2" ma:contentTypeDescription="Create a new document." ma:contentTypeScope="" ma:versionID="a410dd7f93c95333ffa1b60ed6adedd1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a936d9baba76aa3866493feff160faab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Statu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Status" ma:index="19" nillable="true" ma:displayName="Status" ma:default="Not started" ma:format="Dropdown" ma:internalName="Status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tatus xmlns="71af3243-3dd4-4a8d-8c0d-dd76da1f02a5">Not started</Status>
    <MediaServiceKeyPoints xmlns="71af3243-3dd4-4a8d-8c0d-dd76da1f02a5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0585E981-8C91-4205-A0C3-C991F42B4C9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2C4C00F4-06E9-43E3-AD97-88A857CEFA82}">
  <ds:schemaRefs>
    <ds:schemaRef ds:uri="http://schemas.microsoft.com/office/2006/metadata/properties"/>
    <ds:schemaRef ds:uri="http://schemas.microsoft.com/office/infopath/2007/PartnerControls"/>
    <ds:schemaRef ds:uri="71af3243-3dd4-4a8d-8c0d-dd76da1f02a5"/>
  </ds:schemaRefs>
</ds:datastoreItem>
</file>

<file path=customXml/itemProps3.xml><?xml version="1.0" encoding="utf-8"?>
<ds:datastoreItem xmlns:ds="http://schemas.openxmlformats.org/officeDocument/2006/customXml" ds:itemID="{64B270AB-C138-415C-897E-3C24487DECF1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{24576826-4D04-4B96-AA25-75D695D26F45}tf55705232_win32</Template>
  <TotalTime>75</TotalTime>
  <Words>86</Words>
  <Application>Microsoft Office PowerPoint</Application>
  <PresentationFormat>Widescreen</PresentationFormat>
  <Paragraphs>12</Paragraphs>
  <Slides>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3" baseType="lpstr">
      <vt:lpstr>Arial</vt:lpstr>
      <vt:lpstr>Calibri</vt:lpstr>
      <vt:lpstr>Goudy Old Style</vt:lpstr>
      <vt:lpstr>Roboto</vt:lpstr>
      <vt:lpstr>Wingdings 2</vt:lpstr>
      <vt:lpstr>SlateVTI</vt:lpstr>
      <vt:lpstr>P  vs. NP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Povezave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 vs. NP</dc:title>
  <dc:creator>Lokar, Matija</dc:creator>
  <cp:lastModifiedBy>Lokar, Matija</cp:lastModifiedBy>
  <cp:revision>2</cp:revision>
  <dcterms:created xsi:type="dcterms:W3CDTF">2022-04-08T13:47:15Z</dcterms:created>
  <dcterms:modified xsi:type="dcterms:W3CDTF">2022-04-22T07:31:01Z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