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4"/>
  </p:notesMasterIdLst>
  <p:handoutMasterIdLst>
    <p:handoutMasterId r:id="rId15"/>
  </p:handoutMasterIdLst>
  <p:sldIdLst>
    <p:sldId id="331" r:id="rId2"/>
    <p:sldId id="332" r:id="rId3"/>
    <p:sldId id="336" r:id="rId4"/>
    <p:sldId id="337" r:id="rId5"/>
    <p:sldId id="353" r:id="rId6"/>
    <p:sldId id="372" r:id="rId7"/>
    <p:sldId id="373" r:id="rId8"/>
    <p:sldId id="374" r:id="rId9"/>
    <p:sldId id="367" r:id="rId10"/>
    <p:sldId id="368" r:id="rId11"/>
    <p:sldId id="369" r:id="rId12"/>
    <p:sldId id="370" r:id="rId13"/>
  </p:sldIdLst>
  <p:sldSz cx="9144000" cy="6858000" type="screen4x3"/>
  <p:notesSz cx="7099300" cy="10234613"/>
  <p:custDataLst>
    <p:tags r:id="rId16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158" d="100"/>
          <a:sy n="158" d="100"/>
        </p:scale>
        <p:origin x="188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06D371EB-302C-47DB-B008-056567EF9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5192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1EC049A6-2033-44A5-9134-3433CE6DA0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7060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1C8349-09C9-4B42-AD2A-112056E9DE2C}" type="slidenum">
              <a:rPr lang="en-GB"/>
              <a:pPr/>
              <a:t>6</a:t>
            </a:fld>
            <a:endParaRPr lang="en-GB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26225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82F81F-A31C-4D10-B85F-04DFBF431F2E}" type="slidenum">
              <a:rPr lang="en-GB"/>
              <a:pPr/>
              <a:t>7</a:t>
            </a:fld>
            <a:endParaRPr lang="en-GB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27385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824767-AB44-4531-8504-CD3EF6930D0A}" type="slidenum">
              <a:rPr lang="en-GB"/>
              <a:pPr/>
              <a:t>8</a:t>
            </a:fld>
            <a:endParaRPr lang="en-GB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87516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1" name="Picture 10" descr="CC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63" y="5786438"/>
            <a:ext cx="11176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13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4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DCC1B9-7887-4A5D-B2C8-4A76084BDD4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E9C89-C05B-4A75-BE87-511E5D20A3D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8D9F6-ADA1-419C-A4A6-8C574D79084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C8BA2-FBAC-44BF-93B8-9184FA54BD3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40833-C80D-4864-AA88-F740CB6D10B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9A170-D6DC-4561-B697-1989D5CD8881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580D1-4002-4D8A-A0DD-E7B3F2AAFCC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25D7D-7AE3-45AE-A664-F918F05F30A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49FF9-ABFE-4DF6-8F82-22D70E245036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15409-501D-4838-BAB1-7B8303F7788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52EFF-CA99-4083-A399-CB7C1978ED7E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B9A967AF-C61C-4CE3-A386-D436ED87061A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1033" name="Picture 8" descr="CC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656638" y="6686550"/>
            <a:ext cx="487362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bldLvl="5"/>
    </p:bld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Problemi</a:t>
            </a:r>
            <a:endParaRPr lang="en-GB" smtClean="0"/>
          </a:p>
        </p:txBody>
      </p:sp>
      <p:sp>
        <p:nvSpPr>
          <p:cNvPr id="3850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1520" y="1447800"/>
            <a:ext cx="843528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800" dirty="0" smtClean="0"/>
              <a:t>Izračunati </a:t>
            </a:r>
            <a:r>
              <a:rPr lang="sl-SI" sz="2800" dirty="0" smtClean="0"/>
              <a:t>moramo produkt n matrik A</a:t>
            </a:r>
            <a:r>
              <a:rPr lang="sl-SI" sz="2800" baseline="-25000" dirty="0" smtClean="0"/>
              <a:t>1</a:t>
            </a:r>
            <a:r>
              <a:rPr lang="sl-SI" sz="2800" dirty="0" smtClean="0"/>
              <a:t> * A</a:t>
            </a:r>
            <a:r>
              <a:rPr lang="sl-SI" sz="2800" baseline="-25000" dirty="0" smtClean="0"/>
              <a:t>2</a:t>
            </a:r>
            <a:r>
              <a:rPr lang="sl-SI" sz="2800" dirty="0" smtClean="0"/>
              <a:t> * ... * A</a:t>
            </a:r>
            <a:r>
              <a:rPr lang="sl-SI" sz="2800" baseline="-25000" dirty="0" smtClean="0"/>
              <a:t>n</a:t>
            </a:r>
            <a:r>
              <a:rPr lang="sl-SI" sz="2800" dirty="0" smtClean="0"/>
              <a:t>. V kakšnem vrstnem redu naj jih množimo (torej kako postaviti oklepaje), da bo najmanj dela (najmanj množenj realnih števil).</a:t>
            </a:r>
          </a:p>
          <a:p>
            <a:pPr lvl="1">
              <a:lnSpc>
                <a:spcPct val="80000"/>
              </a:lnSpc>
            </a:pPr>
            <a:r>
              <a:rPr lang="sl-SI" dirty="0" smtClean="0"/>
              <a:t>Matrike A,B,C dimenzij 3 x 4, 4 x 6 in 6 x 10 lahko zmnožimo</a:t>
            </a:r>
          </a:p>
          <a:p>
            <a:pPr lvl="2">
              <a:lnSpc>
                <a:spcPct val="80000"/>
              </a:lnSpc>
            </a:pPr>
            <a:r>
              <a:rPr lang="sl-SI" dirty="0" smtClean="0"/>
              <a:t>(AB)C, kar potrebuje 72 + 180 = 252 množenj realnih števil   ali pa kot</a:t>
            </a:r>
          </a:p>
          <a:p>
            <a:pPr lvl="2">
              <a:lnSpc>
                <a:spcPct val="80000"/>
              </a:lnSpc>
            </a:pPr>
            <a:r>
              <a:rPr lang="sl-SI" dirty="0" smtClean="0"/>
              <a:t>A(BC), 240 + 120 = 360 množenj</a:t>
            </a:r>
            <a:endParaRPr lang="sl-SI" sz="2800" dirty="0" smtClean="0"/>
          </a:p>
          <a:p>
            <a:pPr eaLnBrk="1" hangingPunct="1">
              <a:lnSpc>
                <a:spcPct val="80000"/>
              </a:lnSpc>
            </a:pPr>
            <a:r>
              <a:rPr lang="sl-SI" sz="2800" dirty="0" smtClean="0"/>
              <a:t>V neurejenem seznamu števil poišči 100ti podatek po velikosti</a:t>
            </a:r>
            <a:r>
              <a:rPr lang="sl-SI" sz="2800" dirty="0" smtClean="0"/>
              <a:t>.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err="1" smtClean="0"/>
              <a:t>Izračunaj</a:t>
            </a:r>
            <a:r>
              <a:rPr lang="en-US" sz="2800" dirty="0" smtClean="0"/>
              <a:t> </a:t>
            </a:r>
            <a:r>
              <a:rPr lang="en-US" sz="2800" dirty="0" err="1" smtClean="0"/>
              <a:t>y</a:t>
            </a:r>
            <a:r>
              <a:rPr lang="en-US" sz="2800" baseline="30000" dirty="0" err="1" smtClean="0"/>
              <a:t>n</a:t>
            </a:r>
            <a:endParaRPr lang="en-US" sz="2800" baseline="300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err="1" smtClean="0"/>
              <a:t>Hanoiski</a:t>
            </a:r>
            <a:r>
              <a:rPr lang="en-US" sz="2800" dirty="0" smtClean="0"/>
              <a:t> </a:t>
            </a:r>
            <a:r>
              <a:rPr lang="en-US" sz="2800" dirty="0" err="1" smtClean="0"/>
              <a:t>stolpiči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…</a:t>
            </a:r>
            <a:endParaRPr lang="sl-SI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Preštej cela števila v seznamu seznamov celih števil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Nekaj primerov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preštejCelaSSCS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([1, 2, 3])</a:t>
            </a:r>
          </a:p>
          <a:p>
            <a:pPr lvl="2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3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preštejCelaSSCS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([ 1, [2], 3, [2, 3, 4]])</a:t>
            </a:r>
          </a:p>
          <a:p>
            <a:pPr lvl="2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6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preštejCelaSSCS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([[[[2]], 1], [2, [[3], [4]]]])</a:t>
            </a:r>
          </a:p>
          <a:p>
            <a:pPr lvl="2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5</a:t>
            </a:r>
          </a:p>
          <a:p>
            <a:pPr lvl="1"/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87429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Preštej cela števila v seznamu seznamov celih števil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Ideja</a:t>
            </a:r>
          </a:p>
          <a:p>
            <a:pPr lvl="1"/>
            <a:r>
              <a:rPr lang="sl-SI" dirty="0" smtClean="0"/>
              <a:t>Predpostavimo, da je parameter zagotovo seznam seznamov celih števil</a:t>
            </a:r>
          </a:p>
          <a:p>
            <a:pPr lvl="1"/>
            <a:r>
              <a:rPr lang="sl-SI" dirty="0" smtClean="0"/>
              <a:t>Nastavimo števec na nič</a:t>
            </a:r>
          </a:p>
          <a:p>
            <a:pPr lvl="1"/>
            <a:r>
              <a:rPr lang="sl-SI" dirty="0" smtClean="0"/>
              <a:t>Gremo preko seznama </a:t>
            </a:r>
          </a:p>
          <a:p>
            <a:pPr lvl="2"/>
            <a:r>
              <a:rPr lang="sl-SI" dirty="0" smtClean="0"/>
              <a:t>Če je element celo število 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isinstance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slt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sl-SI" dirty="0" smtClean="0"/>
              <a:t>), povečamo števec za 1</a:t>
            </a:r>
          </a:p>
          <a:p>
            <a:pPr lvl="2"/>
            <a:r>
              <a:rPr lang="sl-SI" dirty="0" smtClean="0"/>
              <a:t>Če pa element NI celo število, je seznam seznamov. Zato </a:t>
            </a:r>
            <a:r>
              <a:rPr lang="sl-SI" b="1" dirty="0" smtClean="0"/>
              <a:t>števec povečamo za število celih števil v tem seznamu</a:t>
            </a:r>
          </a:p>
          <a:p>
            <a:pPr lvl="3"/>
            <a:r>
              <a:rPr lang="sl-SI" dirty="0" smtClean="0"/>
              <a:t>Kar seveda ugotovimo z </a:t>
            </a:r>
            <a:r>
              <a:rPr lang="sl-SI" dirty="0" smtClean="0">
                <a:solidFill>
                  <a:srgbClr val="FF0000"/>
                </a:solidFill>
              </a:rPr>
              <a:t>rekurzivnim</a:t>
            </a:r>
            <a:r>
              <a:rPr lang="sl-SI" dirty="0" smtClean="0"/>
              <a:t> klicem</a:t>
            </a:r>
          </a:p>
          <a:p>
            <a:pPr lvl="1"/>
            <a:r>
              <a:rPr lang="sl-SI" dirty="0" smtClean="0"/>
              <a:t>Kaj pa ustavitveni pogoj?</a:t>
            </a:r>
          </a:p>
          <a:p>
            <a:pPr lvl="2"/>
            <a:r>
              <a:rPr lang="sl-SI" dirty="0" smtClean="0"/>
              <a:t>V praznem seznamu ni nobenega celega števila</a:t>
            </a:r>
          </a:p>
          <a:p>
            <a:pPr lvl="1"/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41721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ALGORITEM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preštejCelaSSCS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(seznam)</a:t>
            </a:r>
            <a:endParaRPr lang="sl-SI" dirty="0" smtClean="0"/>
          </a:p>
          <a:p>
            <a:r>
              <a:rPr lang="sl-SI" dirty="0" smtClean="0"/>
              <a:t>Če je seznam prazen: vrni rezultat 0</a:t>
            </a:r>
          </a:p>
          <a:p>
            <a:r>
              <a:rPr lang="sl-SI" dirty="0" err="1" smtClean="0"/>
              <a:t>kolikoJeŠtevil</a:t>
            </a:r>
            <a:r>
              <a:rPr lang="sl-SI" dirty="0" smtClean="0"/>
              <a:t> = 0</a:t>
            </a:r>
          </a:p>
          <a:p>
            <a:r>
              <a:rPr lang="sl-SI" dirty="0" smtClean="0"/>
              <a:t>Z </a:t>
            </a:r>
            <a:r>
              <a:rPr lang="sl-SI" dirty="0" err="1" smtClean="0"/>
              <a:t>elt</a:t>
            </a:r>
            <a:r>
              <a:rPr lang="sl-SI" dirty="0" smtClean="0"/>
              <a:t> preleti vse elemente seznama:</a:t>
            </a:r>
          </a:p>
          <a:p>
            <a:pPr lvl="1"/>
            <a:r>
              <a:rPr lang="sl-SI" dirty="0" smtClean="0"/>
              <a:t>Če je </a:t>
            </a:r>
            <a:r>
              <a:rPr lang="sl-SI" dirty="0" err="1" smtClean="0"/>
              <a:t>elt</a:t>
            </a:r>
            <a:r>
              <a:rPr lang="sl-SI" dirty="0" smtClean="0"/>
              <a:t> celo število: </a:t>
            </a:r>
            <a:r>
              <a:rPr lang="sl-SI" dirty="0" err="1" smtClean="0"/>
              <a:t>kolikoJeŠtevil</a:t>
            </a:r>
            <a:r>
              <a:rPr lang="sl-SI" dirty="0" smtClean="0"/>
              <a:t> += 1</a:t>
            </a:r>
          </a:p>
          <a:p>
            <a:pPr lvl="1"/>
            <a:r>
              <a:rPr lang="sl-SI" dirty="0" smtClean="0"/>
              <a:t>Sicer: # preštejemo, koliko jih je v tem seznamu</a:t>
            </a:r>
          </a:p>
          <a:p>
            <a:pPr lvl="2"/>
            <a:r>
              <a:rPr lang="sl-SI" dirty="0" err="1" smtClean="0"/>
              <a:t>kolikoVSeznamu</a:t>
            </a:r>
            <a:r>
              <a:rPr lang="sl-SI" dirty="0" smtClean="0"/>
              <a:t> </a:t>
            </a:r>
            <a:r>
              <a:rPr lang="sl-SI" dirty="0"/>
              <a:t>= </a:t>
            </a:r>
            <a:r>
              <a:rPr lang="sl-SI" dirty="0" err="1" smtClean="0">
                <a:solidFill>
                  <a:srgbClr val="FF0000"/>
                </a:solidFill>
              </a:rPr>
              <a:t>preštejCelaSSCS</a:t>
            </a:r>
            <a:r>
              <a:rPr lang="sl-SI" dirty="0" smtClean="0">
                <a:solidFill>
                  <a:srgbClr val="FF0000"/>
                </a:solidFill>
              </a:rPr>
              <a:t>(</a:t>
            </a:r>
            <a:r>
              <a:rPr lang="sl-SI" dirty="0" err="1" smtClean="0">
                <a:solidFill>
                  <a:srgbClr val="FF0000"/>
                </a:solidFill>
              </a:rPr>
              <a:t>elt</a:t>
            </a:r>
            <a:r>
              <a:rPr lang="sl-SI" dirty="0" smtClean="0">
                <a:solidFill>
                  <a:srgbClr val="FF0000"/>
                </a:solidFill>
              </a:rPr>
              <a:t>)</a:t>
            </a:r>
          </a:p>
          <a:p>
            <a:pPr lvl="2"/>
            <a:r>
              <a:rPr lang="sl-SI" dirty="0" err="1"/>
              <a:t>kolikoJeŠtevil</a:t>
            </a:r>
            <a:r>
              <a:rPr lang="sl-SI" dirty="0"/>
              <a:t> </a:t>
            </a:r>
            <a:r>
              <a:rPr lang="sl-SI" dirty="0" smtClean="0"/>
              <a:t>= </a:t>
            </a:r>
            <a:r>
              <a:rPr lang="sl-SI" dirty="0"/>
              <a:t>+= </a:t>
            </a:r>
            <a:r>
              <a:rPr lang="sl-SI" dirty="0" err="1"/>
              <a:t>kolikoVSeznamu</a:t>
            </a:r>
            <a:r>
              <a:rPr lang="sl-SI" dirty="0"/>
              <a:t> </a:t>
            </a:r>
          </a:p>
          <a:p>
            <a:r>
              <a:rPr lang="sl-SI" dirty="0" smtClean="0"/>
              <a:t>Vrni rezultat </a:t>
            </a:r>
            <a:r>
              <a:rPr lang="sl-SI" dirty="0" err="1" smtClean="0"/>
              <a:t>kolikoJeŠtevil</a:t>
            </a:r>
            <a:endParaRPr lang="sl-SI" dirty="0"/>
          </a:p>
          <a:p>
            <a:pPr lvl="2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2113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Različni problemi</a:t>
            </a:r>
          </a:p>
          <a:p>
            <a:pPr eaLnBrk="1" hangingPunct="1"/>
            <a:r>
              <a:rPr lang="sl-SI" dirty="0" smtClean="0"/>
              <a:t>Naloga:</a:t>
            </a:r>
          </a:p>
          <a:p>
            <a:pPr lvl="1" eaLnBrk="1" hangingPunct="1"/>
            <a:r>
              <a:rPr lang="sl-SI" dirty="0" smtClean="0"/>
              <a:t>Sestavi navodila (postopek), s katerim bi problem rešil</a:t>
            </a:r>
          </a:p>
          <a:p>
            <a:pPr eaLnBrk="1" hangingPunct="1"/>
            <a:r>
              <a:rPr lang="sl-SI" dirty="0" smtClean="0"/>
              <a:t>Navkljub različnosti:</a:t>
            </a:r>
          </a:p>
          <a:p>
            <a:pPr lvl="1" eaLnBrk="1" hangingPunct="1"/>
            <a:r>
              <a:rPr lang="sl-SI" dirty="0" smtClean="0"/>
              <a:t>Skupni prijem: </a:t>
            </a:r>
            <a:r>
              <a:rPr lang="sl-SI" b="1" dirty="0" smtClean="0">
                <a:solidFill>
                  <a:srgbClr val="FF0000"/>
                </a:solidFill>
              </a:rPr>
              <a:t>rekurzija</a:t>
            </a:r>
            <a:endParaRPr lang="en-GB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Rekurzija	</a:t>
            </a:r>
            <a:endParaRPr lang="en-GB" smtClean="0"/>
          </a:p>
        </p:txBody>
      </p:sp>
      <p:sp>
        <p:nvSpPr>
          <p:cNvPr id="26624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sl-SI" sz="2200" dirty="0" smtClean="0"/>
              <a:t>Rešitev problema – v določenem delu podana s samim problemom, le nad manjšim obsegom podatkov</a:t>
            </a:r>
          </a:p>
          <a:p>
            <a:pPr eaLnBrk="1" hangingPunct="1"/>
            <a:r>
              <a:rPr lang="sl-SI" sz="2200" dirty="0" smtClean="0"/>
              <a:t>V opisu postopka rešitve torej uporabimo  kar ta postopek </a:t>
            </a:r>
          </a:p>
          <a:p>
            <a:pPr eaLnBrk="1" hangingPunct="1"/>
            <a:r>
              <a:rPr lang="sl-SI" sz="2200" dirty="0" smtClean="0"/>
              <a:t>Torej:</a:t>
            </a:r>
          </a:p>
          <a:p>
            <a:pPr lvl="1"/>
            <a:r>
              <a:rPr lang="sl-SI" sz="2000" dirty="0" smtClean="0"/>
              <a:t>def </a:t>
            </a:r>
            <a:r>
              <a:rPr lang="sl-SI" sz="2000" dirty="0" smtClean="0">
                <a:solidFill>
                  <a:srgbClr val="FF0000"/>
                </a:solidFill>
              </a:rPr>
              <a:t>fun</a:t>
            </a:r>
            <a:r>
              <a:rPr lang="sl-SI" sz="2000" dirty="0" smtClean="0"/>
              <a:t>(parametri):</a:t>
            </a:r>
          </a:p>
          <a:p>
            <a:pPr lvl="2"/>
            <a:r>
              <a:rPr lang="sl-SI" sz="1600" dirty="0" smtClean="0"/>
              <a:t>...</a:t>
            </a:r>
          </a:p>
          <a:p>
            <a:pPr lvl="2"/>
            <a:r>
              <a:rPr lang="sl-SI" sz="1600" dirty="0" smtClean="0"/>
              <a:t>... </a:t>
            </a:r>
            <a:r>
              <a:rPr lang="sl-SI" sz="1600" dirty="0" smtClean="0">
                <a:solidFill>
                  <a:srgbClr val="FF0000"/>
                </a:solidFill>
              </a:rPr>
              <a:t>fun</a:t>
            </a:r>
            <a:r>
              <a:rPr lang="sl-SI" sz="1600" dirty="0" smtClean="0"/>
              <a:t>(drugi_parametri) // kličemo to isto funkcijo</a:t>
            </a:r>
          </a:p>
          <a:p>
            <a:pPr lvl="2"/>
            <a:r>
              <a:rPr lang="sl-SI" sz="1600" dirty="0" smtClean="0"/>
              <a:t>...</a:t>
            </a:r>
          </a:p>
          <a:p>
            <a:pPr eaLnBrk="1" hangingPunct="1"/>
            <a:r>
              <a:rPr lang="sl-SI" sz="2200" dirty="0" smtClean="0"/>
              <a:t>Če želimo priti do rešitve, ne moremo nadaljevati v nedogled </a:t>
            </a:r>
          </a:p>
          <a:p>
            <a:pPr eaLnBrk="1" hangingPunct="1"/>
            <a:r>
              <a:rPr lang="sl-SI" sz="2200" dirty="0" smtClean="0"/>
              <a:t>Ustavitveni pogoj:</a:t>
            </a:r>
          </a:p>
          <a:p>
            <a:pPr lvl="1" eaLnBrk="1" hangingPunct="1"/>
            <a:r>
              <a:rPr lang="sl-SI" sz="2000" dirty="0" smtClean="0"/>
              <a:t>Kdaj v postopku ne uporabimo istega postopka</a:t>
            </a:r>
          </a:p>
          <a:p>
            <a:pPr lvl="1" eaLnBrk="1" hangingPunct="1"/>
            <a:r>
              <a:rPr lang="sl-SI" sz="2000" dirty="0" smtClean="0"/>
              <a:t>Običajno: ko je problem "majhen" (enostaven)</a:t>
            </a:r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6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6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6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6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6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6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62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62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62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62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REKURZIJA</a:t>
            </a:r>
            <a:endParaRPr lang="en-US" dirty="0" smtClean="0"/>
          </a:p>
        </p:txBody>
      </p:sp>
      <p:sp>
        <p:nvSpPr>
          <p:cNvPr id="3870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Splošni algoritem:</a:t>
            </a:r>
          </a:p>
          <a:p>
            <a:pPr lvl="1"/>
            <a:r>
              <a:rPr lang="sl-SI" dirty="0" smtClean="0"/>
              <a:t>Če je problem majhen, vrni rešitev</a:t>
            </a:r>
          </a:p>
          <a:p>
            <a:pPr lvl="1"/>
            <a:r>
              <a:rPr lang="sl-SI" dirty="0" smtClean="0"/>
              <a:t>Sicer pa</a:t>
            </a:r>
          </a:p>
          <a:p>
            <a:pPr lvl="2"/>
            <a:r>
              <a:rPr lang="sl-SI" dirty="0" smtClean="0"/>
              <a:t>Razdeli problem na manjše podprobleme iste vrste, kot je prvotni problem</a:t>
            </a:r>
          </a:p>
          <a:p>
            <a:pPr lvl="2"/>
            <a:r>
              <a:rPr lang="sl-SI" dirty="0" smtClean="0"/>
              <a:t>Z klicem istega algoritma (rekurzija) pridobi rešitve vseh podproblemov</a:t>
            </a:r>
          </a:p>
          <a:p>
            <a:pPr lvl="2"/>
            <a:r>
              <a:rPr lang="sl-SI" dirty="0" smtClean="0"/>
              <a:t>Združi rešitve podproblemov v enotno rešitev</a:t>
            </a:r>
          </a:p>
          <a:p>
            <a:pPr lvl="2"/>
            <a:endParaRPr lang="sl-SI" dirty="0" smtClean="0"/>
          </a:p>
          <a:p>
            <a:pPr lvl="1"/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387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4" grpId="0"/>
      <p:bldP spid="387075" grpId="0" build="p" bldLvl="3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7772400" cy="608013"/>
          </a:xfrm>
        </p:spPr>
        <p:txBody>
          <a:bodyPr/>
          <a:lstStyle/>
          <a:p>
            <a:pPr eaLnBrk="1" hangingPunct="1"/>
            <a:r>
              <a:rPr lang="sl-SI" smtClean="0"/>
              <a:t>y</a:t>
            </a:r>
            <a:r>
              <a:rPr lang="sl-SI" baseline="30000" smtClean="0"/>
              <a:t>n</a:t>
            </a:r>
            <a:endParaRPr lang="en-GB" smtClean="0"/>
          </a:p>
        </p:txBody>
      </p:sp>
      <p:sp>
        <p:nvSpPr>
          <p:cNvPr id="2949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850" y="1557338"/>
            <a:ext cx="8820150" cy="4171950"/>
          </a:xfrm>
        </p:spPr>
        <p:txBody>
          <a:bodyPr/>
          <a:lstStyle/>
          <a:p>
            <a:pPr marL="549275" lvl="2" indent="0">
              <a:lnSpc>
                <a:spcPct val="90000"/>
              </a:lnSpc>
              <a:buNone/>
            </a:pPr>
            <a:r>
              <a:rPr lang="sl-SI" sz="2400" dirty="0" err="1">
                <a:latin typeface="Courier New" pitchFamily="49" charset="0"/>
              </a:rPr>
              <a:t>d</a:t>
            </a:r>
            <a:r>
              <a:rPr lang="sl-SI" sz="2400" dirty="0" err="1" smtClean="0">
                <a:latin typeface="Courier New" pitchFamily="49" charset="0"/>
              </a:rPr>
              <a:t>ef</a:t>
            </a:r>
            <a:r>
              <a:rPr lang="sl-SI" sz="2400" dirty="0" smtClean="0">
                <a:latin typeface="Courier New" pitchFamily="49" charset="0"/>
              </a:rPr>
              <a:t> potenca(y, n) :</a:t>
            </a:r>
          </a:p>
          <a:p>
            <a:pPr marL="823913" lvl="3" indent="0">
              <a:lnSpc>
                <a:spcPct val="90000"/>
              </a:lnSpc>
              <a:buNone/>
            </a:pPr>
            <a:r>
              <a:rPr lang="sl-SI" sz="2400" dirty="0" err="1" smtClean="0">
                <a:latin typeface="Courier New" pitchFamily="49" charset="0"/>
              </a:rPr>
              <a:t>if</a:t>
            </a:r>
            <a:r>
              <a:rPr lang="sl-SI" sz="2400" dirty="0" smtClean="0">
                <a:latin typeface="Courier New" pitchFamily="49" charset="0"/>
              </a:rPr>
              <a:t> n == 1 :</a:t>
            </a:r>
            <a:br>
              <a:rPr lang="sl-SI" sz="2400" dirty="0" smtClean="0">
                <a:latin typeface="Courier New" pitchFamily="49" charset="0"/>
              </a:rPr>
            </a:br>
            <a:r>
              <a:rPr lang="sl-SI" sz="2400" dirty="0" smtClean="0">
                <a:latin typeface="Courier New" pitchFamily="49" charset="0"/>
              </a:rPr>
              <a:t>   </a:t>
            </a:r>
            <a:r>
              <a:rPr lang="sl-SI" sz="2400" dirty="0" err="1" smtClean="0">
                <a:latin typeface="Courier New" pitchFamily="49" charset="0"/>
              </a:rPr>
              <a:t>return</a:t>
            </a:r>
            <a:r>
              <a:rPr lang="sl-SI" sz="2400" dirty="0" smtClean="0">
                <a:latin typeface="Courier New" pitchFamily="49" charset="0"/>
              </a:rPr>
              <a:t> y</a:t>
            </a:r>
            <a:br>
              <a:rPr lang="sl-SI" sz="2400" dirty="0" smtClean="0">
                <a:latin typeface="Courier New" pitchFamily="49" charset="0"/>
              </a:rPr>
            </a:br>
            <a:r>
              <a:rPr lang="sl-SI" sz="2400" dirty="0" err="1" smtClean="0">
                <a:latin typeface="Courier New" pitchFamily="49" charset="0"/>
              </a:rPr>
              <a:t>else</a:t>
            </a:r>
            <a:r>
              <a:rPr lang="sl-SI" sz="2400" dirty="0" smtClean="0">
                <a:latin typeface="Courier New" pitchFamily="49" charset="0"/>
              </a:rPr>
              <a:t> :</a:t>
            </a:r>
            <a:br>
              <a:rPr lang="sl-SI" sz="2400" dirty="0" smtClean="0">
                <a:latin typeface="Courier New" pitchFamily="49" charset="0"/>
              </a:rPr>
            </a:br>
            <a:r>
              <a:rPr lang="sl-SI" sz="2400" dirty="0" smtClean="0">
                <a:latin typeface="Courier New" pitchFamily="49" charset="0"/>
              </a:rPr>
              <a:t>  pom = pot(y, n // 2) </a:t>
            </a:r>
            <a:br>
              <a:rPr lang="sl-SI" sz="2400" dirty="0" smtClean="0">
                <a:latin typeface="Courier New" pitchFamily="49" charset="0"/>
              </a:rPr>
            </a:br>
            <a:r>
              <a:rPr lang="sl-SI" sz="2400" dirty="0" smtClean="0">
                <a:latin typeface="Courier New" pitchFamily="49" charset="0"/>
              </a:rPr>
              <a:t>  </a:t>
            </a:r>
            <a:r>
              <a:rPr lang="sl-SI" sz="2400" dirty="0" err="1" smtClean="0">
                <a:latin typeface="Courier New" pitchFamily="49" charset="0"/>
              </a:rPr>
              <a:t>if</a:t>
            </a:r>
            <a:r>
              <a:rPr lang="sl-SI" sz="2400" dirty="0" smtClean="0">
                <a:latin typeface="Courier New" pitchFamily="49" charset="0"/>
              </a:rPr>
              <a:t> n % 2 == 0 :  </a:t>
            </a:r>
            <a:br>
              <a:rPr lang="sl-SI" sz="2400" dirty="0" smtClean="0">
                <a:latin typeface="Courier New" pitchFamily="49" charset="0"/>
              </a:rPr>
            </a:br>
            <a:r>
              <a:rPr lang="sl-SI" sz="2400" dirty="0" smtClean="0">
                <a:latin typeface="Courier New" pitchFamily="49" charset="0"/>
              </a:rPr>
              <a:t>    </a:t>
            </a:r>
            <a:r>
              <a:rPr lang="sl-SI" sz="2400" dirty="0" err="1" smtClean="0">
                <a:latin typeface="Courier New" pitchFamily="49" charset="0"/>
              </a:rPr>
              <a:t>return</a:t>
            </a:r>
            <a:r>
              <a:rPr lang="sl-SI" sz="2400" dirty="0" smtClean="0">
                <a:latin typeface="Courier New" pitchFamily="49" charset="0"/>
              </a:rPr>
              <a:t> pom * pom</a:t>
            </a:r>
            <a:br>
              <a:rPr lang="sl-SI" sz="2400" dirty="0" smtClean="0">
                <a:latin typeface="Courier New" pitchFamily="49" charset="0"/>
              </a:rPr>
            </a:br>
            <a:r>
              <a:rPr lang="sl-SI" sz="2400" dirty="0" smtClean="0">
                <a:latin typeface="Courier New" pitchFamily="49" charset="0"/>
              </a:rPr>
              <a:t>  </a:t>
            </a:r>
            <a:r>
              <a:rPr lang="sl-SI" sz="2400" dirty="0" err="1" smtClean="0">
                <a:latin typeface="Courier New" pitchFamily="49" charset="0"/>
              </a:rPr>
              <a:t>else</a:t>
            </a:r>
            <a:r>
              <a:rPr lang="sl-SI" sz="2400" dirty="0" smtClean="0">
                <a:latin typeface="Courier New" pitchFamily="49" charset="0"/>
              </a:rPr>
              <a:t> :</a:t>
            </a:r>
            <a:br>
              <a:rPr lang="sl-SI" sz="2400" dirty="0" smtClean="0">
                <a:latin typeface="Courier New" pitchFamily="49" charset="0"/>
              </a:rPr>
            </a:br>
            <a:r>
              <a:rPr lang="sl-SI" sz="2400" dirty="0" smtClean="0">
                <a:latin typeface="Courier New" pitchFamily="49" charset="0"/>
              </a:rPr>
              <a:t>    </a:t>
            </a:r>
            <a:r>
              <a:rPr lang="sl-SI" sz="2400" dirty="0" err="1" smtClean="0">
                <a:latin typeface="Courier New" pitchFamily="49" charset="0"/>
              </a:rPr>
              <a:t>return</a:t>
            </a:r>
            <a:r>
              <a:rPr lang="sl-SI" sz="2400" dirty="0" smtClean="0">
                <a:latin typeface="Courier New" pitchFamily="49" charset="0"/>
              </a:rPr>
              <a:t> y * pom * pom</a:t>
            </a:r>
            <a:br>
              <a:rPr lang="sl-SI" sz="2400" dirty="0" smtClean="0">
                <a:latin typeface="Courier New" pitchFamily="49" charset="0"/>
              </a:rPr>
            </a:br>
            <a:endParaRPr lang="en-GB" sz="2400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346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1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09588"/>
            <a:ext cx="8001000" cy="363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l-SI" smtClean="0"/>
              <a:t>Hanoiski stolpiči</a:t>
            </a:r>
            <a:endParaRPr lang="en-US" smtClean="0"/>
          </a:p>
        </p:txBody>
      </p:sp>
      <p:sp>
        <p:nvSpPr>
          <p:cNvPr id="3665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66738" y="1341438"/>
            <a:ext cx="8001000" cy="1589087"/>
          </a:xfrm>
        </p:spPr>
        <p:txBody>
          <a:bodyPr/>
          <a:lstStyle/>
          <a:p>
            <a:pPr eaLnBrk="1" hangingPunct="1"/>
            <a:r>
              <a:rPr lang="sl-SI" smtClean="0"/>
              <a:t>Problem Hanoiskih stolpičev:</a:t>
            </a:r>
          </a:p>
          <a:p>
            <a:pPr eaLnBrk="1" hangingPunct="1"/>
            <a:endParaRPr lang="en-US" smtClean="0"/>
          </a:p>
        </p:txBody>
      </p:sp>
      <p:sp>
        <p:nvSpPr>
          <p:cNvPr id="2052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205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sl-SI"/>
          </a:p>
        </p:txBody>
      </p:sp>
      <p:graphicFrame>
        <p:nvGraphicFramePr>
          <p:cNvPr id="366596" name="Object 4"/>
          <p:cNvGraphicFramePr>
            <a:graphicFrameLocks noChangeAspect="1"/>
          </p:cNvGraphicFramePr>
          <p:nvPr/>
        </p:nvGraphicFramePr>
        <p:xfrm>
          <a:off x="323850" y="2060575"/>
          <a:ext cx="4002088" cy="193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4" imgW="4001040" imgH="1939320" progId="Word.Document.8">
                  <p:embed/>
                </p:oleObj>
              </mc:Choice>
              <mc:Fallback>
                <p:oleObj name="Document" r:id="rId4" imgW="4001040" imgH="1939320" progId="Word.Document.8">
                  <p:embed/>
                  <p:pic>
                    <p:nvPicPr>
                      <p:cNvPr id="3665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060575"/>
                        <a:ext cx="4002088" cy="193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6597" name="Object 5"/>
          <p:cNvGraphicFramePr>
            <a:graphicFrameLocks noChangeAspect="1"/>
          </p:cNvGraphicFramePr>
          <p:nvPr/>
        </p:nvGraphicFramePr>
        <p:xfrm>
          <a:off x="4724400" y="4267200"/>
          <a:ext cx="4041775" cy="177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6" imgW="4041720" imgH="1774800" progId="Word.Document.8">
                  <p:embed/>
                </p:oleObj>
              </mc:Choice>
              <mc:Fallback>
                <p:oleObj name="Document" r:id="rId6" imgW="4041720" imgH="1774800" progId="Word.Document.8">
                  <p:embed/>
                  <p:pic>
                    <p:nvPicPr>
                      <p:cNvPr id="3665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267200"/>
                        <a:ext cx="4041775" cy="177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479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6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6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6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6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Hanoiski stolpiči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mtClean="0"/>
              <a:t>Preloži n obročev z A na C s pomočjo B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GB" smtClean="0"/>
              <a:t>Če je n = 1 potem </a:t>
            </a:r>
            <a:r>
              <a:rPr lang="sl-SI" smtClean="0"/>
              <a:t>daj</a:t>
            </a:r>
            <a:r>
              <a:rPr lang="en-GB" smtClean="0"/>
              <a:t> obroč z A na C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mtClean="0"/>
              <a:t>    sicer pa 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mtClean="0"/>
              <a:t>     </a:t>
            </a:r>
            <a:r>
              <a:rPr lang="sl-SI" smtClean="0"/>
              <a:t>   </a:t>
            </a:r>
            <a:r>
              <a:rPr lang="en-GB" smtClean="0"/>
              <a:t>Preloži n-1 obročev z A na B s pomočjo C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mtClean="0"/>
              <a:t>     </a:t>
            </a:r>
            <a:r>
              <a:rPr lang="sl-SI" smtClean="0"/>
              <a:t>   Daj</a:t>
            </a:r>
            <a:r>
              <a:rPr lang="en-GB" smtClean="0"/>
              <a:t> obroč z A na C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mtClean="0"/>
              <a:t>     </a:t>
            </a:r>
            <a:r>
              <a:rPr lang="sl-SI" smtClean="0"/>
              <a:t>   </a:t>
            </a:r>
            <a:r>
              <a:rPr lang="en-GB" smtClean="0"/>
              <a:t>Preloži n-1 obročev z B na C s pomočjo A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3277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9914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59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09588"/>
            <a:ext cx="8001000" cy="363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Hanoiski stolpiči</a:t>
            </a:r>
            <a:endParaRPr lang="sl-SI" smtClean="0"/>
          </a:p>
        </p:txBody>
      </p:sp>
      <p:sp>
        <p:nvSpPr>
          <p:cNvPr id="3481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sl-SI"/>
          </a:p>
        </p:txBody>
      </p:sp>
      <p:sp>
        <p:nvSpPr>
          <p:cNvPr id="34821" name="Text Box 3"/>
          <p:cNvSpPr txBox="1">
            <a:spLocks noChangeArrowheads="1"/>
          </p:cNvSpPr>
          <p:nvPr/>
        </p:nvSpPr>
        <p:spPr bwMode="auto">
          <a:xfrm>
            <a:off x="323850" y="1341438"/>
            <a:ext cx="8229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sl-SI" sz="2000" dirty="0" err="1" smtClean="0">
                <a:latin typeface="Courier New" pitchFamily="49" charset="0"/>
              </a:rPr>
              <a:t>def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en-GB" sz="2000" dirty="0" err="1" smtClean="0">
                <a:latin typeface="Courier New" pitchFamily="49" charset="0"/>
              </a:rPr>
              <a:t>hanoi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</a:rPr>
              <a:t>(</a:t>
            </a:r>
            <a:r>
              <a:rPr lang="en-GB" sz="2000" dirty="0" smtClean="0">
                <a:latin typeface="Courier New" pitchFamily="49" charset="0"/>
              </a:rPr>
              <a:t>n</a:t>
            </a:r>
            <a:r>
              <a:rPr lang="en-GB" sz="2000" dirty="0">
                <a:latin typeface="Courier New" pitchFamily="49" charset="0"/>
              </a:rPr>
              <a:t>, </a:t>
            </a:r>
            <a:r>
              <a:rPr lang="en-GB" sz="2000" dirty="0" smtClean="0">
                <a:latin typeface="Courier New" pitchFamily="49" charset="0"/>
              </a:rPr>
              <a:t>st1,</a:t>
            </a:r>
            <a:r>
              <a:rPr lang="sl-SI" sz="2000" dirty="0" smtClean="0">
                <a:latin typeface="Courier New" pitchFamily="49" charset="0"/>
              </a:rPr>
              <a:t> s</a:t>
            </a:r>
            <a:r>
              <a:rPr lang="en-GB" sz="2000" dirty="0" smtClean="0">
                <a:latin typeface="Courier New" pitchFamily="49" charset="0"/>
              </a:rPr>
              <a:t>t2,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en-GB" sz="2000" dirty="0" smtClean="0">
                <a:latin typeface="Courier New" pitchFamily="49" charset="0"/>
              </a:rPr>
              <a:t>st3</a:t>
            </a:r>
            <a:r>
              <a:rPr lang="en-GB" sz="2000" dirty="0">
                <a:latin typeface="Courier New" pitchFamily="49" charset="0"/>
              </a:rPr>
              <a:t>)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</a:rPr>
              <a:t>:</a:t>
            </a:r>
          </a:p>
          <a:p>
            <a:pPr eaLnBrk="0" hangingPunct="0"/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</a:rPr>
              <a:t> ''</a:t>
            </a:r>
            <a:r>
              <a:rPr lang="sl-SI" sz="2000" dirty="0">
                <a:latin typeface="Courier New" pitchFamily="49" charset="0"/>
              </a:rPr>
              <a:t>'Prestavi n obročev s stolpa, katerega</a:t>
            </a:r>
            <a:br>
              <a:rPr lang="sl-SI" sz="2000" dirty="0">
                <a:latin typeface="Courier New" pitchFamily="49" charset="0"/>
              </a:rPr>
            </a:br>
            <a:r>
              <a:rPr lang="sl-SI" sz="2000" dirty="0">
                <a:latin typeface="Courier New" pitchFamily="49" charset="0"/>
              </a:rPr>
              <a:t>     </a:t>
            </a:r>
            <a:r>
              <a:rPr lang="sl-SI" sz="2000" dirty="0" smtClean="0">
                <a:latin typeface="Courier New" pitchFamily="49" charset="0"/>
              </a:rPr>
              <a:t>ime </a:t>
            </a:r>
            <a:r>
              <a:rPr lang="sl-SI" sz="2000" dirty="0">
                <a:latin typeface="Courier New" pitchFamily="49" charset="0"/>
              </a:rPr>
              <a:t>je v </a:t>
            </a:r>
            <a:r>
              <a:rPr lang="sl-SI" sz="2000" dirty="0" smtClean="0">
                <a:latin typeface="Courier New" pitchFamily="49" charset="0"/>
              </a:rPr>
              <a:t>st1 kje </a:t>
            </a:r>
            <a:r>
              <a:rPr lang="sl-SI" sz="2000" dirty="0">
                <a:latin typeface="Courier New" pitchFamily="49" charset="0"/>
              </a:rPr>
              <a:t>na stolp z imenom v </a:t>
            </a:r>
            <a:r>
              <a:rPr lang="sl-SI" sz="2000" dirty="0" smtClean="0">
                <a:latin typeface="Courier New" pitchFamily="49" charset="0"/>
              </a:rPr>
              <a:t>st3 </a:t>
            </a:r>
            <a:r>
              <a:rPr lang="sl-SI" sz="2000" dirty="0">
                <a:latin typeface="Courier New" pitchFamily="49" charset="0"/>
              </a:rPr>
              <a:t/>
            </a:r>
            <a:br>
              <a:rPr lang="sl-SI" sz="2000" dirty="0">
                <a:latin typeface="Courier New" pitchFamily="49" charset="0"/>
              </a:rPr>
            </a:br>
            <a:r>
              <a:rPr lang="sl-SI" sz="2000" dirty="0">
                <a:latin typeface="Courier New" pitchFamily="49" charset="0"/>
              </a:rPr>
              <a:t>  </a:t>
            </a:r>
            <a:r>
              <a:rPr lang="sl-SI" sz="2000" dirty="0" smtClean="0">
                <a:latin typeface="Courier New" pitchFamily="49" charset="0"/>
              </a:rPr>
              <a:t>   </a:t>
            </a:r>
            <a:r>
              <a:rPr lang="sl-SI" sz="2000" dirty="0">
                <a:latin typeface="Courier New" pitchFamily="49" charset="0"/>
              </a:rPr>
              <a:t>s pomočjo stolpa označenega kot piše</a:t>
            </a:r>
            <a:br>
              <a:rPr lang="sl-SI" sz="2000" dirty="0">
                <a:latin typeface="Courier New" pitchFamily="49" charset="0"/>
              </a:rPr>
            </a:br>
            <a:r>
              <a:rPr lang="sl-SI" sz="2000" dirty="0">
                <a:latin typeface="Courier New" pitchFamily="49" charset="0"/>
              </a:rPr>
              <a:t>  </a:t>
            </a:r>
            <a:r>
              <a:rPr lang="sl-SI" sz="2000" dirty="0" smtClean="0">
                <a:latin typeface="Courier New" pitchFamily="49" charset="0"/>
              </a:rPr>
              <a:t>   </a:t>
            </a:r>
            <a:r>
              <a:rPr lang="sl-SI" sz="2000" dirty="0">
                <a:latin typeface="Courier New" pitchFamily="49" charset="0"/>
              </a:rPr>
              <a:t>v </a:t>
            </a:r>
            <a:r>
              <a:rPr lang="sl-SI" sz="2000" dirty="0" smtClean="0">
                <a:latin typeface="Courier New" pitchFamily="49" charset="0"/>
              </a:rPr>
              <a:t>st2</a:t>
            </a:r>
          </a:p>
          <a:p>
            <a:pPr eaLnBrk="0" hangingPunct="0"/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</a:rPr>
              <a:t> '''</a:t>
            </a:r>
            <a:endParaRPr lang="en-GB" sz="2000" dirty="0">
              <a:latin typeface="Courier New" pitchFamily="49" charset="0"/>
            </a:endParaRPr>
          </a:p>
          <a:p>
            <a:pPr eaLnBrk="0" hangingPunct="0"/>
            <a:r>
              <a:rPr lang="en-GB" sz="2000" dirty="0">
                <a:latin typeface="Courier New" pitchFamily="49" charset="0"/>
              </a:rPr>
              <a:t>  if </a:t>
            </a:r>
            <a:r>
              <a:rPr lang="en-GB" sz="2000" dirty="0" smtClean="0">
                <a:latin typeface="Courier New" pitchFamily="49" charset="0"/>
              </a:rPr>
              <a:t>n </a:t>
            </a:r>
            <a:r>
              <a:rPr lang="en-GB" sz="2000" dirty="0">
                <a:latin typeface="Courier New" pitchFamily="49" charset="0"/>
              </a:rPr>
              <a:t>=</a:t>
            </a:r>
            <a:r>
              <a:rPr lang="sl-SI" sz="2000" dirty="0">
                <a:latin typeface="Courier New" pitchFamily="49" charset="0"/>
              </a:rPr>
              <a:t>=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 smtClean="0">
                <a:latin typeface="Courier New" pitchFamily="49" charset="0"/>
              </a:rPr>
              <a:t>1 </a:t>
            </a:r>
            <a:r>
              <a:rPr lang="sl-SI" sz="2000" dirty="0" smtClean="0">
                <a:latin typeface="Courier New" pitchFamily="49" charset="0"/>
              </a:rPr>
              <a:t> :</a:t>
            </a:r>
            <a:endParaRPr lang="sl-SI" sz="2000" dirty="0">
              <a:latin typeface="Courier New" pitchFamily="49" charset="0"/>
            </a:endParaRPr>
          </a:p>
          <a:p>
            <a:pPr eaLnBrk="0" hangingPunct="0"/>
            <a:r>
              <a:rPr lang="sl-SI" sz="2000" dirty="0">
                <a:latin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</a:rPr>
              <a:t>print</a:t>
            </a:r>
            <a:r>
              <a:rPr lang="en-GB" sz="2000" dirty="0" smtClean="0">
                <a:latin typeface="Courier New" pitchFamily="49" charset="0"/>
              </a:rPr>
              <a:t>("</a:t>
            </a:r>
            <a:r>
              <a:rPr lang="en-GB" sz="2000" dirty="0" err="1">
                <a:latin typeface="Courier New" pitchFamily="49" charset="0"/>
              </a:rPr>
              <a:t>Prelozi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 smtClean="0">
                <a:latin typeface="Courier New" pitchFamily="49" charset="0"/>
              </a:rPr>
              <a:t>z</a:t>
            </a:r>
            <a:r>
              <a:rPr lang="sl-SI" sz="2000" dirty="0" smtClean="0">
                <a:latin typeface="Courier New" pitchFamily="49" charset="0"/>
              </a:rPr>
              <a:t>", st1,"</a:t>
            </a:r>
            <a:r>
              <a:rPr lang="en-GB" sz="2000" dirty="0" err="1" smtClean="0">
                <a:latin typeface="Courier New" pitchFamily="49" charset="0"/>
              </a:rPr>
              <a:t>na</a:t>
            </a:r>
            <a:r>
              <a:rPr lang="sl-SI" sz="2000" dirty="0" smtClean="0">
                <a:latin typeface="Courier New" pitchFamily="49" charset="0"/>
              </a:rPr>
              <a:t>", </a:t>
            </a:r>
            <a:r>
              <a:rPr lang="en-GB" sz="2000" dirty="0" smtClean="0">
                <a:latin typeface="Courier New" pitchFamily="49" charset="0"/>
              </a:rPr>
              <a:t>st3)</a:t>
            </a:r>
            <a:endParaRPr lang="sl-SI" sz="2000" dirty="0">
              <a:latin typeface="Courier New" pitchFamily="49" charset="0"/>
            </a:endParaRPr>
          </a:p>
          <a:p>
            <a:pPr eaLnBrk="0" hangingPunct="0"/>
            <a:r>
              <a:rPr lang="sl-SI" sz="2000" dirty="0">
                <a:latin typeface="Courier New" pitchFamily="49" charset="0"/>
              </a:rPr>
              <a:t>  </a:t>
            </a:r>
            <a:r>
              <a:rPr lang="en-GB" sz="2000" dirty="0" smtClean="0">
                <a:latin typeface="Courier New" pitchFamily="49" charset="0"/>
              </a:rPr>
              <a:t>else </a:t>
            </a:r>
            <a:r>
              <a:rPr lang="sl-SI" sz="2000" dirty="0" smtClean="0">
                <a:latin typeface="Courier New" pitchFamily="49" charset="0"/>
              </a:rPr>
              <a:t> :</a:t>
            </a:r>
            <a:endParaRPr lang="en-GB" sz="2000" dirty="0">
              <a:latin typeface="Courier New" pitchFamily="49" charset="0"/>
            </a:endParaRPr>
          </a:p>
          <a:p>
            <a:pPr eaLnBrk="0" hangingPunct="0"/>
            <a:r>
              <a:rPr lang="en-GB" sz="2000" dirty="0">
                <a:latin typeface="Courier New" pitchFamily="49" charset="0"/>
              </a:rPr>
              <a:t>    </a:t>
            </a:r>
            <a:r>
              <a:rPr lang="en-GB" sz="2000" dirty="0" err="1">
                <a:latin typeface="Courier New" pitchFamily="49" charset="0"/>
              </a:rPr>
              <a:t>hanoi</a:t>
            </a:r>
            <a:r>
              <a:rPr lang="en-GB" sz="2000" dirty="0">
                <a:latin typeface="Courier New" pitchFamily="49" charset="0"/>
              </a:rPr>
              <a:t>(n-1, st1, st3, st2</a:t>
            </a:r>
            <a:r>
              <a:rPr lang="en-GB" sz="2000" dirty="0" smtClean="0">
                <a:latin typeface="Courier New" pitchFamily="49" charset="0"/>
              </a:rPr>
              <a:t>)</a:t>
            </a:r>
            <a:endParaRPr lang="en-GB" sz="2000" dirty="0">
              <a:latin typeface="Courier New" pitchFamily="49" charset="0"/>
            </a:endParaRPr>
          </a:p>
          <a:p>
            <a:pPr eaLnBrk="0" hangingPunct="0"/>
            <a:r>
              <a:rPr lang="sl-SI" sz="2000" dirty="0" smtClean="0">
                <a:latin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</a:rPr>
              <a:t>print</a:t>
            </a:r>
            <a:r>
              <a:rPr lang="en-GB" sz="2000" dirty="0" smtClean="0">
                <a:latin typeface="Courier New" pitchFamily="49" charset="0"/>
              </a:rPr>
              <a:t>("</a:t>
            </a:r>
            <a:r>
              <a:rPr lang="en-GB" sz="2000" dirty="0" err="1" smtClean="0">
                <a:latin typeface="Courier New" pitchFamily="49" charset="0"/>
              </a:rPr>
              <a:t>Prelozi</a:t>
            </a:r>
            <a:r>
              <a:rPr lang="en-GB" sz="2000" dirty="0" smtClean="0">
                <a:latin typeface="Courier New" pitchFamily="49" charset="0"/>
              </a:rPr>
              <a:t> z</a:t>
            </a:r>
            <a:r>
              <a:rPr lang="sl-SI" sz="2000" dirty="0" smtClean="0">
                <a:latin typeface="Courier New" pitchFamily="49" charset="0"/>
              </a:rPr>
              <a:t>", st1,"</a:t>
            </a:r>
            <a:r>
              <a:rPr lang="en-GB" sz="2000" dirty="0" err="1" smtClean="0">
                <a:latin typeface="Courier New" pitchFamily="49" charset="0"/>
              </a:rPr>
              <a:t>na</a:t>
            </a:r>
            <a:r>
              <a:rPr lang="sl-SI" sz="2000" dirty="0" smtClean="0">
                <a:latin typeface="Courier New" pitchFamily="49" charset="0"/>
              </a:rPr>
              <a:t>", </a:t>
            </a:r>
            <a:r>
              <a:rPr lang="en-GB" sz="2000" dirty="0" smtClean="0">
                <a:latin typeface="Courier New" pitchFamily="49" charset="0"/>
              </a:rPr>
              <a:t>st3)    </a:t>
            </a:r>
            <a:endParaRPr lang="sl-SI" sz="2000" dirty="0" smtClean="0">
              <a:latin typeface="Courier New" pitchFamily="49" charset="0"/>
            </a:endParaRPr>
          </a:p>
          <a:p>
            <a:pPr eaLnBrk="0" hangingPunct="0"/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</a:rPr>
              <a:t>   </a:t>
            </a:r>
            <a:r>
              <a:rPr lang="en-GB" sz="2000" dirty="0" err="1" smtClean="0">
                <a:latin typeface="Courier New" pitchFamily="49" charset="0"/>
              </a:rPr>
              <a:t>hanoi</a:t>
            </a:r>
            <a:r>
              <a:rPr lang="en-GB" sz="2000" dirty="0" smtClean="0">
                <a:latin typeface="Courier New" pitchFamily="49" charset="0"/>
              </a:rPr>
              <a:t>(n-1</a:t>
            </a:r>
            <a:r>
              <a:rPr lang="en-GB" sz="2000" dirty="0">
                <a:latin typeface="Courier New" pitchFamily="49" charset="0"/>
              </a:rPr>
              <a:t>, st2, st1, st3</a:t>
            </a:r>
            <a:r>
              <a:rPr lang="en-GB" sz="2000" dirty="0" smtClean="0">
                <a:latin typeface="Courier New" pitchFamily="49" charset="0"/>
              </a:rPr>
              <a:t>)</a:t>
            </a:r>
            <a:endParaRPr lang="sl-SI" sz="2000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88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Seznam seznamov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2000" dirty="0" smtClean="0"/>
              <a:t>Seznam seznamov celih števil je seznam, katerega elementi so bodisi cela števila, bodisi seznami seznamov celih števil.</a:t>
            </a:r>
          </a:p>
          <a:p>
            <a:r>
              <a:rPr lang="sl-SI" sz="2000" dirty="0" smtClean="0"/>
              <a:t>Da bo enostavneje, recimo, da je tudi prazen seznam SSCŠ.</a:t>
            </a:r>
          </a:p>
          <a:p>
            <a:r>
              <a:rPr lang="sl-SI" sz="2000" dirty="0" smtClean="0"/>
              <a:t>Nekaj primerov</a:t>
            </a:r>
          </a:p>
          <a:p>
            <a:pPr lvl="1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[1, 2, 3]</a:t>
            </a:r>
          </a:p>
          <a:p>
            <a:pPr lvl="1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[1, [2], 3, [2, 3, 4]]</a:t>
            </a:r>
          </a:p>
          <a:p>
            <a:pPr lvl="1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[[[[2]], 1], [2, [[3], [4]]]]</a:t>
            </a:r>
          </a:p>
          <a:p>
            <a:r>
              <a:rPr lang="sl-SI" sz="2000" dirty="0" smtClean="0"/>
              <a:t>Nekaj nalog</a:t>
            </a:r>
          </a:p>
          <a:p>
            <a:pPr lvl="1"/>
            <a:r>
              <a:rPr lang="sl-SI" sz="1800" dirty="0" smtClean="0"/>
              <a:t>Sestavi funkcijo, ki preveri, če je dan seznam res seznam seznamov celih števil</a:t>
            </a:r>
          </a:p>
          <a:p>
            <a:pPr lvl="1"/>
            <a:r>
              <a:rPr lang="sl-SI" sz="1800" dirty="0" smtClean="0"/>
              <a:t>Sestavi funkcijo, ki prešteje, koliko je v seznamu seznamov celih števil</a:t>
            </a:r>
          </a:p>
          <a:p>
            <a:pPr lvl="1"/>
            <a:r>
              <a:rPr lang="sl-SI" sz="1800" dirty="0" smtClean="0"/>
              <a:t>Sestavi funkcijo, ki ugotovi največjo "globino", na kateri je celo število</a:t>
            </a:r>
          </a:p>
          <a:p>
            <a:pPr lvl="1"/>
            <a:r>
              <a:rPr lang="sl-SI" sz="1800" dirty="0" smtClean="0"/>
              <a:t>Sestavi funkcijo, ki sešteje vsa cela števila v seznamu seznamov</a:t>
            </a:r>
          </a:p>
          <a:p>
            <a:pPr lvl="1"/>
            <a:r>
              <a:rPr lang="sl-SI" sz="1800" dirty="0" smtClean="0"/>
              <a:t>Sestavi funkcijo, ki "splošči" seznam seznamov v navaden seznam celih števil</a:t>
            </a:r>
          </a:p>
        </p:txBody>
      </p:sp>
    </p:spTree>
    <p:extLst>
      <p:ext uri="{BB962C8B-B14F-4D97-AF65-F5344CB8AC3E}">
        <p14:creationId xmlns:p14="http://schemas.microsoft.com/office/powerpoint/2010/main" val="22750046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Problemi&amp;quot;&quot;/&gt;&lt;property id=&quot;20307&quot; value=&quot;331&quot;/&gt;&lt;/object&gt;&lt;object type=&quot;3&quot; unique_id=&quot;10004&quot;&gt;&lt;property id=&quot;20148&quot; value=&quot;5&quot;/&gt;&lt;property id=&quot;20300&quot; value=&quot;Slide 3&quot;/&gt;&lt;property id=&quot;20307&quot; value=&quot;332&quot;/&gt;&lt;/object&gt;&lt;object type=&quot;3&quot; unique_id=&quot;10005&quot;&gt;&lt;property id=&quot;20148&quot; value=&quot;5&quot;/&gt;&lt;property id=&quot;20300&quot; value=&quot;Slide 4 - &amp;quot;Rekurzija&amp;amp;#x09;&amp;quot;&quot;/&gt;&lt;property id=&quot;20307&quot; value=&quot;336&quot;/&gt;&lt;/object&gt;&lt;object type=&quot;3&quot; unique_id=&quot;10006&quot;&gt;&lt;property id=&quot;20148&quot; value=&quot;5&quot;/&gt;&lt;property id=&quot;20300&quot; value=&quot;Slide 5 - &amp;quot;REKURZIJA&amp;quot;&quot;/&gt;&lt;property id=&quot;20307&quot; value=&quot;337&quot;/&gt;&lt;/object&gt;&lt;object type=&quot;3&quot; unique_id=&quot;10015&quot;&gt;&lt;property id=&quot;20148&quot; value=&quot;5&quot;/&gt;&lt;property id=&quot;20300&quot; value=&quot;Slide 6 - &amp;quot;yn&amp;quot;&quot;/&gt;&lt;property id=&quot;20307&quot; value=&quot;351&quot;/&gt;&lt;/object&gt;&lt;object type=&quot;3&quot; unique_id=&quot;10016&quot;&gt;&lt;property id=&quot;20148&quot; value=&quot;5&quot;/&gt;&lt;property id=&quot;20300&quot; value=&quot;Slide 7 - &amp;quot;yn&amp;quot;&quot;/&gt;&lt;property id=&quot;20307&quot; value=&quot;352&quot;/&gt;&lt;/object&gt;&lt;object type=&quot;3&quot; unique_id=&quot;10017&quot;&gt;&lt;property id=&quot;20148&quot; value=&quot;5&quot;/&gt;&lt;property id=&quot;20300&quot; value=&quot;Slide 8 - &amp;quot;yn&amp;quot;&quot;/&gt;&lt;property id=&quot;20307&quot; value=&quot;353&quot;/&gt;&lt;/object&gt;&lt;object type=&quot;3&quot; unique_id=&quot;10018&quot;&gt;&lt;property id=&quot;20148&quot; value=&quot;5&quot;/&gt;&lt;property id=&quot;20300&quot; value=&quot;Slide 9 - &amp;quot;Kaj je torej rekurzija&amp;quot;&quot;/&gt;&lt;property id=&quot;20307&quot; value=&quot;354&quot;/&gt;&lt;/object&gt;&lt;object type=&quot;3&quot; unique_id=&quot;10019&quot;&gt;&lt;property id=&quot;20148&quot; value=&quot;5&quot;/&gt;&lt;property id=&quot;20300&quot; value=&quot;Slide 23 - &amp;quot;Faktoriela&amp;quot;&quot;/&gt;&lt;property id=&quot;20307&quot; value=&quot;355&quot;/&gt;&lt;/object&gt;&lt;object type=&quot;3&quot; unique_id=&quot;10020&quot;&gt;&lt;property id=&quot;20148&quot; value=&quot;5&quot;/&gt;&lt;property id=&quot;20300&quot; value=&quot;Slide 24 - &amp;quot;Faktoriela - postopek&amp;quot;&quot;/&gt;&lt;property id=&quot;20307&quot; value=&quot;356&quot;/&gt;&lt;/object&gt;&lt;object type=&quot;3&quot; unique_id=&quot;10021&quot;&gt;&lt;property id=&quot;20148&quot; value=&quot;5&quot;/&gt;&lt;property id=&quot;20300&quot; value=&quot;Slide 25 - &amp;quot;Faktoriela&amp;quot;&quot;/&gt;&lt;property id=&quot;20307&quot; value=&quot;357&quot;/&gt;&lt;/object&gt;&lt;object type=&quot;3&quot; unique_id=&quot;10022&quot;&gt;&lt;property id=&quot;20148&quot; value=&quot;5&quot;/&gt;&lt;property id=&quot;20300&quot; value=&quot;Slide 26 - &amp;quot;Faktoriela  &amp;quot;&quot;/&gt;&lt;property id=&quot;20307&quot; value=&quot;358&quot;/&gt;&lt;/object&gt;&lt;object type=&quot;3&quot; unique_id=&quot;10287&quot;&gt;&lt;property id=&quot;20148&quot; value=&quot;5&quot;/&gt;&lt;property id=&quot;20300&quot; value=&quot;Slide 10 - &amp;quot;Seznam seznamov&amp;quot;&quot;/&gt;&lt;property id=&quot;20307&quot; value=&quot;367&quot;/&gt;&lt;/object&gt;&lt;object type=&quot;3&quot; unique_id=&quot;10288&quot;&gt;&lt;property id=&quot;20148&quot; value=&quot;5&quot;/&gt;&lt;property id=&quot;20300&quot; value=&quot;Slide 11 - &amp;quot;Preštej cela števila v seznamu seznamov celih števil&amp;quot;&quot;/&gt;&lt;property id=&quot;20307&quot; value=&quot;368&quot;/&gt;&lt;/object&gt;&lt;object type=&quot;3&quot; unique_id=&quot;10289&quot;&gt;&lt;property id=&quot;20148&quot; value=&quot;5&quot;/&gt;&lt;property id=&quot;20300&quot; value=&quot;Slide 15 - &amp;quot;Izpiši števila od 1 do n&amp;quot;&quot;/&gt;&lt;property id=&quot;20307&quot; value=&quot;359&quot;/&gt;&lt;/object&gt;&lt;object type=&quot;3&quot; unique_id=&quot;10290&quot;&gt;&lt;property id=&quot;20148&quot; value=&quot;5&quot;/&gt;&lt;property id=&quot;20300&quot; value=&quot;Slide 16 - &amp;quot;&amp;quot;Šefovsko razmišljanje&amp;quot;&amp;quot;&quot;/&gt;&lt;property id=&quot;20307&quot; value=&quot;360&quot;/&gt;&lt;/object&gt;&lt;object type=&quot;3&quot; unique_id=&quot;10291&quot;&gt;&lt;property id=&quot;20148&quot; value=&quot;5&quot;/&gt;&lt;property id=&quot;20300&quot; value=&quot;Slide 17 - &amp;quot;Za n = 3&amp;quot;&quot;/&gt;&lt;property id=&quot;20307&quot; value=&quot;361&quot;/&gt;&lt;/object&gt;&lt;object type=&quot;3&quot; unique_id=&quot;10292&quot;&gt;&lt;property id=&quot;20148&quot; value=&quot;5&quot;/&gt;&lt;property id=&quot;20300&quot; value=&quot;Slide 18 - &amp;quot;Izpis(1)&amp;quot;&quot;/&gt;&lt;property id=&quot;20307&quot; value=&quot;362&quot;/&gt;&lt;/object&gt;&lt;object type=&quot;3&quot; unique_id=&quot;10293&quot;&gt;&lt;property id=&quot;20148&quot; value=&quot;5&quot;/&gt;&lt;property id=&quot;20300&quot; value=&quot;Slide 19 - &amp;quot;Rekurzivno izpiši števila od 1 do n&amp;quot;&quot;/&gt;&lt;property id=&quot;20307&quot; value=&quot;363&quot;/&gt;&lt;/object&gt;&lt;object type=&quot;3&quot; unique_id=&quot;10294&quot;&gt;&lt;property id=&quot;20148&quot; value=&quot;5&quot;/&gt;&lt;property id=&quot;20300&quot; value=&quot;Slide 20 - &amp;quot;Metoda izpis(n)&amp;quot;&quot;/&gt;&lt;property id=&quot;20307&quot; value=&quot;364&quot;/&gt;&lt;/object&gt;&lt;object type=&quot;3&quot; unique_id=&quot;10295&quot;&gt;&lt;property id=&quot;20148&quot; value=&quot;5&quot;/&gt;&lt;property id=&quot;20300&quot; value=&quot;Slide 21 - &amp;quot;Dogajanje&amp;quot;&quot;/&gt;&lt;property id=&quot;20307&quot; value=&quot;365&quot;/&gt;&lt;/object&gt;&lt;object type=&quot;3&quot; unique_id=&quot;10296&quot;&gt;&lt;property id=&quot;20148&quot; value=&quot;5&quot;/&gt;&lt;property id=&quot;20300&quot; value=&quot;Slide 22 - &amp;quot;Izpis nazaj&amp;quot;&quot;/&gt;&lt;property id=&quot;20307&quot; value=&quot;366&quot;/&gt;&lt;/object&gt;&lt;object type=&quot;3&quot; unique_id=&quot;10586&quot;&gt;&lt;property id=&quot;20148&quot; value=&quot;5&quot;/&gt;&lt;property id=&quot;20300&quot; value=&quot;Slide 12 - &amp;quot;Preštej cela števila v seznamu seznamov celih števil&amp;quot;&quot;/&gt;&lt;property id=&quot;20307&quot; value=&quot;369&quot;/&gt;&lt;/object&gt;&lt;object type=&quot;3&quot; unique_id=&quot;10587&quot;&gt;&lt;property id=&quot;20148&quot; value=&quot;5&quot;/&gt;&lt;property id=&quot;20300&quot; value=&quot;Slide 13 - &amp;quot;ALGORITEM&amp;quot;&quot;/&gt;&lt;property id=&quot;20307&quot; value=&quot;370&quot;/&gt;&lt;/object&gt;&lt;object type=&quot;3&quot; unique_id=&quot;10588&quot;&gt;&lt;property id=&quot;20148&quot; value=&quot;5&quot;/&gt;&lt;property id=&quot;20300&quot; value=&quot;Slide 14 - &amp;quot;DEMO&amp;quot;&quot;/&gt;&lt;property id=&quot;20307&quot; value=&quot;371&quot;/&gt;&lt;/object&gt;&lt;object type=&quot;3&quot; unique_id=&quot;10617&quot;&gt;&lt;property id=&quot;20148&quot; value=&quot;5&quot;/&gt;&lt;property id=&quot;20300&quot; value=&quot;Slide 2 - &amp;quot;Problemi&amp;quot;&quot;/&gt;&lt;property id=&quot;20307&quot; value=&quot;372&quot;/&gt;&lt;/object&gt;&lt;/object&gt;&lt;object type=&quot;8&quot; unique_id=&quot;10044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Python-nizi</Template>
  <TotalTime>1598</TotalTime>
  <Words>667</Words>
  <Application>Microsoft Office PowerPoint</Application>
  <PresentationFormat>On-screen Show (4:3)</PresentationFormat>
  <Paragraphs>102</Paragraphs>
  <Slides>12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Calibri</vt:lpstr>
      <vt:lpstr>Courier New</vt:lpstr>
      <vt:lpstr>Franklin Gothic Book</vt:lpstr>
      <vt:lpstr>Perpetua</vt:lpstr>
      <vt:lpstr>Times New Roman</vt:lpstr>
      <vt:lpstr>Verdana</vt:lpstr>
      <vt:lpstr>Wingdings</vt:lpstr>
      <vt:lpstr>Wingdings 2</vt:lpstr>
      <vt:lpstr>Equity</vt:lpstr>
      <vt:lpstr>Document</vt:lpstr>
      <vt:lpstr>Problemi</vt:lpstr>
      <vt:lpstr>PowerPoint Presentation</vt:lpstr>
      <vt:lpstr>Rekurzija </vt:lpstr>
      <vt:lpstr>REKURZIJA</vt:lpstr>
      <vt:lpstr>yn</vt:lpstr>
      <vt:lpstr>Hanoiski stolpiči</vt:lpstr>
      <vt:lpstr>Hanoiski stolpiči</vt:lpstr>
      <vt:lpstr>Hanoiski stolpiči</vt:lpstr>
      <vt:lpstr>Seznam seznamov</vt:lpstr>
      <vt:lpstr>Preštej cela števila v seznamu seznamov celih števil</vt:lpstr>
      <vt:lpstr>Preštej cela števila v seznamu seznamov celih števil</vt:lpstr>
      <vt:lpstr>ALGORITEM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rekurzija</dc:title>
  <dc:creator>Matija Lokar</dc:creator>
  <cp:lastModifiedBy>Matija Lokar</cp:lastModifiedBy>
  <cp:revision>82</cp:revision>
  <dcterms:created xsi:type="dcterms:W3CDTF">2001-11-26T12:48:07Z</dcterms:created>
  <dcterms:modified xsi:type="dcterms:W3CDTF">2022-02-15T09:51:02Z</dcterms:modified>
</cp:coreProperties>
</file>