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2" r:id="rId1"/>
  </p:sldMasterIdLst>
  <p:notesMasterIdLst>
    <p:notesMasterId r:id="rId21"/>
  </p:notesMasterIdLst>
  <p:handoutMasterIdLst>
    <p:handoutMasterId r:id="rId22"/>
  </p:handoutMasterIdLst>
  <p:sldIdLst>
    <p:sldId id="542" r:id="rId2"/>
    <p:sldId id="567" r:id="rId3"/>
    <p:sldId id="568" r:id="rId4"/>
    <p:sldId id="569" r:id="rId5"/>
    <p:sldId id="570" r:id="rId6"/>
    <p:sldId id="571" r:id="rId7"/>
    <p:sldId id="572" r:id="rId8"/>
    <p:sldId id="573" r:id="rId9"/>
    <p:sldId id="577" r:id="rId10"/>
    <p:sldId id="575" r:id="rId11"/>
    <p:sldId id="580" r:id="rId12"/>
    <p:sldId id="581" r:id="rId13"/>
    <p:sldId id="582" r:id="rId14"/>
    <p:sldId id="578" r:id="rId15"/>
    <p:sldId id="583" r:id="rId16"/>
    <p:sldId id="579" r:id="rId17"/>
    <p:sldId id="585" r:id="rId18"/>
    <p:sldId id="584" r:id="rId19"/>
    <p:sldId id="586" r:id="rId20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EAEA7A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622" autoAdjust="0"/>
    <p:restoredTop sz="94558" autoAdjust="0"/>
  </p:normalViewPr>
  <p:slideViewPr>
    <p:cSldViewPr snapToObjects="1">
      <p:cViewPr varScale="1">
        <p:scale>
          <a:sx n="78" d="100"/>
          <a:sy n="78" d="100"/>
        </p:scale>
        <p:origin x="52" y="1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052"/>
    </p:cViewPr>
  </p:sorterViewPr>
  <p:notesViewPr>
    <p:cSldViewPr snapToObjects="1">
      <p:cViewPr varScale="1">
        <p:scale>
          <a:sx n="39" d="100"/>
          <a:sy n="39" d="100"/>
        </p:scale>
        <p:origin x="-1518" y="-102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5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5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CF678A5-CCCF-4EF8-B5BC-F74AE4A1EF82}" type="slidenum">
              <a:rPr lang="en-US" altLang="sl-SI"/>
              <a:pPr>
                <a:defRPr/>
              </a:pPr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4351058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Kliknite, če želite urediti sloge besedila matrice</a:t>
            </a:r>
          </a:p>
          <a:p>
            <a:pPr lvl="1"/>
            <a:r>
              <a:rPr lang="en-US" noProof="0" smtClean="0"/>
              <a:t>Druga raven</a:t>
            </a:r>
          </a:p>
          <a:p>
            <a:pPr lvl="2"/>
            <a:r>
              <a:rPr lang="en-US" noProof="0" smtClean="0"/>
              <a:t>Tretja raven</a:t>
            </a:r>
          </a:p>
          <a:p>
            <a:pPr lvl="3"/>
            <a:r>
              <a:rPr lang="en-US" noProof="0" smtClean="0"/>
              <a:t>Četrta raven</a:t>
            </a:r>
          </a:p>
          <a:p>
            <a:pPr lvl="4"/>
            <a:r>
              <a:rPr lang="en-US" noProof="0" smtClean="0"/>
              <a:t>Peta raven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732CAD1-ACF3-4556-9CA0-7FC799EE82E7}" type="slidenum">
              <a:rPr lang="en-US" altLang="sl-SI"/>
              <a:pPr>
                <a:defRPr/>
              </a:pPr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24845607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6A951-3711-4415-99C4-3D5E2D10A5FF}" type="slidenum">
              <a:rPr lang="en-US" altLang="sl-SI" smtClean="0"/>
              <a:pPr>
                <a:defRPr/>
              </a:pPr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3698235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6A951-3711-4415-99C4-3D5E2D10A5FF}" type="slidenum">
              <a:rPr lang="en-US" altLang="sl-SI" smtClean="0"/>
              <a:pPr>
                <a:defRPr/>
              </a:pPr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2160038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6A951-3711-4415-99C4-3D5E2D10A5FF}" type="slidenum">
              <a:rPr lang="en-US" altLang="sl-SI" smtClean="0"/>
              <a:pPr>
                <a:defRPr/>
              </a:pPr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3660384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566738" y="304800"/>
            <a:ext cx="8008937" cy="57150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46288-F109-4283-B987-ED84D790B817}" type="slidenum">
              <a:rPr lang="en-US" altLang="sl-SI"/>
              <a:pPr>
                <a:defRPr/>
              </a:pPr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4124034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6A951-3711-4415-99C4-3D5E2D10A5FF}" type="slidenum">
              <a:rPr lang="en-US" altLang="sl-SI" smtClean="0"/>
              <a:pPr>
                <a:defRPr/>
              </a:pPr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2326079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6A951-3711-4415-99C4-3D5E2D10A5FF}" type="slidenum">
              <a:rPr lang="en-US" altLang="sl-SI" smtClean="0"/>
              <a:pPr>
                <a:defRPr/>
              </a:pPr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16819044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6A951-3711-4415-99C4-3D5E2D10A5FF}" type="slidenum">
              <a:rPr lang="en-US" altLang="sl-SI" smtClean="0"/>
              <a:pPr>
                <a:defRPr/>
              </a:pPr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3293112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6A951-3711-4415-99C4-3D5E2D10A5FF}" type="slidenum">
              <a:rPr lang="en-US" altLang="sl-SI" smtClean="0"/>
              <a:pPr>
                <a:defRPr/>
              </a:pPr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2171236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6A951-3711-4415-99C4-3D5E2D10A5FF}" type="slidenum">
              <a:rPr lang="en-US" altLang="sl-SI" smtClean="0"/>
              <a:pPr>
                <a:defRPr/>
              </a:pPr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469717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6A951-3711-4415-99C4-3D5E2D10A5FF}" type="slidenum">
              <a:rPr lang="en-US" altLang="sl-SI" smtClean="0"/>
              <a:pPr>
                <a:defRPr/>
              </a:pPr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1887893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6A951-3711-4415-99C4-3D5E2D10A5FF}" type="slidenum">
              <a:rPr lang="en-US" altLang="sl-SI" smtClean="0"/>
              <a:pPr>
                <a:defRPr/>
              </a:pPr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3077084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6A951-3711-4415-99C4-3D5E2D10A5FF}" type="slidenum">
              <a:rPr lang="en-US" altLang="sl-SI" smtClean="0"/>
              <a:pPr>
                <a:defRPr/>
              </a:pPr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2126099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B36A951-3711-4415-99C4-3D5E2D10A5FF}" type="slidenum">
              <a:rPr lang="en-US" altLang="sl-SI" smtClean="0"/>
              <a:pPr>
                <a:defRPr/>
              </a:pPr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189971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  <p:sldLayoutId id="2147483934" r:id="rId12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5"/>
          <p:cNvSpPr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sl-SI" sz="32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sl-SI" sz="4800" dirty="0" err="1" smtClean="0">
                <a:solidFill>
                  <a:schemeClr val="tx2"/>
                </a:solidFill>
                <a:latin typeface="Arial" panose="020B0604020202020204" pitchFamily="34" charset="0"/>
              </a:rPr>
              <a:t>Anomalije</a:t>
            </a:r>
            <a:r>
              <a:rPr lang="en-US" altLang="sl-SI" sz="4800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sl-SI" altLang="sl-SI" sz="4800" dirty="0" smtClean="0">
                <a:solidFill>
                  <a:schemeClr val="tx2"/>
                </a:solidFill>
                <a:latin typeface="Arial" panose="020B0604020202020204" pitchFamily="34" charset="0"/>
              </a:rPr>
              <a:t>in </a:t>
            </a:r>
            <a:r>
              <a:rPr lang="sl-SI" altLang="sl-SI" sz="4800" dirty="0">
                <a:solidFill>
                  <a:schemeClr val="tx2"/>
                </a:solidFill>
                <a:latin typeface="Arial" panose="020B0604020202020204" pitchFamily="34" charset="0"/>
              </a:rPr>
              <a:t>normalizacija </a:t>
            </a:r>
            <a:r>
              <a:rPr lang="sl-SI" altLang="sl-SI" sz="4800" dirty="0" smtClean="0">
                <a:solidFill>
                  <a:schemeClr val="tx2"/>
                </a:solidFill>
                <a:latin typeface="Arial" panose="020B0604020202020204" pitchFamily="34" charset="0"/>
              </a:rPr>
              <a:t>podatkov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teorija</a:t>
            </a:r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232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71450" lvl="0" indent="-171450">
              <a:spcBef>
                <a:spcPts val="750"/>
              </a:spcBef>
            </a:pPr>
            <a:r>
              <a:rPr lang="sl-SI" dirty="0" smtClean="0"/>
              <a:t>Na hitro … </a:t>
            </a:r>
            <a:br>
              <a:rPr lang="sl-SI" dirty="0" smtClean="0"/>
            </a:br>
            <a:r>
              <a:rPr lang="sl-SI" sz="18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(Za </a:t>
            </a:r>
            <a:r>
              <a:rPr lang="sl-SI" sz="1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podrobnosti glej dipl. nalogo</a:t>
            </a:r>
            <a:r>
              <a:rPr lang="sl-SI" sz="18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.)</a:t>
            </a:r>
            <a:r>
              <a:rPr lang="sl-SI" sz="1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sl-SI" sz="1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l-SI" sz="1800" dirty="0" smtClean="0"/>
              <a:t>preverimo </a:t>
            </a:r>
            <a:r>
              <a:rPr lang="sl-SI" sz="1800" dirty="0"/>
              <a:t>poimenovanje (semantiko) atributov, </a:t>
            </a:r>
            <a:endParaRPr lang="sl-SI" sz="1800" dirty="0" smtClean="0"/>
          </a:p>
          <a:p>
            <a:pPr lvl="1"/>
            <a:r>
              <a:rPr lang="sl-SI" sz="1600" dirty="0" smtClean="0"/>
              <a:t>Ime stolpca naj nekaj pomeni </a:t>
            </a:r>
            <a:endParaRPr lang="en-US" sz="1600" dirty="0" smtClean="0"/>
          </a:p>
          <a:p>
            <a:pPr lvl="2"/>
            <a:r>
              <a:rPr lang="en-US" sz="1300" dirty="0" err="1" smtClean="0"/>
              <a:t>Tako</a:t>
            </a:r>
            <a:r>
              <a:rPr lang="en-US" sz="1300" dirty="0" smtClean="0"/>
              <a:t> </a:t>
            </a:r>
            <a:r>
              <a:rPr lang="en-US" sz="1300" dirty="0" err="1" smtClean="0"/>
              <a:t>kot</a:t>
            </a:r>
            <a:r>
              <a:rPr lang="en-US" sz="1300" dirty="0" smtClean="0"/>
              <a:t> </a:t>
            </a:r>
            <a:r>
              <a:rPr lang="en-US" sz="1300" dirty="0" err="1" smtClean="0"/>
              <a:t>pri</a:t>
            </a:r>
            <a:r>
              <a:rPr lang="en-US" sz="1300" dirty="0" smtClean="0"/>
              <a:t> </a:t>
            </a:r>
            <a:r>
              <a:rPr lang="en-US" sz="1300" dirty="0" err="1" smtClean="0"/>
              <a:t>programiranju</a:t>
            </a:r>
            <a:endParaRPr lang="en-US" sz="1300" dirty="0" smtClean="0"/>
          </a:p>
          <a:p>
            <a:pPr marL="685800" lvl="2" indent="0">
              <a:buNone/>
            </a:pPr>
            <a:endParaRPr lang="en-US" sz="1300" dirty="0"/>
          </a:p>
          <a:p>
            <a:pPr marL="685800" lvl="2" indent="0">
              <a:buNone/>
            </a:pPr>
            <a:endParaRPr lang="en-US" sz="1300" dirty="0" smtClean="0"/>
          </a:p>
          <a:p>
            <a:pPr marL="685800" lvl="2" indent="0">
              <a:buNone/>
            </a:pPr>
            <a:endParaRPr lang="en-US" sz="1300" dirty="0"/>
          </a:p>
          <a:p>
            <a:pPr marL="685800" lvl="2" indent="0">
              <a:buNone/>
            </a:pPr>
            <a:endParaRPr lang="en-US" sz="1300" dirty="0" smtClean="0"/>
          </a:p>
          <a:p>
            <a:pPr marL="685800" lvl="2" indent="0">
              <a:buNone/>
            </a:pPr>
            <a:endParaRPr lang="sl-SI" sz="1300" dirty="0" smtClean="0"/>
          </a:p>
          <a:p>
            <a:pPr lvl="1"/>
            <a:r>
              <a:rPr lang="sl-SI" sz="1600" dirty="0" smtClean="0"/>
              <a:t>v </a:t>
            </a:r>
            <a:r>
              <a:rPr lang="sl-SI" sz="1600" dirty="0"/>
              <a:t>eni relaciji </a:t>
            </a:r>
            <a:r>
              <a:rPr lang="sl-SI" sz="1600" dirty="0" smtClean="0"/>
              <a:t>nimamo atributov</a:t>
            </a:r>
            <a:r>
              <a:rPr lang="sl-SI" sz="1600" dirty="0"/>
              <a:t>, ki sicer pripadajo </a:t>
            </a:r>
            <a:r>
              <a:rPr lang="sl-SI" sz="1600" dirty="0" smtClean="0"/>
              <a:t>različnim </a:t>
            </a:r>
            <a:r>
              <a:rPr lang="sl-SI" sz="1600" dirty="0" err="1"/>
              <a:t>entitetnim</a:t>
            </a:r>
            <a:r>
              <a:rPr lang="sl-SI" sz="1600" dirty="0"/>
              <a:t> </a:t>
            </a:r>
            <a:r>
              <a:rPr lang="sl-SI" sz="1600" dirty="0" smtClean="0"/>
              <a:t>tipom</a:t>
            </a:r>
          </a:p>
          <a:p>
            <a:pPr lvl="2"/>
            <a:r>
              <a:rPr lang="sl-SI" sz="1200" dirty="0" smtClean="0"/>
              <a:t>“Predmet" in imamo </a:t>
            </a:r>
            <a:r>
              <a:rPr lang="sl-SI" sz="1200" dirty="0"/>
              <a:t>atribute “Ime”, “Oznaka”, “Profesor” in “Naziv</a:t>
            </a:r>
            <a:r>
              <a:rPr lang="sl-SI" sz="1200" dirty="0" smtClean="0"/>
              <a:t>”</a:t>
            </a:r>
          </a:p>
          <a:p>
            <a:pPr lvl="2"/>
            <a:r>
              <a:rPr lang="sl-SI" sz="1200" dirty="0" smtClean="0"/>
              <a:t>Formalno OK, a </a:t>
            </a:r>
            <a:r>
              <a:rPr lang="sl-SI" sz="1200" dirty="0" smtClean="0"/>
              <a:t>…</a:t>
            </a:r>
            <a:endParaRPr lang="en-US" sz="1200" dirty="0" smtClean="0"/>
          </a:p>
          <a:p>
            <a:pPr lvl="2"/>
            <a:r>
              <a:rPr lang="en-US" sz="1200" dirty="0" err="1" smtClean="0"/>
              <a:t>Zgled</a:t>
            </a:r>
            <a:r>
              <a:rPr lang="en-US" sz="1200" dirty="0" smtClean="0"/>
              <a:t> s Film</a:t>
            </a:r>
            <a:endParaRPr lang="sl-SI" sz="1200" dirty="0" smtClean="0"/>
          </a:p>
          <a:p>
            <a:endParaRPr lang="sl-SI" sz="1800" dirty="0" smtClean="0"/>
          </a:p>
          <a:p>
            <a:endParaRPr lang="sl-SI" sz="1800" dirty="0" smtClean="0"/>
          </a:p>
          <a:p>
            <a:pPr marL="0" indent="0">
              <a:buNone/>
            </a:pP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148711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71450" lvl="0" indent="-171450">
              <a:spcBef>
                <a:spcPts val="750"/>
              </a:spcBef>
            </a:pPr>
            <a:r>
              <a:rPr lang="sl-SI" dirty="0" smtClean="0"/>
              <a:t>Na hitro … </a:t>
            </a:r>
            <a:br>
              <a:rPr lang="sl-SI" dirty="0" smtClean="0"/>
            </a:br>
            <a:r>
              <a:rPr lang="sl-SI" sz="18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(Za </a:t>
            </a:r>
            <a:r>
              <a:rPr lang="sl-SI" sz="1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podrobnosti glej dipl. nalogo</a:t>
            </a:r>
            <a:r>
              <a:rPr lang="sl-SI" sz="18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.)</a:t>
            </a:r>
            <a:r>
              <a:rPr lang="sl-SI" sz="1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sl-SI" sz="1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l-SI" sz="1800" dirty="0" smtClean="0"/>
              <a:t>zmanjšamo </a:t>
            </a:r>
            <a:r>
              <a:rPr lang="sl-SI" sz="1800" dirty="0"/>
              <a:t>podvajanje </a:t>
            </a:r>
            <a:r>
              <a:rPr lang="sl-SI" sz="1800" dirty="0" smtClean="0"/>
              <a:t>podatkov</a:t>
            </a:r>
          </a:p>
          <a:p>
            <a:pPr lvl="1"/>
            <a:r>
              <a:rPr lang="sl-SI" sz="1600" dirty="0"/>
              <a:t>Anomalije pri posodabljanju </a:t>
            </a:r>
            <a:r>
              <a:rPr lang="sl-SI" sz="1600" dirty="0" smtClean="0"/>
              <a:t>podatkov</a:t>
            </a:r>
            <a:r>
              <a:rPr lang="en-US" sz="1600" dirty="0" smtClean="0"/>
              <a:t>  (</a:t>
            </a:r>
            <a:r>
              <a:rPr lang="en-US" sz="1600" dirty="0" err="1" smtClean="0"/>
              <a:t>kadar</a:t>
            </a:r>
            <a:r>
              <a:rPr lang="en-US" sz="1600" dirty="0" smtClean="0"/>
              <a:t> </a:t>
            </a:r>
            <a:r>
              <a:rPr lang="en-US" sz="1600" dirty="0" err="1" smtClean="0"/>
              <a:t>isti</a:t>
            </a:r>
            <a:r>
              <a:rPr lang="en-US" sz="1600" dirty="0" smtClean="0"/>
              <a:t> </a:t>
            </a:r>
            <a:r>
              <a:rPr lang="en-US" sz="1600" dirty="0" err="1" smtClean="0"/>
              <a:t>podatek</a:t>
            </a:r>
            <a:r>
              <a:rPr lang="en-US" sz="1600" dirty="0" smtClean="0"/>
              <a:t> </a:t>
            </a:r>
            <a:r>
              <a:rPr lang="en-US" sz="1600" dirty="0" err="1" smtClean="0"/>
              <a:t>vodimo</a:t>
            </a:r>
            <a:r>
              <a:rPr lang="en-US" sz="1600" dirty="0" smtClean="0"/>
              <a:t> </a:t>
            </a:r>
            <a:r>
              <a:rPr lang="en-US" sz="1600" dirty="0" err="1" smtClean="0"/>
              <a:t>večkrat</a:t>
            </a:r>
            <a:r>
              <a:rPr lang="en-US" sz="1600" dirty="0" smtClean="0"/>
              <a:t>)</a:t>
            </a:r>
            <a:endParaRPr lang="sl-SI" sz="1600" dirty="0" smtClean="0"/>
          </a:p>
          <a:p>
            <a:pPr lvl="1"/>
            <a:r>
              <a:rPr lang="sl-SI" sz="1600" dirty="0"/>
              <a:t>Anomalije pri vstavljanju </a:t>
            </a:r>
            <a:r>
              <a:rPr lang="sl-SI" sz="1600" dirty="0" smtClean="0"/>
              <a:t>podatkov</a:t>
            </a:r>
            <a:r>
              <a:rPr lang="en-US" sz="1600" dirty="0" smtClean="0"/>
              <a:t>     (</a:t>
            </a:r>
            <a:r>
              <a:rPr lang="en-US" sz="1600" dirty="0" err="1" smtClean="0"/>
              <a:t>kako</a:t>
            </a:r>
            <a:r>
              <a:rPr lang="en-US" sz="1600" dirty="0" smtClean="0"/>
              <a:t> </a:t>
            </a:r>
            <a:r>
              <a:rPr lang="en-US" sz="1600" dirty="0" err="1" smtClean="0"/>
              <a:t>vstaviti</a:t>
            </a:r>
            <a:r>
              <a:rPr lang="en-US" sz="1600" dirty="0" smtClean="0"/>
              <a:t> </a:t>
            </a:r>
            <a:r>
              <a:rPr lang="en-US" sz="1600" dirty="0" err="1" smtClean="0"/>
              <a:t>podatke</a:t>
            </a:r>
            <a:r>
              <a:rPr lang="en-US" sz="1600" dirty="0" smtClean="0"/>
              <a:t>, </a:t>
            </a:r>
            <a:r>
              <a:rPr lang="en-US" sz="1600" dirty="0" err="1" smtClean="0"/>
              <a:t>če</a:t>
            </a:r>
            <a:r>
              <a:rPr lang="en-US" sz="1600" dirty="0" smtClean="0"/>
              <a:t> del </a:t>
            </a:r>
            <a:r>
              <a:rPr lang="en-US" sz="1600" dirty="0" err="1" smtClean="0"/>
              <a:t>podatkov</a:t>
            </a:r>
            <a:r>
              <a:rPr lang="en-US" sz="1600" dirty="0" smtClean="0"/>
              <a:t> </a:t>
            </a:r>
            <a:r>
              <a:rPr lang="en-US" sz="1600" dirty="0" err="1" smtClean="0"/>
              <a:t>manjka</a:t>
            </a:r>
            <a:r>
              <a:rPr lang="en-US" sz="1600" dirty="0" smtClean="0"/>
              <a:t>,</a:t>
            </a:r>
          </a:p>
          <a:p>
            <a:pPr marL="342900" lvl="1" indent="0">
              <a:buNone/>
            </a:pPr>
            <a:r>
              <a:rPr lang="en-US" sz="1600" dirty="0" err="1"/>
              <a:t>m</a:t>
            </a:r>
            <a:r>
              <a:rPr lang="en-US" sz="1600" dirty="0" err="1" smtClean="0"/>
              <a:t>ožnost</a:t>
            </a:r>
            <a:r>
              <a:rPr lang="en-US" sz="1600" dirty="0" smtClean="0"/>
              <a:t> </a:t>
            </a:r>
            <a:r>
              <a:rPr lang="en-US" sz="1600" dirty="0" err="1" smtClean="0"/>
              <a:t>vstavljanja</a:t>
            </a:r>
            <a:r>
              <a:rPr lang="en-US" sz="1600" dirty="0" smtClean="0"/>
              <a:t> </a:t>
            </a:r>
            <a:r>
              <a:rPr lang="en-US" sz="1600" dirty="0" err="1" smtClean="0"/>
              <a:t>nekonsistentnih</a:t>
            </a:r>
            <a:r>
              <a:rPr lang="en-US" sz="1600" dirty="0" smtClean="0"/>
              <a:t> </a:t>
            </a:r>
            <a:r>
              <a:rPr lang="en-US" sz="1600" dirty="0" err="1" smtClean="0"/>
              <a:t>podatkov</a:t>
            </a:r>
            <a:r>
              <a:rPr lang="en-US" sz="1600" dirty="0" smtClean="0"/>
              <a:t>)</a:t>
            </a:r>
            <a:endParaRPr lang="sl-SI" sz="1600" dirty="0" smtClean="0"/>
          </a:p>
          <a:p>
            <a:pPr lvl="1"/>
            <a:r>
              <a:rPr lang="sl-SI" sz="1600" dirty="0"/>
              <a:t>Anomalije pri brisanju </a:t>
            </a:r>
            <a:r>
              <a:rPr lang="sl-SI" sz="1600" dirty="0" smtClean="0"/>
              <a:t>podatkov</a:t>
            </a:r>
            <a:r>
              <a:rPr lang="en-US" sz="1600" dirty="0" smtClean="0"/>
              <a:t>   (</a:t>
            </a:r>
            <a:r>
              <a:rPr lang="en-US" sz="1600" dirty="0" err="1" smtClean="0"/>
              <a:t>izguba</a:t>
            </a:r>
            <a:r>
              <a:rPr lang="en-US" sz="1600" dirty="0" smtClean="0"/>
              <a:t> </a:t>
            </a:r>
            <a:r>
              <a:rPr lang="en-US" sz="1600" dirty="0" err="1" smtClean="0"/>
              <a:t>podatkov</a:t>
            </a:r>
            <a:r>
              <a:rPr lang="en-US" sz="1600" dirty="0" smtClean="0"/>
              <a:t>)</a:t>
            </a:r>
            <a:endParaRPr lang="sl-SI" sz="1600" dirty="0" smtClean="0"/>
          </a:p>
          <a:p>
            <a:pPr lvl="1"/>
            <a:endParaRPr lang="sl-SI" sz="1600" dirty="0"/>
          </a:p>
          <a:p>
            <a:endParaRPr lang="sl-SI" sz="1800" dirty="0" smtClean="0"/>
          </a:p>
          <a:p>
            <a:endParaRPr lang="sl-SI" sz="1800" dirty="0" smtClean="0"/>
          </a:p>
          <a:p>
            <a:pPr marL="0" indent="0">
              <a:buNone/>
            </a:pPr>
            <a:endParaRPr lang="sl-SI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6609" y="4386189"/>
            <a:ext cx="5110888" cy="208823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3212976"/>
            <a:ext cx="4021963" cy="1470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39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71450" lvl="0" indent="-171450">
              <a:spcBef>
                <a:spcPts val="750"/>
              </a:spcBef>
            </a:pPr>
            <a:r>
              <a:rPr lang="sl-SI" dirty="0" smtClean="0"/>
              <a:t>Na hitro … </a:t>
            </a:r>
            <a:br>
              <a:rPr lang="sl-SI" dirty="0" smtClean="0"/>
            </a:br>
            <a:r>
              <a:rPr lang="sl-SI" sz="18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(Za </a:t>
            </a:r>
            <a:r>
              <a:rPr lang="sl-SI" sz="1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podrobnosti glej dipl. nalogo</a:t>
            </a:r>
            <a:r>
              <a:rPr lang="sl-SI" sz="18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.)</a:t>
            </a:r>
            <a:r>
              <a:rPr lang="sl-SI" sz="1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sl-SI" sz="1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1" indent="0">
              <a:buNone/>
            </a:pPr>
            <a:endParaRPr lang="sl-SI" sz="1600" dirty="0"/>
          </a:p>
          <a:p>
            <a:r>
              <a:rPr lang="sl-SI" sz="1800" dirty="0" smtClean="0"/>
              <a:t>Anomalije rešujemo z dekompozicijo</a:t>
            </a:r>
          </a:p>
          <a:p>
            <a:pPr lvl="1"/>
            <a:r>
              <a:rPr lang="sl-SI" sz="1600" dirty="0" smtClean="0"/>
              <a:t>Nadomestitev posameznih relacij z </a:t>
            </a:r>
            <a:r>
              <a:rPr lang="sl-SI" sz="1600" dirty="0" err="1" smtClean="0"/>
              <a:t>večimi</a:t>
            </a:r>
            <a:endParaRPr lang="sl-SI" sz="1600" dirty="0" smtClean="0"/>
          </a:p>
          <a:p>
            <a:pPr lvl="1"/>
            <a:r>
              <a:rPr lang="sl-SI" sz="1600" dirty="0" smtClean="0"/>
              <a:t>Kot smo v zgledu eno tabelo nadomestili z dvema</a:t>
            </a:r>
          </a:p>
          <a:p>
            <a:pPr lvl="1"/>
            <a:endParaRPr lang="sl-SI" sz="1600" dirty="0"/>
          </a:p>
          <a:p>
            <a:r>
              <a:rPr lang="sl-SI" sz="1800" dirty="0" smtClean="0"/>
              <a:t>Funkcionalne odvisnosti (glej DN str. 45)</a:t>
            </a:r>
          </a:p>
          <a:p>
            <a:r>
              <a:rPr lang="sl-SI" sz="1800" dirty="0" smtClean="0"/>
              <a:t>Pretvorba v normalne oblike</a:t>
            </a:r>
          </a:p>
          <a:p>
            <a:endParaRPr lang="sl-SI" sz="1800" dirty="0" smtClean="0"/>
          </a:p>
          <a:p>
            <a:endParaRPr lang="sl-SI" sz="1800" dirty="0" smtClean="0"/>
          </a:p>
          <a:p>
            <a:pPr marL="0" indent="0">
              <a:buNone/>
            </a:pP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244188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Normalne oblike</a:t>
            </a:r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988840"/>
            <a:ext cx="3733800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2" y="2132856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1NF: </a:t>
            </a:r>
          </a:p>
          <a:p>
            <a:pPr lvl="1"/>
            <a:r>
              <a:rPr lang="sl-SI" dirty="0" err="1" smtClean="0"/>
              <a:t>Atomarnost</a:t>
            </a:r>
            <a:r>
              <a:rPr lang="sl-SI" dirty="0" smtClean="0"/>
              <a:t> atributov</a:t>
            </a:r>
          </a:p>
          <a:p>
            <a:pPr lvl="1"/>
            <a:endParaRPr lang="sl-SI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481" y="3140968"/>
            <a:ext cx="3615070" cy="764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365104"/>
            <a:ext cx="3500809" cy="65457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2017701" y="5345531"/>
            <a:ext cx="3434825" cy="978024"/>
            <a:chOff x="432154" y="5157192"/>
            <a:chExt cx="3434825" cy="978024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154" y="5157192"/>
              <a:ext cx="1564838" cy="978024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6016" y="5201586"/>
              <a:ext cx="1650963" cy="810741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cxnSp>
        <p:nvCxnSpPr>
          <p:cNvPr id="7" name="Straight Arrow Connector 6"/>
          <p:cNvCxnSpPr>
            <a:stCxn id="1027" idx="2"/>
          </p:cNvCxnSpPr>
          <p:nvPr/>
        </p:nvCxnSpPr>
        <p:spPr>
          <a:xfrm flipH="1">
            <a:off x="1763688" y="3905077"/>
            <a:ext cx="452328" cy="4600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027" idx="2"/>
          </p:cNvCxnSpPr>
          <p:nvPr/>
        </p:nvCxnSpPr>
        <p:spPr>
          <a:xfrm>
            <a:off x="2216016" y="3905077"/>
            <a:ext cx="1585547" cy="13241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4985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podatek</a:t>
            </a:r>
            <a:r>
              <a:rPr lang="en-US" dirty="0" smtClean="0"/>
              <a:t> v </a:t>
            </a:r>
            <a:r>
              <a:rPr lang="en-US" dirty="0" err="1" smtClean="0"/>
              <a:t>celici</a:t>
            </a:r>
            <a:r>
              <a:rPr lang="en-US" dirty="0" smtClean="0"/>
              <a:t>!</a:t>
            </a:r>
            <a:endParaRPr lang="sl-SI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7029617"/>
              </p:ext>
            </p:extLst>
          </p:nvPr>
        </p:nvGraphicFramePr>
        <p:xfrm>
          <a:off x="628650" y="1825625"/>
          <a:ext cx="78867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4038359260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15049738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OSEBA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OGLEDANI FILMI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98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Slovenski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nostalgik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 </a:t>
                      </a:r>
                      <a:r>
                        <a:rPr lang="en-US" dirty="0" err="1" smtClean="0"/>
                        <a:t>joči</a:t>
                      </a:r>
                      <a:r>
                        <a:rPr lang="en-US" dirty="0" smtClean="0"/>
                        <a:t> Peter, To so </a:t>
                      </a:r>
                      <a:r>
                        <a:rPr lang="en-US" dirty="0" err="1" smtClean="0"/>
                        <a:t>gadi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zorijo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Jagode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84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Janez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Mad Max,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Mad Max 2, Mad Max 3, Mad Max Exposed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545178"/>
                  </a:ext>
                </a:extLst>
              </a:tr>
            </a:tbl>
          </a:graphicData>
        </a:graphic>
      </p:graphicFrame>
      <p:graphicFrame>
        <p:nvGraphicFramePr>
          <p:cNvPr id="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6947137"/>
              </p:ext>
            </p:extLst>
          </p:nvPr>
        </p:nvGraphicFramePr>
        <p:xfrm>
          <a:off x="628650" y="3140968"/>
          <a:ext cx="7654229" cy="137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1410">
                  <a:extLst>
                    <a:ext uri="{9D8B030D-6E8A-4147-A177-3AD203B41FA5}">
                      <a16:colId xmlns:a16="http://schemas.microsoft.com/office/drawing/2014/main" val="618680363"/>
                    </a:ext>
                  </a:extLst>
                </a:gridCol>
                <a:gridCol w="2582540">
                  <a:extLst>
                    <a:ext uri="{9D8B030D-6E8A-4147-A177-3AD203B41FA5}">
                      <a16:colId xmlns:a16="http://schemas.microsoft.com/office/drawing/2014/main" val="1504973850"/>
                    </a:ext>
                  </a:extLst>
                </a:gridCol>
                <a:gridCol w="2520279">
                  <a:extLst>
                    <a:ext uri="{9D8B030D-6E8A-4147-A177-3AD203B41FA5}">
                      <a16:colId xmlns:a16="http://schemas.microsoft.com/office/drawing/2014/main" val="3832044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OSEBA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Naslov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telefon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98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Slovenski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nostalgik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Slovenska</a:t>
                      </a:r>
                      <a:r>
                        <a:rPr lang="en-US" dirty="0" smtClean="0"/>
                        <a:t> c. 11, 1000 Ljubljana;</a:t>
                      </a:r>
                    </a:p>
                    <a:p>
                      <a:r>
                        <a:rPr lang="en-US" dirty="0" err="1" smtClean="0"/>
                        <a:t>Stara</a:t>
                      </a:r>
                      <a:r>
                        <a:rPr lang="en-US" baseline="0" dirty="0" smtClean="0"/>
                        <a:t> vas 17, 4303 </a:t>
                      </a:r>
                      <a:r>
                        <a:rPr lang="en-US" baseline="0" dirty="0" err="1" smtClean="0"/>
                        <a:t>Žiri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04 2324185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84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Janez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Vasca</a:t>
                      </a:r>
                      <a:r>
                        <a:rPr lang="en-US" dirty="0" smtClean="0"/>
                        <a:t> 17, 1100 </a:t>
                      </a:r>
                      <a:r>
                        <a:rPr lang="en-US" dirty="0" err="1" smtClean="0"/>
                        <a:t>Nekje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041 395555,</a:t>
                      </a:r>
                      <a:r>
                        <a:rPr lang="en-US" baseline="0" dirty="0" smtClean="0"/>
                        <a:t> 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051 295555, 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545178"/>
                  </a:ext>
                </a:extLst>
              </a:tr>
            </a:tbl>
          </a:graphicData>
        </a:graphic>
      </p:graphicFrame>
      <p:graphicFrame>
        <p:nvGraphicFramePr>
          <p:cNvPr id="10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1863173"/>
              </p:ext>
            </p:extLst>
          </p:nvPr>
        </p:nvGraphicFramePr>
        <p:xfrm>
          <a:off x="628650" y="5013176"/>
          <a:ext cx="78867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4038359260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15049738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PROGRAM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PodprtiOS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98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FreeOffice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Linux, Android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84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Word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Windows 7, Windows NT, IOS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545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7909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Normalne forme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2NF</a:t>
            </a:r>
          </a:p>
          <a:p>
            <a:pPr lvl="1"/>
            <a:r>
              <a:rPr lang="sl-SI" dirty="0" smtClean="0"/>
              <a:t>Je v 1NF</a:t>
            </a:r>
          </a:p>
          <a:p>
            <a:pPr lvl="1"/>
            <a:r>
              <a:rPr lang="sl-SI" dirty="0" smtClean="0"/>
              <a:t>Vsak atribut, ki ni del kandidata za ključ je polno funkcionalno odvisen od primarnega ključa</a:t>
            </a:r>
          </a:p>
          <a:p>
            <a:pPr lvl="1"/>
            <a:endParaRPr lang="sl-S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996952"/>
            <a:ext cx="4543425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27584" y="4276204"/>
            <a:ext cx="73277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800" dirty="0" smtClean="0"/>
              <a:t>Primarni ključ: profesor in predmet</a:t>
            </a:r>
          </a:p>
          <a:p>
            <a:r>
              <a:rPr lang="sl-SI" sz="1800" dirty="0" smtClean="0"/>
              <a:t>Kabinet: odvisen je le od profesorja!</a:t>
            </a:r>
          </a:p>
          <a:p>
            <a:endParaRPr lang="sl-SI" sz="1800" dirty="0"/>
          </a:p>
          <a:p>
            <a:r>
              <a:rPr lang="sl-SI" sz="1800" dirty="0" smtClean="0"/>
              <a:t>Zakaj je to problem? profesor zamenja kabinet! Bomo popravili povsod</a:t>
            </a:r>
            <a:r>
              <a:rPr lang="sl-SI" sz="1800" dirty="0"/>
              <a:t>?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064"/>
          <a:stretch/>
        </p:blipFill>
        <p:spPr bwMode="auto">
          <a:xfrm>
            <a:off x="1763689" y="5445224"/>
            <a:ext cx="3722712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559524"/>
            <a:ext cx="16954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43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051309"/>
              </p:ext>
            </p:extLst>
          </p:nvPr>
        </p:nvGraphicFramePr>
        <p:xfrm>
          <a:off x="395536" y="548680"/>
          <a:ext cx="78867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403835926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56683019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5049738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ID_UCITELJ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PREDMET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STAROST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98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Algebra I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84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Algebra II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545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112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Programiranje</a:t>
                      </a:r>
                      <a:r>
                        <a:rPr lang="en-US" dirty="0" smtClean="0"/>
                        <a:t> 2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684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113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Fizika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498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112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Računalniški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praktikum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1858297"/>
                  </a:ext>
                </a:extLst>
              </a:tr>
            </a:tbl>
          </a:graphicData>
        </a:graphic>
      </p:graphicFrame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1384522"/>
              </p:ext>
            </p:extLst>
          </p:nvPr>
        </p:nvGraphicFramePr>
        <p:xfrm>
          <a:off x="328953" y="4005064"/>
          <a:ext cx="215481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8711">
                  <a:extLst>
                    <a:ext uri="{9D8B030D-6E8A-4147-A177-3AD203B41FA5}">
                      <a16:colId xmlns:a16="http://schemas.microsoft.com/office/drawing/2014/main" val="403835926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5049738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ID_UCITELJ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STAROST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98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84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112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684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113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498177"/>
                  </a:ext>
                </a:extLst>
              </a:tr>
            </a:tbl>
          </a:graphicData>
        </a:graphic>
      </p:graphicFrame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5109221"/>
              </p:ext>
            </p:extLst>
          </p:nvPr>
        </p:nvGraphicFramePr>
        <p:xfrm>
          <a:off x="3131840" y="4005064"/>
          <a:ext cx="52578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403835926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5668301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ID_UCITELJ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PREDMET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98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Algebra I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84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Algebra II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545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112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Programiranje</a:t>
                      </a:r>
                      <a:r>
                        <a:rPr lang="en-US" dirty="0" smtClean="0"/>
                        <a:t> 2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684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113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Fizika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498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112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Računalniški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praktikum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1858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649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NF</a:t>
            </a:r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1690689"/>
            <a:ext cx="5112568" cy="215303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03648" y="3877597"/>
            <a:ext cx="6840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 </a:t>
            </a:r>
            <a:r>
              <a:rPr lang="en-US" dirty="0" err="1" smtClean="0"/>
              <a:t>praksi</a:t>
            </a:r>
            <a:r>
              <a:rPr lang="en-US" dirty="0" smtClean="0"/>
              <a:t> </a:t>
            </a:r>
            <a:r>
              <a:rPr lang="en-US" dirty="0" err="1" smtClean="0"/>
              <a:t>pogosto</a:t>
            </a:r>
            <a:r>
              <a:rPr lang="en-US" dirty="0" smtClean="0"/>
              <a:t>: </a:t>
            </a:r>
            <a:r>
              <a:rPr lang="en-US" dirty="0" err="1" smtClean="0"/>
              <a:t>Primarni</a:t>
            </a:r>
            <a:r>
              <a:rPr lang="en-US" dirty="0" smtClean="0"/>
              <a:t> </a:t>
            </a:r>
            <a:r>
              <a:rPr lang="en-US" dirty="0" err="1" smtClean="0"/>
              <a:t>ključ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dirty="0" err="1" smtClean="0"/>
              <a:t>stolpec</a:t>
            </a:r>
            <a:endParaRPr lang="sl-SI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1016" y="4447756"/>
            <a:ext cx="4392488" cy="193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590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3NF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42647"/>
            <a:ext cx="7886700" cy="4351338"/>
          </a:xfrm>
        </p:spPr>
        <p:txBody>
          <a:bodyPr/>
          <a:lstStyle/>
          <a:p>
            <a:r>
              <a:rPr lang="en-US" dirty="0" err="1" smtClean="0"/>
              <a:t>Tranzitivna</a:t>
            </a:r>
            <a:r>
              <a:rPr lang="en-US" dirty="0" smtClean="0"/>
              <a:t> </a:t>
            </a:r>
            <a:r>
              <a:rPr lang="en-US" dirty="0" err="1" smtClean="0"/>
              <a:t>funkcionalna</a:t>
            </a:r>
            <a:r>
              <a:rPr lang="en-US" dirty="0" smtClean="0"/>
              <a:t> </a:t>
            </a:r>
            <a:r>
              <a:rPr lang="en-US" dirty="0" err="1" smtClean="0"/>
              <a:t>odvisnost</a:t>
            </a:r>
            <a:endParaRPr lang="en-US" dirty="0" smtClean="0"/>
          </a:p>
          <a:p>
            <a:endParaRPr lang="en-US" dirty="0"/>
          </a:p>
          <a:p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68" y="1916832"/>
            <a:ext cx="4859681" cy="213633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8273" y="3326795"/>
            <a:ext cx="4839518" cy="324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755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Trgovina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Imamo trgovino, ki prodaja prenosnike. Podatke o vsakem bomo hranili v bazi podatkov. Na osnovi pogovora, ugotovimo, da potrebujemo eno tabelo:</a:t>
            </a:r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V čem je problem</a:t>
            </a:r>
          </a:p>
          <a:p>
            <a:pPr lvl="1"/>
            <a:r>
              <a:rPr lang="sl-SI" dirty="0" smtClean="0"/>
              <a:t>Npr. spremeni se naslov servisa pri Dellu. </a:t>
            </a:r>
          </a:p>
          <a:p>
            <a:pPr lvl="1"/>
            <a:r>
              <a:rPr lang="sl-SI" dirty="0" smtClean="0"/>
              <a:t>Toshiba prenovi strukturo spletnih strani</a:t>
            </a:r>
          </a:p>
          <a:p>
            <a:pPr lvl="1"/>
            <a:r>
              <a:rPr lang="sl-SI" dirty="0" smtClean="0"/>
              <a:t>...</a:t>
            </a:r>
          </a:p>
          <a:p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827665"/>
              </p:ext>
            </p:extLst>
          </p:nvPr>
        </p:nvGraphicFramePr>
        <p:xfrm>
          <a:off x="1043608" y="2636912"/>
          <a:ext cx="712879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5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4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1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1050" dirty="0"/>
                        <a:t>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cena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Proizvajalec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Spletna stran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pomoč</a:t>
                      </a:r>
                      <a:endParaRPr lang="sl-SI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050"/>
                        <a:t>Inspiron B120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€499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050"/>
                        <a:t>Inspiron B130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€599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050"/>
                        <a:t>Inspiron E1705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€949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050"/>
                        <a:t>Satellite A100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€549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050"/>
                        <a:t>Satellite P100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€934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01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Ampak ...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 ustreznimi stavki </a:t>
            </a:r>
            <a:r>
              <a:rPr lang="sl-SI" smtClean="0"/>
              <a:t>UPDATE lahko </a:t>
            </a:r>
            <a:r>
              <a:rPr lang="sl-SI" dirty="0" smtClean="0"/>
              <a:t>sočasno popravimo podatke v vseh ustreznih vrsticah</a:t>
            </a:r>
          </a:p>
          <a:p>
            <a:r>
              <a:rPr lang="sl-SI" dirty="0" smtClean="0"/>
              <a:t>A to je načeloma počasi</a:t>
            </a:r>
          </a:p>
          <a:p>
            <a:r>
              <a:rPr lang="sl-SI" dirty="0" smtClean="0"/>
              <a:t>Prav tako se zlahka zgodi, da bomo določene vrstice popravljali ročno in čez čas bo naša tabela:</a:t>
            </a:r>
          </a:p>
          <a:p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443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Napake in  potrata prostora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In čeprav naj bi bili vsi podatki znotraj krogov enaki, niso nujno!</a:t>
            </a:r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Poleg tega isti podatek po nepotrebnem vodimo večkrat in s tem "kurimo" prostor na diskih 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27582"/>
              </p:ext>
            </p:extLst>
          </p:nvPr>
        </p:nvGraphicFramePr>
        <p:xfrm>
          <a:off x="899592" y="2276870"/>
          <a:ext cx="7272806" cy="2585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9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23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69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9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0847">
                <a:tc>
                  <a:txBody>
                    <a:bodyPr/>
                    <a:lstStyle/>
                    <a:p>
                      <a:r>
                        <a:rPr lang="sl-SI" sz="1050" dirty="0"/>
                        <a:t>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cena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Proizvajalec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Spletna stran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pomoč</a:t>
                      </a:r>
                      <a:endParaRPr lang="sl-SI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847">
                <a:tc>
                  <a:txBody>
                    <a:bodyPr/>
                    <a:lstStyle/>
                    <a:p>
                      <a:r>
                        <a:rPr lang="sl-SI" sz="1050"/>
                        <a:t>Inspiron B120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€499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Del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http:www.dell.com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supp@dell.com</a:t>
                      </a:r>
                      <a:endParaRPr lang="sl-SI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0847">
                <a:tc>
                  <a:txBody>
                    <a:bodyPr/>
                    <a:lstStyle/>
                    <a:p>
                      <a:r>
                        <a:rPr lang="sl-SI" sz="1050"/>
                        <a:t>Inspiron B130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€599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/>
                        <a:t>http://</a:t>
                      </a:r>
                      <a:r>
                        <a:rPr lang="sl-SI" sz="1050" dirty="0" smtClean="0"/>
                        <a:t>www.dell.com/laptop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supportLT@dell.com</a:t>
                      </a:r>
                      <a:endParaRPr lang="sl-SI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0847">
                <a:tc>
                  <a:txBody>
                    <a:bodyPr/>
                    <a:lstStyle/>
                    <a:p>
                      <a:r>
                        <a:rPr lang="sl-SI" sz="1050"/>
                        <a:t>Inspiron E1705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€949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DELL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0847">
                <a:tc>
                  <a:txBody>
                    <a:bodyPr/>
                    <a:lstStyle/>
                    <a:p>
                      <a:r>
                        <a:rPr lang="sl-SI" sz="1050"/>
                        <a:t>Satellite A100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€549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To</a:t>
                      </a:r>
                      <a:r>
                        <a:rPr lang="sl-SI" sz="1050" baseline="0" dirty="0" smtClean="0"/>
                        <a:t> šiba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0847">
                <a:tc>
                  <a:txBody>
                    <a:bodyPr/>
                    <a:lstStyle/>
                    <a:p>
                      <a:r>
                        <a:rPr lang="sl-SI" sz="1050"/>
                        <a:t>Satellite P100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€934</a:t>
                      </a:r>
                      <a:endParaRPr lang="sl-SI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050" dirty="0" smtClean="0"/>
                        <a:t>support@toshiba.eu</a:t>
                      </a:r>
                      <a:endParaRPr lang="sl-SI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 bwMode="auto">
          <a:xfrm>
            <a:off x="4427984" y="2780928"/>
            <a:ext cx="2016224" cy="1152128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442250" y="3943874"/>
            <a:ext cx="1857942" cy="925286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3059832" y="4046477"/>
            <a:ext cx="1008112" cy="72008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3059832" y="2791746"/>
            <a:ext cx="792088" cy="1152128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6514661" y="2780928"/>
            <a:ext cx="1585731" cy="1152128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6514661" y="3933258"/>
            <a:ext cx="1585731" cy="100791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641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  <p:bldP spid="6" grpId="0" uiExpand="1" animBg="1"/>
      <p:bldP spid="7" grpId="0" uiExpand="1" animBg="1"/>
      <p:bldP spid="8" grpId="0" uiExpand="1" animBg="1"/>
      <p:bldP spid="9" grpId="0" uiExpand="1" animBg="1"/>
      <p:bldP spid="10" grpId="0" uiExpand="1" animBg="1"/>
      <p:bldP spid="11" grpId="0" uiExpan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Zato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Podatke porazdelimo po več tabelah</a:t>
            </a:r>
          </a:p>
          <a:p>
            <a:r>
              <a:rPr lang="sl-SI" sz="2400" dirty="0" smtClean="0"/>
              <a:t>In poskrbimo, da še vedno podatke lahko "vidimo" (uporabljamo) prav.</a:t>
            </a:r>
          </a:p>
          <a:p>
            <a:r>
              <a:rPr lang="sl-SI" sz="2400" dirty="0" smtClean="0"/>
              <a:t>Npr. v tabeli imamo le poštno številko. Če potrebujemo še kraj, potem v neki drugi tabeli, kjer so pari poštna številka / kraj "vzamemo" ustrezni kraj.</a:t>
            </a:r>
          </a:p>
          <a:p>
            <a:r>
              <a:rPr lang="sl-SI" sz="2400" dirty="0" smtClean="0"/>
              <a:t>Ko smo ob osamosvojitvi menjali oštevilčenje pošt</a:t>
            </a:r>
          </a:p>
          <a:p>
            <a:pPr lvl="1"/>
            <a:r>
              <a:rPr lang="sl-SI" sz="2000" dirty="0" smtClean="0"/>
              <a:t>"slabe" baze – povsod ()  je bilo potrebno spremeniti tako poštno številko, kot kraj</a:t>
            </a:r>
          </a:p>
          <a:p>
            <a:pPr lvl="1"/>
            <a:r>
              <a:rPr lang="sl-SI" sz="2000" dirty="0" smtClean="0"/>
              <a:t>"dobre" baze – potrebno je bilo spremeniti le poštne številke ter popraviti eno tabelo (ali pa le vstaviti vmesno tabelo s pari stara številka / nova številka)</a:t>
            </a:r>
            <a:endParaRPr lang="sl-SI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68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Naš zgled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Ustvarimo dve tabeli:</a:t>
            </a:r>
          </a:p>
          <a:p>
            <a:pPr lvl="1"/>
            <a:r>
              <a:rPr lang="sl-SI" dirty="0" smtClean="0"/>
              <a:t>Proizvajalec</a:t>
            </a:r>
          </a:p>
          <a:p>
            <a:pPr lvl="1"/>
            <a:r>
              <a:rPr lang="sl-SI" dirty="0" smtClean="0"/>
              <a:t>Izdelki</a:t>
            </a:r>
          </a:p>
          <a:p>
            <a:pPr lvl="1"/>
            <a:endParaRPr lang="sl-SI" dirty="0"/>
          </a:p>
          <a:p>
            <a:pPr lvl="1"/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325830"/>
              </p:ext>
            </p:extLst>
          </p:nvPr>
        </p:nvGraphicFramePr>
        <p:xfrm>
          <a:off x="3059832" y="2492896"/>
          <a:ext cx="532859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2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4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22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1100" dirty="0" smtClean="0"/>
                        <a:t>Proizvajalec</a:t>
                      </a:r>
                      <a:endParaRPr lang="sl-SI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 smtClean="0"/>
                        <a:t>Spletna stran</a:t>
                      </a:r>
                      <a:endParaRPr lang="sl-SI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 smtClean="0"/>
                        <a:t>pomoč</a:t>
                      </a:r>
                      <a:endParaRPr lang="sl-SI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100" dirty="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918979"/>
              </p:ext>
            </p:extLst>
          </p:nvPr>
        </p:nvGraphicFramePr>
        <p:xfrm>
          <a:off x="1043608" y="3933056"/>
          <a:ext cx="277685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1400" dirty="0"/>
                        <a:t>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cena</a:t>
                      </a:r>
                      <a:endParaRPr lang="sl-SI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Inspiron B120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€499</a:t>
                      </a:r>
                      <a:endParaRPr lang="sl-SI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Inspiron B130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€599</a:t>
                      </a:r>
                      <a:endParaRPr lang="sl-SI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Inspiron E1705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€949</a:t>
                      </a:r>
                      <a:endParaRPr lang="sl-SI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Satellite A100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€549</a:t>
                      </a:r>
                      <a:endParaRPr lang="sl-SI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Satellite P100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€934</a:t>
                      </a:r>
                      <a:endParaRPr lang="sl-SI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186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+ in -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+</a:t>
            </a:r>
            <a:endParaRPr lang="sl-SI" dirty="0" smtClean="0"/>
          </a:p>
          <a:p>
            <a:pPr lvl="1"/>
            <a:r>
              <a:rPr lang="sl-SI" dirty="0" smtClean="0"/>
              <a:t>Podatki zajeti (in shranjeni) le enkrat</a:t>
            </a:r>
          </a:p>
          <a:p>
            <a:r>
              <a:rPr lang="sl-SI" dirty="0" smtClean="0"/>
              <a:t>-</a:t>
            </a:r>
          </a:p>
          <a:p>
            <a:pPr lvl="1"/>
            <a:r>
              <a:rPr lang="sl-SI" dirty="0" smtClean="0"/>
              <a:t>Kako vemo, kdo proizvaja določen model</a:t>
            </a:r>
          </a:p>
          <a:p>
            <a:r>
              <a:rPr lang="sl-SI" dirty="0" smtClean="0"/>
              <a:t>Povezava med tabelama: relacija</a:t>
            </a:r>
          </a:p>
          <a:p>
            <a:r>
              <a:rPr lang="sl-SI" dirty="0" smtClean="0"/>
              <a:t>Stolpec, preko katerega ustvarimo povezavo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62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Naš zgled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sl-SI" dirty="0"/>
          </a:p>
          <a:p>
            <a:pPr lvl="1"/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098030"/>
              </p:ext>
            </p:extLst>
          </p:nvPr>
        </p:nvGraphicFramePr>
        <p:xfrm>
          <a:off x="3258107" y="1612528"/>
          <a:ext cx="5625163" cy="1142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1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70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3695">
                <a:tc>
                  <a:txBody>
                    <a:bodyPr/>
                    <a:lstStyle/>
                    <a:p>
                      <a:r>
                        <a:rPr lang="sl-SI" sz="1100" dirty="0" smtClean="0"/>
                        <a:t>ID</a:t>
                      </a:r>
                      <a:endParaRPr lang="sl-SI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 smtClean="0"/>
                        <a:t>Proizvajalec</a:t>
                      </a:r>
                      <a:endParaRPr lang="sl-SI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 smtClean="0"/>
                        <a:t>Spletna stran</a:t>
                      </a:r>
                      <a:endParaRPr lang="sl-SI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 smtClean="0"/>
                        <a:t>pomoč</a:t>
                      </a:r>
                      <a:endParaRPr lang="sl-SI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985"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421">
                <a:tc>
                  <a:txBody>
                    <a:bodyPr/>
                    <a:lstStyle/>
                    <a:p>
                      <a:r>
                        <a:rPr lang="sl-SI" sz="110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905211"/>
              </p:ext>
            </p:extLst>
          </p:nvPr>
        </p:nvGraphicFramePr>
        <p:xfrm>
          <a:off x="395536" y="3573016"/>
          <a:ext cx="374441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1400" dirty="0"/>
                        <a:t>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cena</a:t>
                      </a:r>
                      <a:endParaRPr lang="sl-SI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ID_IZD</a:t>
                      </a:r>
                      <a:endParaRPr lang="sl-SI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Inspiron B120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€499</a:t>
                      </a:r>
                      <a:endParaRPr lang="sl-SI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Inspiron B130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€599</a:t>
                      </a:r>
                      <a:endParaRPr lang="sl-SI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Inspiron E1705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€949</a:t>
                      </a:r>
                      <a:endParaRPr lang="sl-SI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Satellite A100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€549</a:t>
                      </a:r>
                      <a:endParaRPr lang="sl-SI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Satellite P100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€934</a:t>
                      </a:r>
                      <a:endParaRPr lang="sl-SI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0" name="Curved Connector 9"/>
          <p:cNvCxnSpPr/>
          <p:nvPr/>
        </p:nvCxnSpPr>
        <p:spPr bwMode="auto">
          <a:xfrm rot="5400000">
            <a:off x="3050958" y="3060086"/>
            <a:ext cx="648073" cy="233774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5957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Seveda bi lahko tudi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sl-SI" dirty="0"/>
          </a:p>
          <a:p>
            <a:pPr lvl="1"/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366731"/>
              </p:ext>
            </p:extLst>
          </p:nvPr>
        </p:nvGraphicFramePr>
        <p:xfrm>
          <a:off x="3258107" y="1612528"/>
          <a:ext cx="5202570" cy="1142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7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3695">
                <a:tc>
                  <a:txBody>
                    <a:bodyPr/>
                    <a:lstStyle/>
                    <a:p>
                      <a:r>
                        <a:rPr lang="sl-SI" sz="1100" dirty="0" smtClean="0"/>
                        <a:t>Proizvajalec</a:t>
                      </a:r>
                      <a:endParaRPr lang="sl-SI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 smtClean="0"/>
                        <a:t>Spletna stran</a:t>
                      </a:r>
                      <a:endParaRPr lang="sl-SI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 smtClean="0"/>
                        <a:t>pomoč</a:t>
                      </a:r>
                      <a:endParaRPr lang="sl-SI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985"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421">
                <a:tc>
                  <a:txBody>
                    <a:bodyPr/>
                    <a:lstStyle/>
                    <a:p>
                      <a:r>
                        <a:rPr lang="sl-SI" sz="1100" dirty="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647932"/>
              </p:ext>
            </p:extLst>
          </p:nvPr>
        </p:nvGraphicFramePr>
        <p:xfrm>
          <a:off x="395536" y="3573016"/>
          <a:ext cx="374441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1400" dirty="0"/>
                        <a:t>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cena</a:t>
                      </a:r>
                      <a:endParaRPr lang="sl-SI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Kdo</a:t>
                      </a:r>
                      <a:endParaRPr lang="sl-SI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Inspiron B120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€499</a:t>
                      </a:r>
                      <a:endParaRPr lang="sl-SI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Dell</a:t>
                      </a:r>
                      <a:endParaRPr lang="sl-SI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Inspiron B130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€599</a:t>
                      </a:r>
                      <a:endParaRPr lang="sl-SI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Dell</a:t>
                      </a:r>
                      <a:endParaRPr lang="sl-SI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Inspiron E1705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€949</a:t>
                      </a:r>
                      <a:endParaRPr lang="sl-SI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Dell</a:t>
                      </a:r>
                      <a:endParaRPr lang="sl-SI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Satellite A100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€549</a:t>
                      </a:r>
                      <a:endParaRPr lang="sl-SI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Toshiba</a:t>
                      </a:r>
                      <a:endParaRPr lang="sl-SI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Satellite P100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€934</a:t>
                      </a:r>
                      <a:endParaRPr lang="sl-SI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Toshiba</a:t>
                      </a:r>
                      <a:endParaRPr lang="sl-SI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0" name="Curved Connector 9"/>
          <p:cNvCxnSpPr/>
          <p:nvPr/>
        </p:nvCxnSpPr>
        <p:spPr bwMode="auto">
          <a:xfrm rot="5400000">
            <a:off x="3050958" y="3060086"/>
            <a:ext cx="648073" cy="233774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9496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7740</TotalTime>
  <Words>870</Words>
  <Application>Microsoft Office PowerPoint</Application>
  <PresentationFormat>On-screen Show (4:3)</PresentationFormat>
  <Paragraphs>301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Verdana</vt:lpstr>
      <vt:lpstr>Office Theme</vt:lpstr>
      <vt:lpstr>Anomalije in normalizacija podatkov</vt:lpstr>
      <vt:lpstr>Trgovina </vt:lpstr>
      <vt:lpstr>Ampak ...</vt:lpstr>
      <vt:lpstr>Napake in  potrata prostora</vt:lpstr>
      <vt:lpstr>Zato</vt:lpstr>
      <vt:lpstr>Naš zgled</vt:lpstr>
      <vt:lpstr>+ in -</vt:lpstr>
      <vt:lpstr>Naš zgled</vt:lpstr>
      <vt:lpstr>Seveda bi lahko tudi</vt:lpstr>
      <vt:lpstr>teorija</vt:lpstr>
      <vt:lpstr>Na hitro …  (Za podrobnosti glej dipl. nalogo.) </vt:lpstr>
      <vt:lpstr>Na hitro …  (Za podrobnosti glej dipl. nalogo.) </vt:lpstr>
      <vt:lpstr>Na hitro …  (Za podrobnosti glej dipl. nalogo.) </vt:lpstr>
      <vt:lpstr>Normalne oblike</vt:lpstr>
      <vt:lpstr>Le en podatek v celici!</vt:lpstr>
      <vt:lpstr>Normalne forme</vt:lpstr>
      <vt:lpstr>PowerPoint Presentation</vt:lpstr>
      <vt:lpstr>2NF</vt:lpstr>
      <vt:lpstr>3NF</vt:lpstr>
    </vt:vector>
  </TitlesOfParts>
  <Company>diging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Uvod v podatkovne baze</dc:title>
  <dc:creator>diging</dc:creator>
  <cp:lastModifiedBy>Matija Lokar</cp:lastModifiedBy>
  <cp:revision>462</cp:revision>
  <dcterms:created xsi:type="dcterms:W3CDTF">2004-09-30T21:15:36Z</dcterms:created>
  <dcterms:modified xsi:type="dcterms:W3CDTF">2020-12-01T16:16:54Z</dcterms:modified>
</cp:coreProperties>
</file>