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92" r:id="rId4"/>
    <p:sldId id="293" r:id="rId5"/>
    <p:sldId id="320" r:id="rId6"/>
    <p:sldId id="261" r:id="rId7"/>
    <p:sldId id="311" r:id="rId8"/>
    <p:sldId id="297" r:id="rId9"/>
    <p:sldId id="294" r:id="rId10"/>
    <p:sldId id="299" r:id="rId11"/>
    <p:sldId id="281" r:id="rId12"/>
    <p:sldId id="277" r:id="rId13"/>
    <p:sldId id="278" r:id="rId14"/>
    <p:sldId id="280" r:id="rId15"/>
    <p:sldId id="304" r:id="rId16"/>
    <p:sldId id="305" r:id="rId17"/>
    <p:sldId id="306" r:id="rId18"/>
    <p:sldId id="312" r:id="rId19"/>
    <p:sldId id="300" r:id="rId20"/>
    <p:sldId id="310" r:id="rId21"/>
    <p:sldId id="314" r:id="rId22"/>
    <p:sldId id="259" r:id="rId23"/>
    <p:sldId id="265" r:id="rId24"/>
    <p:sldId id="316" r:id="rId25"/>
    <p:sldId id="260" r:id="rId26"/>
    <p:sldId id="262" r:id="rId27"/>
    <p:sldId id="315" r:id="rId28"/>
    <p:sldId id="273" r:id="rId29"/>
    <p:sldId id="317" r:id="rId30"/>
    <p:sldId id="276" r:id="rId31"/>
    <p:sldId id="263" r:id="rId32"/>
    <p:sldId id="264" r:id="rId33"/>
    <p:sldId id="269" r:id="rId34"/>
    <p:sldId id="270" r:id="rId35"/>
    <p:sldId id="279" r:id="rId36"/>
    <p:sldId id="272" r:id="rId37"/>
  </p:sldIdLst>
  <p:sldSz cx="9144000" cy="6858000" type="screen4x3"/>
  <p:notesSz cx="6858000" cy="9144000"/>
  <p:custDataLst>
    <p:tags r:id="rId39"/>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6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65B78-22D3-46AE-83F7-95660F989B58}" type="datetimeFigureOut">
              <a:rPr lang="sl-SI" smtClean="0"/>
              <a:t>15. 03. 2021</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416C0-37B8-4471-A6D4-445AA44F69BA}" type="slidenum">
              <a:rPr lang="sl-SI" smtClean="0"/>
              <a:t>‹#›</a:t>
            </a:fld>
            <a:endParaRPr lang="sl-SI"/>
          </a:p>
        </p:txBody>
      </p:sp>
    </p:spTree>
    <p:extLst>
      <p:ext uri="{BB962C8B-B14F-4D97-AF65-F5344CB8AC3E}">
        <p14:creationId xmlns:p14="http://schemas.microsoft.com/office/powerpoint/2010/main" val="209890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42863">
              <a:spcBef>
                <a:spcPts val="413"/>
              </a:spcBef>
            </a:pPr>
            <a:r>
              <a:rPr lang="en-US" dirty="0">
                <a:solidFill>
                  <a:srgbClr val="000000"/>
                </a:solidFill>
                <a:latin typeface="Arial" charset="0"/>
                <a:cs typeface="Arial" charset="0"/>
                <a:sym typeface="Arial" charset="0"/>
              </a:rPr>
              <a:t>also known as image retargeting, content-aware image resizing, content-aware scaling, liquid resizing, or liquid rescaling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20C9C3F1-D72A-4830-BE3C-90278F01032A}" type="datetimeFigureOut">
              <a:rPr lang="sl-SI" smtClean="0"/>
              <a:t>15. 03. 2021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248771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0C9C3F1-D72A-4830-BE3C-90278F01032A}" type="datetimeFigureOut">
              <a:rPr lang="sl-SI" smtClean="0"/>
              <a:t>15. 03. 2021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330036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0C9C3F1-D72A-4830-BE3C-90278F01032A}" type="datetimeFigureOut">
              <a:rPr lang="sl-SI" smtClean="0"/>
              <a:t>15. 03. 2021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174731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0C9C3F1-D72A-4830-BE3C-90278F01032A}" type="datetimeFigureOut">
              <a:rPr lang="sl-SI" smtClean="0"/>
              <a:t>15. 03. 2021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37845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9C3F1-D72A-4830-BE3C-90278F01032A}" type="datetimeFigureOut">
              <a:rPr lang="sl-SI" smtClean="0"/>
              <a:t>15. 03. 2021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27890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20C9C3F1-D72A-4830-BE3C-90278F01032A}" type="datetimeFigureOut">
              <a:rPr lang="sl-SI" smtClean="0"/>
              <a:t>15. 03. 2021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19152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20C9C3F1-D72A-4830-BE3C-90278F01032A}" type="datetimeFigureOut">
              <a:rPr lang="sl-SI" smtClean="0"/>
              <a:t>15. 03. 2021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21116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20C9C3F1-D72A-4830-BE3C-90278F01032A}" type="datetimeFigureOut">
              <a:rPr lang="sl-SI" smtClean="0"/>
              <a:t>15. 03. 2021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219726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9C3F1-D72A-4830-BE3C-90278F01032A}" type="datetimeFigureOut">
              <a:rPr lang="sl-SI" smtClean="0"/>
              <a:t>15. 03. 2021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407348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9C3F1-D72A-4830-BE3C-90278F01032A}" type="datetimeFigureOut">
              <a:rPr lang="sl-SI" smtClean="0"/>
              <a:t>15. 03. 2021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25824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9C3F1-D72A-4830-BE3C-90278F01032A}" type="datetimeFigureOut">
              <a:rPr lang="sl-SI" smtClean="0"/>
              <a:t>15. 03. 2021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29B7BF2-E2E5-4681-94EA-D4BF56B01084}" type="slidenum">
              <a:rPr lang="sl-SI" smtClean="0"/>
              <a:t>‹#›</a:t>
            </a:fld>
            <a:endParaRPr lang="sl-SI"/>
          </a:p>
        </p:txBody>
      </p:sp>
    </p:spTree>
    <p:extLst>
      <p:ext uri="{BB962C8B-B14F-4D97-AF65-F5344CB8AC3E}">
        <p14:creationId xmlns:p14="http://schemas.microsoft.com/office/powerpoint/2010/main" val="216411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9C3F1-D72A-4830-BE3C-90278F01032A}" type="datetimeFigureOut">
              <a:rPr lang="sl-SI" smtClean="0"/>
              <a:t>15. 03. 2021</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B7BF2-E2E5-4681-94EA-D4BF56B01084}" type="slidenum">
              <a:rPr lang="sl-SI" smtClean="0"/>
              <a:t>‹#›</a:t>
            </a:fld>
            <a:endParaRPr lang="sl-SI"/>
          </a:p>
        </p:txBody>
      </p:sp>
    </p:spTree>
    <p:extLst>
      <p:ext uri="{BB962C8B-B14F-4D97-AF65-F5344CB8AC3E}">
        <p14:creationId xmlns:p14="http://schemas.microsoft.com/office/powerpoint/2010/main" val="2020606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God%27s_algorithm" TargetMode="External"/><Relationship Id="rId2" Type="http://schemas.openxmlformats.org/officeDocument/2006/relationships/hyperlink" Target="http://cube20.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cbenison.wordpress.com/2012/03/28/the-nerdy-stuff-matt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deals.illinois.edu/handle/2142/1466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eeexplore.ieee.org/xpls/abs_all.jsp?arnumber=6113514&amp;tag=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Seam_carvin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IMRet-All.m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books.google.si/books?id=Vz0Syt3VqAcC&amp;lpg=PR13&amp;ots=d9O-S8vjnM&amp;dq=%22Real-World%20Applications%20of%20Shortest%20Path%20Algorithms%22%20Santos&amp;pg=PR20#v=onepage&amp;q&amp;f=false" TargetMode="External"/><Relationship Id="rId2" Type="http://schemas.openxmlformats.org/officeDocument/2006/relationships/hyperlink" Target="http://www.dis.uniroma1.it/challenge9/" TargetMode="Externa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i.math.cornell.edu/~numb3rs/luthy2/num323.html" TargetMode="External"/><Relationship Id="rId2" Type="http://schemas.openxmlformats.org/officeDocument/2006/relationships/hyperlink" Target="https://youtu.be/L4MHM0mLbFs?list=PL9QT7BayzxeNnOY32ir-5cmO0G0TuUS9m&amp;t=1"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pi.math.cornell.edu/~numb3rs/lipa/black_swan.html" TargetMode="External"/><Relationship Id="rId2" Type="http://schemas.openxmlformats.org/officeDocument/2006/relationships/hyperlink" Target="http://www.dailymotion.com/video/x5aayh6"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numb3rs.wolfram.com/413/" TargetMode="External"/><Relationship Id="rId4" Type="http://schemas.openxmlformats.org/officeDocument/2006/relationships/hyperlink" Target="https://pi.math.cornell.edu/~numb3r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mitpress.mit.edu/books/introduction-algorithm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www.mathworks.com/matlabcentral/fileexchange/12850-dijkstras-shortest-path-algorithm" TargetMode="External"/><Relationship Id="rId3" Type="http://schemas.openxmlformats.org/officeDocument/2006/relationships/hyperlink" Target="https://www.google.com/search?rlz=1C1GCEU_enSI822SI823&amp;sxsrf=ALeKk00AdwJPLO1NmQEIwistsgt27fbfYg%3A1614760554705&amp;ei=ako_YMayKoO3gwexmrngAQ&amp;q=dijkstra+algorithm+python&amp;oq=dijkstra+algorithm+python&amp;gs_lcp=Cgdnd3Mtd2l6EAMyBQgAEMsBMgIIADICCAAyAggAMgIIADICCAAyAggAMgIIADICCAAyAggAOgcIABCwAxBDOgcIABBHELADUPkPWKgaYMoiaAJwAngAgAFziAGtBJIBAzYuMZgBAKABAaoBB2d3cy13aXrIAQnAAQE&amp;sclient=gws-wiz&amp;ved=0ahUKEwjGj4rq25PvAhWD2-AKHTFNDhwQ4dUDCA0&amp;uact=5" TargetMode="External"/><Relationship Id="rId7" Type="http://schemas.openxmlformats.org/officeDocument/2006/relationships/hyperlink" Target="http://demonstrations.wolfram.com/ShortestPathsAndTheMinimumSpanningTreeOnAGraphWithCartesianE/" TargetMode="External"/><Relationship Id="rId2" Type="http://schemas.openxmlformats.org/officeDocument/2006/relationships/hyperlink" Target="http://rosettacode.org/wiki/Dijkstra%27s_algorithm" TargetMode="External"/><Relationship Id="rId1" Type="http://schemas.openxmlformats.org/officeDocument/2006/relationships/slideLayout" Target="../slideLayouts/slideLayout2.xml"/><Relationship Id="rId6" Type="http://schemas.openxmlformats.org/officeDocument/2006/relationships/hyperlink" Target="http://demonstrations.wolfram.com/DijkstrasAlgorithm/" TargetMode="External"/><Relationship Id="rId5" Type="http://schemas.openxmlformats.org/officeDocument/2006/relationships/hyperlink" Target="http://www.youtube.com/watch?v=GCqDIjJghrc" TargetMode="External"/><Relationship Id="rId4" Type="http://schemas.openxmlformats.org/officeDocument/2006/relationships/hyperlink" Target="http://www.codeproject.com/Articles/22647/Dijkstra-Shortest-Route-Calculation-Object-Oriente" TargetMode="External"/><Relationship Id="rId9" Type="http://schemas.openxmlformats.org/officeDocument/2006/relationships/hyperlink" Target="http://www.mathworks.com/matlabcentral/fileexchange/14661"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publish.uwo.ca/~jmalczew/gida_1/Zhan/Zhan.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5.pcmag.com/media/images/304865-gps-devices.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tinental.com/web/en-US/content/travel/rout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Border_Gateway_Protocol" TargetMode="External"/><Relationship Id="rId2" Type="http://schemas.openxmlformats.org/officeDocument/2006/relationships/hyperlink" Target="http://en.wikipedia.org/wiki/OSPF" TargetMode="External"/><Relationship Id="rId1" Type="http://schemas.openxmlformats.org/officeDocument/2006/relationships/slideLayout" Target="../slideLayouts/slideLayout2.xml"/><Relationship Id="rId4" Type="http://schemas.openxmlformats.org/officeDocument/2006/relationships/hyperlink" Target="http://en.wikipedia.org/wiki/Distance-vector_routing_protoco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oracleofbacon.org/movielinks.php"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en.wikipedia.org/wiki/Erd%C5%91s_numb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Dijkstras_progress_animation.gif" TargetMode="External"/><Relationship Id="rId2" Type="http://schemas.openxmlformats.org/officeDocument/2006/relationships/hyperlink" Target="http://correll.cs.colorado.edu/?p=965"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4800" dirty="0" smtClean="0">
                <a:solidFill>
                  <a:srgbClr val="FF0000"/>
                </a:solidFill>
              </a:rPr>
              <a:t>Najkrajše poti</a:t>
            </a:r>
            <a:endParaRPr lang="sl-SI" sz="4800" dirty="0">
              <a:solidFill>
                <a:srgbClr val="FF0000"/>
              </a:solidFill>
            </a:endParaRPr>
          </a:p>
        </p:txBody>
      </p:sp>
      <p:sp>
        <p:nvSpPr>
          <p:cNvPr id="4" name="Text Placeholder 3"/>
          <p:cNvSpPr>
            <a:spLocks noGrp="1"/>
          </p:cNvSpPr>
          <p:nvPr>
            <p:ph type="body" idx="1"/>
          </p:nvPr>
        </p:nvSpPr>
        <p:spPr/>
        <p:txBody>
          <a:bodyPr/>
          <a:lstStyle/>
          <a:p>
            <a:r>
              <a:rPr lang="sl-SI" dirty="0" smtClean="0"/>
              <a:t>Najhitrejše, najlepše, …</a:t>
            </a:r>
            <a:endParaRPr lang="sl-SI" dirty="0"/>
          </a:p>
        </p:txBody>
      </p:sp>
    </p:spTree>
    <p:extLst>
      <p:ext uri="{BB962C8B-B14F-4D97-AF65-F5344CB8AC3E}">
        <p14:creationId xmlns:p14="http://schemas.microsoft.com/office/powerpoint/2010/main" val="328036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Igra 15, Rubikova kocka …</a:t>
            </a:r>
            <a:endParaRPr lang="sl-SI" dirty="0"/>
          </a:p>
        </p:txBody>
      </p:sp>
      <p:sp>
        <p:nvSpPr>
          <p:cNvPr id="3" name="Content Placeholder 2"/>
          <p:cNvSpPr>
            <a:spLocks noGrp="1"/>
          </p:cNvSpPr>
          <p:nvPr>
            <p:ph idx="1"/>
          </p:nvPr>
        </p:nvSpPr>
        <p:spPr/>
        <p:txBody>
          <a:bodyPr/>
          <a:lstStyle/>
          <a:p>
            <a:pPr marL="342900" lvl="1" indent="-342900">
              <a:buFont typeface="Arial" pitchFamily="34" charset="0"/>
              <a:buChar char="•"/>
            </a:pPr>
            <a:r>
              <a:rPr lang="sl-SI" dirty="0" smtClean="0"/>
              <a:t>Božji algoritem</a:t>
            </a:r>
          </a:p>
          <a:p>
            <a:pPr marL="742950" lvl="2" indent="-342900"/>
            <a:r>
              <a:rPr lang="sl-SI" dirty="0" smtClean="0"/>
              <a:t>Algoritem, ki reši neko igro z optimalnim številom potez</a:t>
            </a:r>
            <a:endParaRPr lang="sl-SI" dirty="0" smtClean="0">
              <a:hlinkClick r:id="rId2"/>
            </a:endParaRPr>
          </a:p>
          <a:p>
            <a:pPr marL="742950" lvl="2" indent="-342900"/>
            <a:r>
              <a:rPr lang="sl-SI" dirty="0">
                <a:hlinkClick r:id="rId3"/>
              </a:rPr>
              <a:t>http://en.wikipedia.org/wiki/God%27s_algorithm</a:t>
            </a:r>
            <a:endParaRPr lang="sl-SI" dirty="0" smtClean="0">
              <a:hlinkClick r:id="rId2"/>
            </a:endParaRPr>
          </a:p>
          <a:p>
            <a:pPr marL="342900" lvl="1" indent="-342900">
              <a:buFont typeface="Arial" pitchFamily="34" charset="0"/>
              <a:buChar char="•"/>
            </a:pPr>
            <a:r>
              <a:rPr lang="sl-SI" dirty="0" err="1" smtClean="0"/>
              <a:t>Hanoiski</a:t>
            </a:r>
            <a:r>
              <a:rPr lang="sl-SI" dirty="0" smtClean="0"/>
              <a:t> stolpi: 2</a:t>
            </a:r>
            <a:r>
              <a:rPr lang="sl-SI" baseline="30000" dirty="0" smtClean="0"/>
              <a:t>n</a:t>
            </a:r>
            <a:r>
              <a:rPr lang="sl-SI" dirty="0" smtClean="0"/>
              <a:t> - 1</a:t>
            </a:r>
          </a:p>
          <a:p>
            <a:pPr marL="342900" lvl="1" indent="-342900">
              <a:buFont typeface="Arial" pitchFamily="34" charset="0"/>
              <a:buChar char="•"/>
            </a:pPr>
            <a:r>
              <a:rPr lang="sl-SI" dirty="0"/>
              <a:t>Igra 15: </a:t>
            </a:r>
            <a:r>
              <a:rPr lang="sl-SI" dirty="0" smtClean="0"/>
              <a:t>&lt;= 80</a:t>
            </a:r>
            <a:endParaRPr lang="sl-SI" dirty="0">
              <a:hlinkClick r:id="rId2"/>
            </a:endParaRPr>
          </a:p>
          <a:p>
            <a:pPr marL="342900" lvl="1" indent="-342900">
              <a:buFont typeface="Arial" pitchFamily="34" charset="0"/>
              <a:buChar char="•"/>
            </a:pPr>
            <a:r>
              <a:rPr lang="sl-SI" dirty="0" smtClean="0"/>
              <a:t>Rubikova kocka: &lt;= 20</a:t>
            </a:r>
          </a:p>
          <a:p>
            <a:pPr marL="342900" lvl="1" indent="-342900">
              <a:buFont typeface="Arial" pitchFamily="34" charset="0"/>
              <a:buChar char="•"/>
            </a:pPr>
            <a:r>
              <a:rPr lang="sl-SI" dirty="0" smtClean="0">
                <a:hlinkClick r:id="rId2"/>
              </a:rPr>
              <a:t>http</a:t>
            </a:r>
            <a:r>
              <a:rPr lang="sl-SI" dirty="0">
                <a:hlinkClick r:id="rId2"/>
              </a:rPr>
              <a:t>://cube20.org</a:t>
            </a:r>
            <a:r>
              <a:rPr lang="sl-SI" dirty="0" smtClean="0">
                <a:hlinkClick r:id="rId2"/>
              </a:rPr>
              <a:t>/</a:t>
            </a:r>
            <a:r>
              <a:rPr lang="sl-SI" dirty="0" smtClean="0"/>
              <a:t>  </a:t>
            </a:r>
            <a:endParaRPr lang="sl-SI" dirty="0"/>
          </a:p>
        </p:txBody>
      </p:sp>
    </p:spTree>
    <p:extLst>
      <p:ext uri="{BB962C8B-B14F-4D97-AF65-F5344CB8AC3E}">
        <p14:creationId xmlns:p14="http://schemas.microsoft.com/office/powerpoint/2010/main" val="157746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Vzdrževanje cest</a:t>
            </a:r>
            <a:endParaRPr lang="sl-SI" dirty="0"/>
          </a:p>
        </p:txBody>
      </p:sp>
      <p:sp>
        <p:nvSpPr>
          <p:cNvPr id="3" name="Content Placeholder 2"/>
          <p:cNvSpPr>
            <a:spLocks noGrp="1"/>
          </p:cNvSpPr>
          <p:nvPr>
            <p:ph idx="1"/>
          </p:nvPr>
        </p:nvSpPr>
        <p:spPr/>
        <p:txBody>
          <a:bodyPr/>
          <a:lstStyle/>
          <a:p>
            <a:r>
              <a:rPr lang="sl-SI" dirty="0" smtClean="0"/>
              <a:t>Meri se potovalni čas med dvema točkama, ki sta neposredno povezani. </a:t>
            </a:r>
          </a:p>
          <a:p>
            <a:r>
              <a:rPr lang="sl-SI" dirty="0" smtClean="0"/>
              <a:t>Imamo toliko in toliko denarja za vzdrževanje (premalo).</a:t>
            </a:r>
          </a:p>
          <a:p>
            <a:r>
              <a:rPr lang="sl-SI" dirty="0" smtClean="0"/>
              <a:t>Katere ceste bi bilo smiselno najprej obnoviti?</a:t>
            </a:r>
          </a:p>
          <a:p>
            <a:pPr lvl="1"/>
            <a:r>
              <a:rPr lang="sl-SI" dirty="0" smtClean="0"/>
              <a:t>Morda tiste, pri katerih je direktni potovalni čas daljši od najhitrejše "obvozne" poti med njima.</a:t>
            </a:r>
            <a:endParaRPr lang="sl-SI" dirty="0"/>
          </a:p>
        </p:txBody>
      </p:sp>
    </p:spTree>
    <p:extLst>
      <p:ext uri="{BB962C8B-B14F-4D97-AF65-F5344CB8AC3E}">
        <p14:creationId xmlns:p14="http://schemas.microsoft.com/office/powerpoint/2010/main" val="25972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Iz besede v besedo</a:t>
            </a:r>
            <a:endParaRPr lang="sl-SI" dirty="0"/>
          </a:p>
        </p:txBody>
      </p:sp>
      <p:sp>
        <p:nvSpPr>
          <p:cNvPr id="3" name="Content Placeholder 2"/>
          <p:cNvSpPr>
            <a:spLocks noGrp="1"/>
          </p:cNvSpPr>
          <p:nvPr>
            <p:ph idx="1"/>
          </p:nvPr>
        </p:nvSpPr>
        <p:spPr/>
        <p:txBody>
          <a:bodyPr/>
          <a:lstStyle/>
          <a:p>
            <a:r>
              <a:rPr lang="sl-SI" dirty="0">
                <a:hlinkClick r:id="rId2"/>
              </a:rPr>
              <a:t>http://gcbenison.wordpress.com/2012/03/28/the-nerdy-stuff-matters</a:t>
            </a:r>
            <a:r>
              <a:rPr lang="sl-SI" dirty="0" smtClean="0">
                <a:hlinkClick r:id="rId2"/>
              </a:rPr>
              <a:t>/</a:t>
            </a:r>
            <a:r>
              <a:rPr lang="sl-SI" dirty="0" smtClean="0"/>
              <a:t> </a:t>
            </a:r>
          </a:p>
          <a:p>
            <a:endParaRPr lang="sl-SI" dirty="0" smtClean="0"/>
          </a:p>
          <a:p>
            <a:endParaRPr lang="sl-SI" dirty="0"/>
          </a:p>
          <a:p>
            <a:r>
              <a:rPr lang="sl-SI" dirty="0" smtClean="0"/>
              <a:t>Prepoznavanje govora!</a:t>
            </a:r>
            <a:endParaRPr lang="sl-SI"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22" r="13740"/>
          <a:stretch/>
        </p:blipFill>
        <p:spPr bwMode="auto">
          <a:xfrm>
            <a:off x="5220072" y="2708920"/>
            <a:ext cx="3283909" cy="259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98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Članki</a:t>
            </a:r>
            <a:endParaRPr lang="sl-SI" dirty="0"/>
          </a:p>
        </p:txBody>
      </p:sp>
      <p:sp>
        <p:nvSpPr>
          <p:cNvPr id="3" name="Content Placeholder 2"/>
          <p:cNvSpPr>
            <a:spLocks noGrp="1"/>
          </p:cNvSpPr>
          <p:nvPr>
            <p:ph idx="1"/>
          </p:nvPr>
        </p:nvSpPr>
        <p:spPr/>
        <p:txBody>
          <a:bodyPr>
            <a:normAutofit fontScale="85000" lnSpcReduction="20000"/>
          </a:bodyPr>
          <a:lstStyle/>
          <a:p>
            <a:r>
              <a:rPr lang="en-US" dirty="0"/>
              <a:t>Presented here is the use of two path-optimization algorithms, </a:t>
            </a:r>
            <a:r>
              <a:rPr lang="en-US" dirty="0" err="1"/>
              <a:t>Dijkstra's</a:t>
            </a:r>
            <a:r>
              <a:rPr lang="en-US" dirty="0"/>
              <a:t> Algorithm, and the Bellman-Ford Algorithm, </a:t>
            </a:r>
            <a:r>
              <a:rPr lang="en-US" b="1" dirty="0"/>
              <a:t>to find paths through </a:t>
            </a:r>
            <a:r>
              <a:rPr lang="en-US" b="1" dirty="0" err="1"/>
              <a:t>radiologically</a:t>
            </a:r>
            <a:r>
              <a:rPr lang="en-US" b="1" dirty="0"/>
              <a:t> contaminated environments </a:t>
            </a:r>
            <a:r>
              <a:rPr lang="en-US" dirty="0"/>
              <a:t>such that the accumulated dose is minimal. Such paths will be very useful for personnel whose job requires them to navigate through contaminated areas such as nuclear facility workers and emergency response personnel who need to respond to events which occur in nuclear facilities. </a:t>
            </a:r>
            <a:endParaRPr lang="sl-SI" dirty="0" smtClean="0"/>
          </a:p>
          <a:p>
            <a:endParaRPr lang="sl-SI" dirty="0" smtClean="0">
              <a:hlinkClick r:id="rId2"/>
            </a:endParaRPr>
          </a:p>
          <a:p>
            <a:r>
              <a:rPr lang="sl-SI" dirty="0" smtClean="0">
                <a:hlinkClick r:id="rId2"/>
              </a:rPr>
              <a:t>https</a:t>
            </a:r>
            <a:r>
              <a:rPr lang="sl-SI" dirty="0">
                <a:hlinkClick r:id="rId2"/>
              </a:rPr>
              <a:t>://</a:t>
            </a:r>
            <a:r>
              <a:rPr lang="sl-SI" dirty="0" smtClean="0">
                <a:hlinkClick r:id="rId2"/>
              </a:rPr>
              <a:t>www.ideals.illinois.edu/handle/2142/14665</a:t>
            </a:r>
            <a:r>
              <a:rPr lang="sl-SI" dirty="0" smtClean="0"/>
              <a:t> </a:t>
            </a:r>
          </a:p>
          <a:p>
            <a:endParaRPr lang="sl-SI" dirty="0"/>
          </a:p>
        </p:txBody>
      </p:sp>
    </p:spTree>
    <p:extLst>
      <p:ext uri="{BB962C8B-B14F-4D97-AF65-F5344CB8AC3E}">
        <p14:creationId xmlns:p14="http://schemas.microsoft.com/office/powerpoint/2010/main" val="3995983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Članki</a:t>
            </a:r>
            <a:endParaRPr lang="sl-SI" dirty="0"/>
          </a:p>
        </p:txBody>
      </p:sp>
      <p:sp>
        <p:nvSpPr>
          <p:cNvPr id="3" name="Content Placeholder 2"/>
          <p:cNvSpPr>
            <a:spLocks noGrp="1"/>
          </p:cNvSpPr>
          <p:nvPr>
            <p:ph idx="1"/>
          </p:nvPr>
        </p:nvSpPr>
        <p:spPr/>
        <p:txBody>
          <a:bodyPr/>
          <a:lstStyle/>
          <a:p>
            <a:r>
              <a:rPr lang="en-US" b="1" dirty="0"/>
              <a:t>The Application of the Shortest Path Algorithm in the Evacuation System </a:t>
            </a:r>
          </a:p>
          <a:p>
            <a:r>
              <a:rPr lang="en-US" dirty="0"/>
              <a:t>To solve the fire evacuation problem, which is special and complex, we established a fire evacuation system and combined it with the shortest path algorithm.</a:t>
            </a:r>
            <a:endParaRPr lang="sl-SI" dirty="0" smtClean="0">
              <a:hlinkClick r:id="rId2"/>
            </a:endParaRPr>
          </a:p>
          <a:p>
            <a:r>
              <a:rPr lang="sl-SI" dirty="0" smtClean="0">
                <a:hlinkClick r:id="rId2"/>
              </a:rPr>
              <a:t>http</a:t>
            </a:r>
            <a:r>
              <a:rPr lang="sl-SI" dirty="0">
                <a:hlinkClick r:id="rId2"/>
              </a:rPr>
              <a:t>://</a:t>
            </a:r>
            <a:r>
              <a:rPr lang="sl-SI" dirty="0" smtClean="0">
                <a:hlinkClick r:id="rId2"/>
              </a:rPr>
              <a:t>ieeexplore.ieee.org/xpls/abs_all.jsp?arnumber=6113514&amp;tag=1</a:t>
            </a:r>
            <a:r>
              <a:rPr lang="sl-SI" dirty="0" smtClean="0"/>
              <a:t>  (trenutno ne deluje)</a:t>
            </a:r>
            <a:endParaRPr lang="sl-SI" dirty="0"/>
          </a:p>
        </p:txBody>
      </p:sp>
    </p:spTree>
    <p:extLst>
      <p:ext uri="{BB962C8B-B14F-4D97-AF65-F5344CB8AC3E}">
        <p14:creationId xmlns:p14="http://schemas.microsoft.com/office/powerpoint/2010/main" val="4162431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8E4456D-3A02-4862-9EE9-13E64D78F0F3}" type="slidenum">
              <a:rPr lang="en-US"/>
              <a:pPr/>
              <a:t>15</a:t>
            </a:fld>
            <a:endParaRPr lang="en-US"/>
          </a:p>
        </p:txBody>
      </p:sp>
      <p:sp>
        <p:nvSpPr>
          <p:cNvPr id="66561" name="Rectangle 1"/>
          <p:cNvSpPr>
            <a:spLocks noGrp="1" noChangeArrowheads="1"/>
          </p:cNvSpPr>
          <p:nvPr>
            <p:ph type="body" idx="1"/>
          </p:nvPr>
        </p:nvSpPr>
        <p:spPr>
          <a:xfrm>
            <a:off x="457200" y="1606682"/>
            <a:ext cx="8229600" cy="4525963"/>
          </a:xfrm>
          <a:ln/>
        </p:spPr>
        <p:txBody>
          <a:bodyPr rIns="118264">
            <a:normAutofit fontScale="85000" lnSpcReduction="20000"/>
          </a:bodyPr>
          <a:lstStyle/>
          <a:p>
            <a:pPr marL="40182"/>
            <a:r>
              <a:rPr lang="sl-SI" dirty="0" smtClean="0"/>
              <a:t>Imamo sliko,</a:t>
            </a:r>
          </a:p>
          <a:p>
            <a:pPr marL="440232" lvl="1"/>
            <a:r>
              <a:rPr lang="sl-SI" dirty="0" smtClean="0"/>
              <a:t> ki je neprave velikosti. </a:t>
            </a:r>
          </a:p>
          <a:p>
            <a:pPr marL="40182"/>
            <a:r>
              <a:rPr lang="sl-SI" dirty="0" smtClean="0"/>
              <a:t>Kaj narediti?</a:t>
            </a:r>
          </a:p>
          <a:p>
            <a:pPr marL="440232" lvl="1"/>
            <a:r>
              <a:rPr lang="sl-SI" dirty="0"/>
              <a:t>O</a:t>
            </a:r>
            <a:r>
              <a:rPr lang="sl-SI" dirty="0" smtClean="0"/>
              <a:t>brezati na želeno velikost</a:t>
            </a:r>
          </a:p>
          <a:p>
            <a:pPr marL="440232" lvl="1"/>
            <a:r>
              <a:rPr lang="sl-SI" dirty="0" smtClean="0"/>
              <a:t>Ustrezno zmanjšati/povečati "napačno" dimenzijo</a:t>
            </a:r>
          </a:p>
          <a:p>
            <a:pPr marL="440232" lvl="1"/>
            <a:endParaRPr lang="sl-SI" dirty="0" smtClean="0"/>
          </a:p>
          <a:p>
            <a:pPr marL="40182"/>
            <a:endParaRPr lang="en-US" dirty="0">
              <a:solidFill>
                <a:srgbClr val="000000"/>
              </a:solidFill>
            </a:endParaRPr>
          </a:p>
          <a:p>
            <a:pPr marL="0" indent="0" algn="r">
              <a:buNone/>
            </a:pPr>
            <a:endParaRPr lang="sl-SI" sz="1600" dirty="0" smtClean="0"/>
          </a:p>
          <a:p>
            <a:pPr marL="0" indent="0" algn="r">
              <a:buNone/>
            </a:pPr>
            <a:endParaRPr lang="sl-SI" sz="1600" dirty="0"/>
          </a:p>
          <a:p>
            <a:pPr marL="0" indent="0" algn="r">
              <a:buNone/>
            </a:pPr>
            <a:endParaRPr lang="sl-SI" sz="1600" dirty="0" smtClean="0"/>
          </a:p>
          <a:p>
            <a:pPr marL="0" indent="0" algn="r">
              <a:buNone/>
            </a:pPr>
            <a:endParaRPr lang="sl-SI" sz="1600" dirty="0"/>
          </a:p>
          <a:p>
            <a:pPr marL="0" indent="0" algn="r">
              <a:buNone/>
            </a:pPr>
            <a:endParaRPr lang="sl-SI" sz="1600" dirty="0" smtClean="0"/>
          </a:p>
          <a:p>
            <a:pPr marL="0" indent="0" algn="r">
              <a:buNone/>
            </a:pPr>
            <a:endParaRPr lang="sl-SI" sz="1600" dirty="0"/>
          </a:p>
          <a:p>
            <a:pPr marL="0" indent="0" algn="r">
              <a:buNone/>
            </a:pPr>
            <a:r>
              <a:rPr lang="sl-SI" sz="1600" dirty="0" smtClean="0"/>
              <a:t>slike </a:t>
            </a:r>
            <a:r>
              <a:rPr lang="sl-SI" sz="1600" dirty="0"/>
              <a:t>za ta del so iz: </a:t>
            </a:r>
            <a:r>
              <a:rPr lang="sl-SI" sz="1600" dirty="0">
                <a:hlinkClick r:id="rId2"/>
              </a:rPr>
              <a:t>http://en.wikipedia.org/wiki/Seam_carving</a:t>
            </a:r>
            <a:r>
              <a:rPr lang="sl-SI" sz="1600" dirty="0"/>
              <a:t> </a:t>
            </a:r>
          </a:p>
          <a:p>
            <a:pPr marL="40182"/>
            <a:endParaRPr lang="en-US" dirty="0"/>
          </a:p>
        </p:txBody>
      </p:sp>
      <p:sp>
        <p:nvSpPr>
          <p:cNvPr id="66562" name="Rectangle 2"/>
          <p:cNvSpPr>
            <a:spLocks noGrp="1" noChangeArrowheads="1"/>
          </p:cNvSpPr>
          <p:nvPr>
            <p:ph type="title"/>
          </p:nvPr>
        </p:nvSpPr>
        <p:spPr>
          <a:ln/>
        </p:spPr>
        <p:txBody>
          <a:bodyPr rIns="118264"/>
          <a:lstStyle/>
          <a:p>
            <a:pPr marL="40182"/>
            <a:r>
              <a:rPr lang="sl-SI" dirty="0" smtClean="0"/>
              <a:t>Spreminjanje velikosti slik</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30" y="3659498"/>
            <a:ext cx="2032062" cy="137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round/>
                <a:headEnd/>
                <a:tailEnd/>
              </a14:hiddenLine>
            </a:ext>
          </a:extLst>
        </p:spPr>
      </p:pic>
      <p:pic>
        <p:nvPicPr>
          <p:cNvPr id="1740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653016"/>
            <a:ext cx="1368152" cy="138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978697" y="3653016"/>
            <a:ext cx="1368152" cy="1383328"/>
          </a:xfrm>
          <a:prstGeom prst="roundRect">
            <a:avLst>
              <a:gd name="adj" fmla="val 181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Rounded Rectangle 11"/>
          <p:cNvSpPr/>
          <p:nvPr/>
        </p:nvSpPr>
        <p:spPr>
          <a:xfrm>
            <a:off x="4729005" y="3659498"/>
            <a:ext cx="1368152" cy="1383328"/>
          </a:xfrm>
          <a:prstGeom prst="roundRect">
            <a:avLst>
              <a:gd name="adj" fmla="val 181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Rounded Rectangle 12"/>
          <p:cNvSpPr/>
          <p:nvPr/>
        </p:nvSpPr>
        <p:spPr>
          <a:xfrm>
            <a:off x="6372200" y="3667264"/>
            <a:ext cx="1368152" cy="1383328"/>
          </a:xfrm>
          <a:prstGeom prst="roundRect">
            <a:avLst>
              <a:gd name="adj" fmla="val 181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32" r="25840"/>
          <a:stretch/>
        </p:blipFill>
        <p:spPr bwMode="auto">
          <a:xfrm>
            <a:off x="6372200" y="3673746"/>
            <a:ext cx="1368152" cy="137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round/>
                <a:headEnd/>
                <a:tailEnd/>
              </a14:hiddenLine>
            </a:ext>
          </a:extLst>
        </p:spPr>
      </p:pic>
    </p:spTree>
    <p:extLst>
      <p:ext uri="{BB962C8B-B14F-4D97-AF65-F5344CB8AC3E}">
        <p14:creationId xmlns:p14="http://schemas.microsoft.com/office/powerpoint/2010/main" val="360763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56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56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6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6561">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409"/>
                                        </p:tgtEl>
                                        <p:attrNameLst>
                                          <p:attrName>style.visibility</p:attrName>
                                        </p:attrNameLst>
                                      </p:cBhvr>
                                      <p:to>
                                        <p:strVal val="visible"/>
                                      </p:to>
                                    </p:set>
                                    <p:anim calcmode="lin" valueType="num">
                                      <p:cBhvr additive="base">
                                        <p:cTn id="53" dur="500" fill="hold"/>
                                        <p:tgtEl>
                                          <p:spTgt spid="17409"/>
                                        </p:tgtEl>
                                        <p:attrNameLst>
                                          <p:attrName>ppt_x</p:attrName>
                                        </p:attrNameLst>
                                      </p:cBhvr>
                                      <p:tavLst>
                                        <p:tav tm="0">
                                          <p:val>
                                            <p:strVal val="#ppt_x"/>
                                          </p:val>
                                        </p:tav>
                                        <p:tav tm="100000">
                                          <p:val>
                                            <p:strVal val="#ppt_x"/>
                                          </p:val>
                                        </p:tav>
                                      </p:tavLst>
                                    </p:anim>
                                    <p:anim calcmode="lin" valueType="num">
                                      <p:cBhvr additive="base">
                                        <p:cTn id="54" dur="500" fill="hold"/>
                                        <p:tgtEl>
                                          <p:spTgt spid="17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sl-SI" smtClean="0"/>
              <a:t>Spreminjanje z zavedanjem vsebine</a:t>
            </a:r>
            <a:endParaRPr lang="en-US" dirty="0"/>
          </a:p>
        </p:txBody>
      </p:sp>
      <p:sp>
        <p:nvSpPr>
          <p:cNvPr id="67585" name="Rectangle 1"/>
          <p:cNvSpPr>
            <a:spLocks noGrp="1" noChangeArrowheads="1"/>
          </p:cNvSpPr>
          <p:nvPr>
            <p:ph type="body" idx="1"/>
          </p:nvPr>
        </p:nvSpPr>
        <p:spPr>
          <a:xfrm>
            <a:off x="457200" y="1600200"/>
            <a:ext cx="8229600" cy="4853136"/>
          </a:xfrm>
        </p:spPr>
        <p:txBody>
          <a:bodyPr>
            <a:noAutofit/>
          </a:bodyPr>
          <a:lstStyle/>
          <a:p>
            <a:r>
              <a:rPr lang="en-US" sz="2000" dirty="0" smtClean="0"/>
              <a:t>Seam carving.  [</a:t>
            </a:r>
            <a:r>
              <a:rPr lang="en-US" sz="2000" dirty="0" err="1" smtClean="0"/>
              <a:t>Avidan</a:t>
            </a:r>
            <a:r>
              <a:rPr lang="en-US" sz="2000" dirty="0" smtClean="0"/>
              <a:t> and Shamir]  </a:t>
            </a:r>
            <a:r>
              <a:rPr lang="sl-SI" sz="2000" dirty="0" smtClean="0"/>
              <a:t>Spremeniti velikost slike brez "popačenja" za prikaz na različnih napravah</a:t>
            </a:r>
          </a:p>
          <a:p>
            <a:r>
              <a:rPr lang="sl-SI" sz="2000" dirty="0" smtClean="0"/>
              <a:t>Izrezovanje</a:t>
            </a:r>
            <a:r>
              <a:rPr lang="en-US" sz="2000" dirty="0" smtClean="0"/>
              <a:t>   </a:t>
            </a:r>
            <a:r>
              <a:rPr lang="sl-SI" sz="2000" dirty="0" smtClean="0"/>
              <a:t>spojev</a:t>
            </a:r>
            <a:br>
              <a:rPr lang="sl-SI" sz="2000" dirty="0" smtClean="0"/>
            </a:br>
            <a:r>
              <a:rPr lang="sl-SI" sz="2000" dirty="0" smtClean="0"/>
              <a:t>/šivov</a:t>
            </a:r>
            <a:br>
              <a:rPr lang="sl-SI" sz="2000" dirty="0" smtClean="0"/>
            </a:b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sl-SI" sz="2000" dirty="0" smtClean="0"/>
          </a:p>
          <a:p>
            <a:r>
              <a:rPr lang="sl-SI" sz="2000" dirty="0" smtClean="0"/>
              <a:t>Najdemo v: </a:t>
            </a:r>
            <a:r>
              <a:rPr lang="en-US" sz="2000" dirty="0" smtClean="0"/>
              <a:t>Photoshop CS 5, </a:t>
            </a:r>
            <a:r>
              <a:rPr lang="en-US" sz="2000" dirty="0" err="1" smtClean="0"/>
              <a:t>Imagemagick</a:t>
            </a:r>
            <a:r>
              <a:rPr lang="en-US" sz="2000" dirty="0" smtClean="0"/>
              <a:t>, GIMP, ...</a:t>
            </a:r>
            <a:endParaRPr lang="en-US" sz="2000" dirty="0"/>
          </a:p>
        </p:txBody>
      </p:sp>
      <p:sp>
        <p:nvSpPr>
          <p:cNvPr id="7" name="Slide Number Placeholder 3"/>
          <p:cNvSpPr>
            <a:spLocks noGrp="1"/>
          </p:cNvSpPr>
          <p:nvPr>
            <p:ph type="sldNum" sz="quarter" idx="10"/>
          </p:nvPr>
        </p:nvSpPr>
        <p:spPr/>
        <p:txBody>
          <a:bodyPr/>
          <a:lstStyle/>
          <a:p>
            <a:fld id="{4A73FE29-A6C1-421D-83F1-462B57694C9C}" type="slidenum">
              <a:rPr lang="en-US" smtClean="0"/>
              <a:pPr/>
              <a:t>16</a:t>
            </a:fld>
            <a:endParaRPr lang="en-US"/>
          </a:p>
        </p:txBody>
      </p:sp>
      <p:pic>
        <p:nvPicPr>
          <p:cNvPr id="3075" name="Picture 3">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466089"/>
            <a:ext cx="4873352" cy="342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12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24" name="Rectangle 292"/>
          <p:cNvSpPr>
            <a:spLocks noGrp="1" noChangeArrowheads="1"/>
          </p:cNvSpPr>
          <p:nvPr>
            <p:ph type="title"/>
          </p:nvPr>
        </p:nvSpPr>
        <p:spPr>
          <a:ln/>
        </p:spPr>
        <p:txBody>
          <a:bodyPr rIns="118264"/>
          <a:lstStyle/>
          <a:p>
            <a:pPr marL="40182"/>
            <a:r>
              <a:rPr lang="sl-SI" dirty="0"/>
              <a:t>I</a:t>
            </a:r>
            <a:r>
              <a:rPr lang="sl-SI" dirty="0" smtClean="0"/>
              <a:t>deja</a:t>
            </a:r>
            <a:endParaRPr lang="en-US" dirty="0"/>
          </a:p>
        </p:txBody>
      </p:sp>
      <p:sp>
        <p:nvSpPr>
          <p:cNvPr id="69923" name="Rectangle 291"/>
          <p:cNvSpPr>
            <a:spLocks noGrp="1" noChangeArrowheads="1"/>
          </p:cNvSpPr>
          <p:nvPr>
            <p:ph sz="half" idx="1"/>
          </p:nvPr>
        </p:nvSpPr>
        <p:spPr>
          <a:ln/>
        </p:spPr>
        <p:txBody>
          <a:bodyPr rIns="118264">
            <a:normAutofit/>
          </a:bodyPr>
          <a:lstStyle/>
          <a:p>
            <a:pPr marL="40182"/>
            <a:r>
              <a:rPr lang="sl-SI" dirty="0" smtClean="0"/>
              <a:t>Naredimo graf na točkah (pikslih) slike</a:t>
            </a:r>
            <a:endParaRPr lang="en-US" dirty="0"/>
          </a:p>
          <a:p>
            <a:pPr marL="266765" lvl="1"/>
            <a:r>
              <a:rPr lang="sl-SI" dirty="0" smtClean="0"/>
              <a:t>Vozlišče: piksli, povezave: od piksla navzdol do treh sosedov</a:t>
            </a:r>
          </a:p>
          <a:p>
            <a:pPr marL="266765" lvl="1"/>
            <a:r>
              <a:rPr lang="sl-SI" dirty="0" smtClean="0"/>
              <a:t>Teža piksla: energijska funkcija 8 sosednih pikslov</a:t>
            </a:r>
          </a:p>
          <a:p>
            <a:pPr marL="266765" lvl="1"/>
            <a:r>
              <a:rPr lang="sl-SI" dirty="0" smtClean="0"/>
              <a:t>Šiv – najkrajša pot od zgoraj navzdol</a:t>
            </a:r>
            <a:endParaRPr lang="en-US" dirty="0"/>
          </a:p>
        </p:txBody>
      </p:sp>
      <p:sp>
        <p:nvSpPr>
          <p:cNvPr id="2" name="Content Placeholder 1"/>
          <p:cNvSpPr>
            <a:spLocks noGrp="1"/>
          </p:cNvSpPr>
          <p:nvPr>
            <p:ph sz="half" idx="2"/>
          </p:nvPr>
        </p:nvSpPr>
        <p:spPr/>
        <p:txBody>
          <a:bodyPr>
            <a:normAutofit/>
          </a:bodyPr>
          <a:lstStyle/>
          <a:p>
            <a:endParaRPr lang="sl-SI"/>
          </a:p>
        </p:txBody>
      </p:sp>
      <p:sp>
        <p:nvSpPr>
          <p:cNvPr id="384" name="Slide Number Placeholder 3"/>
          <p:cNvSpPr>
            <a:spLocks noGrp="1"/>
          </p:cNvSpPr>
          <p:nvPr>
            <p:ph type="sldNum" sz="quarter" idx="12"/>
          </p:nvPr>
        </p:nvSpPr>
        <p:spPr/>
        <p:txBody>
          <a:bodyPr/>
          <a:lstStyle/>
          <a:p>
            <a:fld id="{F4992F9C-F3E5-43F4-9649-5CE8964FE683}" type="slidenum">
              <a:rPr lang="en-US"/>
              <a:pPr/>
              <a:t>17</a:t>
            </a:fld>
            <a:endParaRPr lang="en-US"/>
          </a:p>
        </p:txBody>
      </p:sp>
      <p:graphicFrame>
        <p:nvGraphicFramePr>
          <p:cNvPr id="69633" name="Group 1"/>
          <p:cNvGraphicFramePr>
            <a:graphicFrameLocks noGrp="1"/>
          </p:cNvGraphicFramePr>
          <p:nvPr>
            <p:extLst>
              <p:ext uri="{D42A27DB-BD31-4B8C-83A1-F6EECF244321}">
                <p14:modId xmlns:p14="http://schemas.microsoft.com/office/powerpoint/2010/main" val="3603835469"/>
              </p:ext>
            </p:extLst>
          </p:nvPr>
        </p:nvGraphicFramePr>
        <p:xfrm>
          <a:off x="4920258" y="2263493"/>
          <a:ext cx="3571880" cy="3317562"/>
        </p:xfrm>
        <a:graphic>
          <a:graphicData uri="http://schemas.openxmlformats.org/drawingml/2006/table">
            <a:tbl>
              <a:tblPr/>
              <a:tblGrid>
                <a:gridCol w="357188">
                  <a:extLst>
                    <a:ext uri="{9D8B030D-6E8A-4147-A177-3AD203B41FA5}">
                      <a16:colId xmlns:a16="http://schemas.microsoft.com/office/drawing/2014/main" val="20000"/>
                    </a:ext>
                  </a:extLst>
                </a:gridCol>
                <a:gridCol w="357188">
                  <a:extLst>
                    <a:ext uri="{9D8B030D-6E8A-4147-A177-3AD203B41FA5}">
                      <a16:colId xmlns:a16="http://schemas.microsoft.com/office/drawing/2014/main" val="20001"/>
                    </a:ext>
                  </a:extLst>
                </a:gridCol>
                <a:gridCol w="357188">
                  <a:extLst>
                    <a:ext uri="{9D8B030D-6E8A-4147-A177-3AD203B41FA5}">
                      <a16:colId xmlns:a16="http://schemas.microsoft.com/office/drawing/2014/main" val="20002"/>
                    </a:ext>
                  </a:extLst>
                </a:gridCol>
                <a:gridCol w="357188">
                  <a:extLst>
                    <a:ext uri="{9D8B030D-6E8A-4147-A177-3AD203B41FA5}">
                      <a16:colId xmlns:a16="http://schemas.microsoft.com/office/drawing/2014/main" val="20003"/>
                    </a:ext>
                  </a:extLst>
                </a:gridCol>
                <a:gridCol w="357188">
                  <a:extLst>
                    <a:ext uri="{9D8B030D-6E8A-4147-A177-3AD203B41FA5}">
                      <a16:colId xmlns:a16="http://schemas.microsoft.com/office/drawing/2014/main" val="20004"/>
                    </a:ext>
                  </a:extLst>
                </a:gridCol>
                <a:gridCol w="357188">
                  <a:extLst>
                    <a:ext uri="{9D8B030D-6E8A-4147-A177-3AD203B41FA5}">
                      <a16:colId xmlns:a16="http://schemas.microsoft.com/office/drawing/2014/main" val="20005"/>
                    </a:ext>
                  </a:extLst>
                </a:gridCol>
                <a:gridCol w="357188">
                  <a:extLst>
                    <a:ext uri="{9D8B030D-6E8A-4147-A177-3AD203B41FA5}">
                      <a16:colId xmlns:a16="http://schemas.microsoft.com/office/drawing/2014/main" val="20006"/>
                    </a:ext>
                  </a:extLst>
                </a:gridCol>
                <a:gridCol w="357188">
                  <a:extLst>
                    <a:ext uri="{9D8B030D-6E8A-4147-A177-3AD203B41FA5}">
                      <a16:colId xmlns:a16="http://schemas.microsoft.com/office/drawing/2014/main" val="20007"/>
                    </a:ext>
                  </a:extLst>
                </a:gridCol>
                <a:gridCol w="357188">
                  <a:extLst>
                    <a:ext uri="{9D8B030D-6E8A-4147-A177-3AD203B41FA5}">
                      <a16:colId xmlns:a16="http://schemas.microsoft.com/office/drawing/2014/main" val="20008"/>
                    </a:ext>
                  </a:extLst>
                </a:gridCol>
                <a:gridCol w="357188">
                  <a:extLst>
                    <a:ext uri="{9D8B030D-6E8A-4147-A177-3AD203B41FA5}">
                      <a16:colId xmlns:a16="http://schemas.microsoft.com/office/drawing/2014/main" val="20009"/>
                    </a:ext>
                  </a:extLst>
                </a:gridCol>
              </a:tblGrid>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0"/>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1"/>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2"/>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3"/>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4"/>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5"/>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6"/>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7"/>
                  </a:ext>
                </a:extLst>
              </a:tr>
              <a:tr h="360759">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tc>
                  <a:txBody>
                    <a:bodyPr/>
                    <a:lstStyle/>
                    <a:p>
                      <a:pPr marL="57150" marR="0" lvl="0" indent="0" algn="ctr" defTabSz="914400" rtl="0" eaLnBrk="1" fontAlgn="base" latinLnBrk="0" hangingPunct="1">
                        <a:lnSpc>
                          <a:spcPct val="15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Lucida Sans" charset="0"/>
                        <a:ea typeface="ヒラギノ角ゴ ProN W3" charset="0"/>
                        <a:cs typeface="ヒラギノ角ゴ ProN W3" charset="0"/>
                        <a:sym typeface="Lucida Sans" charset="0"/>
                      </a:endParaRPr>
                    </a:p>
                  </a:txBody>
                  <a:tcPr marL="35719" marR="35719" marT="35719" marB="35719" anchor="ctr"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8"/>
                  </a:ext>
                </a:extLst>
              </a:tr>
            </a:tbl>
          </a:graphicData>
        </a:graphic>
      </p:graphicFrame>
      <p:grpSp>
        <p:nvGrpSpPr>
          <p:cNvPr id="3" name="Group 2"/>
          <p:cNvGrpSpPr/>
          <p:nvPr/>
        </p:nvGrpSpPr>
        <p:grpSpPr>
          <a:xfrm>
            <a:off x="5004048" y="2420888"/>
            <a:ext cx="3303984" cy="2928938"/>
            <a:chOff x="2687836" y="3000375"/>
            <a:chExt cx="3303984" cy="2928938"/>
          </a:xfrm>
        </p:grpSpPr>
        <p:sp>
          <p:nvSpPr>
            <p:cNvPr id="69925" name="Oval 293"/>
            <p:cNvSpPr>
              <a:spLocks/>
            </p:cNvSpPr>
            <p:nvPr/>
          </p:nvSpPr>
          <p:spPr bwMode="auto">
            <a:xfrm>
              <a:off x="4116586"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26" name="Oval 294"/>
            <p:cNvSpPr>
              <a:spLocks/>
            </p:cNvSpPr>
            <p:nvPr/>
          </p:nvSpPr>
          <p:spPr bwMode="auto">
            <a:xfrm>
              <a:off x="4473773"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69927" name="Oval 295"/>
            <p:cNvSpPr>
              <a:spLocks/>
            </p:cNvSpPr>
            <p:nvPr/>
          </p:nvSpPr>
          <p:spPr bwMode="auto">
            <a:xfrm>
              <a:off x="3402211"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28" name="Oval 296"/>
            <p:cNvSpPr>
              <a:spLocks/>
            </p:cNvSpPr>
            <p:nvPr/>
          </p:nvSpPr>
          <p:spPr bwMode="auto">
            <a:xfrm>
              <a:off x="3759398"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29" name="Oval 297"/>
            <p:cNvSpPr>
              <a:spLocks/>
            </p:cNvSpPr>
            <p:nvPr/>
          </p:nvSpPr>
          <p:spPr bwMode="auto">
            <a:xfrm>
              <a:off x="2687836"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0" name="Oval 298"/>
            <p:cNvSpPr>
              <a:spLocks/>
            </p:cNvSpPr>
            <p:nvPr/>
          </p:nvSpPr>
          <p:spPr bwMode="auto">
            <a:xfrm>
              <a:off x="3045023"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1" name="Oval 299"/>
            <p:cNvSpPr>
              <a:spLocks/>
            </p:cNvSpPr>
            <p:nvPr/>
          </p:nvSpPr>
          <p:spPr bwMode="auto">
            <a:xfrm>
              <a:off x="5545336"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2" name="Oval 300"/>
            <p:cNvSpPr>
              <a:spLocks/>
            </p:cNvSpPr>
            <p:nvPr/>
          </p:nvSpPr>
          <p:spPr bwMode="auto">
            <a:xfrm>
              <a:off x="5902523"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3" name="Oval 301"/>
            <p:cNvSpPr>
              <a:spLocks/>
            </p:cNvSpPr>
            <p:nvPr/>
          </p:nvSpPr>
          <p:spPr bwMode="auto">
            <a:xfrm>
              <a:off x="4830961"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4" name="Oval 302"/>
            <p:cNvSpPr>
              <a:spLocks/>
            </p:cNvSpPr>
            <p:nvPr/>
          </p:nvSpPr>
          <p:spPr bwMode="auto">
            <a:xfrm>
              <a:off x="5188148"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5" name="Oval 303"/>
            <p:cNvSpPr>
              <a:spLocks/>
            </p:cNvSpPr>
            <p:nvPr/>
          </p:nvSpPr>
          <p:spPr bwMode="auto">
            <a:xfrm>
              <a:off x="4116586"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69936" name="Oval 304"/>
            <p:cNvSpPr>
              <a:spLocks/>
            </p:cNvSpPr>
            <p:nvPr/>
          </p:nvSpPr>
          <p:spPr bwMode="auto">
            <a:xfrm>
              <a:off x="4473773"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7" name="Oval 305"/>
            <p:cNvSpPr>
              <a:spLocks/>
            </p:cNvSpPr>
            <p:nvPr/>
          </p:nvSpPr>
          <p:spPr bwMode="auto">
            <a:xfrm>
              <a:off x="3402211"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8" name="Oval 306"/>
            <p:cNvSpPr>
              <a:spLocks/>
            </p:cNvSpPr>
            <p:nvPr/>
          </p:nvSpPr>
          <p:spPr bwMode="auto">
            <a:xfrm>
              <a:off x="3759398"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39" name="Oval 307"/>
            <p:cNvSpPr>
              <a:spLocks/>
            </p:cNvSpPr>
            <p:nvPr/>
          </p:nvSpPr>
          <p:spPr bwMode="auto">
            <a:xfrm>
              <a:off x="2687836"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0" name="Oval 308"/>
            <p:cNvSpPr>
              <a:spLocks/>
            </p:cNvSpPr>
            <p:nvPr/>
          </p:nvSpPr>
          <p:spPr bwMode="auto">
            <a:xfrm>
              <a:off x="3045023"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1" name="Oval 309"/>
            <p:cNvSpPr>
              <a:spLocks/>
            </p:cNvSpPr>
            <p:nvPr/>
          </p:nvSpPr>
          <p:spPr bwMode="auto">
            <a:xfrm>
              <a:off x="5545336"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2" name="Oval 310"/>
            <p:cNvSpPr>
              <a:spLocks/>
            </p:cNvSpPr>
            <p:nvPr/>
          </p:nvSpPr>
          <p:spPr bwMode="auto">
            <a:xfrm>
              <a:off x="5902523"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3" name="Oval 311"/>
            <p:cNvSpPr>
              <a:spLocks/>
            </p:cNvSpPr>
            <p:nvPr/>
          </p:nvSpPr>
          <p:spPr bwMode="auto">
            <a:xfrm>
              <a:off x="4830961"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4" name="Oval 312"/>
            <p:cNvSpPr>
              <a:spLocks/>
            </p:cNvSpPr>
            <p:nvPr/>
          </p:nvSpPr>
          <p:spPr bwMode="auto">
            <a:xfrm>
              <a:off x="5188148"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5" name="Oval 313"/>
            <p:cNvSpPr>
              <a:spLocks/>
            </p:cNvSpPr>
            <p:nvPr/>
          </p:nvSpPr>
          <p:spPr bwMode="auto">
            <a:xfrm>
              <a:off x="4116586"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6" name="Oval 314"/>
            <p:cNvSpPr>
              <a:spLocks/>
            </p:cNvSpPr>
            <p:nvPr/>
          </p:nvSpPr>
          <p:spPr bwMode="auto">
            <a:xfrm>
              <a:off x="4473773"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7" name="Oval 315"/>
            <p:cNvSpPr>
              <a:spLocks/>
            </p:cNvSpPr>
            <p:nvPr/>
          </p:nvSpPr>
          <p:spPr bwMode="auto">
            <a:xfrm>
              <a:off x="3402211"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8" name="Oval 316"/>
            <p:cNvSpPr>
              <a:spLocks/>
            </p:cNvSpPr>
            <p:nvPr/>
          </p:nvSpPr>
          <p:spPr bwMode="auto">
            <a:xfrm>
              <a:off x="3759398"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49" name="Oval 317"/>
            <p:cNvSpPr>
              <a:spLocks/>
            </p:cNvSpPr>
            <p:nvPr/>
          </p:nvSpPr>
          <p:spPr bwMode="auto">
            <a:xfrm>
              <a:off x="2687836"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0" name="Oval 318"/>
            <p:cNvSpPr>
              <a:spLocks/>
            </p:cNvSpPr>
            <p:nvPr/>
          </p:nvSpPr>
          <p:spPr bwMode="auto">
            <a:xfrm>
              <a:off x="3045023"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1" name="Oval 319"/>
            <p:cNvSpPr>
              <a:spLocks/>
            </p:cNvSpPr>
            <p:nvPr/>
          </p:nvSpPr>
          <p:spPr bwMode="auto">
            <a:xfrm>
              <a:off x="5545336"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2" name="Oval 320"/>
            <p:cNvSpPr>
              <a:spLocks/>
            </p:cNvSpPr>
            <p:nvPr/>
          </p:nvSpPr>
          <p:spPr bwMode="auto">
            <a:xfrm>
              <a:off x="5902523"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3" name="Oval 321"/>
            <p:cNvSpPr>
              <a:spLocks/>
            </p:cNvSpPr>
            <p:nvPr/>
          </p:nvSpPr>
          <p:spPr bwMode="auto">
            <a:xfrm>
              <a:off x="4830961"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4" name="Oval 322"/>
            <p:cNvSpPr>
              <a:spLocks/>
            </p:cNvSpPr>
            <p:nvPr/>
          </p:nvSpPr>
          <p:spPr bwMode="auto">
            <a:xfrm>
              <a:off x="5188148"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5" name="Oval 323"/>
            <p:cNvSpPr>
              <a:spLocks/>
            </p:cNvSpPr>
            <p:nvPr/>
          </p:nvSpPr>
          <p:spPr bwMode="auto">
            <a:xfrm>
              <a:off x="4116586"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6" name="Oval 324"/>
            <p:cNvSpPr>
              <a:spLocks/>
            </p:cNvSpPr>
            <p:nvPr/>
          </p:nvSpPr>
          <p:spPr bwMode="auto">
            <a:xfrm>
              <a:off x="4473773"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69957" name="Oval 325"/>
            <p:cNvSpPr>
              <a:spLocks/>
            </p:cNvSpPr>
            <p:nvPr/>
          </p:nvSpPr>
          <p:spPr bwMode="auto">
            <a:xfrm>
              <a:off x="3402211"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8" name="Oval 326"/>
            <p:cNvSpPr>
              <a:spLocks/>
            </p:cNvSpPr>
            <p:nvPr/>
          </p:nvSpPr>
          <p:spPr bwMode="auto">
            <a:xfrm>
              <a:off x="3759398"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59" name="Oval 327"/>
            <p:cNvSpPr>
              <a:spLocks/>
            </p:cNvSpPr>
            <p:nvPr/>
          </p:nvSpPr>
          <p:spPr bwMode="auto">
            <a:xfrm>
              <a:off x="2687836"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0" name="Oval 328"/>
            <p:cNvSpPr>
              <a:spLocks/>
            </p:cNvSpPr>
            <p:nvPr/>
          </p:nvSpPr>
          <p:spPr bwMode="auto">
            <a:xfrm>
              <a:off x="3045023"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1" name="Oval 329"/>
            <p:cNvSpPr>
              <a:spLocks/>
            </p:cNvSpPr>
            <p:nvPr/>
          </p:nvSpPr>
          <p:spPr bwMode="auto">
            <a:xfrm>
              <a:off x="5545336"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2" name="Oval 330"/>
            <p:cNvSpPr>
              <a:spLocks/>
            </p:cNvSpPr>
            <p:nvPr/>
          </p:nvSpPr>
          <p:spPr bwMode="auto">
            <a:xfrm>
              <a:off x="5902523"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3" name="Oval 331"/>
            <p:cNvSpPr>
              <a:spLocks/>
            </p:cNvSpPr>
            <p:nvPr/>
          </p:nvSpPr>
          <p:spPr bwMode="auto">
            <a:xfrm>
              <a:off x="4830961"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4" name="Oval 332"/>
            <p:cNvSpPr>
              <a:spLocks/>
            </p:cNvSpPr>
            <p:nvPr/>
          </p:nvSpPr>
          <p:spPr bwMode="auto">
            <a:xfrm>
              <a:off x="5188148"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5" name="Oval 333"/>
            <p:cNvSpPr>
              <a:spLocks/>
            </p:cNvSpPr>
            <p:nvPr/>
          </p:nvSpPr>
          <p:spPr bwMode="auto">
            <a:xfrm>
              <a:off x="4116586"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6" name="Oval 334"/>
            <p:cNvSpPr>
              <a:spLocks/>
            </p:cNvSpPr>
            <p:nvPr/>
          </p:nvSpPr>
          <p:spPr bwMode="auto">
            <a:xfrm>
              <a:off x="4473773"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7" name="Oval 335"/>
            <p:cNvSpPr>
              <a:spLocks/>
            </p:cNvSpPr>
            <p:nvPr/>
          </p:nvSpPr>
          <p:spPr bwMode="auto">
            <a:xfrm>
              <a:off x="3402211"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8" name="Oval 336"/>
            <p:cNvSpPr>
              <a:spLocks/>
            </p:cNvSpPr>
            <p:nvPr/>
          </p:nvSpPr>
          <p:spPr bwMode="auto">
            <a:xfrm>
              <a:off x="3759398"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69" name="Oval 337"/>
            <p:cNvSpPr>
              <a:spLocks/>
            </p:cNvSpPr>
            <p:nvPr/>
          </p:nvSpPr>
          <p:spPr bwMode="auto">
            <a:xfrm>
              <a:off x="2687836"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0" name="Oval 338"/>
            <p:cNvSpPr>
              <a:spLocks/>
            </p:cNvSpPr>
            <p:nvPr/>
          </p:nvSpPr>
          <p:spPr bwMode="auto">
            <a:xfrm>
              <a:off x="3045023"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1" name="Oval 339"/>
            <p:cNvSpPr>
              <a:spLocks/>
            </p:cNvSpPr>
            <p:nvPr/>
          </p:nvSpPr>
          <p:spPr bwMode="auto">
            <a:xfrm>
              <a:off x="5545336"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2" name="Oval 340"/>
            <p:cNvSpPr>
              <a:spLocks/>
            </p:cNvSpPr>
            <p:nvPr/>
          </p:nvSpPr>
          <p:spPr bwMode="auto">
            <a:xfrm>
              <a:off x="5902523"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3" name="Oval 341"/>
            <p:cNvSpPr>
              <a:spLocks/>
            </p:cNvSpPr>
            <p:nvPr/>
          </p:nvSpPr>
          <p:spPr bwMode="auto">
            <a:xfrm>
              <a:off x="4830961"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4" name="Oval 342"/>
            <p:cNvSpPr>
              <a:spLocks/>
            </p:cNvSpPr>
            <p:nvPr/>
          </p:nvSpPr>
          <p:spPr bwMode="auto">
            <a:xfrm>
              <a:off x="5188148"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5" name="Oval 343"/>
            <p:cNvSpPr>
              <a:spLocks/>
            </p:cNvSpPr>
            <p:nvPr/>
          </p:nvSpPr>
          <p:spPr bwMode="auto">
            <a:xfrm>
              <a:off x="4116586"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6" name="Oval 344"/>
            <p:cNvSpPr>
              <a:spLocks/>
            </p:cNvSpPr>
            <p:nvPr/>
          </p:nvSpPr>
          <p:spPr bwMode="auto">
            <a:xfrm>
              <a:off x="4473773"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7" name="Oval 345"/>
            <p:cNvSpPr>
              <a:spLocks/>
            </p:cNvSpPr>
            <p:nvPr/>
          </p:nvSpPr>
          <p:spPr bwMode="auto">
            <a:xfrm>
              <a:off x="3402211"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8" name="Oval 346"/>
            <p:cNvSpPr>
              <a:spLocks/>
            </p:cNvSpPr>
            <p:nvPr/>
          </p:nvSpPr>
          <p:spPr bwMode="auto">
            <a:xfrm>
              <a:off x="3759398"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79" name="Oval 347"/>
            <p:cNvSpPr>
              <a:spLocks/>
            </p:cNvSpPr>
            <p:nvPr/>
          </p:nvSpPr>
          <p:spPr bwMode="auto">
            <a:xfrm>
              <a:off x="2687836"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0" name="Oval 348"/>
            <p:cNvSpPr>
              <a:spLocks/>
            </p:cNvSpPr>
            <p:nvPr/>
          </p:nvSpPr>
          <p:spPr bwMode="auto">
            <a:xfrm>
              <a:off x="3045023"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1" name="Oval 349"/>
            <p:cNvSpPr>
              <a:spLocks/>
            </p:cNvSpPr>
            <p:nvPr/>
          </p:nvSpPr>
          <p:spPr bwMode="auto">
            <a:xfrm>
              <a:off x="5545336"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2" name="Oval 350"/>
            <p:cNvSpPr>
              <a:spLocks/>
            </p:cNvSpPr>
            <p:nvPr/>
          </p:nvSpPr>
          <p:spPr bwMode="auto">
            <a:xfrm>
              <a:off x="5902523"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3" name="Oval 351"/>
            <p:cNvSpPr>
              <a:spLocks/>
            </p:cNvSpPr>
            <p:nvPr/>
          </p:nvSpPr>
          <p:spPr bwMode="auto">
            <a:xfrm>
              <a:off x="4830961"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4" name="Oval 352"/>
            <p:cNvSpPr>
              <a:spLocks/>
            </p:cNvSpPr>
            <p:nvPr/>
          </p:nvSpPr>
          <p:spPr bwMode="auto">
            <a:xfrm>
              <a:off x="5188148"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69985" name="Oval 353"/>
            <p:cNvSpPr>
              <a:spLocks/>
            </p:cNvSpPr>
            <p:nvPr/>
          </p:nvSpPr>
          <p:spPr bwMode="auto">
            <a:xfrm>
              <a:off x="4116586"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6" name="Oval 354"/>
            <p:cNvSpPr>
              <a:spLocks/>
            </p:cNvSpPr>
            <p:nvPr/>
          </p:nvSpPr>
          <p:spPr bwMode="auto">
            <a:xfrm>
              <a:off x="4473773"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7" name="Oval 355"/>
            <p:cNvSpPr>
              <a:spLocks/>
            </p:cNvSpPr>
            <p:nvPr/>
          </p:nvSpPr>
          <p:spPr bwMode="auto">
            <a:xfrm>
              <a:off x="3402211"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8" name="Oval 356"/>
            <p:cNvSpPr>
              <a:spLocks/>
            </p:cNvSpPr>
            <p:nvPr/>
          </p:nvSpPr>
          <p:spPr bwMode="auto">
            <a:xfrm>
              <a:off x="3759398"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89" name="Oval 357"/>
            <p:cNvSpPr>
              <a:spLocks/>
            </p:cNvSpPr>
            <p:nvPr/>
          </p:nvSpPr>
          <p:spPr bwMode="auto">
            <a:xfrm>
              <a:off x="2687836"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0" name="Oval 358"/>
            <p:cNvSpPr>
              <a:spLocks/>
            </p:cNvSpPr>
            <p:nvPr/>
          </p:nvSpPr>
          <p:spPr bwMode="auto">
            <a:xfrm>
              <a:off x="3045023"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1" name="Oval 359"/>
            <p:cNvSpPr>
              <a:spLocks/>
            </p:cNvSpPr>
            <p:nvPr/>
          </p:nvSpPr>
          <p:spPr bwMode="auto">
            <a:xfrm>
              <a:off x="5545336"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2" name="Oval 360"/>
            <p:cNvSpPr>
              <a:spLocks/>
            </p:cNvSpPr>
            <p:nvPr/>
          </p:nvSpPr>
          <p:spPr bwMode="auto">
            <a:xfrm>
              <a:off x="5902523"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3" name="Oval 361"/>
            <p:cNvSpPr>
              <a:spLocks/>
            </p:cNvSpPr>
            <p:nvPr/>
          </p:nvSpPr>
          <p:spPr bwMode="auto">
            <a:xfrm>
              <a:off x="4830961"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4" name="Oval 362"/>
            <p:cNvSpPr>
              <a:spLocks/>
            </p:cNvSpPr>
            <p:nvPr/>
          </p:nvSpPr>
          <p:spPr bwMode="auto">
            <a:xfrm>
              <a:off x="5188148"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5" name="Oval 363"/>
            <p:cNvSpPr>
              <a:spLocks/>
            </p:cNvSpPr>
            <p:nvPr/>
          </p:nvSpPr>
          <p:spPr bwMode="auto">
            <a:xfrm>
              <a:off x="4116586"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6" name="Oval 364"/>
            <p:cNvSpPr>
              <a:spLocks/>
            </p:cNvSpPr>
            <p:nvPr/>
          </p:nvSpPr>
          <p:spPr bwMode="auto">
            <a:xfrm>
              <a:off x="4473773"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7" name="Oval 365"/>
            <p:cNvSpPr>
              <a:spLocks/>
            </p:cNvSpPr>
            <p:nvPr/>
          </p:nvSpPr>
          <p:spPr bwMode="auto">
            <a:xfrm>
              <a:off x="3402211"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8" name="Oval 366"/>
            <p:cNvSpPr>
              <a:spLocks/>
            </p:cNvSpPr>
            <p:nvPr/>
          </p:nvSpPr>
          <p:spPr bwMode="auto">
            <a:xfrm>
              <a:off x="3759398"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69999" name="Oval 367"/>
            <p:cNvSpPr>
              <a:spLocks/>
            </p:cNvSpPr>
            <p:nvPr/>
          </p:nvSpPr>
          <p:spPr bwMode="auto">
            <a:xfrm>
              <a:off x="2687836"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0" name="Oval 368"/>
            <p:cNvSpPr>
              <a:spLocks/>
            </p:cNvSpPr>
            <p:nvPr/>
          </p:nvSpPr>
          <p:spPr bwMode="auto">
            <a:xfrm>
              <a:off x="3045023"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1" name="Oval 369"/>
            <p:cNvSpPr>
              <a:spLocks/>
            </p:cNvSpPr>
            <p:nvPr/>
          </p:nvSpPr>
          <p:spPr bwMode="auto">
            <a:xfrm>
              <a:off x="5545336"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2" name="Oval 370"/>
            <p:cNvSpPr>
              <a:spLocks/>
            </p:cNvSpPr>
            <p:nvPr/>
          </p:nvSpPr>
          <p:spPr bwMode="auto">
            <a:xfrm>
              <a:off x="5902523"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3" name="Oval 371"/>
            <p:cNvSpPr>
              <a:spLocks/>
            </p:cNvSpPr>
            <p:nvPr/>
          </p:nvSpPr>
          <p:spPr bwMode="auto">
            <a:xfrm>
              <a:off x="4830961"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4" name="Oval 372"/>
            <p:cNvSpPr>
              <a:spLocks/>
            </p:cNvSpPr>
            <p:nvPr/>
          </p:nvSpPr>
          <p:spPr bwMode="auto">
            <a:xfrm>
              <a:off x="5188148"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5" name="Oval 373"/>
            <p:cNvSpPr>
              <a:spLocks/>
            </p:cNvSpPr>
            <p:nvPr/>
          </p:nvSpPr>
          <p:spPr bwMode="auto">
            <a:xfrm>
              <a:off x="4116586"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6" name="Oval 374"/>
            <p:cNvSpPr>
              <a:spLocks/>
            </p:cNvSpPr>
            <p:nvPr/>
          </p:nvSpPr>
          <p:spPr bwMode="auto">
            <a:xfrm>
              <a:off x="4473773"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7" name="Oval 375"/>
            <p:cNvSpPr>
              <a:spLocks/>
            </p:cNvSpPr>
            <p:nvPr/>
          </p:nvSpPr>
          <p:spPr bwMode="auto">
            <a:xfrm>
              <a:off x="3402211"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8" name="Oval 376"/>
            <p:cNvSpPr>
              <a:spLocks/>
            </p:cNvSpPr>
            <p:nvPr/>
          </p:nvSpPr>
          <p:spPr bwMode="auto">
            <a:xfrm>
              <a:off x="3759398"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09" name="Oval 377"/>
            <p:cNvSpPr>
              <a:spLocks/>
            </p:cNvSpPr>
            <p:nvPr/>
          </p:nvSpPr>
          <p:spPr bwMode="auto">
            <a:xfrm>
              <a:off x="2687836"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10" name="Oval 378"/>
            <p:cNvSpPr>
              <a:spLocks/>
            </p:cNvSpPr>
            <p:nvPr/>
          </p:nvSpPr>
          <p:spPr bwMode="auto">
            <a:xfrm>
              <a:off x="3045023"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11" name="Oval 379"/>
            <p:cNvSpPr>
              <a:spLocks/>
            </p:cNvSpPr>
            <p:nvPr/>
          </p:nvSpPr>
          <p:spPr bwMode="auto">
            <a:xfrm>
              <a:off x="5545336"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12" name="Oval 380"/>
            <p:cNvSpPr>
              <a:spLocks/>
            </p:cNvSpPr>
            <p:nvPr/>
          </p:nvSpPr>
          <p:spPr bwMode="auto">
            <a:xfrm>
              <a:off x="5902523"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70013" name="Oval 381"/>
            <p:cNvSpPr>
              <a:spLocks/>
            </p:cNvSpPr>
            <p:nvPr/>
          </p:nvSpPr>
          <p:spPr bwMode="auto">
            <a:xfrm>
              <a:off x="4830961"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70014" name="Oval 382"/>
            <p:cNvSpPr>
              <a:spLocks/>
            </p:cNvSpPr>
            <p:nvPr/>
          </p:nvSpPr>
          <p:spPr bwMode="auto">
            <a:xfrm>
              <a:off x="5188148"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grpSp>
    </p:spTree>
    <p:extLst>
      <p:ext uri="{BB962C8B-B14F-4D97-AF65-F5344CB8AC3E}">
        <p14:creationId xmlns:p14="http://schemas.microsoft.com/office/powerpoint/2010/main" val="92871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24" name="Rectangle 292"/>
          <p:cNvSpPr>
            <a:spLocks noGrp="1" noChangeArrowheads="1"/>
          </p:cNvSpPr>
          <p:nvPr>
            <p:ph type="title"/>
          </p:nvPr>
        </p:nvSpPr>
        <p:spPr>
          <a:ln/>
        </p:spPr>
        <p:txBody>
          <a:bodyPr rIns="118264"/>
          <a:lstStyle/>
          <a:p>
            <a:pPr marL="40182"/>
            <a:r>
              <a:rPr lang="sl-SI" dirty="0"/>
              <a:t>I</a:t>
            </a:r>
            <a:r>
              <a:rPr lang="sl-SI" dirty="0" smtClean="0"/>
              <a:t>deja</a:t>
            </a:r>
            <a:endParaRPr lang="en-US" dirty="0"/>
          </a:p>
        </p:txBody>
      </p:sp>
      <p:sp>
        <p:nvSpPr>
          <p:cNvPr id="69923" name="Rectangle 291"/>
          <p:cNvSpPr>
            <a:spLocks noGrp="1" noChangeArrowheads="1"/>
          </p:cNvSpPr>
          <p:nvPr>
            <p:ph sz="half" idx="1"/>
          </p:nvPr>
        </p:nvSpPr>
        <p:spPr>
          <a:ln/>
        </p:spPr>
        <p:txBody>
          <a:bodyPr rIns="118264">
            <a:normAutofit lnSpcReduction="10000"/>
          </a:bodyPr>
          <a:lstStyle/>
          <a:p>
            <a:pPr marL="40182"/>
            <a:r>
              <a:rPr lang="sl-SI" dirty="0" smtClean="0"/>
              <a:t>Naredimo graf na točkah (pikslih) slike</a:t>
            </a:r>
            <a:endParaRPr lang="en-US" dirty="0"/>
          </a:p>
          <a:p>
            <a:pPr marL="266765" lvl="1"/>
            <a:r>
              <a:rPr lang="sl-SI" dirty="0" smtClean="0"/>
              <a:t>Vozlišče: piksli, povezave: od piksla navzdol do treh sosedov</a:t>
            </a:r>
          </a:p>
          <a:p>
            <a:pPr marL="266765" lvl="1"/>
            <a:r>
              <a:rPr lang="sl-SI" dirty="0" smtClean="0"/>
              <a:t>Teža piksla: energijska funkcija 8 sosednih pikslov</a:t>
            </a:r>
          </a:p>
          <a:p>
            <a:pPr marL="266765" lvl="1"/>
            <a:r>
              <a:rPr lang="sl-SI" dirty="0" smtClean="0"/>
              <a:t>Šiv – najkrajša pot od zgoraj navzdol</a:t>
            </a:r>
          </a:p>
          <a:p>
            <a:pPr marL="266765" lvl="1"/>
            <a:r>
              <a:rPr lang="sl-SI" dirty="0" smtClean="0"/>
              <a:t>In nato šiv zbrišemo </a:t>
            </a:r>
          </a:p>
          <a:p>
            <a:pPr marL="666815" lvl="2"/>
            <a:r>
              <a:rPr lang="sl-SI" dirty="0" smtClean="0"/>
              <a:t>Odstranimo po eno točko v vsaki vrstici</a:t>
            </a:r>
            <a:endParaRPr lang="en-US" dirty="0"/>
          </a:p>
        </p:txBody>
      </p:sp>
      <p:sp>
        <p:nvSpPr>
          <p:cNvPr id="384" name="Slide Number Placeholder 3"/>
          <p:cNvSpPr>
            <a:spLocks noGrp="1"/>
          </p:cNvSpPr>
          <p:nvPr>
            <p:ph type="sldNum" sz="quarter" idx="12"/>
          </p:nvPr>
        </p:nvSpPr>
        <p:spPr/>
        <p:txBody>
          <a:bodyPr/>
          <a:lstStyle/>
          <a:p>
            <a:fld id="{F4992F9C-F3E5-43F4-9649-5CE8964FE683}" type="slidenum">
              <a:rPr lang="en-US"/>
              <a:pPr/>
              <a:t>18</a:t>
            </a:fld>
            <a:endParaRPr lang="en-US"/>
          </a:p>
        </p:txBody>
      </p:sp>
      <p:grpSp>
        <p:nvGrpSpPr>
          <p:cNvPr id="98" name="Group 97"/>
          <p:cNvGrpSpPr/>
          <p:nvPr/>
        </p:nvGrpSpPr>
        <p:grpSpPr>
          <a:xfrm>
            <a:off x="5277446" y="1464468"/>
            <a:ext cx="3303984" cy="3250407"/>
            <a:chOff x="2687836" y="2678906"/>
            <a:chExt cx="3303984" cy="3250407"/>
          </a:xfrm>
        </p:grpSpPr>
        <p:sp>
          <p:nvSpPr>
            <p:cNvPr id="99" name="Line 2"/>
            <p:cNvSpPr>
              <a:spLocks noChangeShapeType="1"/>
            </p:cNvSpPr>
            <p:nvPr/>
          </p:nvSpPr>
          <p:spPr bwMode="auto">
            <a:xfrm rot="10800000" flipH="1">
              <a:off x="5232797" y="4822031"/>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00" name="Line 3"/>
            <p:cNvSpPr>
              <a:spLocks noChangeShapeType="1"/>
            </p:cNvSpPr>
            <p:nvPr/>
          </p:nvSpPr>
          <p:spPr bwMode="auto">
            <a:xfrm rot="10800000" flipH="1">
              <a:off x="4920258" y="517029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01" name="Line 4"/>
            <p:cNvSpPr>
              <a:spLocks noChangeShapeType="1"/>
            </p:cNvSpPr>
            <p:nvPr/>
          </p:nvSpPr>
          <p:spPr bwMode="auto">
            <a:xfrm rot="10800000" flipH="1">
              <a:off x="4875609" y="550961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02" name="Line 5"/>
            <p:cNvSpPr>
              <a:spLocks noChangeShapeType="1"/>
            </p:cNvSpPr>
            <p:nvPr/>
          </p:nvSpPr>
          <p:spPr bwMode="auto">
            <a:xfrm rot="10800000">
              <a:off x="4518422" y="4107656"/>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03" name="Line 6"/>
            <p:cNvSpPr>
              <a:spLocks noChangeShapeType="1"/>
            </p:cNvSpPr>
            <p:nvPr/>
          </p:nvSpPr>
          <p:spPr bwMode="auto">
            <a:xfrm rot="10800000">
              <a:off x="4170164" y="3768328"/>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04" name="Line 7"/>
            <p:cNvSpPr>
              <a:spLocks noChangeShapeType="1"/>
            </p:cNvSpPr>
            <p:nvPr/>
          </p:nvSpPr>
          <p:spPr bwMode="auto">
            <a:xfrm rot="10800000">
              <a:off x="4875609" y="4464844"/>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05" name="Line 8"/>
            <p:cNvSpPr>
              <a:spLocks noChangeShapeType="1"/>
            </p:cNvSpPr>
            <p:nvPr/>
          </p:nvSpPr>
          <p:spPr bwMode="auto">
            <a:xfrm rot="10800000" flipH="1">
              <a:off x="4161234" y="340221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06" name="Line 9"/>
            <p:cNvSpPr>
              <a:spLocks noChangeShapeType="1"/>
            </p:cNvSpPr>
            <p:nvPr/>
          </p:nvSpPr>
          <p:spPr bwMode="auto">
            <a:xfrm rot="10800000" flipH="1">
              <a:off x="4196953" y="3053954"/>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07" name="Oval 10"/>
            <p:cNvSpPr>
              <a:spLocks/>
            </p:cNvSpPr>
            <p:nvPr/>
          </p:nvSpPr>
          <p:spPr bwMode="auto">
            <a:xfrm>
              <a:off x="4473773"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108" name="Oval 11"/>
            <p:cNvSpPr>
              <a:spLocks/>
            </p:cNvSpPr>
            <p:nvPr/>
          </p:nvSpPr>
          <p:spPr bwMode="auto">
            <a:xfrm>
              <a:off x="4116586"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109" name="Oval 12"/>
            <p:cNvSpPr>
              <a:spLocks/>
            </p:cNvSpPr>
            <p:nvPr/>
          </p:nvSpPr>
          <p:spPr bwMode="auto">
            <a:xfrm>
              <a:off x="4116586"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110" name="Oval 13"/>
            <p:cNvSpPr>
              <a:spLocks/>
            </p:cNvSpPr>
            <p:nvPr/>
          </p:nvSpPr>
          <p:spPr bwMode="auto">
            <a:xfrm>
              <a:off x="4473773"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111" name="Oval 14"/>
            <p:cNvSpPr>
              <a:spLocks/>
            </p:cNvSpPr>
            <p:nvPr/>
          </p:nvSpPr>
          <p:spPr bwMode="auto">
            <a:xfrm>
              <a:off x="4830961"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112" name="Oval 15"/>
            <p:cNvSpPr>
              <a:spLocks/>
            </p:cNvSpPr>
            <p:nvPr/>
          </p:nvSpPr>
          <p:spPr bwMode="auto">
            <a:xfrm>
              <a:off x="5188148"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113" name="Oval 16"/>
            <p:cNvSpPr>
              <a:spLocks/>
            </p:cNvSpPr>
            <p:nvPr/>
          </p:nvSpPr>
          <p:spPr bwMode="auto">
            <a:xfrm>
              <a:off x="5188148"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114" name="Oval 17"/>
            <p:cNvSpPr>
              <a:spLocks/>
            </p:cNvSpPr>
            <p:nvPr/>
          </p:nvSpPr>
          <p:spPr bwMode="auto">
            <a:xfrm>
              <a:off x="4830961"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115" name="Oval 18"/>
            <p:cNvSpPr>
              <a:spLocks/>
            </p:cNvSpPr>
            <p:nvPr/>
          </p:nvSpPr>
          <p:spPr bwMode="auto">
            <a:xfrm>
              <a:off x="4830961"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4D4D4D"/>
                  </a:solidFill>
                  <a:round/>
                  <a:headEnd type="none" w="med" len="med"/>
                  <a:tailEnd type="none" w="med" len="med"/>
                </a14:hiddenLine>
              </a:ext>
            </a:extLst>
          </p:spPr>
          <p:txBody>
            <a:bodyPr lIns="0" tIns="0" rIns="0" bIns="0"/>
            <a:lstStyle/>
            <a:p>
              <a:endParaRPr lang="sl-SI"/>
            </a:p>
          </p:txBody>
        </p:sp>
        <p:sp>
          <p:nvSpPr>
            <p:cNvPr id="116" name="Line 19"/>
            <p:cNvSpPr>
              <a:spLocks noChangeShapeType="1"/>
            </p:cNvSpPr>
            <p:nvPr/>
          </p:nvSpPr>
          <p:spPr bwMode="auto">
            <a:xfrm rot="10800000" flipH="1">
              <a:off x="4161234" y="4098727"/>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17" name="Line 20"/>
            <p:cNvSpPr>
              <a:spLocks noChangeShapeType="1"/>
            </p:cNvSpPr>
            <p:nvPr/>
          </p:nvSpPr>
          <p:spPr bwMode="auto">
            <a:xfrm rot="10800000">
              <a:off x="4161234" y="409872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18" name="Line 21"/>
            <p:cNvSpPr>
              <a:spLocks noChangeShapeType="1"/>
            </p:cNvSpPr>
            <p:nvPr/>
          </p:nvSpPr>
          <p:spPr bwMode="auto">
            <a:xfrm rot="10800000" flipH="1">
              <a:off x="3839766" y="409872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19" name="Line 22"/>
            <p:cNvSpPr>
              <a:spLocks noChangeShapeType="1"/>
            </p:cNvSpPr>
            <p:nvPr/>
          </p:nvSpPr>
          <p:spPr bwMode="auto">
            <a:xfrm rot="10800000" flipH="1">
              <a:off x="3804047" y="4098727"/>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0" name="Line 23"/>
            <p:cNvSpPr>
              <a:spLocks noChangeShapeType="1"/>
            </p:cNvSpPr>
            <p:nvPr/>
          </p:nvSpPr>
          <p:spPr bwMode="auto">
            <a:xfrm rot="10800000">
              <a:off x="3804047" y="409872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1" name="Line 24"/>
            <p:cNvSpPr>
              <a:spLocks noChangeShapeType="1"/>
            </p:cNvSpPr>
            <p:nvPr/>
          </p:nvSpPr>
          <p:spPr bwMode="auto">
            <a:xfrm rot="10800000" flipH="1">
              <a:off x="3482578" y="409872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2" name="Line 25"/>
            <p:cNvSpPr>
              <a:spLocks noChangeShapeType="1"/>
            </p:cNvSpPr>
            <p:nvPr/>
          </p:nvSpPr>
          <p:spPr bwMode="auto">
            <a:xfrm rot="10800000" flipH="1">
              <a:off x="4875609" y="4098727"/>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3" name="Line 26"/>
            <p:cNvSpPr>
              <a:spLocks noChangeShapeType="1"/>
            </p:cNvSpPr>
            <p:nvPr/>
          </p:nvSpPr>
          <p:spPr bwMode="auto">
            <a:xfrm rot="10800000">
              <a:off x="4875609" y="409872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4" name="Line 27"/>
            <p:cNvSpPr>
              <a:spLocks noChangeShapeType="1"/>
            </p:cNvSpPr>
            <p:nvPr/>
          </p:nvSpPr>
          <p:spPr bwMode="auto">
            <a:xfrm rot="10800000" flipH="1">
              <a:off x="4554141" y="409872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5" name="Line 28"/>
            <p:cNvSpPr>
              <a:spLocks noChangeShapeType="1"/>
            </p:cNvSpPr>
            <p:nvPr/>
          </p:nvSpPr>
          <p:spPr bwMode="auto">
            <a:xfrm rot="10800000" flipH="1">
              <a:off x="4518422" y="4098727"/>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6" name="Line 29"/>
            <p:cNvSpPr>
              <a:spLocks noChangeShapeType="1"/>
            </p:cNvSpPr>
            <p:nvPr/>
          </p:nvSpPr>
          <p:spPr bwMode="auto">
            <a:xfrm rot="10800000" flipH="1">
              <a:off x="4196953" y="409872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7" name="Line 30"/>
            <p:cNvSpPr>
              <a:spLocks noChangeShapeType="1"/>
            </p:cNvSpPr>
            <p:nvPr/>
          </p:nvSpPr>
          <p:spPr bwMode="auto">
            <a:xfrm rot="10800000" flipH="1">
              <a:off x="5598914" y="4107656"/>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8" name="Line 31"/>
            <p:cNvSpPr>
              <a:spLocks noChangeShapeType="1"/>
            </p:cNvSpPr>
            <p:nvPr/>
          </p:nvSpPr>
          <p:spPr bwMode="auto">
            <a:xfrm rot="10800000">
              <a:off x="5598914" y="410765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9" name="Line 32"/>
            <p:cNvSpPr>
              <a:spLocks noChangeShapeType="1"/>
            </p:cNvSpPr>
            <p:nvPr/>
          </p:nvSpPr>
          <p:spPr bwMode="auto">
            <a:xfrm rot="10800000" flipH="1">
              <a:off x="5277446" y="410765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0" name="Line 33"/>
            <p:cNvSpPr>
              <a:spLocks noChangeShapeType="1"/>
            </p:cNvSpPr>
            <p:nvPr/>
          </p:nvSpPr>
          <p:spPr bwMode="auto">
            <a:xfrm rot="10800000" flipH="1">
              <a:off x="5241727" y="4107656"/>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1" name="Line 34"/>
            <p:cNvSpPr>
              <a:spLocks noChangeShapeType="1"/>
            </p:cNvSpPr>
            <p:nvPr/>
          </p:nvSpPr>
          <p:spPr bwMode="auto">
            <a:xfrm rot="10800000">
              <a:off x="5241727" y="410765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2" name="Line 35"/>
            <p:cNvSpPr>
              <a:spLocks noChangeShapeType="1"/>
            </p:cNvSpPr>
            <p:nvPr/>
          </p:nvSpPr>
          <p:spPr bwMode="auto">
            <a:xfrm rot="10800000" flipH="1">
              <a:off x="4920258" y="410765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3" name="Line 36"/>
            <p:cNvSpPr>
              <a:spLocks noChangeShapeType="1"/>
            </p:cNvSpPr>
            <p:nvPr/>
          </p:nvSpPr>
          <p:spPr bwMode="auto">
            <a:xfrm rot="10800000" flipH="1">
              <a:off x="3446859" y="4098727"/>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4" name="Line 37"/>
            <p:cNvSpPr>
              <a:spLocks noChangeShapeType="1"/>
            </p:cNvSpPr>
            <p:nvPr/>
          </p:nvSpPr>
          <p:spPr bwMode="auto">
            <a:xfrm rot="10800000">
              <a:off x="3446859" y="409872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5" name="Line 38"/>
            <p:cNvSpPr>
              <a:spLocks noChangeShapeType="1"/>
            </p:cNvSpPr>
            <p:nvPr/>
          </p:nvSpPr>
          <p:spPr bwMode="auto">
            <a:xfrm rot="10800000" flipH="1">
              <a:off x="3125391" y="409872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6" name="Line 39"/>
            <p:cNvSpPr>
              <a:spLocks noChangeShapeType="1"/>
            </p:cNvSpPr>
            <p:nvPr/>
          </p:nvSpPr>
          <p:spPr bwMode="auto">
            <a:xfrm rot="10800000" flipH="1">
              <a:off x="3089672" y="4098727"/>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7" name="Line 40"/>
            <p:cNvSpPr>
              <a:spLocks noChangeShapeType="1"/>
            </p:cNvSpPr>
            <p:nvPr/>
          </p:nvSpPr>
          <p:spPr bwMode="auto">
            <a:xfrm rot="10800000">
              <a:off x="3089672" y="409872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8" name="Line 41"/>
            <p:cNvSpPr>
              <a:spLocks noChangeShapeType="1"/>
            </p:cNvSpPr>
            <p:nvPr/>
          </p:nvSpPr>
          <p:spPr bwMode="auto">
            <a:xfrm rot="10800000" flipH="1">
              <a:off x="2768203" y="409872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9" name="Line 42"/>
            <p:cNvSpPr>
              <a:spLocks noChangeShapeType="1"/>
            </p:cNvSpPr>
            <p:nvPr/>
          </p:nvSpPr>
          <p:spPr bwMode="auto">
            <a:xfrm rot="10800000" flipH="1">
              <a:off x="2741414" y="4107656"/>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40" name="Line 43"/>
            <p:cNvSpPr>
              <a:spLocks noChangeShapeType="1"/>
            </p:cNvSpPr>
            <p:nvPr/>
          </p:nvSpPr>
          <p:spPr bwMode="auto">
            <a:xfrm rot="10800000">
              <a:off x="2741414" y="4107656"/>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41" name="Line 44"/>
            <p:cNvSpPr>
              <a:spLocks noChangeShapeType="1"/>
            </p:cNvSpPr>
            <p:nvPr/>
          </p:nvSpPr>
          <p:spPr bwMode="auto">
            <a:xfrm rot="10800000" flipH="1">
              <a:off x="5956102" y="4089797"/>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42" name="Line 45"/>
            <p:cNvSpPr>
              <a:spLocks noChangeShapeType="1"/>
            </p:cNvSpPr>
            <p:nvPr/>
          </p:nvSpPr>
          <p:spPr bwMode="auto">
            <a:xfrm rot="10800000" flipH="1">
              <a:off x="5634633" y="4089797"/>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43" name="Line 46"/>
            <p:cNvSpPr>
              <a:spLocks noChangeShapeType="1"/>
            </p:cNvSpPr>
            <p:nvPr/>
          </p:nvSpPr>
          <p:spPr bwMode="auto">
            <a:xfrm rot="10800000" flipH="1">
              <a:off x="4161234" y="446372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44" name="Line 47"/>
            <p:cNvSpPr>
              <a:spLocks noChangeShapeType="1"/>
            </p:cNvSpPr>
            <p:nvPr/>
          </p:nvSpPr>
          <p:spPr bwMode="auto">
            <a:xfrm rot="10800000">
              <a:off x="4161234" y="4464844"/>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45" name="Line 48"/>
            <p:cNvSpPr>
              <a:spLocks noChangeShapeType="1"/>
            </p:cNvSpPr>
            <p:nvPr/>
          </p:nvSpPr>
          <p:spPr bwMode="auto">
            <a:xfrm rot="10800000" flipH="1">
              <a:off x="3839766" y="446484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46" name="Line 49"/>
            <p:cNvSpPr>
              <a:spLocks noChangeShapeType="1"/>
            </p:cNvSpPr>
            <p:nvPr/>
          </p:nvSpPr>
          <p:spPr bwMode="auto">
            <a:xfrm rot="10800000" flipH="1">
              <a:off x="3804047" y="446372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47" name="Line 50"/>
            <p:cNvSpPr>
              <a:spLocks noChangeShapeType="1"/>
            </p:cNvSpPr>
            <p:nvPr/>
          </p:nvSpPr>
          <p:spPr bwMode="auto">
            <a:xfrm rot="10800000">
              <a:off x="3804047" y="4464844"/>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48" name="Line 51"/>
            <p:cNvSpPr>
              <a:spLocks noChangeShapeType="1"/>
            </p:cNvSpPr>
            <p:nvPr/>
          </p:nvSpPr>
          <p:spPr bwMode="auto">
            <a:xfrm rot="10800000" flipH="1">
              <a:off x="3482578" y="446484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49" name="Line 52"/>
            <p:cNvSpPr>
              <a:spLocks noChangeShapeType="1"/>
            </p:cNvSpPr>
            <p:nvPr/>
          </p:nvSpPr>
          <p:spPr bwMode="auto">
            <a:xfrm rot="10800000" flipH="1">
              <a:off x="4875609" y="446372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0" name="Line 53"/>
            <p:cNvSpPr>
              <a:spLocks noChangeShapeType="1"/>
            </p:cNvSpPr>
            <p:nvPr/>
          </p:nvSpPr>
          <p:spPr bwMode="auto">
            <a:xfrm rot="10800000" flipH="1">
              <a:off x="4554141" y="446484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1" name="Line 54"/>
            <p:cNvSpPr>
              <a:spLocks noChangeShapeType="1"/>
            </p:cNvSpPr>
            <p:nvPr/>
          </p:nvSpPr>
          <p:spPr bwMode="auto">
            <a:xfrm rot="10800000" flipH="1">
              <a:off x="4518422" y="446372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2" name="Line 55"/>
            <p:cNvSpPr>
              <a:spLocks noChangeShapeType="1"/>
            </p:cNvSpPr>
            <p:nvPr/>
          </p:nvSpPr>
          <p:spPr bwMode="auto">
            <a:xfrm rot="10800000">
              <a:off x="4518422" y="4464844"/>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3" name="Line 56"/>
            <p:cNvSpPr>
              <a:spLocks noChangeShapeType="1"/>
            </p:cNvSpPr>
            <p:nvPr/>
          </p:nvSpPr>
          <p:spPr bwMode="auto">
            <a:xfrm rot="10800000" flipH="1">
              <a:off x="4196953" y="446484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4" name="Line 57"/>
            <p:cNvSpPr>
              <a:spLocks noChangeShapeType="1"/>
            </p:cNvSpPr>
            <p:nvPr/>
          </p:nvSpPr>
          <p:spPr bwMode="auto">
            <a:xfrm rot="10800000" flipH="1">
              <a:off x="5598914" y="447265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5" name="Line 58"/>
            <p:cNvSpPr>
              <a:spLocks noChangeShapeType="1"/>
            </p:cNvSpPr>
            <p:nvPr/>
          </p:nvSpPr>
          <p:spPr bwMode="auto">
            <a:xfrm rot="10800000">
              <a:off x="5598914" y="4473773"/>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6" name="Line 59"/>
            <p:cNvSpPr>
              <a:spLocks noChangeShapeType="1"/>
            </p:cNvSpPr>
            <p:nvPr/>
          </p:nvSpPr>
          <p:spPr bwMode="auto">
            <a:xfrm rot="10800000" flipH="1">
              <a:off x="5277446" y="447377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7" name="Line 60"/>
            <p:cNvSpPr>
              <a:spLocks noChangeShapeType="1"/>
            </p:cNvSpPr>
            <p:nvPr/>
          </p:nvSpPr>
          <p:spPr bwMode="auto">
            <a:xfrm rot="10800000" flipH="1">
              <a:off x="5241727" y="447265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8" name="Line 61"/>
            <p:cNvSpPr>
              <a:spLocks noChangeShapeType="1"/>
            </p:cNvSpPr>
            <p:nvPr/>
          </p:nvSpPr>
          <p:spPr bwMode="auto">
            <a:xfrm rot="10800000">
              <a:off x="5241727" y="4473773"/>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59" name="Line 62"/>
            <p:cNvSpPr>
              <a:spLocks noChangeShapeType="1"/>
            </p:cNvSpPr>
            <p:nvPr/>
          </p:nvSpPr>
          <p:spPr bwMode="auto">
            <a:xfrm rot="10800000" flipH="1">
              <a:off x="4920258" y="447377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0" name="Line 63"/>
            <p:cNvSpPr>
              <a:spLocks noChangeShapeType="1"/>
            </p:cNvSpPr>
            <p:nvPr/>
          </p:nvSpPr>
          <p:spPr bwMode="auto">
            <a:xfrm rot="10800000" flipH="1">
              <a:off x="3446859" y="446372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1" name="Line 64"/>
            <p:cNvSpPr>
              <a:spLocks noChangeShapeType="1"/>
            </p:cNvSpPr>
            <p:nvPr/>
          </p:nvSpPr>
          <p:spPr bwMode="auto">
            <a:xfrm rot="10800000">
              <a:off x="3446859" y="4464844"/>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2" name="Line 65"/>
            <p:cNvSpPr>
              <a:spLocks noChangeShapeType="1"/>
            </p:cNvSpPr>
            <p:nvPr/>
          </p:nvSpPr>
          <p:spPr bwMode="auto">
            <a:xfrm rot="10800000" flipH="1">
              <a:off x="3125391" y="446484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3" name="Line 66"/>
            <p:cNvSpPr>
              <a:spLocks noChangeShapeType="1"/>
            </p:cNvSpPr>
            <p:nvPr/>
          </p:nvSpPr>
          <p:spPr bwMode="auto">
            <a:xfrm rot="10800000" flipH="1">
              <a:off x="3089672" y="446372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4" name="Line 67"/>
            <p:cNvSpPr>
              <a:spLocks noChangeShapeType="1"/>
            </p:cNvSpPr>
            <p:nvPr/>
          </p:nvSpPr>
          <p:spPr bwMode="auto">
            <a:xfrm rot="10800000">
              <a:off x="3089672" y="4464844"/>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5" name="Line 68"/>
            <p:cNvSpPr>
              <a:spLocks noChangeShapeType="1"/>
            </p:cNvSpPr>
            <p:nvPr/>
          </p:nvSpPr>
          <p:spPr bwMode="auto">
            <a:xfrm rot="10800000" flipH="1">
              <a:off x="2768203" y="4464844"/>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6" name="Line 69"/>
            <p:cNvSpPr>
              <a:spLocks noChangeShapeType="1"/>
            </p:cNvSpPr>
            <p:nvPr/>
          </p:nvSpPr>
          <p:spPr bwMode="auto">
            <a:xfrm rot="10800000" flipH="1">
              <a:off x="2741414" y="4472658"/>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7" name="Line 70"/>
            <p:cNvSpPr>
              <a:spLocks noChangeShapeType="1"/>
            </p:cNvSpPr>
            <p:nvPr/>
          </p:nvSpPr>
          <p:spPr bwMode="auto">
            <a:xfrm rot="10800000">
              <a:off x="2741414" y="4473773"/>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8" name="Line 71"/>
            <p:cNvSpPr>
              <a:spLocks noChangeShapeType="1"/>
            </p:cNvSpPr>
            <p:nvPr/>
          </p:nvSpPr>
          <p:spPr bwMode="auto">
            <a:xfrm rot="10800000" flipH="1">
              <a:off x="5956102" y="4454799"/>
              <a:ext cx="0" cy="331514"/>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69" name="Line 72"/>
            <p:cNvSpPr>
              <a:spLocks noChangeShapeType="1"/>
            </p:cNvSpPr>
            <p:nvPr/>
          </p:nvSpPr>
          <p:spPr bwMode="auto">
            <a:xfrm rot="10800000" flipH="1">
              <a:off x="5634633" y="4455915"/>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0" name="Line 73"/>
            <p:cNvSpPr>
              <a:spLocks noChangeShapeType="1"/>
            </p:cNvSpPr>
            <p:nvPr/>
          </p:nvSpPr>
          <p:spPr bwMode="auto">
            <a:xfrm rot="10800000" flipH="1">
              <a:off x="4161234" y="4813102"/>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1" name="Line 74"/>
            <p:cNvSpPr>
              <a:spLocks noChangeShapeType="1"/>
            </p:cNvSpPr>
            <p:nvPr/>
          </p:nvSpPr>
          <p:spPr bwMode="auto">
            <a:xfrm rot="10800000">
              <a:off x="4161234" y="481310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2" name="Line 75"/>
            <p:cNvSpPr>
              <a:spLocks noChangeShapeType="1"/>
            </p:cNvSpPr>
            <p:nvPr/>
          </p:nvSpPr>
          <p:spPr bwMode="auto">
            <a:xfrm rot="10800000" flipH="1">
              <a:off x="3839766" y="481310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3" name="Line 76"/>
            <p:cNvSpPr>
              <a:spLocks noChangeShapeType="1"/>
            </p:cNvSpPr>
            <p:nvPr/>
          </p:nvSpPr>
          <p:spPr bwMode="auto">
            <a:xfrm rot="10800000" flipH="1">
              <a:off x="3804047" y="4813102"/>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4" name="Line 77"/>
            <p:cNvSpPr>
              <a:spLocks noChangeShapeType="1"/>
            </p:cNvSpPr>
            <p:nvPr/>
          </p:nvSpPr>
          <p:spPr bwMode="auto">
            <a:xfrm rot="10800000">
              <a:off x="3804047" y="481310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5" name="Line 78"/>
            <p:cNvSpPr>
              <a:spLocks noChangeShapeType="1"/>
            </p:cNvSpPr>
            <p:nvPr/>
          </p:nvSpPr>
          <p:spPr bwMode="auto">
            <a:xfrm rot="10800000" flipH="1">
              <a:off x="3482578" y="481310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6" name="Line 79"/>
            <p:cNvSpPr>
              <a:spLocks noChangeShapeType="1"/>
            </p:cNvSpPr>
            <p:nvPr/>
          </p:nvSpPr>
          <p:spPr bwMode="auto">
            <a:xfrm rot="10800000" flipH="1">
              <a:off x="4875609" y="4813102"/>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7" name="Line 80"/>
            <p:cNvSpPr>
              <a:spLocks noChangeShapeType="1"/>
            </p:cNvSpPr>
            <p:nvPr/>
          </p:nvSpPr>
          <p:spPr bwMode="auto">
            <a:xfrm rot="10800000">
              <a:off x="4875609" y="481310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8" name="Line 81"/>
            <p:cNvSpPr>
              <a:spLocks noChangeShapeType="1"/>
            </p:cNvSpPr>
            <p:nvPr/>
          </p:nvSpPr>
          <p:spPr bwMode="auto">
            <a:xfrm rot="10800000" flipH="1">
              <a:off x="4554141" y="481310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79" name="Line 82"/>
            <p:cNvSpPr>
              <a:spLocks noChangeShapeType="1"/>
            </p:cNvSpPr>
            <p:nvPr/>
          </p:nvSpPr>
          <p:spPr bwMode="auto">
            <a:xfrm rot="10800000" flipH="1">
              <a:off x="4518422" y="4813102"/>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0" name="Line 83"/>
            <p:cNvSpPr>
              <a:spLocks noChangeShapeType="1"/>
            </p:cNvSpPr>
            <p:nvPr/>
          </p:nvSpPr>
          <p:spPr bwMode="auto">
            <a:xfrm rot="10800000">
              <a:off x="4518422" y="481310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1" name="Line 84"/>
            <p:cNvSpPr>
              <a:spLocks noChangeShapeType="1"/>
            </p:cNvSpPr>
            <p:nvPr/>
          </p:nvSpPr>
          <p:spPr bwMode="auto">
            <a:xfrm rot="10800000" flipH="1">
              <a:off x="4196953" y="481310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2" name="Line 85"/>
            <p:cNvSpPr>
              <a:spLocks noChangeShapeType="1"/>
            </p:cNvSpPr>
            <p:nvPr/>
          </p:nvSpPr>
          <p:spPr bwMode="auto">
            <a:xfrm rot="10800000" flipH="1">
              <a:off x="5598914" y="4822031"/>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3" name="Line 86"/>
            <p:cNvSpPr>
              <a:spLocks noChangeShapeType="1"/>
            </p:cNvSpPr>
            <p:nvPr/>
          </p:nvSpPr>
          <p:spPr bwMode="auto">
            <a:xfrm rot="10800000">
              <a:off x="5598914" y="482203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4" name="Line 87"/>
            <p:cNvSpPr>
              <a:spLocks noChangeShapeType="1"/>
            </p:cNvSpPr>
            <p:nvPr/>
          </p:nvSpPr>
          <p:spPr bwMode="auto">
            <a:xfrm rot="10800000" flipH="1">
              <a:off x="5277446" y="482203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5" name="Line 88"/>
            <p:cNvSpPr>
              <a:spLocks noChangeShapeType="1"/>
            </p:cNvSpPr>
            <p:nvPr/>
          </p:nvSpPr>
          <p:spPr bwMode="auto">
            <a:xfrm rot="10800000">
              <a:off x="5241727" y="482203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6" name="Line 89"/>
            <p:cNvSpPr>
              <a:spLocks noChangeShapeType="1"/>
            </p:cNvSpPr>
            <p:nvPr/>
          </p:nvSpPr>
          <p:spPr bwMode="auto">
            <a:xfrm rot="10800000" flipH="1">
              <a:off x="4920258" y="482203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7" name="Line 90"/>
            <p:cNvSpPr>
              <a:spLocks noChangeShapeType="1"/>
            </p:cNvSpPr>
            <p:nvPr/>
          </p:nvSpPr>
          <p:spPr bwMode="auto">
            <a:xfrm rot="10800000" flipH="1">
              <a:off x="3446859" y="4813102"/>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8" name="Line 91"/>
            <p:cNvSpPr>
              <a:spLocks noChangeShapeType="1"/>
            </p:cNvSpPr>
            <p:nvPr/>
          </p:nvSpPr>
          <p:spPr bwMode="auto">
            <a:xfrm rot="10800000">
              <a:off x="3446859" y="481310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89" name="Line 92"/>
            <p:cNvSpPr>
              <a:spLocks noChangeShapeType="1"/>
            </p:cNvSpPr>
            <p:nvPr/>
          </p:nvSpPr>
          <p:spPr bwMode="auto">
            <a:xfrm rot="10800000" flipH="1">
              <a:off x="3125391" y="481310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0" name="Line 93"/>
            <p:cNvSpPr>
              <a:spLocks noChangeShapeType="1"/>
            </p:cNvSpPr>
            <p:nvPr/>
          </p:nvSpPr>
          <p:spPr bwMode="auto">
            <a:xfrm rot="10800000" flipH="1">
              <a:off x="3089672" y="4813102"/>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1" name="Line 94"/>
            <p:cNvSpPr>
              <a:spLocks noChangeShapeType="1"/>
            </p:cNvSpPr>
            <p:nvPr/>
          </p:nvSpPr>
          <p:spPr bwMode="auto">
            <a:xfrm rot="10800000">
              <a:off x="3089672" y="481310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2" name="Line 95"/>
            <p:cNvSpPr>
              <a:spLocks noChangeShapeType="1"/>
            </p:cNvSpPr>
            <p:nvPr/>
          </p:nvSpPr>
          <p:spPr bwMode="auto">
            <a:xfrm rot="10800000" flipH="1">
              <a:off x="2768203" y="481310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3" name="Line 96"/>
            <p:cNvSpPr>
              <a:spLocks noChangeShapeType="1"/>
            </p:cNvSpPr>
            <p:nvPr/>
          </p:nvSpPr>
          <p:spPr bwMode="auto">
            <a:xfrm rot="10800000" flipH="1">
              <a:off x="2741414" y="4822031"/>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4" name="Line 97"/>
            <p:cNvSpPr>
              <a:spLocks noChangeShapeType="1"/>
            </p:cNvSpPr>
            <p:nvPr/>
          </p:nvSpPr>
          <p:spPr bwMode="auto">
            <a:xfrm rot="10800000">
              <a:off x="2741414" y="4822031"/>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5" name="Line 98"/>
            <p:cNvSpPr>
              <a:spLocks noChangeShapeType="1"/>
            </p:cNvSpPr>
            <p:nvPr/>
          </p:nvSpPr>
          <p:spPr bwMode="auto">
            <a:xfrm rot="10800000" flipH="1">
              <a:off x="5956102" y="4804172"/>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6" name="Line 99"/>
            <p:cNvSpPr>
              <a:spLocks noChangeShapeType="1"/>
            </p:cNvSpPr>
            <p:nvPr/>
          </p:nvSpPr>
          <p:spPr bwMode="auto">
            <a:xfrm rot="10800000" flipH="1">
              <a:off x="5634633" y="4804172"/>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7" name="Line 100"/>
            <p:cNvSpPr>
              <a:spLocks noChangeShapeType="1"/>
            </p:cNvSpPr>
            <p:nvPr/>
          </p:nvSpPr>
          <p:spPr bwMode="auto">
            <a:xfrm rot="10800000" flipH="1">
              <a:off x="4161234" y="5161360"/>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8" name="Line 101"/>
            <p:cNvSpPr>
              <a:spLocks noChangeShapeType="1"/>
            </p:cNvSpPr>
            <p:nvPr/>
          </p:nvSpPr>
          <p:spPr bwMode="auto">
            <a:xfrm rot="10800000">
              <a:off x="4161234" y="516135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199" name="Line 102"/>
            <p:cNvSpPr>
              <a:spLocks noChangeShapeType="1"/>
            </p:cNvSpPr>
            <p:nvPr/>
          </p:nvSpPr>
          <p:spPr bwMode="auto">
            <a:xfrm rot="10800000" flipH="1">
              <a:off x="3839766" y="516136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0" name="Line 103"/>
            <p:cNvSpPr>
              <a:spLocks noChangeShapeType="1"/>
            </p:cNvSpPr>
            <p:nvPr/>
          </p:nvSpPr>
          <p:spPr bwMode="auto">
            <a:xfrm rot="10800000" flipH="1">
              <a:off x="3804047" y="5161360"/>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1" name="Line 104"/>
            <p:cNvSpPr>
              <a:spLocks noChangeShapeType="1"/>
            </p:cNvSpPr>
            <p:nvPr/>
          </p:nvSpPr>
          <p:spPr bwMode="auto">
            <a:xfrm rot="10800000">
              <a:off x="3804047" y="516135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2" name="Line 105"/>
            <p:cNvSpPr>
              <a:spLocks noChangeShapeType="1"/>
            </p:cNvSpPr>
            <p:nvPr/>
          </p:nvSpPr>
          <p:spPr bwMode="auto">
            <a:xfrm rot="10800000" flipH="1">
              <a:off x="3482578" y="516136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3" name="Line 106"/>
            <p:cNvSpPr>
              <a:spLocks noChangeShapeType="1"/>
            </p:cNvSpPr>
            <p:nvPr/>
          </p:nvSpPr>
          <p:spPr bwMode="auto">
            <a:xfrm rot="10800000" flipH="1">
              <a:off x="4875609" y="5161360"/>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4" name="Line 107"/>
            <p:cNvSpPr>
              <a:spLocks noChangeShapeType="1"/>
            </p:cNvSpPr>
            <p:nvPr/>
          </p:nvSpPr>
          <p:spPr bwMode="auto">
            <a:xfrm rot="10800000">
              <a:off x="4875609" y="516135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5" name="Line 108"/>
            <p:cNvSpPr>
              <a:spLocks noChangeShapeType="1"/>
            </p:cNvSpPr>
            <p:nvPr/>
          </p:nvSpPr>
          <p:spPr bwMode="auto">
            <a:xfrm rot="10800000" flipH="1">
              <a:off x="4554141" y="516136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6" name="Line 109"/>
            <p:cNvSpPr>
              <a:spLocks noChangeShapeType="1"/>
            </p:cNvSpPr>
            <p:nvPr/>
          </p:nvSpPr>
          <p:spPr bwMode="auto">
            <a:xfrm rot="10800000" flipH="1">
              <a:off x="4518422" y="5161360"/>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7" name="Line 110"/>
            <p:cNvSpPr>
              <a:spLocks noChangeShapeType="1"/>
            </p:cNvSpPr>
            <p:nvPr/>
          </p:nvSpPr>
          <p:spPr bwMode="auto">
            <a:xfrm rot="10800000">
              <a:off x="4518422" y="516135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8" name="Line 111"/>
            <p:cNvSpPr>
              <a:spLocks noChangeShapeType="1"/>
            </p:cNvSpPr>
            <p:nvPr/>
          </p:nvSpPr>
          <p:spPr bwMode="auto">
            <a:xfrm rot="10800000" flipH="1">
              <a:off x="4196953" y="516136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09" name="Line 112"/>
            <p:cNvSpPr>
              <a:spLocks noChangeShapeType="1"/>
            </p:cNvSpPr>
            <p:nvPr/>
          </p:nvSpPr>
          <p:spPr bwMode="auto">
            <a:xfrm rot="10800000" flipH="1">
              <a:off x="5598914" y="517028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0" name="Line 113"/>
            <p:cNvSpPr>
              <a:spLocks noChangeShapeType="1"/>
            </p:cNvSpPr>
            <p:nvPr/>
          </p:nvSpPr>
          <p:spPr bwMode="auto">
            <a:xfrm rot="10800000">
              <a:off x="5598914" y="517028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1" name="Line 114"/>
            <p:cNvSpPr>
              <a:spLocks noChangeShapeType="1"/>
            </p:cNvSpPr>
            <p:nvPr/>
          </p:nvSpPr>
          <p:spPr bwMode="auto">
            <a:xfrm rot="10800000" flipH="1">
              <a:off x="5277446" y="517029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2" name="Line 115"/>
            <p:cNvSpPr>
              <a:spLocks noChangeShapeType="1"/>
            </p:cNvSpPr>
            <p:nvPr/>
          </p:nvSpPr>
          <p:spPr bwMode="auto">
            <a:xfrm rot="10800000" flipH="1">
              <a:off x="5241727" y="517028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3" name="Line 116"/>
            <p:cNvSpPr>
              <a:spLocks noChangeShapeType="1"/>
            </p:cNvSpPr>
            <p:nvPr/>
          </p:nvSpPr>
          <p:spPr bwMode="auto">
            <a:xfrm rot="10800000">
              <a:off x="5241727" y="517028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4" name="Line 117"/>
            <p:cNvSpPr>
              <a:spLocks noChangeShapeType="1"/>
            </p:cNvSpPr>
            <p:nvPr/>
          </p:nvSpPr>
          <p:spPr bwMode="auto">
            <a:xfrm rot="10800000" flipH="1">
              <a:off x="3446859" y="5161360"/>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5" name="Line 118"/>
            <p:cNvSpPr>
              <a:spLocks noChangeShapeType="1"/>
            </p:cNvSpPr>
            <p:nvPr/>
          </p:nvSpPr>
          <p:spPr bwMode="auto">
            <a:xfrm rot="10800000">
              <a:off x="3446859" y="516135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6" name="Line 119"/>
            <p:cNvSpPr>
              <a:spLocks noChangeShapeType="1"/>
            </p:cNvSpPr>
            <p:nvPr/>
          </p:nvSpPr>
          <p:spPr bwMode="auto">
            <a:xfrm rot="10800000" flipH="1">
              <a:off x="3125391" y="516136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7" name="Line 120"/>
            <p:cNvSpPr>
              <a:spLocks noChangeShapeType="1"/>
            </p:cNvSpPr>
            <p:nvPr/>
          </p:nvSpPr>
          <p:spPr bwMode="auto">
            <a:xfrm rot="10800000" flipH="1">
              <a:off x="3089672" y="5161360"/>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8" name="Line 121"/>
            <p:cNvSpPr>
              <a:spLocks noChangeShapeType="1"/>
            </p:cNvSpPr>
            <p:nvPr/>
          </p:nvSpPr>
          <p:spPr bwMode="auto">
            <a:xfrm rot="10800000">
              <a:off x="3089672" y="516135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19" name="Line 122"/>
            <p:cNvSpPr>
              <a:spLocks noChangeShapeType="1"/>
            </p:cNvSpPr>
            <p:nvPr/>
          </p:nvSpPr>
          <p:spPr bwMode="auto">
            <a:xfrm rot="10800000" flipH="1">
              <a:off x="2768203" y="516136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0" name="Line 123"/>
            <p:cNvSpPr>
              <a:spLocks noChangeShapeType="1"/>
            </p:cNvSpPr>
            <p:nvPr/>
          </p:nvSpPr>
          <p:spPr bwMode="auto">
            <a:xfrm rot="10800000" flipH="1">
              <a:off x="2741414" y="517028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1" name="Line 124"/>
            <p:cNvSpPr>
              <a:spLocks noChangeShapeType="1"/>
            </p:cNvSpPr>
            <p:nvPr/>
          </p:nvSpPr>
          <p:spPr bwMode="auto">
            <a:xfrm rot="10800000">
              <a:off x="2741414" y="517028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2" name="Line 125"/>
            <p:cNvSpPr>
              <a:spLocks noChangeShapeType="1"/>
            </p:cNvSpPr>
            <p:nvPr/>
          </p:nvSpPr>
          <p:spPr bwMode="auto">
            <a:xfrm rot="10800000" flipH="1">
              <a:off x="5956102" y="5152430"/>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3" name="Line 126"/>
            <p:cNvSpPr>
              <a:spLocks noChangeShapeType="1"/>
            </p:cNvSpPr>
            <p:nvPr/>
          </p:nvSpPr>
          <p:spPr bwMode="auto">
            <a:xfrm rot="10800000" flipH="1">
              <a:off x="5634633" y="515243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4" name="Line 127"/>
            <p:cNvSpPr>
              <a:spLocks noChangeShapeType="1"/>
            </p:cNvSpPr>
            <p:nvPr/>
          </p:nvSpPr>
          <p:spPr bwMode="auto">
            <a:xfrm rot="10800000" flipH="1">
              <a:off x="4161234" y="550961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5" name="Line 128"/>
            <p:cNvSpPr>
              <a:spLocks noChangeShapeType="1"/>
            </p:cNvSpPr>
            <p:nvPr/>
          </p:nvSpPr>
          <p:spPr bwMode="auto">
            <a:xfrm rot="10800000">
              <a:off x="4161234" y="550961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6" name="Line 129"/>
            <p:cNvSpPr>
              <a:spLocks noChangeShapeType="1"/>
            </p:cNvSpPr>
            <p:nvPr/>
          </p:nvSpPr>
          <p:spPr bwMode="auto">
            <a:xfrm rot="10800000" flipH="1">
              <a:off x="3839766" y="5509618"/>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7" name="Line 130"/>
            <p:cNvSpPr>
              <a:spLocks noChangeShapeType="1"/>
            </p:cNvSpPr>
            <p:nvPr/>
          </p:nvSpPr>
          <p:spPr bwMode="auto">
            <a:xfrm rot="10800000" flipH="1">
              <a:off x="3804047" y="550961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8" name="Line 131"/>
            <p:cNvSpPr>
              <a:spLocks noChangeShapeType="1"/>
            </p:cNvSpPr>
            <p:nvPr/>
          </p:nvSpPr>
          <p:spPr bwMode="auto">
            <a:xfrm rot="10800000">
              <a:off x="3804047" y="550961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29" name="Line 132"/>
            <p:cNvSpPr>
              <a:spLocks noChangeShapeType="1"/>
            </p:cNvSpPr>
            <p:nvPr/>
          </p:nvSpPr>
          <p:spPr bwMode="auto">
            <a:xfrm rot="10800000" flipH="1">
              <a:off x="3482578" y="5509618"/>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0" name="Line 133"/>
            <p:cNvSpPr>
              <a:spLocks noChangeShapeType="1"/>
            </p:cNvSpPr>
            <p:nvPr/>
          </p:nvSpPr>
          <p:spPr bwMode="auto">
            <a:xfrm rot="10800000">
              <a:off x="4875609" y="550961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1" name="Line 134"/>
            <p:cNvSpPr>
              <a:spLocks noChangeShapeType="1"/>
            </p:cNvSpPr>
            <p:nvPr/>
          </p:nvSpPr>
          <p:spPr bwMode="auto">
            <a:xfrm rot="10800000" flipH="1">
              <a:off x="4554141" y="5509618"/>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2" name="Line 135"/>
            <p:cNvSpPr>
              <a:spLocks noChangeShapeType="1"/>
            </p:cNvSpPr>
            <p:nvPr/>
          </p:nvSpPr>
          <p:spPr bwMode="auto">
            <a:xfrm rot="10800000" flipH="1">
              <a:off x="4518422" y="550961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3" name="Line 136"/>
            <p:cNvSpPr>
              <a:spLocks noChangeShapeType="1"/>
            </p:cNvSpPr>
            <p:nvPr/>
          </p:nvSpPr>
          <p:spPr bwMode="auto">
            <a:xfrm rot="10800000">
              <a:off x="4518422" y="550961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4" name="Line 137"/>
            <p:cNvSpPr>
              <a:spLocks noChangeShapeType="1"/>
            </p:cNvSpPr>
            <p:nvPr/>
          </p:nvSpPr>
          <p:spPr bwMode="auto">
            <a:xfrm rot="10800000" flipH="1">
              <a:off x="4196953" y="5509618"/>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5" name="Line 138"/>
            <p:cNvSpPr>
              <a:spLocks noChangeShapeType="1"/>
            </p:cNvSpPr>
            <p:nvPr/>
          </p:nvSpPr>
          <p:spPr bwMode="auto">
            <a:xfrm rot="10800000" flipH="1">
              <a:off x="5598914" y="551854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6" name="Line 139"/>
            <p:cNvSpPr>
              <a:spLocks noChangeShapeType="1"/>
            </p:cNvSpPr>
            <p:nvPr/>
          </p:nvSpPr>
          <p:spPr bwMode="auto">
            <a:xfrm rot="10800000">
              <a:off x="5598914" y="551854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7" name="Line 140"/>
            <p:cNvSpPr>
              <a:spLocks noChangeShapeType="1"/>
            </p:cNvSpPr>
            <p:nvPr/>
          </p:nvSpPr>
          <p:spPr bwMode="auto">
            <a:xfrm rot="10800000" flipH="1">
              <a:off x="5277446" y="5518547"/>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8" name="Line 141"/>
            <p:cNvSpPr>
              <a:spLocks noChangeShapeType="1"/>
            </p:cNvSpPr>
            <p:nvPr/>
          </p:nvSpPr>
          <p:spPr bwMode="auto">
            <a:xfrm rot="10800000" flipH="1">
              <a:off x="5241727" y="551854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39" name="Line 142"/>
            <p:cNvSpPr>
              <a:spLocks noChangeShapeType="1"/>
            </p:cNvSpPr>
            <p:nvPr/>
          </p:nvSpPr>
          <p:spPr bwMode="auto">
            <a:xfrm rot="10800000">
              <a:off x="5241727" y="551854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0" name="Line 143"/>
            <p:cNvSpPr>
              <a:spLocks noChangeShapeType="1"/>
            </p:cNvSpPr>
            <p:nvPr/>
          </p:nvSpPr>
          <p:spPr bwMode="auto">
            <a:xfrm rot="10800000" flipH="1">
              <a:off x="4920258" y="5518547"/>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1" name="Line 144"/>
            <p:cNvSpPr>
              <a:spLocks noChangeShapeType="1"/>
            </p:cNvSpPr>
            <p:nvPr/>
          </p:nvSpPr>
          <p:spPr bwMode="auto">
            <a:xfrm rot="10800000" flipH="1">
              <a:off x="3446859" y="550961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2" name="Line 145"/>
            <p:cNvSpPr>
              <a:spLocks noChangeShapeType="1"/>
            </p:cNvSpPr>
            <p:nvPr/>
          </p:nvSpPr>
          <p:spPr bwMode="auto">
            <a:xfrm rot="10800000">
              <a:off x="3446859" y="550961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3" name="Line 146"/>
            <p:cNvSpPr>
              <a:spLocks noChangeShapeType="1"/>
            </p:cNvSpPr>
            <p:nvPr/>
          </p:nvSpPr>
          <p:spPr bwMode="auto">
            <a:xfrm rot="10800000" flipH="1">
              <a:off x="3125391" y="5509618"/>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4" name="Line 147"/>
            <p:cNvSpPr>
              <a:spLocks noChangeShapeType="1"/>
            </p:cNvSpPr>
            <p:nvPr/>
          </p:nvSpPr>
          <p:spPr bwMode="auto">
            <a:xfrm rot="10800000" flipH="1">
              <a:off x="3089672" y="550961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5" name="Line 148"/>
            <p:cNvSpPr>
              <a:spLocks noChangeShapeType="1"/>
            </p:cNvSpPr>
            <p:nvPr/>
          </p:nvSpPr>
          <p:spPr bwMode="auto">
            <a:xfrm rot="10800000">
              <a:off x="3089672" y="550961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6" name="Line 149"/>
            <p:cNvSpPr>
              <a:spLocks noChangeShapeType="1"/>
            </p:cNvSpPr>
            <p:nvPr/>
          </p:nvSpPr>
          <p:spPr bwMode="auto">
            <a:xfrm rot="10800000" flipH="1">
              <a:off x="2768203" y="5509618"/>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7" name="Line 150"/>
            <p:cNvSpPr>
              <a:spLocks noChangeShapeType="1"/>
            </p:cNvSpPr>
            <p:nvPr/>
          </p:nvSpPr>
          <p:spPr bwMode="auto">
            <a:xfrm rot="10800000" flipH="1">
              <a:off x="2741414" y="5518547"/>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8" name="Line 151"/>
            <p:cNvSpPr>
              <a:spLocks noChangeShapeType="1"/>
            </p:cNvSpPr>
            <p:nvPr/>
          </p:nvSpPr>
          <p:spPr bwMode="auto">
            <a:xfrm rot="10800000">
              <a:off x="2741414" y="5518547"/>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49" name="Line 152"/>
            <p:cNvSpPr>
              <a:spLocks noChangeShapeType="1"/>
            </p:cNvSpPr>
            <p:nvPr/>
          </p:nvSpPr>
          <p:spPr bwMode="auto">
            <a:xfrm rot="10800000" flipH="1">
              <a:off x="5956102" y="5500688"/>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0" name="Line 153"/>
            <p:cNvSpPr>
              <a:spLocks noChangeShapeType="1"/>
            </p:cNvSpPr>
            <p:nvPr/>
          </p:nvSpPr>
          <p:spPr bwMode="auto">
            <a:xfrm rot="10800000" flipH="1">
              <a:off x="5634633" y="5500688"/>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1" name="Line 154"/>
            <p:cNvSpPr>
              <a:spLocks noChangeShapeType="1"/>
            </p:cNvSpPr>
            <p:nvPr/>
          </p:nvSpPr>
          <p:spPr bwMode="auto">
            <a:xfrm rot="10800000" flipH="1">
              <a:off x="4161234" y="375046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2" name="Line 155"/>
            <p:cNvSpPr>
              <a:spLocks noChangeShapeType="1"/>
            </p:cNvSpPr>
            <p:nvPr/>
          </p:nvSpPr>
          <p:spPr bwMode="auto">
            <a:xfrm rot="10800000" flipH="1">
              <a:off x="3839766" y="375046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3" name="Line 156"/>
            <p:cNvSpPr>
              <a:spLocks noChangeShapeType="1"/>
            </p:cNvSpPr>
            <p:nvPr/>
          </p:nvSpPr>
          <p:spPr bwMode="auto">
            <a:xfrm rot="10800000" flipH="1">
              <a:off x="3804047" y="375046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4" name="Line 157"/>
            <p:cNvSpPr>
              <a:spLocks noChangeShapeType="1"/>
            </p:cNvSpPr>
            <p:nvPr/>
          </p:nvSpPr>
          <p:spPr bwMode="auto">
            <a:xfrm rot="10800000">
              <a:off x="3804047" y="375046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5" name="Line 158"/>
            <p:cNvSpPr>
              <a:spLocks noChangeShapeType="1"/>
            </p:cNvSpPr>
            <p:nvPr/>
          </p:nvSpPr>
          <p:spPr bwMode="auto">
            <a:xfrm rot="10800000" flipH="1">
              <a:off x="3482578" y="375046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6" name="Line 159"/>
            <p:cNvSpPr>
              <a:spLocks noChangeShapeType="1"/>
            </p:cNvSpPr>
            <p:nvPr/>
          </p:nvSpPr>
          <p:spPr bwMode="auto">
            <a:xfrm rot="10800000" flipH="1">
              <a:off x="4875609" y="375046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7" name="Line 160"/>
            <p:cNvSpPr>
              <a:spLocks noChangeShapeType="1"/>
            </p:cNvSpPr>
            <p:nvPr/>
          </p:nvSpPr>
          <p:spPr bwMode="auto">
            <a:xfrm rot="10800000">
              <a:off x="4875609" y="375046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8" name="Line 161"/>
            <p:cNvSpPr>
              <a:spLocks noChangeShapeType="1"/>
            </p:cNvSpPr>
            <p:nvPr/>
          </p:nvSpPr>
          <p:spPr bwMode="auto">
            <a:xfrm rot="10800000" flipH="1">
              <a:off x="4554141" y="375046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59" name="Line 162"/>
            <p:cNvSpPr>
              <a:spLocks noChangeShapeType="1"/>
            </p:cNvSpPr>
            <p:nvPr/>
          </p:nvSpPr>
          <p:spPr bwMode="auto">
            <a:xfrm rot="10800000" flipH="1">
              <a:off x="4518422" y="375046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0" name="Line 163"/>
            <p:cNvSpPr>
              <a:spLocks noChangeShapeType="1"/>
            </p:cNvSpPr>
            <p:nvPr/>
          </p:nvSpPr>
          <p:spPr bwMode="auto">
            <a:xfrm rot="10800000">
              <a:off x="4518422" y="375046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1" name="Line 164"/>
            <p:cNvSpPr>
              <a:spLocks noChangeShapeType="1"/>
            </p:cNvSpPr>
            <p:nvPr/>
          </p:nvSpPr>
          <p:spPr bwMode="auto">
            <a:xfrm rot="10800000" flipH="1">
              <a:off x="4196953" y="375046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2" name="Line 165"/>
            <p:cNvSpPr>
              <a:spLocks noChangeShapeType="1"/>
            </p:cNvSpPr>
            <p:nvPr/>
          </p:nvSpPr>
          <p:spPr bwMode="auto">
            <a:xfrm rot="10800000" flipH="1">
              <a:off x="5598914" y="375939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3" name="Line 166"/>
            <p:cNvSpPr>
              <a:spLocks noChangeShapeType="1"/>
            </p:cNvSpPr>
            <p:nvPr/>
          </p:nvSpPr>
          <p:spPr bwMode="auto">
            <a:xfrm rot="10800000">
              <a:off x="5598914" y="3759398"/>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4" name="Line 167"/>
            <p:cNvSpPr>
              <a:spLocks noChangeShapeType="1"/>
            </p:cNvSpPr>
            <p:nvPr/>
          </p:nvSpPr>
          <p:spPr bwMode="auto">
            <a:xfrm rot="10800000" flipH="1">
              <a:off x="5277446" y="375939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5" name="Line 168"/>
            <p:cNvSpPr>
              <a:spLocks noChangeShapeType="1"/>
            </p:cNvSpPr>
            <p:nvPr/>
          </p:nvSpPr>
          <p:spPr bwMode="auto">
            <a:xfrm rot="10800000" flipH="1">
              <a:off x="5241727" y="375939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6" name="Line 169"/>
            <p:cNvSpPr>
              <a:spLocks noChangeShapeType="1"/>
            </p:cNvSpPr>
            <p:nvPr/>
          </p:nvSpPr>
          <p:spPr bwMode="auto">
            <a:xfrm rot="10800000">
              <a:off x="5241727" y="3759398"/>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7" name="Line 170"/>
            <p:cNvSpPr>
              <a:spLocks noChangeShapeType="1"/>
            </p:cNvSpPr>
            <p:nvPr/>
          </p:nvSpPr>
          <p:spPr bwMode="auto">
            <a:xfrm rot="10800000" flipH="1">
              <a:off x="4920258" y="375939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8" name="Line 171"/>
            <p:cNvSpPr>
              <a:spLocks noChangeShapeType="1"/>
            </p:cNvSpPr>
            <p:nvPr/>
          </p:nvSpPr>
          <p:spPr bwMode="auto">
            <a:xfrm rot="10800000" flipH="1">
              <a:off x="3446859" y="375046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69" name="Line 172"/>
            <p:cNvSpPr>
              <a:spLocks noChangeShapeType="1"/>
            </p:cNvSpPr>
            <p:nvPr/>
          </p:nvSpPr>
          <p:spPr bwMode="auto">
            <a:xfrm rot="10800000">
              <a:off x="3446859" y="375046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0" name="Line 173"/>
            <p:cNvSpPr>
              <a:spLocks noChangeShapeType="1"/>
            </p:cNvSpPr>
            <p:nvPr/>
          </p:nvSpPr>
          <p:spPr bwMode="auto">
            <a:xfrm rot="10800000" flipH="1">
              <a:off x="3125391" y="375046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1" name="Line 174"/>
            <p:cNvSpPr>
              <a:spLocks noChangeShapeType="1"/>
            </p:cNvSpPr>
            <p:nvPr/>
          </p:nvSpPr>
          <p:spPr bwMode="auto">
            <a:xfrm rot="10800000" flipH="1">
              <a:off x="3089672" y="375046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2" name="Line 175"/>
            <p:cNvSpPr>
              <a:spLocks noChangeShapeType="1"/>
            </p:cNvSpPr>
            <p:nvPr/>
          </p:nvSpPr>
          <p:spPr bwMode="auto">
            <a:xfrm rot="10800000">
              <a:off x="3089672" y="3750469"/>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3" name="Line 176"/>
            <p:cNvSpPr>
              <a:spLocks noChangeShapeType="1"/>
            </p:cNvSpPr>
            <p:nvPr/>
          </p:nvSpPr>
          <p:spPr bwMode="auto">
            <a:xfrm rot="10800000" flipH="1">
              <a:off x="2768203" y="3750469"/>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4" name="Line 177"/>
            <p:cNvSpPr>
              <a:spLocks noChangeShapeType="1"/>
            </p:cNvSpPr>
            <p:nvPr/>
          </p:nvSpPr>
          <p:spPr bwMode="auto">
            <a:xfrm rot="10800000" flipH="1">
              <a:off x="2741414" y="375939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5" name="Line 178"/>
            <p:cNvSpPr>
              <a:spLocks noChangeShapeType="1"/>
            </p:cNvSpPr>
            <p:nvPr/>
          </p:nvSpPr>
          <p:spPr bwMode="auto">
            <a:xfrm rot="10800000">
              <a:off x="2741414" y="3759398"/>
              <a:ext cx="312539" cy="321469"/>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6" name="Line 179"/>
            <p:cNvSpPr>
              <a:spLocks noChangeShapeType="1"/>
            </p:cNvSpPr>
            <p:nvPr/>
          </p:nvSpPr>
          <p:spPr bwMode="auto">
            <a:xfrm rot="10800000" flipH="1">
              <a:off x="5956102" y="3741539"/>
              <a:ext cx="0" cy="330398"/>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7" name="Line 180"/>
            <p:cNvSpPr>
              <a:spLocks noChangeShapeType="1"/>
            </p:cNvSpPr>
            <p:nvPr/>
          </p:nvSpPr>
          <p:spPr bwMode="auto">
            <a:xfrm rot="10800000" flipH="1">
              <a:off x="5634633" y="3741540"/>
              <a:ext cx="318120" cy="323701"/>
            </a:xfrm>
            <a:prstGeom prst="line">
              <a:avLst/>
            </a:prstGeom>
            <a:solidFill>
              <a:srgbClr val="4D4D4D"/>
            </a:solidFill>
            <a:ln w="19050" cap="flat">
              <a:solidFill>
                <a:srgbClr val="4D4D4D"/>
              </a:solidFill>
              <a:prstDash val="solid"/>
              <a:round/>
              <a:headEnd type="stealth" w="med" len="med"/>
              <a:tailEnd type="none" w="med" len="med"/>
            </a:ln>
          </p:spPr>
          <p:txBody>
            <a:bodyPr lIns="0" tIns="0" rIns="0" bIns="0"/>
            <a:lstStyle/>
            <a:p>
              <a:endParaRPr lang="sl-SI"/>
            </a:p>
          </p:txBody>
        </p:sp>
        <p:sp>
          <p:nvSpPr>
            <p:cNvPr id="278" name="Line 181"/>
            <p:cNvSpPr>
              <a:spLocks noChangeShapeType="1"/>
            </p:cNvSpPr>
            <p:nvPr/>
          </p:nvSpPr>
          <p:spPr bwMode="auto">
            <a:xfrm rot="10800000">
              <a:off x="4161234" y="340221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79" name="Line 182"/>
            <p:cNvSpPr>
              <a:spLocks noChangeShapeType="1"/>
            </p:cNvSpPr>
            <p:nvPr/>
          </p:nvSpPr>
          <p:spPr bwMode="auto">
            <a:xfrm rot="10800000" flipH="1">
              <a:off x="3839766" y="340221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0" name="Line 183"/>
            <p:cNvSpPr>
              <a:spLocks noChangeShapeType="1"/>
            </p:cNvSpPr>
            <p:nvPr/>
          </p:nvSpPr>
          <p:spPr bwMode="auto">
            <a:xfrm rot="10800000" flipH="1">
              <a:off x="3804047" y="340221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1" name="Line 184"/>
            <p:cNvSpPr>
              <a:spLocks noChangeShapeType="1"/>
            </p:cNvSpPr>
            <p:nvPr/>
          </p:nvSpPr>
          <p:spPr bwMode="auto">
            <a:xfrm rot="10800000">
              <a:off x="3804047" y="340221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2" name="Line 185"/>
            <p:cNvSpPr>
              <a:spLocks noChangeShapeType="1"/>
            </p:cNvSpPr>
            <p:nvPr/>
          </p:nvSpPr>
          <p:spPr bwMode="auto">
            <a:xfrm rot="10800000" flipH="1">
              <a:off x="3482578" y="340221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3" name="Line 186"/>
            <p:cNvSpPr>
              <a:spLocks noChangeShapeType="1"/>
            </p:cNvSpPr>
            <p:nvPr/>
          </p:nvSpPr>
          <p:spPr bwMode="auto">
            <a:xfrm rot="10800000" flipH="1">
              <a:off x="4875609" y="340221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4" name="Line 187"/>
            <p:cNvSpPr>
              <a:spLocks noChangeShapeType="1"/>
            </p:cNvSpPr>
            <p:nvPr/>
          </p:nvSpPr>
          <p:spPr bwMode="auto">
            <a:xfrm rot="10800000">
              <a:off x="4875609" y="340221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5" name="Line 188"/>
            <p:cNvSpPr>
              <a:spLocks noChangeShapeType="1"/>
            </p:cNvSpPr>
            <p:nvPr/>
          </p:nvSpPr>
          <p:spPr bwMode="auto">
            <a:xfrm rot="10800000" flipH="1">
              <a:off x="4554141" y="340221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6" name="Line 189"/>
            <p:cNvSpPr>
              <a:spLocks noChangeShapeType="1"/>
            </p:cNvSpPr>
            <p:nvPr/>
          </p:nvSpPr>
          <p:spPr bwMode="auto">
            <a:xfrm rot="10800000" flipH="1">
              <a:off x="4518422" y="340221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7" name="Line 190"/>
            <p:cNvSpPr>
              <a:spLocks noChangeShapeType="1"/>
            </p:cNvSpPr>
            <p:nvPr/>
          </p:nvSpPr>
          <p:spPr bwMode="auto">
            <a:xfrm rot="10800000">
              <a:off x="4518422" y="340221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8" name="Line 191"/>
            <p:cNvSpPr>
              <a:spLocks noChangeShapeType="1"/>
            </p:cNvSpPr>
            <p:nvPr/>
          </p:nvSpPr>
          <p:spPr bwMode="auto">
            <a:xfrm rot="10800000" flipH="1">
              <a:off x="4196953" y="340221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89" name="Line 192"/>
            <p:cNvSpPr>
              <a:spLocks noChangeShapeType="1"/>
            </p:cNvSpPr>
            <p:nvPr/>
          </p:nvSpPr>
          <p:spPr bwMode="auto">
            <a:xfrm rot="10800000" flipH="1">
              <a:off x="5598914" y="341114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0" name="Line 193"/>
            <p:cNvSpPr>
              <a:spLocks noChangeShapeType="1"/>
            </p:cNvSpPr>
            <p:nvPr/>
          </p:nvSpPr>
          <p:spPr bwMode="auto">
            <a:xfrm rot="10800000">
              <a:off x="5598914" y="341114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1" name="Line 194"/>
            <p:cNvSpPr>
              <a:spLocks noChangeShapeType="1"/>
            </p:cNvSpPr>
            <p:nvPr/>
          </p:nvSpPr>
          <p:spPr bwMode="auto">
            <a:xfrm rot="10800000" flipH="1">
              <a:off x="5277446" y="341114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2" name="Line 195"/>
            <p:cNvSpPr>
              <a:spLocks noChangeShapeType="1"/>
            </p:cNvSpPr>
            <p:nvPr/>
          </p:nvSpPr>
          <p:spPr bwMode="auto">
            <a:xfrm rot="10800000" flipH="1">
              <a:off x="5241727" y="341114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3" name="Line 196"/>
            <p:cNvSpPr>
              <a:spLocks noChangeShapeType="1"/>
            </p:cNvSpPr>
            <p:nvPr/>
          </p:nvSpPr>
          <p:spPr bwMode="auto">
            <a:xfrm rot="10800000">
              <a:off x="5241727" y="341114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4" name="Line 197"/>
            <p:cNvSpPr>
              <a:spLocks noChangeShapeType="1"/>
            </p:cNvSpPr>
            <p:nvPr/>
          </p:nvSpPr>
          <p:spPr bwMode="auto">
            <a:xfrm rot="10800000" flipH="1">
              <a:off x="4920258" y="341114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5" name="Line 198"/>
            <p:cNvSpPr>
              <a:spLocks noChangeShapeType="1"/>
            </p:cNvSpPr>
            <p:nvPr/>
          </p:nvSpPr>
          <p:spPr bwMode="auto">
            <a:xfrm rot="10800000" flipH="1">
              <a:off x="3446859" y="340221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6" name="Line 199"/>
            <p:cNvSpPr>
              <a:spLocks noChangeShapeType="1"/>
            </p:cNvSpPr>
            <p:nvPr/>
          </p:nvSpPr>
          <p:spPr bwMode="auto">
            <a:xfrm rot="10800000">
              <a:off x="3446859" y="340221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7" name="Line 200"/>
            <p:cNvSpPr>
              <a:spLocks noChangeShapeType="1"/>
            </p:cNvSpPr>
            <p:nvPr/>
          </p:nvSpPr>
          <p:spPr bwMode="auto">
            <a:xfrm rot="10800000" flipH="1">
              <a:off x="3125391" y="340221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8" name="Line 201"/>
            <p:cNvSpPr>
              <a:spLocks noChangeShapeType="1"/>
            </p:cNvSpPr>
            <p:nvPr/>
          </p:nvSpPr>
          <p:spPr bwMode="auto">
            <a:xfrm rot="10800000" flipH="1">
              <a:off x="3089672" y="340221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99" name="Line 202"/>
            <p:cNvSpPr>
              <a:spLocks noChangeShapeType="1"/>
            </p:cNvSpPr>
            <p:nvPr/>
          </p:nvSpPr>
          <p:spPr bwMode="auto">
            <a:xfrm rot="10800000">
              <a:off x="3089672" y="340221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0" name="Line 203"/>
            <p:cNvSpPr>
              <a:spLocks noChangeShapeType="1"/>
            </p:cNvSpPr>
            <p:nvPr/>
          </p:nvSpPr>
          <p:spPr bwMode="auto">
            <a:xfrm rot="10800000" flipH="1">
              <a:off x="2768203" y="3402211"/>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1" name="Line 204"/>
            <p:cNvSpPr>
              <a:spLocks noChangeShapeType="1"/>
            </p:cNvSpPr>
            <p:nvPr/>
          </p:nvSpPr>
          <p:spPr bwMode="auto">
            <a:xfrm rot="10800000" flipH="1">
              <a:off x="2741414" y="341114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2" name="Line 205"/>
            <p:cNvSpPr>
              <a:spLocks noChangeShapeType="1"/>
            </p:cNvSpPr>
            <p:nvPr/>
          </p:nvSpPr>
          <p:spPr bwMode="auto">
            <a:xfrm rot="10800000">
              <a:off x="2741414" y="3411141"/>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3" name="Line 206"/>
            <p:cNvSpPr>
              <a:spLocks noChangeShapeType="1"/>
            </p:cNvSpPr>
            <p:nvPr/>
          </p:nvSpPr>
          <p:spPr bwMode="auto">
            <a:xfrm rot="10800000" flipH="1">
              <a:off x="5956102" y="3393281"/>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4" name="Line 207"/>
            <p:cNvSpPr>
              <a:spLocks noChangeShapeType="1"/>
            </p:cNvSpPr>
            <p:nvPr/>
          </p:nvSpPr>
          <p:spPr bwMode="auto">
            <a:xfrm rot="10800000" flipH="1">
              <a:off x="5634633" y="3393282"/>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5" name="Line 208"/>
            <p:cNvSpPr>
              <a:spLocks noChangeShapeType="1"/>
            </p:cNvSpPr>
            <p:nvPr/>
          </p:nvSpPr>
          <p:spPr bwMode="auto">
            <a:xfrm rot="10800000" flipH="1">
              <a:off x="4161234" y="305395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6" name="Line 209"/>
            <p:cNvSpPr>
              <a:spLocks noChangeShapeType="1"/>
            </p:cNvSpPr>
            <p:nvPr/>
          </p:nvSpPr>
          <p:spPr bwMode="auto">
            <a:xfrm rot="10800000">
              <a:off x="4160119" y="305395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7" name="Line 210"/>
            <p:cNvSpPr>
              <a:spLocks noChangeShapeType="1"/>
            </p:cNvSpPr>
            <p:nvPr/>
          </p:nvSpPr>
          <p:spPr bwMode="auto">
            <a:xfrm rot="10800000" flipH="1">
              <a:off x="3839766" y="3050605"/>
              <a:ext cx="318120" cy="324817"/>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8" name="Line 211"/>
            <p:cNvSpPr>
              <a:spLocks noChangeShapeType="1"/>
            </p:cNvSpPr>
            <p:nvPr/>
          </p:nvSpPr>
          <p:spPr bwMode="auto">
            <a:xfrm rot="10800000" flipH="1">
              <a:off x="3804047" y="305395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09" name="Line 212"/>
            <p:cNvSpPr>
              <a:spLocks noChangeShapeType="1"/>
            </p:cNvSpPr>
            <p:nvPr/>
          </p:nvSpPr>
          <p:spPr bwMode="auto">
            <a:xfrm rot="10800000">
              <a:off x="3804047" y="305395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0" name="Line 213"/>
            <p:cNvSpPr>
              <a:spLocks noChangeShapeType="1"/>
            </p:cNvSpPr>
            <p:nvPr/>
          </p:nvSpPr>
          <p:spPr bwMode="auto">
            <a:xfrm rot="10800000" flipH="1">
              <a:off x="3482578" y="3053954"/>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1" name="Line 214"/>
            <p:cNvSpPr>
              <a:spLocks noChangeShapeType="1"/>
            </p:cNvSpPr>
            <p:nvPr/>
          </p:nvSpPr>
          <p:spPr bwMode="auto">
            <a:xfrm rot="10800000" flipH="1">
              <a:off x="4875609" y="305395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2" name="Line 215"/>
            <p:cNvSpPr>
              <a:spLocks noChangeShapeType="1"/>
            </p:cNvSpPr>
            <p:nvPr/>
          </p:nvSpPr>
          <p:spPr bwMode="auto">
            <a:xfrm rot="10800000">
              <a:off x="4875609" y="305395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3" name="Line 216"/>
            <p:cNvSpPr>
              <a:spLocks noChangeShapeType="1"/>
            </p:cNvSpPr>
            <p:nvPr/>
          </p:nvSpPr>
          <p:spPr bwMode="auto">
            <a:xfrm rot="10800000" flipH="1">
              <a:off x="4554141" y="3053954"/>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4" name="Line 217"/>
            <p:cNvSpPr>
              <a:spLocks noChangeShapeType="1"/>
            </p:cNvSpPr>
            <p:nvPr/>
          </p:nvSpPr>
          <p:spPr bwMode="auto">
            <a:xfrm rot="10800000" flipH="1">
              <a:off x="4518422" y="305395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5" name="Line 218"/>
            <p:cNvSpPr>
              <a:spLocks noChangeShapeType="1"/>
            </p:cNvSpPr>
            <p:nvPr/>
          </p:nvSpPr>
          <p:spPr bwMode="auto">
            <a:xfrm rot="10800000">
              <a:off x="4518422" y="305395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6" name="Line 219"/>
            <p:cNvSpPr>
              <a:spLocks noChangeShapeType="1"/>
            </p:cNvSpPr>
            <p:nvPr/>
          </p:nvSpPr>
          <p:spPr bwMode="auto">
            <a:xfrm rot="10800000" flipH="1">
              <a:off x="5598914" y="306288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7" name="Line 220"/>
            <p:cNvSpPr>
              <a:spLocks noChangeShapeType="1"/>
            </p:cNvSpPr>
            <p:nvPr/>
          </p:nvSpPr>
          <p:spPr bwMode="auto">
            <a:xfrm rot="10800000">
              <a:off x="5598914" y="306288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8" name="Line 221"/>
            <p:cNvSpPr>
              <a:spLocks noChangeShapeType="1"/>
            </p:cNvSpPr>
            <p:nvPr/>
          </p:nvSpPr>
          <p:spPr bwMode="auto">
            <a:xfrm rot="10800000" flipH="1">
              <a:off x="5277446" y="3062883"/>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19" name="Line 222"/>
            <p:cNvSpPr>
              <a:spLocks noChangeShapeType="1"/>
            </p:cNvSpPr>
            <p:nvPr/>
          </p:nvSpPr>
          <p:spPr bwMode="auto">
            <a:xfrm rot="10800000" flipH="1">
              <a:off x="5241727" y="306288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0" name="Line 223"/>
            <p:cNvSpPr>
              <a:spLocks noChangeShapeType="1"/>
            </p:cNvSpPr>
            <p:nvPr/>
          </p:nvSpPr>
          <p:spPr bwMode="auto">
            <a:xfrm rot="10800000">
              <a:off x="5241727" y="306288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1" name="Line 224"/>
            <p:cNvSpPr>
              <a:spLocks noChangeShapeType="1"/>
            </p:cNvSpPr>
            <p:nvPr/>
          </p:nvSpPr>
          <p:spPr bwMode="auto">
            <a:xfrm rot="10800000" flipH="1">
              <a:off x="4920258" y="3062883"/>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2" name="Line 225"/>
            <p:cNvSpPr>
              <a:spLocks noChangeShapeType="1"/>
            </p:cNvSpPr>
            <p:nvPr/>
          </p:nvSpPr>
          <p:spPr bwMode="auto">
            <a:xfrm rot="10800000" flipH="1">
              <a:off x="3446859" y="305395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3" name="Line 226"/>
            <p:cNvSpPr>
              <a:spLocks noChangeShapeType="1"/>
            </p:cNvSpPr>
            <p:nvPr/>
          </p:nvSpPr>
          <p:spPr bwMode="auto">
            <a:xfrm rot="10800000">
              <a:off x="3446859" y="305395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4" name="Line 227"/>
            <p:cNvSpPr>
              <a:spLocks noChangeShapeType="1"/>
            </p:cNvSpPr>
            <p:nvPr/>
          </p:nvSpPr>
          <p:spPr bwMode="auto">
            <a:xfrm rot="10800000" flipH="1">
              <a:off x="3125391" y="3053954"/>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5" name="Line 228"/>
            <p:cNvSpPr>
              <a:spLocks noChangeShapeType="1"/>
            </p:cNvSpPr>
            <p:nvPr/>
          </p:nvSpPr>
          <p:spPr bwMode="auto">
            <a:xfrm rot="10800000" flipH="1">
              <a:off x="3089672" y="305395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6" name="Line 229"/>
            <p:cNvSpPr>
              <a:spLocks noChangeShapeType="1"/>
            </p:cNvSpPr>
            <p:nvPr/>
          </p:nvSpPr>
          <p:spPr bwMode="auto">
            <a:xfrm rot="10800000">
              <a:off x="3089672" y="305395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7" name="Line 230"/>
            <p:cNvSpPr>
              <a:spLocks noChangeShapeType="1"/>
            </p:cNvSpPr>
            <p:nvPr/>
          </p:nvSpPr>
          <p:spPr bwMode="auto">
            <a:xfrm rot="10800000" flipH="1">
              <a:off x="2768203" y="3053954"/>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8" name="Line 231"/>
            <p:cNvSpPr>
              <a:spLocks noChangeShapeType="1"/>
            </p:cNvSpPr>
            <p:nvPr/>
          </p:nvSpPr>
          <p:spPr bwMode="auto">
            <a:xfrm rot="10800000" flipH="1">
              <a:off x="2741414" y="3062883"/>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29" name="Line 232"/>
            <p:cNvSpPr>
              <a:spLocks noChangeShapeType="1"/>
            </p:cNvSpPr>
            <p:nvPr/>
          </p:nvSpPr>
          <p:spPr bwMode="auto">
            <a:xfrm rot="10800000">
              <a:off x="2741414" y="3062883"/>
              <a:ext cx="312539" cy="321469"/>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30" name="Line 233"/>
            <p:cNvSpPr>
              <a:spLocks noChangeShapeType="1"/>
            </p:cNvSpPr>
            <p:nvPr/>
          </p:nvSpPr>
          <p:spPr bwMode="auto">
            <a:xfrm rot="10800000" flipH="1">
              <a:off x="5956102" y="3045024"/>
              <a:ext cx="0" cy="330398"/>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31" name="Line 234"/>
            <p:cNvSpPr>
              <a:spLocks noChangeShapeType="1"/>
            </p:cNvSpPr>
            <p:nvPr/>
          </p:nvSpPr>
          <p:spPr bwMode="auto">
            <a:xfrm rot="10800000" flipH="1">
              <a:off x="5634633" y="3045024"/>
              <a:ext cx="318120" cy="323701"/>
            </a:xfrm>
            <a:prstGeom prst="line">
              <a:avLst/>
            </a:prstGeom>
            <a:noFill/>
            <a:ln w="19050" cap="flat">
              <a:solidFill>
                <a:srgbClr val="4D4D4D"/>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332" name="Oval 236"/>
            <p:cNvSpPr>
              <a:spLocks/>
            </p:cNvSpPr>
            <p:nvPr/>
          </p:nvSpPr>
          <p:spPr bwMode="auto">
            <a:xfrm>
              <a:off x="4116586"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33" name="Oval 237"/>
            <p:cNvSpPr>
              <a:spLocks/>
            </p:cNvSpPr>
            <p:nvPr/>
          </p:nvSpPr>
          <p:spPr bwMode="auto">
            <a:xfrm>
              <a:off x="3402211"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34" name="Oval 238"/>
            <p:cNvSpPr>
              <a:spLocks/>
            </p:cNvSpPr>
            <p:nvPr/>
          </p:nvSpPr>
          <p:spPr bwMode="auto">
            <a:xfrm>
              <a:off x="3759398"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35" name="Oval 239"/>
            <p:cNvSpPr>
              <a:spLocks/>
            </p:cNvSpPr>
            <p:nvPr/>
          </p:nvSpPr>
          <p:spPr bwMode="auto">
            <a:xfrm>
              <a:off x="2687836"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36" name="Oval 240"/>
            <p:cNvSpPr>
              <a:spLocks/>
            </p:cNvSpPr>
            <p:nvPr/>
          </p:nvSpPr>
          <p:spPr bwMode="auto">
            <a:xfrm>
              <a:off x="3045023"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37" name="Oval 241"/>
            <p:cNvSpPr>
              <a:spLocks/>
            </p:cNvSpPr>
            <p:nvPr/>
          </p:nvSpPr>
          <p:spPr bwMode="auto">
            <a:xfrm>
              <a:off x="5545336"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38" name="Oval 242"/>
            <p:cNvSpPr>
              <a:spLocks/>
            </p:cNvSpPr>
            <p:nvPr/>
          </p:nvSpPr>
          <p:spPr bwMode="auto">
            <a:xfrm>
              <a:off x="5902523"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39" name="Oval 243"/>
            <p:cNvSpPr>
              <a:spLocks/>
            </p:cNvSpPr>
            <p:nvPr/>
          </p:nvSpPr>
          <p:spPr bwMode="auto">
            <a:xfrm>
              <a:off x="4830961"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0" name="Oval 244"/>
            <p:cNvSpPr>
              <a:spLocks/>
            </p:cNvSpPr>
            <p:nvPr/>
          </p:nvSpPr>
          <p:spPr bwMode="auto">
            <a:xfrm>
              <a:off x="5188148" y="300037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1" name="Oval 245"/>
            <p:cNvSpPr>
              <a:spLocks/>
            </p:cNvSpPr>
            <p:nvPr/>
          </p:nvSpPr>
          <p:spPr bwMode="auto">
            <a:xfrm>
              <a:off x="4473773"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2" name="Oval 246"/>
            <p:cNvSpPr>
              <a:spLocks/>
            </p:cNvSpPr>
            <p:nvPr/>
          </p:nvSpPr>
          <p:spPr bwMode="auto">
            <a:xfrm>
              <a:off x="3402211"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3" name="Oval 247"/>
            <p:cNvSpPr>
              <a:spLocks/>
            </p:cNvSpPr>
            <p:nvPr/>
          </p:nvSpPr>
          <p:spPr bwMode="auto">
            <a:xfrm>
              <a:off x="3759398"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4" name="Oval 248"/>
            <p:cNvSpPr>
              <a:spLocks/>
            </p:cNvSpPr>
            <p:nvPr/>
          </p:nvSpPr>
          <p:spPr bwMode="auto">
            <a:xfrm>
              <a:off x="2687836"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5" name="Oval 249"/>
            <p:cNvSpPr>
              <a:spLocks/>
            </p:cNvSpPr>
            <p:nvPr/>
          </p:nvSpPr>
          <p:spPr bwMode="auto">
            <a:xfrm>
              <a:off x="3045023"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6" name="Oval 250"/>
            <p:cNvSpPr>
              <a:spLocks/>
            </p:cNvSpPr>
            <p:nvPr/>
          </p:nvSpPr>
          <p:spPr bwMode="auto">
            <a:xfrm>
              <a:off x="5545336"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7" name="Oval 251"/>
            <p:cNvSpPr>
              <a:spLocks/>
            </p:cNvSpPr>
            <p:nvPr/>
          </p:nvSpPr>
          <p:spPr bwMode="auto">
            <a:xfrm>
              <a:off x="5902523"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8" name="Oval 252"/>
            <p:cNvSpPr>
              <a:spLocks/>
            </p:cNvSpPr>
            <p:nvPr/>
          </p:nvSpPr>
          <p:spPr bwMode="auto">
            <a:xfrm>
              <a:off x="4830961"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49" name="Oval 253"/>
            <p:cNvSpPr>
              <a:spLocks/>
            </p:cNvSpPr>
            <p:nvPr/>
          </p:nvSpPr>
          <p:spPr bwMode="auto">
            <a:xfrm>
              <a:off x="5188148" y="338435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0" name="Oval 254"/>
            <p:cNvSpPr>
              <a:spLocks/>
            </p:cNvSpPr>
            <p:nvPr/>
          </p:nvSpPr>
          <p:spPr bwMode="auto">
            <a:xfrm>
              <a:off x="4473773"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1" name="Oval 255"/>
            <p:cNvSpPr>
              <a:spLocks/>
            </p:cNvSpPr>
            <p:nvPr/>
          </p:nvSpPr>
          <p:spPr bwMode="auto">
            <a:xfrm>
              <a:off x="3402211"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2" name="Oval 256"/>
            <p:cNvSpPr>
              <a:spLocks/>
            </p:cNvSpPr>
            <p:nvPr/>
          </p:nvSpPr>
          <p:spPr bwMode="auto">
            <a:xfrm>
              <a:off x="3759398"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3" name="Oval 257"/>
            <p:cNvSpPr>
              <a:spLocks/>
            </p:cNvSpPr>
            <p:nvPr/>
          </p:nvSpPr>
          <p:spPr bwMode="auto">
            <a:xfrm>
              <a:off x="2687836"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4" name="Oval 258"/>
            <p:cNvSpPr>
              <a:spLocks/>
            </p:cNvSpPr>
            <p:nvPr/>
          </p:nvSpPr>
          <p:spPr bwMode="auto">
            <a:xfrm>
              <a:off x="3045023"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5" name="Oval 259"/>
            <p:cNvSpPr>
              <a:spLocks/>
            </p:cNvSpPr>
            <p:nvPr/>
          </p:nvSpPr>
          <p:spPr bwMode="auto">
            <a:xfrm>
              <a:off x="5545336"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6" name="Oval 260"/>
            <p:cNvSpPr>
              <a:spLocks/>
            </p:cNvSpPr>
            <p:nvPr/>
          </p:nvSpPr>
          <p:spPr bwMode="auto">
            <a:xfrm>
              <a:off x="5902523"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7" name="Oval 261"/>
            <p:cNvSpPr>
              <a:spLocks/>
            </p:cNvSpPr>
            <p:nvPr/>
          </p:nvSpPr>
          <p:spPr bwMode="auto">
            <a:xfrm>
              <a:off x="4830961"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8" name="Oval 262"/>
            <p:cNvSpPr>
              <a:spLocks/>
            </p:cNvSpPr>
            <p:nvPr/>
          </p:nvSpPr>
          <p:spPr bwMode="auto">
            <a:xfrm>
              <a:off x="5188148" y="3732609"/>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59" name="Oval 263"/>
            <p:cNvSpPr>
              <a:spLocks/>
            </p:cNvSpPr>
            <p:nvPr/>
          </p:nvSpPr>
          <p:spPr bwMode="auto">
            <a:xfrm>
              <a:off x="4116586"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0" name="Oval 264"/>
            <p:cNvSpPr>
              <a:spLocks/>
            </p:cNvSpPr>
            <p:nvPr/>
          </p:nvSpPr>
          <p:spPr bwMode="auto">
            <a:xfrm>
              <a:off x="3402211"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1" name="Oval 265"/>
            <p:cNvSpPr>
              <a:spLocks/>
            </p:cNvSpPr>
            <p:nvPr/>
          </p:nvSpPr>
          <p:spPr bwMode="auto">
            <a:xfrm>
              <a:off x="3759398"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2" name="Oval 266"/>
            <p:cNvSpPr>
              <a:spLocks/>
            </p:cNvSpPr>
            <p:nvPr/>
          </p:nvSpPr>
          <p:spPr bwMode="auto">
            <a:xfrm>
              <a:off x="2687836"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3" name="Oval 267"/>
            <p:cNvSpPr>
              <a:spLocks/>
            </p:cNvSpPr>
            <p:nvPr/>
          </p:nvSpPr>
          <p:spPr bwMode="auto">
            <a:xfrm>
              <a:off x="3045023"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4" name="Oval 268"/>
            <p:cNvSpPr>
              <a:spLocks/>
            </p:cNvSpPr>
            <p:nvPr/>
          </p:nvSpPr>
          <p:spPr bwMode="auto">
            <a:xfrm>
              <a:off x="5545336"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5" name="Oval 269"/>
            <p:cNvSpPr>
              <a:spLocks/>
            </p:cNvSpPr>
            <p:nvPr/>
          </p:nvSpPr>
          <p:spPr bwMode="auto">
            <a:xfrm>
              <a:off x="5902523"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6" name="Oval 270"/>
            <p:cNvSpPr>
              <a:spLocks/>
            </p:cNvSpPr>
            <p:nvPr/>
          </p:nvSpPr>
          <p:spPr bwMode="auto">
            <a:xfrm>
              <a:off x="4830961"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7" name="Oval 271"/>
            <p:cNvSpPr>
              <a:spLocks/>
            </p:cNvSpPr>
            <p:nvPr/>
          </p:nvSpPr>
          <p:spPr bwMode="auto">
            <a:xfrm>
              <a:off x="5188148" y="4080867"/>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8" name="Oval 272"/>
            <p:cNvSpPr>
              <a:spLocks/>
            </p:cNvSpPr>
            <p:nvPr/>
          </p:nvSpPr>
          <p:spPr bwMode="auto">
            <a:xfrm>
              <a:off x="4116586"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69" name="Oval 273"/>
            <p:cNvSpPr>
              <a:spLocks/>
            </p:cNvSpPr>
            <p:nvPr/>
          </p:nvSpPr>
          <p:spPr bwMode="auto">
            <a:xfrm>
              <a:off x="4473773"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0" name="Oval 274"/>
            <p:cNvSpPr>
              <a:spLocks/>
            </p:cNvSpPr>
            <p:nvPr/>
          </p:nvSpPr>
          <p:spPr bwMode="auto">
            <a:xfrm>
              <a:off x="3402211"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1" name="Oval 275"/>
            <p:cNvSpPr>
              <a:spLocks/>
            </p:cNvSpPr>
            <p:nvPr/>
          </p:nvSpPr>
          <p:spPr bwMode="auto">
            <a:xfrm>
              <a:off x="3759398"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2" name="Oval 276"/>
            <p:cNvSpPr>
              <a:spLocks/>
            </p:cNvSpPr>
            <p:nvPr/>
          </p:nvSpPr>
          <p:spPr bwMode="auto">
            <a:xfrm>
              <a:off x="2687836"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3" name="Oval 277"/>
            <p:cNvSpPr>
              <a:spLocks/>
            </p:cNvSpPr>
            <p:nvPr/>
          </p:nvSpPr>
          <p:spPr bwMode="auto">
            <a:xfrm>
              <a:off x="3045023"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4" name="Oval 278"/>
            <p:cNvSpPr>
              <a:spLocks/>
            </p:cNvSpPr>
            <p:nvPr/>
          </p:nvSpPr>
          <p:spPr bwMode="auto">
            <a:xfrm>
              <a:off x="5545336"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5" name="Oval 279"/>
            <p:cNvSpPr>
              <a:spLocks/>
            </p:cNvSpPr>
            <p:nvPr/>
          </p:nvSpPr>
          <p:spPr bwMode="auto">
            <a:xfrm>
              <a:off x="5902523"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6" name="Oval 280"/>
            <p:cNvSpPr>
              <a:spLocks/>
            </p:cNvSpPr>
            <p:nvPr/>
          </p:nvSpPr>
          <p:spPr bwMode="auto">
            <a:xfrm>
              <a:off x="5188148" y="4429125"/>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7" name="Oval 281"/>
            <p:cNvSpPr>
              <a:spLocks/>
            </p:cNvSpPr>
            <p:nvPr/>
          </p:nvSpPr>
          <p:spPr bwMode="auto">
            <a:xfrm>
              <a:off x="4116586"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8" name="Oval 282"/>
            <p:cNvSpPr>
              <a:spLocks/>
            </p:cNvSpPr>
            <p:nvPr/>
          </p:nvSpPr>
          <p:spPr bwMode="auto">
            <a:xfrm>
              <a:off x="4473773"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79" name="Oval 283"/>
            <p:cNvSpPr>
              <a:spLocks/>
            </p:cNvSpPr>
            <p:nvPr/>
          </p:nvSpPr>
          <p:spPr bwMode="auto">
            <a:xfrm>
              <a:off x="3402211"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0" name="Oval 284"/>
            <p:cNvSpPr>
              <a:spLocks/>
            </p:cNvSpPr>
            <p:nvPr/>
          </p:nvSpPr>
          <p:spPr bwMode="auto">
            <a:xfrm>
              <a:off x="3759398"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1" name="Oval 285"/>
            <p:cNvSpPr>
              <a:spLocks/>
            </p:cNvSpPr>
            <p:nvPr/>
          </p:nvSpPr>
          <p:spPr bwMode="auto">
            <a:xfrm>
              <a:off x="2687836"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2" name="Oval 286"/>
            <p:cNvSpPr>
              <a:spLocks/>
            </p:cNvSpPr>
            <p:nvPr/>
          </p:nvSpPr>
          <p:spPr bwMode="auto">
            <a:xfrm>
              <a:off x="3045023"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3" name="Oval 287"/>
            <p:cNvSpPr>
              <a:spLocks/>
            </p:cNvSpPr>
            <p:nvPr/>
          </p:nvSpPr>
          <p:spPr bwMode="auto">
            <a:xfrm>
              <a:off x="5545336"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5" name="Oval 288"/>
            <p:cNvSpPr>
              <a:spLocks/>
            </p:cNvSpPr>
            <p:nvPr/>
          </p:nvSpPr>
          <p:spPr bwMode="auto">
            <a:xfrm>
              <a:off x="5902523"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6" name="Oval 289"/>
            <p:cNvSpPr>
              <a:spLocks/>
            </p:cNvSpPr>
            <p:nvPr/>
          </p:nvSpPr>
          <p:spPr bwMode="auto">
            <a:xfrm>
              <a:off x="4830961" y="4795242"/>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7" name="Oval 290"/>
            <p:cNvSpPr>
              <a:spLocks/>
            </p:cNvSpPr>
            <p:nvPr/>
          </p:nvSpPr>
          <p:spPr bwMode="auto">
            <a:xfrm>
              <a:off x="4116586"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8" name="Oval 291"/>
            <p:cNvSpPr>
              <a:spLocks/>
            </p:cNvSpPr>
            <p:nvPr/>
          </p:nvSpPr>
          <p:spPr bwMode="auto">
            <a:xfrm>
              <a:off x="4473773"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89" name="Oval 292"/>
            <p:cNvSpPr>
              <a:spLocks/>
            </p:cNvSpPr>
            <p:nvPr/>
          </p:nvSpPr>
          <p:spPr bwMode="auto">
            <a:xfrm>
              <a:off x="3402211"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0" name="Oval 293"/>
            <p:cNvSpPr>
              <a:spLocks/>
            </p:cNvSpPr>
            <p:nvPr/>
          </p:nvSpPr>
          <p:spPr bwMode="auto">
            <a:xfrm>
              <a:off x="3759398"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1" name="Oval 294"/>
            <p:cNvSpPr>
              <a:spLocks/>
            </p:cNvSpPr>
            <p:nvPr/>
          </p:nvSpPr>
          <p:spPr bwMode="auto">
            <a:xfrm>
              <a:off x="2687836"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2" name="Oval 295"/>
            <p:cNvSpPr>
              <a:spLocks/>
            </p:cNvSpPr>
            <p:nvPr/>
          </p:nvSpPr>
          <p:spPr bwMode="auto">
            <a:xfrm>
              <a:off x="3045023"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3" name="Oval 296"/>
            <p:cNvSpPr>
              <a:spLocks/>
            </p:cNvSpPr>
            <p:nvPr/>
          </p:nvSpPr>
          <p:spPr bwMode="auto">
            <a:xfrm>
              <a:off x="5545336"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4" name="Oval 297"/>
            <p:cNvSpPr>
              <a:spLocks/>
            </p:cNvSpPr>
            <p:nvPr/>
          </p:nvSpPr>
          <p:spPr bwMode="auto">
            <a:xfrm>
              <a:off x="5902523"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5" name="Oval 298"/>
            <p:cNvSpPr>
              <a:spLocks/>
            </p:cNvSpPr>
            <p:nvPr/>
          </p:nvSpPr>
          <p:spPr bwMode="auto">
            <a:xfrm>
              <a:off x="4830961" y="5143500"/>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6" name="Oval 299"/>
            <p:cNvSpPr>
              <a:spLocks/>
            </p:cNvSpPr>
            <p:nvPr/>
          </p:nvSpPr>
          <p:spPr bwMode="auto">
            <a:xfrm>
              <a:off x="4116586"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7" name="Oval 300"/>
            <p:cNvSpPr>
              <a:spLocks/>
            </p:cNvSpPr>
            <p:nvPr/>
          </p:nvSpPr>
          <p:spPr bwMode="auto">
            <a:xfrm>
              <a:off x="4473773"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8" name="Oval 301"/>
            <p:cNvSpPr>
              <a:spLocks/>
            </p:cNvSpPr>
            <p:nvPr/>
          </p:nvSpPr>
          <p:spPr bwMode="auto">
            <a:xfrm>
              <a:off x="3402211"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399" name="Oval 302"/>
            <p:cNvSpPr>
              <a:spLocks/>
            </p:cNvSpPr>
            <p:nvPr/>
          </p:nvSpPr>
          <p:spPr bwMode="auto">
            <a:xfrm>
              <a:off x="3759398"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0" name="Oval 303"/>
            <p:cNvSpPr>
              <a:spLocks/>
            </p:cNvSpPr>
            <p:nvPr/>
          </p:nvSpPr>
          <p:spPr bwMode="auto">
            <a:xfrm>
              <a:off x="2687836"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1" name="Oval 304"/>
            <p:cNvSpPr>
              <a:spLocks/>
            </p:cNvSpPr>
            <p:nvPr/>
          </p:nvSpPr>
          <p:spPr bwMode="auto">
            <a:xfrm>
              <a:off x="3045023"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2" name="Oval 305"/>
            <p:cNvSpPr>
              <a:spLocks/>
            </p:cNvSpPr>
            <p:nvPr/>
          </p:nvSpPr>
          <p:spPr bwMode="auto">
            <a:xfrm>
              <a:off x="5545336"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3" name="Oval 306"/>
            <p:cNvSpPr>
              <a:spLocks/>
            </p:cNvSpPr>
            <p:nvPr/>
          </p:nvSpPr>
          <p:spPr bwMode="auto">
            <a:xfrm>
              <a:off x="5902523"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4" name="Oval 307"/>
            <p:cNvSpPr>
              <a:spLocks/>
            </p:cNvSpPr>
            <p:nvPr/>
          </p:nvSpPr>
          <p:spPr bwMode="auto">
            <a:xfrm>
              <a:off x="5188148" y="5491758"/>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5" name="Oval 308"/>
            <p:cNvSpPr>
              <a:spLocks/>
            </p:cNvSpPr>
            <p:nvPr/>
          </p:nvSpPr>
          <p:spPr bwMode="auto">
            <a:xfrm>
              <a:off x="4116586"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6" name="Oval 309"/>
            <p:cNvSpPr>
              <a:spLocks/>
            </p:cNvSpPr>
            <p:nvPr/>
          </p:nvSpPr>
          <p:spPr bwMode="auto">
            <a:xfrm>
              <a:off x="4473773"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7" name="Oval 310"/>
            <p:cNvSpPr>
              <a:spLocks/>
            </p:cNvSpPr>
            <p:nvPr/>
          </p:nvSpPr>
          <p:spPr bwMode="auto">
            <a:xfrm>
              <a:off x="3402211"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8" name="Oval 311"/>
            <p:cNvSpPr>
              <a:spLocks/>
            </p:cNvSpPr>
            <p:nvPr/>
          </p:nvSpPr>
          <p:spPr bwMode="auto">
            <a:xfrm>
              <a:off x="3759398"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09" name="Oval 312"/>
            <p:cNvSpPr>
              <a:spLocks/>
            </p:cNvSpPr>
            <p:nvPr/>
          </p:nvSpPr>
          <p:spPr bwMode="auto">
            <a:xfrm>
              <a:off x="2687836"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10" name="Oval 313"/>
            <p:cNvSpPr>
              <a:spLocks/>
            </p:cNvSpPr>
            <p:nvPr/>
          </p:nvSpPr>
          <p:spPr bwMode="auto">
            <a:xfrm>
              <a:off x="3045023"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11" name="Oval 314"/>
            <p:cNvSpPr>
              <a:spLocks/>
            </p:cNvSpPr>
            <p:nvPr/>
          </p:nvSpPr>
          <p:spPr bwMode="auto">
            <a:xfrm>
              <a:off x="5545336"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12" name="Oval 315"/>
            <p:cNvSpPr>
              <a:spLocks/>
            </p:cNvSpPr>
            <p:nvPr/>
          </p:nvSpPr>
          <p:spPr bwMode="auto">
            <a:xfrm>
              <a:off x="5902523"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13" name="Oval 316"/>
            <p:cNvSpPr>
              <a:spLocks/>
            </p:cNvSpPr>
            <p:nvPr/>
          </p:nvSpPr>
          <p:spPr bwMode="auto">
            <a:xfrm>
              <a:off x="5188148" y="5840016"/>
              <a:ext cx="89297" cy="89297"/>
            </a:xfrm>
            <a:prstGeom prst="ellipse">
              <a:avLst/>
            </a:prstGeom>
            <a:solidFill>
              <a:srgbClr val="4D4D4D"/>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grpSp>
          <p:nvGrpSpPr>
            <p:cNvPr id="414" name="Group 334"/>
            <p:cNvGrpSpPr>
              <a:grpSpLocks/>
            </p:cNvGrpSpPr>
            <p:nvPr/>
          </p:nvGrpSpPr>
          <p:grpSpPr bwMode="auto">
            <a:xfrm>
              <a:off x="4116586" y="3000375"/>
              <a:ext cx="1160859" cy="2928938"/>
              <a:chOff x="0" y="0"/>
              <a:chExt cx="1040" cy="2624"/>
            </a:xfrm>
          </p:grpSpPr>
          <p:sp>
            <p:nvSpPr>
              <p:cNvPr id="416" name="Line 317"/>
              <p:cNvSpPr>
                <a:spLocks noChangeShapeType="1"/>
              </p:cNvSpPr>
              <p:nvPr/>
            </p:nvSpPr>
            <p:spPr bwMode="auto">
              <a:xfrm rot="10800000">
                <a:off x="360" y="992"/>
                <a:ext cx="280" cy="288"/>
              </a:xfrm>
              <a:prstGeom prst="line">
                <a:avLst/>
              </a:prstGeom>
              <a:solidFill>
                <a:srgbClr val="79211B"/>
              </a:solidFill>
              <a:ln w="63500" cap="flat">
                <a:solidFill>
                  <a:schemeClr val="tx1"/>
                </a:solidFill>
                <a:prstDash val="solid"/>
                <a:round/>
                <a:headEnd type="stealth" w="med" len="med"/>
                <a:tailEnd type="none" w="med" len="med"/>
              </a:ln>
            </p:spPr>
            <p:txBody>
              <a:bodyPr lIns="0" tIns="0" rIns="0" bIns="0"/>
              <a:lstStyle/>
              <a:p>
                <a:endParaRPr lang="sl-SI"/>
              </a:p>
            </p:txBody>
          </p:sp>
          <p:sp>
            <p:nvSpPr>
              <p:cNvPr id="417" name="Line 318"/>
              <p:cNvSpPr>
                <a:spLocks noChangeShapeType="1"/>
              </p:cNvSpPr>
              <p:nvPr/>
            </p:nvSpPr>
            <p:spPr bwMode="auto">
              <a:xfrm rot="10800000" flipH="1">
                <a:off x="1000" y="1632"/>
                <a:ext cx="0" cy="296"/>
              </a:xfrm>
              <a:prstGeom prst="line">
                <a:avLst/>
              </a:prstGeom>
              <a:solidFill>
                <a:srgbClr val="79211B"/>
              </a:solidFill>
              <a:ln w="63500" cap="flat">
                <a:solidFill>
                  <a:schemeClr val="tx1"/>
                </a:solidFill>
                <a:prstDash val="solid"/>
                <a:round/>
                <a:headEnd type="stealth" w="med" len="med"/>
                <a:tailEnd type="none" w="med" len="med"/>
              </a:ln>
            </p:spPr>
            <p:txBody>
              <a:bodyPr lIns="0" tIns="0" rIns="0" bIns="0"/>
              <a:lstStyle/>
              <a:p>
                <a:endParaRPr lang="sl-SI"/>
              </a:p>
            </p:txBody>
          </p:sp>
          <p:sp>
            <p:nvSpPr>
              <p:cNvPr id="418" name="Line 319"/>
              <p:cNvSpPr>
                <a:spLocks noChangeShapeType="1"/>
              </p:cNvSpPr>
              <p:nvPr/>
            </p:nvSpPr>
            <p:spPr bwMode="auto">
              <a:xfrm rot="10800000" flipH="1">
                <a:off x="720" y="1944"/>
                <a:ext cx="285" cy="290"/>
              </a:xfrm>
              <a:prstGeom prst="line">
                <a:avLst/>
              </a:prstGeom>
              <a:solidFill>
                <a:srgbClr val="79211B"/>
              </a:solidFill>
              <a:ln w="63500" cap="flat">
                <a:solidFill>
                  <a:schemeClr val="tx1"/>
                </a:solidFill>
                <a:prstDash val="solid"/>
                <a:round/>
                <a:headEnd type="stealth" w="med" len="med"/>
                <a:tailEnd type="none" w="med" len="med"/>
              </a:ln>
            </p:spPr>
            <p:txBody>
              <a:bodyPr lIns="0" tIns="0" rIns="0" bIns="0"/>
              <a:lstStyle/>
              <a:p>
                <a:endParaRPr lang="sl-SI"/>
              </a:p>
            </p:txBody>
          </p:sp>
          <p:sp>
            <p:nvSpPr>
              <p:cNvPr id="419" name="Line 320"/>
              <p:cNvSpPr>
                <a:spLocks noChangeShapeType="1"/>
              </p:cNvSpPr>
              <p:nvPr/>
            </p:nvSpPr>
            <p:spPr bwMode="auto">
              <a:xfrm rot="10800000" flipH="1">
                <a:off x="680" y="2248"/>
                <a:ext cx="0" cy="296"/>
              </a:xfrm>
              <a:prstGeom prst="line">
                <a:avLst/>
              </a:prstGeom>
              <a:solidFill>
                <a:srgbClr val="4D4D4D"/>
              </a:solidFill>
              <a:ln w="63500" cap="flat">
                <a:solidFill>
                  <a:schemeClr val="tx1"/>
                </a:solidFill>
                <a:prstDash val="solid"/>
                <a:round/>
                <a:headEnd type="stealth" w="med" len="med"/>
                <a:tailEnd type="none" w="med" len="med"/>
              </a:ln>
            </p:spPr>
            <p:txBody>
              <a:bodyPr lIns="0" tIns="0" rIns="0" bIns="0"/>
              <a:lstStyle/>
              <a:p>
                <a:endParaRPr lang="sl-SI"/>
              </a:p>
            </p:txBody>
          </p:sp>
          <p:sp>
            <p:nvSpPr>
              <p:cNvPr id="420" name="Line 321"/>
              <p:cNvSpPr>
                <a:spLocks noChangeShapeType="1"/>
              </p:cNvSpPr>
              <p:nvPr/>
            </p:nvSpPr>
            <p:spPr bwMode="auto">
              <a:xfrm rot="10800000" flipH="1">
                <a:off x="40" y="360"/>
                <a:ext cx="0" cy="296"/>
              </a:xfrm>
              <a:prstGeom prst="line">
                <a:avLst/>
              </a:prstGeom>
              <a:noFill/>
              <a:ln w="63500" cap="flat">
                <a:solidFill>
                  <a:schemeClr val="tx1"/>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421" name="Line 322"/>
              <p:cNvSpPr>
                <a:spLocks noChangeShapeType="1"/>
              </p:cNvSpPr>
              <p:nvPr/>
            </p:nvSpPr>
            <p:spPr bwMode="auto">
              <a:xfrm rot="10800000" flipH="1">
                <a:off x="72" y="48"/>
                <a:ext cx="285" cy="290"/>
              </a:xfrm>
              <a:prstGeom prst="line">
                <a:avLst/>
              </a:prstGeom>
              <a:noFill/>
              <a:ln w="63500" cap="flat">
                <a:solidFill>
                  <a:schemeClr val="tx1"/>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422" name="Oval 323"/>
              <p:cNvSpPr>
                <a:spLocks/>
              </p:cNvSpPr>
              <p:nvPr/>
            </p:nvSpPr>
            <p:spPr bwMode="auto">
              <a:xfrm>
                <a:off x="320" y="0"/>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23" name="Oval 324"/>
              <p:cNvSpPr>
                <a:spLocks/>
              </p:cNvSpPr>
              <p:nvPr/>
            </p:nvSpPr>
            <p:spPr bwMode="auto">
              <a:xfrm>
                <a:off x="0" y="344"/>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24" name="Oval 325"/>
              <p:cNvSpPr>
                <a:spLocks/>
              </p:cNvSpPr>
              <p:nvPr/>
            </p:nvSpPr>
            <p:spPr bwMode="auto">
              <a:xfrm>
                <a:off x="0" y="656"/>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25" name="Oval 326"/>
              <p:cNvSpPr>
                <a:spLocks/>
              </p:cNvSpPr>
              <p:nvPr/>
            </p:nvSpPr>
            <p:spPr bwMode="auto">
              <a:xfrm>
                <a:off x="320" y="968"/>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26" name="Oval 327"/>
              <p:cNvSpPr>
                <a:spLocks/>
              </p:cNvSpPr>
              <p:nvPr/>
            </p:nvSpPr>
            <p:spPr bwMode="auto">
              <a:xfrm>
                <a:off x="640" y="1280"/>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27" name="Oval 328"/>
              <p:cNvSpPr>
                <a:spLocks/>
              </p:cNvSpPr>
              <p:nvPr/>
            </p:nvSpPr>
            <p:spPr bwMode="auto">
              <a:xfrm>
                <a:off x="960" y="1608"/>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28" name="Oval 329"/>
              <p:cNvSpPr>
                <a:spLocks/>
              </p:cNvSpPr>
              <p:nvPr/>
            </p:nvSpPr>
            <p:spPr bwMode="auto">
              <a:xfrm>
                <a:off x="960" y="1920"/>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29" name="Oval 330"/>
              <p:cNvSpPr>
                <a:spLocks/>
              </p:cNvSpPr>
              <p:nvPr/>
            </p:nvSpPr>
            <p:spPr bwMode="auto">
              <a:xfrm>
                <a:off x="640" y="2232"/>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30" name="Oval 331"/>
              <p:cNvSpPr>
                <a:spLocks/>
              </p:cNvSpPr>
              <p:nvPr/>
            </p:nvSpPr>
            <p:spPr bwMode="auto">
              <a:xfrm>
                <a:off x="640" y="2544"/>
                <a:ext cx="80" cy="80"/>
              </a:xfrm>
              <a:prstGeom prst="ellipse">
                <a:avLst/>
              </a:prstGeom>
              <a:solidFill>
                <a:srgbClr val="79211B"/>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sl-SI"/>
              </a:p>
            </p:txBody>
          </p:sp>
          <p:sp>
            <p:nvSpPr>
              <p:cNvPr id="431" name="Line 332"/>
              <p:cNvSpPr>
                <a:spLocks noChangeShapeType="1"/>
              </p:cNvSpPr>
              <p:nvPr/>
            </p:nvSpPr>
            <p:spPr bwMode="auto">
              <a:xfrm rot="10800000">
                <a:off x="48" y="688"/>
                <a:ext cx="280" cy="287"/>
              </a:xfrm>
              <a:prstGeom prst="line">
                <a:avLst/>
              </a:prstGeom>
              <a:solidFill>
                <a:srgbClr val="4D4D4D"/>
              </a:solidFill>
              <a:ln w="63500" cap="flat">
                <a:solidFill>
                  <a:schemeClr val="tx1"/>
                </a:solidFill>
                <a:prstDash val="solid"/>
                <a:round/>
                <a:headEnd type="stealth" w="med" len="med"/>
                <a:tailEnd type="none" w="med" len="med"/>
              </a:ln>
            </p:spPr>
            <p:txBody>
              <a:bodyPr lIns="0" tIns="0" rIns="0" bIns="0"/>
              <a:lstStyle/>
              <a:p>
                <a:endParaRPr lang="sl-SI"/>
              </a:p>
            </p:txBody>
          </p:sp>
          <p:sp>
            <p:nvSpPr>
              <p:cNvPr id="432" name="Line 333"/>
              <p:cNvSpPr>
                <a:spLocks noChangeShapeType="1"/>
              </p:cNvSpPr>
              <p:nvPr/>
            </p:nvSpPr>
            <p:spPr bwMode="auto">
              <a:xfrm rot="10800000">
                <a:off x="680" y="1312"/>
                <a:ext cx="280" cy="288"/>
              </a:xfrm>
              <a:prstGeom prst="line">
                <a:avLst/>
              </a:prstGeom>
              <a:solidFill>
                <a:srgbClr val="79211B"/>
              </a:solidFill>
              <a:ln w="63500" cap="flat">
                <a:solidFill>
                  <a:schemeClr val="tx1"/>
                </a:solidFill>
                <a:prstDash val="solid"/>
                <a:round/>
                <a:headEnd type="stealth" w="med" len="med"/>
                <a:tailEnd type="none" w="med" len="med"/>
              </a:ln>
            </p:spPr>
            <p:txBody>
              <a:bodyPr lIns="0" tIns="0" rIns="0" bIns="0"/>
              <a:lstStyle/>
              <a:p>
                <a:endParaRPr lang="sl-SI"/>
              </a:p>
            </p:txBody>
          </p:sp>
        </p:grpSp>
        <p:sp>
          <p:nvSpPr>
            <p:cNvPr id="415" name="Rectangle 335"/>
            <p:cNvSpPr>
              <a:spLocks/>
            </p:cNvSpPr>
            <p:nvPr/>
          </p:nvSpPr>
          <p:spPr bwMode="auto">
            <a:xfrm>
              <a:off x="4362363" y="2678906"/>
              <a:ext cx="4026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1273" bIns="0">
              <a:spAutoFit/>
            </a:bodyPr>
            <a:lstStyle/>
            <a:p>
              <a:pPr marL="40182"/>
              <a:r>
                <a:rPr lang="sl-SI" b="1" dirty="0" smtClean="0">
                  <a:solidFill>
                    <a:schemeClr val="tx1"/>
                  </a:solidFill>
                  <a:latin typeface="Lucida Grande" charset="0"/>
                  <a:ea typeface="Lucida Grande" charset="0"/>
                  <a:cs typeface="Lucida Grande" charset="0"/>
                  <a:sym typeface="Lucida Grande" charset="0"/>
                </a:rPr>
                <a:t>šiv</a:t>
              </a:r>
              <a:endParaRPr lang="en-US" b="1" dirty="0">
                <a:solidFill>
                  <a:schemeClr val="tx1"/>
                </a:solidFill>
                <a:latin typeface="Lucida Grande" charset="0"/>
                <a:ea typeface="Lucida Grande" charset="0"/>
                <a:cs typeface="Lucida Grande" charset="0"/>
                <a:sym typeface="Lucida Grande" charset="0"/>
              </a:endParaRPr>
            </a:p>
          </p:txBody>
        </p:sp>
      </p:grpSp>
    </p:spTree>
    <p:extLst>
      <p:ext uri="{BB962C8B-B14F-4D97-AF65-F5344CB8AC3E}">
        <p14:creationId xmlns:p14="http://schemas.microsoft.com/office/powerpoint/2010/main" val="283499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Tekmovanje</a:t>
            </a:r>
            <a:endParaRPr lang="sl-SI" dirty="0"/>
          </a:p>
        </p:txBody>
      </p:sp>
      <p:sp>
        <p:nvSpPr>
          <p:cNvPr id="3" name="Content Placeholder 2"/>
          <p:cNvSpPr>
            <a:spLocks noGrp="1"/>
          </p:cNvSpPr>
          <p:nvPr>
            <p:ph idx="1"/>
          </p:nvPr>
        </p:nvSpPr>
        <p:spPr/>
        <p:txBody>
          <a:bodyPr>
            <a:normAutofit fontScale="85000" lnSpcReduction="10000"/>
          </a:bodyPr>
          <a:lstStyle/>
          <a:p>
            <a:endParaRPr lang="sl-SI" dirty="0" smtClean="0">
              <a:hlinkClick r:id="rId2"/>
            </a:endParaRPr>
          </a:p>
          <a:p>
            <a:endParaRPr lang="sl-SI" dirty="0" smtClean="0">
              <a:hlinkClick r:id="rId2"/>
            </a:endParaRPr>
          </a:p>
          <a:p>
            <a:endParaRPr lang="sl-SI" dirty="0">
              <a:hlinkClick r:id="rId2"/>
            </a:endParaRPr>
          </a:p>
          <a:p>
            <a:r>
              <a:rPr lang="en-US" dirty="0" smtClean="0"/>
              <a:t>9th </a:t>
            </a:r>
            <a:r>
              <a:rPr lang="en-US" dirty="0"/>
              <a:t>DIMACS Implementation Challenge - Shortest </a:t>
            </a:r>
            <a:r>
              <a:rPr lang="en-US" dirty="0" smtClean="0"/>
              <a:t>Paths</a:t>
            </a:r>
            <a:endParaRPr lang="sl-SI" dirty="0" smtClean="0"/>
          </a:p>
          <a:p>
            <a:r>
              <a:rPr lang="sl-SI" dirty="0" smtClean="0">
                <a:hlinkClick r:id="rId2"/>
              </a:rPr>
              <a:t>http</a:t>
            </a:r>
            <a:r>
              <a:rPr lang="sl-SI" dirty="0">
                <a:hlinkClick r:id="rId2"/>
              </a:rPr>
              <a:t>://www.dis.uniroma1.it/challenge9</a:t>
            </a:r>
            <a:r>
              <a:rPr lang="sl-SI" dirty="0" smtClean="0">
                <a:hlinkClick r:id="rId2"/>
              </a:rPr>
              <a:t>/</a:t>
            </a:r>
            <a:endParaRPr lang="sl-SI" dirty="0" smtClean="0"/>
          </a:p>
          <a:p>
            <a:r>
              <a:rPr lang="sl-SI" dirty="0" smtClean="0"/>
              <a:t>Članek: </a:t>
            </a:r>
            <a:r>
              <a:rPr lang="en-US" dirty="0"/>
              <a:t>J.L. </a:t>
            </a:r>
            <a:r>
              <a:rPr lang="en-US" i="1" dirty="0"/>
              <a:t>Santos</a:t>
            </a:r>
            <a:r>
              <a:rPr lang="en-US" dirty="0"/>
              <a:t> </a:t>
            </a:r>
            <a:r>
              <a:rPr lang="sl-SI" dirty="0" smtClean="0"/>
              <a:t>, </a:t>
            </a:r>
            <a:r>
              <a:rPr lang="en-US" i="1" dirty="0" smtClean="0"/>
              <a:t>Real-World </a:t>
            </a:r>
            <a:r>
              <a:rPr lang="en-US" i="1" dirty="0"/>
              <a:t>Applications of Shortest Path </a:t>
            </a:r>
            <a:r>
              <a:rPr lang="en-US" i="1" dirty="0" smtClean="0"/>
              <a:t>Algorithms</a:t>
            </a:r>
            <a:endParaRPr lang="sl-SI" dirty="0" smtClean="0"/>
          </a:p>
          <a:p>
            <a:pPr lvl="1"/>
            <a:r>
              <a:rPr lang="sl-SI" dirty="0">
                <a:hlinkClick r:id="rId3"/>
              </a:rPr>
              <a:t>http://books.google.si/books?id=Vz0Syt3VqAcC&amp;lpg=PR13&amp;ots=d9O-S8vjnM&amp;dq=%</a:t>
            </a:r>
            <a:r>
              <a:rPr lang="sl-SI" dirty="0" smtClean="0">
                <a:hlinkClick r:id="rId3"/>
              </a:rPr>
              <a:t>22Real-World%20Applications%20of%20Shortest%20Path%20Algorithms%22%20Santos&amp;pg=PR20#v=onepage&amp;q&amp;f=false</a:t>
            </a:r>
            <a:r>
              <a:rPr lang="sl-SI" dirty="0" smtClean="0"/>
              <a:t> </a:t>
            </a:r>
            <a:endParaRPr lang="sl-SI" dirty="0"/>
          </a:p>
        </p:txBody>
      </p:sp>
      <p:pic>
        <p:nvPicPr>
          <p:cNvPr id="10242" name="Picture 2" descr="http://www.dis.uniroma1.it/challenge9/images/dimacs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12776"/>
            <a:ext cx="3528392" cy="96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6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Kaj</a:t>
            </a:r>
            <a:endParaRPr lang="sl-SI" dirty="0"/>
          </a:p>
        </p:txBody>
      </p:sp>
      <p:sp>
        <p:nvSpPr>
          <p:cNvPr id="3" name="Content Placeholder 2"/>
          <p:cNvSpPr>
            <a:spLocks noGrp="1"/>
          </p:cNvSpPr>
          <p:nvPr>
            <p:ph idx="1"/>
          </p:nvPr>
        </p:nvSpPr>
        <p:spPr/>
        <p:txBody>
          <a:bodyPr/>
          <a:lstStyle/>
          <a:p>
            <a:r>
              <a:rPr lang="sl-SI" dirty="0" smtClean="0"/>
              <a:t>Motivacija</a:t>
            </a:r>
          </a:p>
          <a:p>
            <a:r>
              <a:rPr lang="sl-SI" dirty="0" smtClean="0"/>
              <a:t>Matematični model</a:t>
            </a:r>
          </a:p>
          <a:p>
            <a:r>
              <a:rPr lang="sl-SI" dirty="0" smtClean="0"/>
              <a:t>Različice</a:t>
            </a:r>
          </a:p>
          <a:p>
            <a:r>
              <a:rPr lang="sl-SI" dirty="0" smtClean="0"/>
              <a:t>Algoritmi</a:t>
            </a:r>
          </a:p>
          <a:p>
            <a:r>
              <a:rPr lang="sl-SI" dirty="0" smtClean="0"/>
              <a:t>Implementacija</a:t>
            </a:r>
          </a:p>
          <a:p>
            <a:pPr marL="0" indent="0">
              <a:buNone/>
            </a:pPr>
            <a:endParaRPr lang="sl-SI" dirty="0" smtClean="0"/>
          </a:p>
          <a:p>
            <a:endParaRPr lang="sl-SI" dirty="0"/>
          </a:p>
        </p:txBody>
      </p:sp>
    </p:spTree>
    <p:extLst>
      <p:ext uri="{BB962C8B-B14F-4D97-AF65-F5344CB8AC3E}">
        <p14:creationId xmlns:p14="http://schemas.microsoft.com/office/powerpoint/2010/main" val="1335787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In še malo filmčkov</a:t>
            </a:r>
            <a:endParaRPr lang="sl-SI" dirty="0"/>
          </a:p>
        </p:txBody>
      </p:sp>
      <p:sp>
        <p:nvSpPr>
          <p:cNvPr id="6" name="Content Placeholder 5"/>
          <p:cNvSpPr>
            <a:spLocks noGrp="1"/>
          </p:cNvSpPr>
          <p:nvPr>
            <p:ph idx="1"/>
          </p:nvPr>
        </p:nvSpPr>
        <p:spPr/>
        <p:txBody>
          <a:bodyPr/>
          <a:lstStyle/>
          <a:p>
            <a:r>
              <a:rPr lang="sl-SI" b="1" i="1" dirty="0">
                <a:hlinkClick r:id="rId2"/>
              </a:rPr>
              <a:t>NUMB3RS, </a:t>
            </a:r>
            <a:r>
              <a:rPr lang="sl-SI" b="1" dirty="0">
                <a:hlinkClick r:id="rId2"/>
              </a:rPr>
              <a:t>“Money for </a:t>
            </a:r>
            <a:r>
              <a:rPr lang="sl-SI" b="1" dirty="0" err="1">
                <a:hlinkClick r:id="rId2"/>
              </a:rPr>
              <a:t>Nothing</a:t>
            </a:r>
            <a:r>
              <a:rPr lang="sl-SI" b="1" dirty="0">
                <a:hlinkClick r:id="rId2"/>
              </a:rPr>
              <a:t>” </a:t>
            </a:r>
            <a:r>
              <a:rPr lang="sl-SI" dirty="0" smtClean="0">
                <a:hlinkClick r:id="rId3"/>
              </a:rPr>
              <a:t>http</a:t>
            </a:r>
            <a:r>
              <a:rPr lang="sl-SI" dirty="0">
                <a:hlinkClick r:id="rId3"/>
              </a:rPr>
              <a:t>://pi.</a:t>
            </a:r>
            <a:r>
              <a:rPr lang="sl-SI" dirty="0" err="1">
                <a:hlinkClick r:id="rId3"/>
              </a:rPr>
              <a:t>math</a:t>
            </a:r>
            <a:r>
              <a:rPr lang="sl-SI" dirty="0">
                <a:hlinkClick r:id="rId3"/>
              </a:rPr>
              <a:t>.</a:t>
            </a:r>
            <a:r>
              <a:rPr lang="sl-SI" dirty="0" err="1">
                <a:hlinkClick r:id="rId3"/>
              </a:rPr>
              <a:t>cornell</a:t>
            </a:r>
            <a:r>
              <a:rPr lang="sl-SI" dirty="0">
                <a:hlinkClick r:id="rId3"/>
              </a:rPr>
              <a:t>.</a:t>
            </a:r>
            <a:r>
              <a:rPr lang="sl-SI" dirty="0" err="1">
                <a:hlinkClick r:id="rId3"/>
              </a:rPr>
              <a:t>edu</a:t>
            </a:r>
            <a:r>
              <a:rPr lang="sl-SI" dirty="0">
                <a:hlinkClick r:id="rId3"/>
              </a:rPr>
              <a:t>/~</a:t>
            </a:r>
            <a:r>
              <a:rPr lang="sl-SI" dirty="0" err="1" smtClean="0">
                <a:hlinkClick r:id="rId3"/>
              </a:rPr>
              <a:t>numb3rs/luthy2/num323.html</a:t>
            </a:r>
            <a:r>
              <a:rPr lang="sl-SI" dirty="0" smtClean="0"/>
              <a:t> </a:t>
            </a:r>
            <a:endParaRPr lang="sl-SI" dirty="0"/>
          </a:p>
          <a:p>
            <a:endParaRPr lang="sl-SI"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924944"/>
            <a:ext cx="4753816" cy="357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827584" y="3717032"/>
            <a:ext cx="2725224" cy="2171898"/>
          </a:xfrm>
          <a:prstGeom prst="rect">
            <a:avLst/>
          </a:prstGeom>
        </p:spPr>
      </p:pic>
    </p:spTree>
    <p:extLst>
      <p:ext uri="{BB962C8B-B14F-4D97-AF65-F5344CB8AC3E}">
        <p14:creationId xmlns:p14="http://schemas.microsoft.com/office/powerpoint/2010/main" val="422317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In še malo filmčkov</a:t>
            </a:r>
            <a:endParaRPr lang="sl-SI" dirty="0"/>
          </a:p>
        </p:txBody>
      </p:sp>
      <p:sp>
        <p:nvSpPr>
          <p:cNvPr id="6" name="Content Placeholder 5"/>
          <p:cNvSpPr>
            <a:spLocks noGrp="1"/>
          </p:cNvSpPr>
          <p:nvPr>
            <p:ph idx="1"/>
          </p:nvPr>
        </p:nvSpPr>
        <p:spPr/>
        <p:txBody>
          <a:bodyPr/>
          <a:lstStyle/>
          <a:p>
            <a:r>
              <a:rPr lang="sl-SI" b="1" i="1" dirty="0">
                <a:hlinkClick r:id="rId2"/>
              </a:rPr>
              <a:t>NUMB3RS, </a:t>
            </a:r>
            <a:r>
              <a:rPr lang="sl-SI" b="1" dirty="0">
                <a:hlinkClick r:id="rId2"/>
              </a:rPr>
              <a:t>“Black Swan” (</a:t>
            </a:r>
            <a:r>
              <a:rPr lang="sl-SI" b="1" dirty="0" smtClean="0">
                <a:hlinkClick r:id="rId2"/>
              </a:rPr>
              <a:t>7:55)</a:t>
            </a:r>
            <a:endParaRPr lang="sl-SI" dirty="0"/>
          </a:p>
          <a:p>
            <a:r>
              <a:rPr lang="sl-SI" dirty="0">
                <a:hlinkClick r:id="rId3"/>
              </a:rPr>
              <a:t>https://pi.math.cornell.edu/~</a:t>
            </a:r>
            <a:r>
              <a:rPr lang="sl-SI" dirty="0" smtClean="0">
                <a:hlinkClick r:id="rId3"/>
              </a:rPr>
              <a:t>numb3rs/lipa/black_swan.html</a:t>
            </a:r>
            <a:r>
              <a:rPr lang="sl-SI" dirty="0"/>
              <a:t>  (</a:t>
            </a:r>
            <a:r>
              <a:rPr lang="sl-SI" dirty="0">
                <a:hlinkClick r:id="rId4"/>
              </a:rPr>
              <a:t>https://pi.math.cornell.edu/~numb3rs</a:t>
            </a:r>
            <a:r>
              <a:rPr lang="sl-SI" dirty="0" smtClean="0">
                <a:hlinkClick r:id="rId4"/>
              </a:rPr>
              <a:t>/</a:t>
            </a:r>
            <a:r>
              <a:rPr lang="sl-SI" dirty="0" smtClean="0"/>
              <a:t>)</a:t>
            </a:r>
          </a:p>
          <a:p>
            <a:r>
              <a:rPr lang="sl-SI" dirty="0" smtClean="0">
                <a:hlinkClick r:id="rId5"/>
              </a:rPr>
              <a:t>http</a:t>
            </a:r>
            <a:r>
              <a:rPr lang="sl-SI" dirty="0">
                <a:hlinkClick r:id="rId5"/>
              </a:rPr>
              <a:t>://numb3rs.</a:t>
            </a:r>
            <a:r>
              <a:rPr lang="sl-SI" dirty="0" err="1">
                <a:hlinkClick r:id="rId5"/>
              </a:rPr>
              <a:t>wolfram</a:t>
            </a:r>
            <a:r>
              <a:rPr lang="sl-SI" dirty="0">
                <a:hlinkClick r:id="rId5"/>
              </a:rPr>
              <a:t>.com/413</a:t>
            </a:r>
            <a:r>
              <a:rPr lang="sl-SI" dirty="0" smtClean="0">
                <a:hlinkClick r:id="rId5"/>
              </a:rPr>
              <a:t>/</a:t>
            </a:r>
            <a:r>
              <a:rPr lang="sl-SI" dirty="0" smtClean="0"/>
              <a:t> </a:t>
            </a:r>
            <a:endParaRPr lang="sl-SI"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4077072"/>
            <a:ext cx="4323495" cy="263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327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Model</a:t>
            </a:r>
            <a:endParaRPr lang="sl-SI" dirty="0"/>
          </a:p>
        </p:txBody>
      </p:sp>
      <p:sp>
        <p:nvSpPr>
          <p:cNvPr id="3" name="Text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3649923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Model</a:t>
            </a:r>
            <a:endParaRPr lang="sl-SI" dirty="0"/>
          </a:p>
        </p:txBody>
      </p:sp>
      <p:sp>
        <p:nvSpPr>
          <p:cNvPr id="5" name="Content Placeholder 4"/>
          <p:cNvSpPr>
            <a:spLocks noGrp="1"/>
          </p:cNvSpPr>
          <p:nvPr>
            <p:ph idx="1"/>
          </p:nvPr>
        </p:nvSpPr>
        <p:spPr/>
        <p:txBody>
          <a:bodyPr/>
          <a:lstStyle/>
          <a:p>
            <a:r>
              <a:rPr lang="sl-SI" dirty="0" smtClean="0"/>
              <a:t>Graf</a:t>
            </a:r>
          </a:p>
          <a:p>
            <a:r>
              <a:rPr lang="sl-SI" dirty="0" smtClean="0"/>
              <a:t>Usmerjene povezave</a:t>
            </a:r>
          </a:p>
          <a:p>
            <a:r>
              <a:rPr lang="sl-SI" dirty="0" smtClean="0"/>
              <a:t>Vrednosti na povezavah?</a:t>
            </a:r>
          </a:p>
          <a:p>
            <a:pPr lvl="1"/>
            <a:endParaRPr lang="sl-SI" dirty="0" smtClean="0"/>
          </a:p>
          <a:p>
            <a:endParaRPr lang="sl-SI" dirty="0"/>
          </a:p>
        </p:txBody>
      </p:sp>
    </p:spTree>
    <p:extLst>
      <p:ext uri="{BB962C8B-B14F-4D97-AF65-F5344CB8AC3E}">
        <p14:creationId xmlns:p14="http://schemas.microsoft.com/office/powerpoint/2010/main" val="3218230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4"/>
          <p:cNvGrpSpPr>
            <a:grpSpLocks/>
          </p:cNvGrpSpPr>
          <p:nvPr/>
        </p:nvGrpSpPr>
        <p:grpSpPr bwMode="auto">
          <a:xfrm>
            <a:off x="395536" y="260648"/>
            <a:ext cx="7005638" cy="4005262"/>
            <a:chOff x="219" y="0"/>
            <a:chExt cx="4413" cy="2522"/>
          </a:xfrm>
        </p:grpSpPr>
        <p:sp>
          <p:nvSpPr>
            <p:cNvPr id="5" name="Line 3"/>
            <p:cNvSpPr>
              <a:spLocks noChangeShapeType="1"/>
            </p:cNvSpPr>
            <p:nvPr/>
          </p:nvSpPr>
          <p:spPr bwMode="auto">
            <a:xfrm rot="10800000">
              <a:off x="2248" y="1891"/>
              <a:ext cx="2097" cy="413"/>
            </a:xfrm>
            <a:prstGeom prst="line">
              <a:avLst/>
            </a:prstGeom>
            <a:noFill/>
            <a:ln w="25400" cap="flat">
              <a:solidFill>
                <a:srgbClr val="000000"/>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6" name="Line 4"/>
            <p:cNvSpPr>
              <a:spLocks noChangeShapeType="1"/>
            </p:cNvSpPr>
            <p:nvPr/>
          </p:nvSpPr>
          <p:spPr bwMode="auto">
            <a:xfrm flipH="1">
              <a:off x="492" y="1175"/>
              <a:ext cx="1152" cy="1085"/>
            </a:xfrm>
            <a:prstGeom prst="line">
              <a:avLst/>
            </a:prstGeom>
            <a:ln w="19050" cap="flat" cmpd="sng" algn="ctr">
              <a:solidFill>
                <a:schemeClr val="tx1"/>
              </a:solidFill>
              <a:prstDash val="solid"/>
              <a:round/>
              <a:headEnd type="arrow" w="med" len="med"/>
              <a:tailEnd type="arrow" w="med" len="med"/>
            </a:ln>
            <a:extLst/>
          </p:spPr>
          <p:style>
            <a:lnRef idx="0">
              <a:scrgbClr r="0" g="0" b="0"/>
            </a:lnRef>
            <a:fillRef idx="0">
              <a:scrgbClr r="0" g="0" b="0"/>
            </a:fillRef>
            <a:effectRef idx="0">
              <a:scrgbClr r="0" g="0" b="0"/>
            </a:effectRef>
            <a:fontRef idx="minor">
              <a:schemeClr val="tx1"/>
            </a:fontRef>
          </p:style>
          <p:txBody>
            <a:bodyPr lIns="0" tIns="0" rIns="0" bIns="0"/>
            <a:lstStyle/>
            <a:p>
              <a:endParaRPr lang="sl-SI"/>
            </a:p>
          </p:txBody>
        </p:sp>
        <p:sp>
          <p:nvSpPr>
            <p:cNvPr id="7" name="Line 5"/>
            <p:cNvSpPr>
              <a:spLocks noChangeShapeType="1"/>
            </p:cNvSpPr>
            <p:nvPr/>
          </p:nvSpPr>
          <p:spPr bwMode="auto">
            <a:xfrm flipH="1">
              <a:off x="1757" y="1115"/>
              <a:ext cx="1184" cy="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8" name="Line 6"/>
            <p:cNvSpPr>
              <a:spLocks noChangeShapeType="1"/>
            </p:cNvSpPr>
            <p:nvPr/>
          </p:nvSpPr>
          <p:spPr bwMode="auto">
            <a:xfrm rot="10800000" flipH="1">
              <a:off x="1779" y="141"/>
              <a:ext cx="0" cy="787"/>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9" name="Line 7"/>
            <p:cNvSpPr>
              <a:spLocks noChangeShapeType="1"/>
            </p:cNvSpPr>
            <p:nvPr/>
          </p:nvSpPr>
          <p:spPr bwMode="auto">
            <a:xfrm rot="10800000">
              <a:off x="3685" y="193"/>
              <a:ext cx="741" cy="201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0" name="Line 8"/>
            <p:cNvSpPr>
              <a:spLocks noChangeShapeType="1"/>
            </p:cNvSpPr>
            <p:nvPr/>
          </p:nvSpPr>
          <p:spPr bwMode="auto">
            <a:xfrm flipH="1">
              <a:off x="3069" y="268"/>
              <a:ext cx="531" cy="885"/>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1" name="Line 9"/>
            <p:cNvSpPr>
              <a:spLocks noChangeShapeType="1"/>
            </p:cNvSpPr>
            <p:nvPr/>
          </p:nvSpPr>
          <p:spPr bwMode="auto">
            <a:xfrm rot="10800000">
              <a:off x="3172" y="1188"/>
              <a:ext cx="1201" cy="1058"/>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 name="Line 10"/>
            <p:cNvSpPr>
              <a:spLocks noChangeShapeType="1"/>
            </p:cNvSpPr>
            <p:nvPr/>
          </p:nvSpPr>
          <p:spPr bwMode="auto">
            <a:xfrm flipH="1">
              <a:off x="382" y="2399"/>
              <a:ext cx="3963" cy="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3" name="Line 11"/>
            <p:cNvSpPr>
              <a:spLocks noChangeShapeType="1"/>
            </p:cNvSpPr>
            <p:nvPr/>
          </p:nvSpPr>
          <p:spPr bwMode="auto">
            <a:xfrm rot="10800000">
              <a:off x="386" y="793"/>
              <a:ext cx="0" cy="1425"/>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4" name="Line 12"/>
            <p:cNvSpPr>
              <a:spLocks noChangeShapeType="1"/>
            </p:cNvSpPr>
            <p:nvPr/>
          </p:nvSpPr>
          <p:spPr bwMode="auto">
            <a:xfrm rot="10800000">
              <a:off x="531" y="773"/>
              <a:ext cx="1092" cy="281"/>
            </a:xfrm>
            <a:prstGeom prst="line">
              <a:avLst/>
            </a:prstGeom>
            <a:ln w="19050" cap="flat" cmpd="sng" algn="ctr">
              <a:solidFill>
                <a:schemeClr val="tx1"/>
              </a:solidFill>
              <a:prstDash val="solid"/>
              <a:round/>
              <a:headEnd type="arrow" w="med" len="med"/>
              <a:tailEnd type="arrow" w="med" len="med"/>
            </a:ln>
            <a:extLst/>
          </p:spPr>
          <p:style>
            <a:lnRef idx="0">
              <a:scrgbClr r="0" g="0" b="0"/>
            </a:lnRef>
            <a:fillRef idx="0">
              <a:scrgbClr r="0" g="0" b="0"/>
            </a:fillRef>
            <a:effectRef idx="0">
              <a:scrgbClr r="0" g="0" b="0"/>
            </a:effectRef>
            <a:fontRef idx="minor">
              <a:schemeClr val="tx1"/>
            </a:fontRef>
          </p:style>
          <p:txBody>
            <a:bodyPr lIns="0" tIns="0" rIns="0" bIns="0"/>
            <a:lstStyle/>
            <a:p>
              <a:endParaRPr lang="sl-SI"/>
            </a:p>
          </p:txBody>
        </p:sp>
        <p:sp>
          <p:nvSpPr>
            <p:cNvPr id="15" name="Line 13"/>
            <p:cNvSpPr>
              <a:spLocks noChangeShapeType="1"/>
            </p:cNvSpPr>
            <p:nvPr/>
          </p:nvSpPr>
          <p:spPr bwMode="auto">
            <a:xfrm flipH="1">
              <a:off x="427" y="211"/>
              <a:ext cx="1217" cy="483"/>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6" name="Line 14"/>
            <p:cNvSpPr>
              <a:spLocks noChangeShapeType="1"/>
            </p:cNvSpPr>
            <p:nvPr/>
          </p:nvSpPr>
          <p:spPr bwMode="auto">
            <a:xfrm rot="10800000">
              <a:off x="1818" y="168"/>
              <a:ext cx="1137" cy="859"/>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7" name="Line 15"/>
            <p:cNvSpPr>
              <a:spLocks noChangeShapeType="1"/>
            </p:cNvSpPr>
            <p:nvPr/>
          </p:nvSpPr>
          <p:spPr bwMode="auto">
            <a:xfrm flipH="1">
              <a:off x="1772" y="162"/>
              <a:ext cx="1765" cy="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8" name="Line 16"/>
            <p:cNvSpPr>
              <a:spLocks noChangeShapeType="1"/>
            </p:cNvSpPr>
            <p:nvPr/>
          </p:nvSpPr>
          <p:spPr bwMode="auto">
            <a:xfrm rot="10800000">
              <a:off x="1756" y="1094"/>
              <a:ext cx="367" cy="599"/>
            </a:xfrm>
            <a:prstGeom prst="line">
              <a:avLst/>
            </a:prstGeom>
            <a:noFill/>
            <a:ln w="25400" cap="flat">
              <a:solidFill>
                <a:srgbClr val="000000"/>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9" name="Line 17"/>
            <p:cNvSpPr>
              <a:spLocks noChangeShapeType="1"/>
            </p:cNvSpPr>
            <p:nvPr/>
          </p:nvSpPr>
          <p:spPr bwMode="auto">
            <a:xfrm flipH="1">
              <a:off x="2209" y="1190"/>
              <a:ext cx="746" cy="654"/>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0" name="Line 18"/>
            <p:cNvSpPr>
              <a:spLocks noChangeShapeType="1"/>
            </p:cNvSpPr>
            <p:nvPr/>
          </p:nvSpPr>
          <p:spPr bwMode="auto">
            <a:xfrm flipH="1">
              <a:off x="384" y="1885"/>
              <a:ext cx="1657" cy="475"/>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1" name="Oval 19"/>
            <p:cNvSpPr>
              <a:spLocks/>
            </p:cNvSpPr>
            <p:nvPr/>
          </p:nvSpPr>
          <p:spPr bwMode="auto">
            <a:xfrm>
              <a:off x="240" y="567"/>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sl-SI" dirty="0">
                  <a:ea typeface="Lucida Sans" charset="0"/>
                  <a:cs typeface="Lucida Sans" charset="0"/>
                </a:rPr>
                <a:t>0</a:t>
              </a:r>
              <a:endParaRPr lang="en-US" sz="1800" dirty="0">
                <a:solidFill>
                  <a:schemeClr val="tx1"/>
                </a:solidFill>
                <a:ea typeface="Lucida Sans" charset="0"/>
                <a:cs typeface="Lucida Sans" charset="0"/>
              </a:endParaRPr>
            </a:p>
          </p:txBody>
        </p:sp>
        <p:sp>
          <p:nvSpPr>
            <p:cNvPr id="22" name="Oval 20"/>
            <p:cNvSpPr>
              <a:spLocks/>
            </p:cNvSpPr>
            <p:nvPr/>
          </p:nvSpPr>
          <p:spPr bwMode="auto">
            <a:xfrm>
              <a:off x="240" y="2236"/>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en-US" sz="1800">
                  <a:solidFill>
                    <a:schemeClr val="tx1"/>
                  </a:solidFill>
                  <a:ea typeface="Lucida Sans" charset="0"/>
                  <a:cs typeface="Lucida Sans" charset="0"/>
                </a:rPr>
                <a:t>4</a:t>
              </a:r>
            </a:p>
          </p:txBody>
        </p:sp>
        <p:sp>
          <p:nvSpPr>
            <p:cNvPr id="23" name="Oval 21"/>
            <p:cNvSpPr>
              <a:spLocks/>
            </p:cNvSpPr>
            <p:nvPr/>
          </p:nvSpPr>
          <p:spPr bwMode="auto">
            <a:xfrm>
              <a:off x="1645" y="953"/>
              <a:ext cx="283"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en-US" sz="1800" dirty="0">
                  <a:solidFill>
                    <a:schemeClr val="tx1"/>
                  </a:solidFill>
                  <a:ea typeface="Lucida Sans" charset="0"/>
                  <a:cs typeface="Lucida Sans" charset="0"/>
                </a:rPr>
                <a:t>7</a:t>
              </a:r>
            </a:p>
          </p:txBody>
        </p:sp>
        <p:sp>
          <p:nvSpPr>
            <p:cNvPr id="24" name="Oval 22"/>
            <p:cNvSpPr>
              <a:spLocks/>
            </p:cNvSpPr>
            <p:nvPr/>
          </p:nvSpPr>
          <p:spPr bwMode="auto">
            <a:xfrm>
              <a:off x="1634" y="6"/>
              <a:ext cx="283"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en-US" sz="1800">
                  <a:solidFill>
                    <a:schemeClr val="tx1"/>
                  </a:solidFill>
                  <a:ea typeface="Lucida Sans" charset="0"/>
                  <a:cs typeface="Lucida Sans" charset="0"/>
                </a:rPr>
                <a:t>1</a:t>
              </a:r>
            </a:p>
          </p:txBody>
        </p:sp>
        <p:sp>
          <p:nvSpPr>
            <p:cNvPr id="25" name="Oval 23"/>
            <p:cNvSpPr>
              <a:spLocks/>
            </p:cNvSpPr>
            <p:nvPr/>
          </p:nvSpPr>
          <p:spPr bwMode="auto">
            <a:xfrm>
              <a:off x="3550" y="0"/>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en-US" sz="1800">
                  <a:solidFill>
                    <a:schemeClr val="tx1"/>
                  </a:solidFill>
                  <a:ea typeface="Lucida Sans" charset="0"/>
                  <a:cs typeface="Lucida Sans" charset="0"/>
                </a:rPr>
                <a:t>3</a:t>
              </a:r>
            </a:p>
          </p:txBody>
        </p:sp>
        <p:sp>
          <p:nvSpPr>
            <p:cNvPr id="26" name="Oval 24"/>
            <p:cNvSpPr>
              <a:spLocks/>
            </p:cNvSpPr>
            <p:nvPr/>
          </p:nvSpPr>
          <p:spPr bwMode="auto">
            <a:xfrm>
              <a:off x="2048" y="1703"/>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en-US" sz="1800">
                  <a:solidFill>
                    <a:schemeClr val="tx1"/>
                  </a:solidFill>
                  <a:ea typeface="Lucida Sans" charset="0"/>
                  <a:cs typeface="Lucida Sans" charset="0"/>
                </a:rPr>
                <a:t>5</a:t>
              </a:r>
            </a:p>
          </p:txBody>
        </p:sp>
        <p:sp>
          <p:nvSpPr>
            <p:cNvPr id="27" name="Oval 25"/>
            <p:cNvSpPr>
              <a:spLocks/>
            </p:cNvSpPr>
            <p:nvPr/>
          </p:nvSpPr>
          <p:spPr bwMode="auto">
            <a:xfrm>
              <a:off x="2962" y="974"/>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en-US" sz="1800">
                  <a:solidFill>
                    <a:schemeClr val="tx1"/>
                  </a:solidFill>
                  <a:ea typeface="Lucida Sans" charset="0"/>
                  <a:cs typeface="Lucida Sans" charset="0"/>
                </a:rPr>
                <a:t>2</a:t>
              </a:r>
            </a:p>
          </p:txBody>
        </p:sp>
        <p:sp>
          <p:nvSpPr>
            <p:cNvPr id="28" name="Oval 26"/>
            <p:cNvSpPr>
              <a:spLocks/>
            </p:cNvSpPr>
            <p:nvPr/>
          </p:nvSpPr>
          <p:spPr bwMode="auto">
            <a:xfrm>
              <a:off x="4348" y="2221"/>
              <a:ext cx="284"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en-US" sz="1800">
                  <a:solidFill>
                    <a:schemeClr val="tx1"/>
                  </a:solidFill>
                  <a:ea typeface="Lucida Sans" charset="0"/>
                  <a:cs typeface="Lucida Sans" charset="0"/>
                </a:rPr>
                <a:t>6</a:t>
              </a:r>
            </a:p>
          </p:txBody>
        </p:sp>
        <p:sp>
          <p:nvSpPr>
            <p:cNvPr id="30" name="Oval 28"/>
            <p:cNvSpPr>
              <a:spLocks/>
            </p:cNvSpPr>
            <p:nvPr/>
          </p:nvSpPr>
          <p:spPr bwMode="auto">
            <a:xfrm>
              <a:off x="1521" y="1334"/>
              <a:ext cx="425"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6</a:t>
              </a:r>
            </a:p>
          </p:txBody>
        </p:sp>
        <p:sp>
          <p:nvSpPr>
            <p:cNvPr id="31" name="Oval 29"/>
            <p:cNvSpPr>
              <a:spLocks/>
            </p:cNvSpPr>
            <p:nvPr/>
          </p:nvSpPr>
          <p:spPr bwMode="auto">
            <a:xfrm>
              <a:off x="219" y="1296"/>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a:t>
              </a:r>
              <a:r>
                <a:rPr lang="en-US" sz="1800" dirty="0" smtClean="0">
                  <a:solidFill>
                    <a:schemeClr val="tx1"/>
                  </a:solidFill>
                  <a:ea typeface="Lucida Sans" charset="0"/>
                  <a:cs typeface="Lucida Sans" charset="0"/>
                </a:rPr>
                <a:t>9</a:t>
              </a:r>
              <a:endParaRPr lang="en-US" sz="1800" dirty="0">
                <a:solidFill>
                  <a:schemeClr val="tx1"/>
                </a:solidFill>
                <a:ea typeface="Lucida Sans" charset="0"/>
                <a:cs typeface="Lucida Sans" charset="0"/>
              </a:endParaRPr>
            </a:p>
          </p:txBody>
        </p:sp>
        <p:sp>
          <p:nvSpPr>
            <p:cNvPr id="32" name="Oval 30"/>
            <p:cNvSpPr>
              <a:spLocks/>
            </p:cNvSpPr>
            <p:nvPr/>
          </p:nvSpPr>
          <p:spPr bwMode="auto">
            <a:xfrm>
              <a:off x="971" y="814"/>
              <a:ext cx="212"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8</a:t>
              </a:r>
            </a:p>
          </p:txBody>
        </p:sp>
        <p:sp>
          <p:nvSpPr>
            <p:cNvPr id="33" name="Oval 31"/>
            <p:cNvSpPr>
              <a:spLocks/>
            </p:cNvSpPr>
            <p:nvPr/>
          </p:nvSpPr>
          <p:spPr bwMode="auto">
            <a:xfrm>
              <a:off x="1360" y="1934"/>
              <a:ext cx="263"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4</a:t>
              </a:r>
            </a:p>
          </p:txBody>
        </p:sp>
        <p:sp>
          <p:nvSpPr>
            <p:cNvPr id="34" name="Oval 32"/>
            <p:cNvSpPr>
              <a:spLocks/>
            </p:cNvSpPr>
            <p:nvPr/>
          </p:nvSpPr>
          <p:spPr bwMode="auto">
            <a:xfrm>
              <a:off x="949" y="1601"/>
              <a:ext cx="255"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dirty="0">
                  <a:solidFill>
                    <a:schemeClr val="tx1"/>
                  </a:solidFill>
                  <a:ea typeface="Lucida Sans" charset="0"/>
                  <a:cs typeface="Lucida Sans" charset="0"/>
                </a:rPr>
                <a:t>5</a:t>
              </a:r>
            </a:p>
          </p:txBody>
        </p:sp>
        <p:sp>
          <p:nvSpPr>
            <p:cNvPr id="35" name="Oval 33"/>
            <p:cNvSpPr>
              <a:spLocks/>
            </p:cNvSpPr>
            <p:nvPr/>
          </p:nvSpPr>
          <p:spPr bwMode="auto">
            <a:xfrm>
              <a:off x="2254" y="1027"/>
              <a:ext cx="283"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7</a:t>
              </a:r>
            </a:p>
          </p:txBody>
        </p:sp>
        <p:sp>
          <p:nvSpPr>
            <p:cNvPr id="36" name="Oval 34"/>
            <p:cNvSpPr>
              <a:spLocks/>
            </p:cNvSpPr>
            <p:nvPr/>
          </p:nvSpPr>
          <p:spPr bwMode="auto">
            <a:xfrm>
              <a:off x="2480" y="1395"/>
              <a:ext cx="277"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a:t>
              </a:r>
              <a:r>
                <a:rPr lang="en-US" sz="1800" dirty="0" smtClean="0">
                  <a:solidFill>
                    <a:schemeClr val="tx1"/>
                  </a:solidFill>
                  <a:ea typeface="Lucida Sans" charset="0"/>
                  <a:cs typeface="Lucida Sans" charset="0"/>
                </a:rPr>
                <a:t>1</a:t>
              </a:r>
              <a:endParaRPr lang="en-US" sz="1800" dirty="0">
                <a:solidFill>
                  <a:schemeClr val="tx1"/>
                </a:solidFill>
                <a:ea typeface="Lucida Sans" charset="0"/>
                <a:cs typeface="Lucida Sans" charset="0"/>
              </a:endParaRPr>
            </a:p>
          </p:txBody>
        </p:sp>
        <p:sp>
          <p:nvSpPr>
            <p:cNvPr id="37" name="Oval 35"/>
            <p:cNvSpPr>
              <a:spLocks/>
            </p:cNvSpPr>
            <p:nvPr/>
          </p:nvSpPr>
          <p:spPr bwMode="auto">
            <a:xfrm>
              <a:off x="942" y="339"/>
              <a:ext cx="270"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dirty="0">
                  <a:solidFill>
                    <a:schemeClr val="tx1"/>
                  </a:solidFill>
                  <a:ea typeface="Lucida Sans" charset="0"/>
                  <a:cs typeface="Lucida Sans" charset="0"/>
                </a:rPr>
                <a:t>5</a:t>
              </a:r>
            </a:p>
          </p:txBody>
        </p:sp>
        <p:sp>
          <p:nvSpPr>
            <p:cNvPr id="38" name="Oval 36"/>
            <p:cNvSpPr>
              <a:spLocks/>
            </p:cNvSpPr>
            <p:nvPr/>
          </p:nvSpPr>
          <p:spPr bwMode="auto">
            <a:xfrm>
              <a:off x="1644" y="424"/>
              <a:ext cx="269"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4</a:t>
              </a:r>
            </a:p>
          </p:txBody>
        </p:sp>
        <p:sp>
          <p:nvSpPr>
            <p:cNvPr id="39" name="Oval 37"/>
            <p:cNvSpPr>
              <a:spLocks/>
            </p:cNvSpPr>
            <p:nvPr/>
          </p:nvSpPr>
          <p:spPr bwMode="auto">
            <a:xfrm>
              <a:off x="2261" y="56"/>
              <a:ext cx="269"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15</a:t>
              </a:r>
            </a:p>
          </p:txBody>
        </p:sp>
        <p:sp>
          <p:nvSpPr>
            <p:cNvPr id="40" name="Oval 38"/>
            <p:cNvSpPr>
              <a:spLocks/>
            </p:cNvSpPr>
            <p:nvPr/>
          </p:nvSpPr>
          <p:spPr bwMode="auto">
            <a:xfrm>
              <a:off x="3210" y="594"/>
              <a:ext cx="270"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3</a:t>
              </a:r>
            </a:p>
          </p:txBody>
        </p:sp>
        <p:sp>
          <p:nvSpPr>
            <p:cNvPr id="41" name="Oval 39"/>
            <p:cNvSpPr>
              <a:spLocks/>
            </p:cNvSpPr>
            <p:nvPr/>
          </p:nvSpPr>
          <p:spPr bwMode="auto">
            <a:xfrm>
              <a:off x="2261" y="523"/>
              <a:ext cx="269"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12</a:t>
              </a:r>
            </a:p>
          </p:txBody>
        </p:sp>
        <p:sp>
          <p:nvSpPr>
            <p:cNvPr id="42" name="Oval 40"/>
            <p:cNvSpPr>
              <a:spLocks/>
            </p:cNvSpPr>
            <p:nvPr/>
          </p:nvSpPr>
          <p:spPr bwMode="auto">
            <a:xfrm>
              <a:off x="2218" y="2317"/>
              <a:ext cx="347"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a:t>
              </a:r>
              <a:r>
                <a:rPr lang="en-US" sz="1800" dirty="0" smtClean="0">
                  <a:solidFill>
                    <a:schemeClr val="tx1"/>
                  </a:solidFill>
                  <a:ea typeface="Lucida Sans" charset="0"/>
                  <a:cs typeface="Lucida Sans" charset="0"/>
                </a:rPr>
                <a:t>20</a:t>
              </a:r>
              <a:endParaRPr lang="en-US" sz="1800" dirty="0">
                <a:solidFill>
                  <a:schemeClr val="tx1"/>
                </a:solidFill>
                <a:ea typeface="Lucida Sans" charset="0"/>
                <a:cs typeface="Lucida Sans" charset="0"/>
              </a:endParaRPr>
            </a:p>
          </p:txBody>
        </p:sp>
        <p:sp>
          <p:nvSpPr>
            <p:cNvPr id="43" name="Oval 41"/>
            <p:cNvSpPr>
              <a:spLocks/>
            </p:cNvSpPr>
            <p:nvPr/>
          </p:nvSpPr>
          <p:spPr bwMode="auto">
            <a:xfrm>
              <a:off x="2906" y="1955"/>
              <a:ext cx="347"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13</a:t>
              </a:r>
            </a:p>
          </p:txBody>
        </p:sp>
        <p:sp>
          <p:nvSpPr>
            <p:cNvPr id="44" name="Oval 42"/>
            <p:cNvSpPr>
              <a:spLocks/>
            </p:cNvSpPr>
            <p:nvPr/>
          </p:nvSpPr>
          <p:spPr bwMode="auto">
            <a:xfrm>
              <a:off x="3444" y="1466"/>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11</a:t>
              </a:r>
            </a:p>
          </p:txBody>
        </p:sp>
        <p:sp>
          <p:nvSpPr>
            <p:cNvPr id="45" name="Oval 43"/>
            <p:cNvSpPr>
              <a:spLocks/>
            </p:cNvSpPr>
            <p:nvPr/>
          </p:nvSpPr>
          <p:spPr bwMode="auto">
            <a:xfrm>
              <a:off x="3841" y="963"/>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en-US" sz="1800">
                  <a:solidFill>
                    <a:schemeClr val="tx1"/>
                  </a:solidFill>
                  <a:ea typeface="Lucida Sans" charset="0"/>
                  <a:cs typeface="Lucida Sans" charset="0"/>
                </a:rPr>
                <a:t>9</a:t>
              </a:r>
            </a:p>
          </p:txBody>
        </p:sp>
        <p:sp>
          <p:nvSpPr>
            <p:cNvPr id="47" name="Oval 28"/>
            <p:cNvSpPr>
              <a:spLocks/>
            </p:cNvSpPr>
            <p:nvPr/>
          </p:nvSpPr>
          <p:spPr bwMode="auto">
            <a:xfrm>
              <a:off x="2019" y="1307"/>
              <a:ext cx="425"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3</a:t>
              </a:r>
              <a:endParaRPr lang="en-US" sz="1800" dirty="0">
                <a:solidFill>
                  <a:schemeClr val="tx1"/>
                </a:solidFill>
                <a:ea typeface="Lucida Sans" charset="0"/>
                <a:cs typeface="Lucida Sans" charset="0"/>
              </a:endParaRPr>
            </a:p>
          </p:txBody>
        </p:sp>
      </p:grpSp>
      <p:sp>
        <p:nvSpPr>
          <p:cNvPr id="46" name="TextBox 45"/>
          <p:cNvSpPr txBox="1"/>
          <p:nvPr/>
        </p:nvSpPr>
        <p:spPr>
          <a:xfrm>
            <a:off x="4157347" y="5157192"/>
            <a:ext cx="4303085" cy="1754326"/>
          </a:xfrm>
          <a:prstGeom prst="rect">
            <a:avLst/>
          </a:prstGeom>
          <a:noFill/>
        </p:spPr>
        <p:txBody>
          <a:bodyPr wrap="square" rtlCol="0">
            <a:spAutoFit/>
          </a:bodyPr>
          <a:lstStyle/>
          <a:p>
            <a:pPr marL="285750" indent="-285750">
              <a:buFont typeface="Arial" pitchFamily="34" charset="0"/>
              <a:buChar char="•"/>
            </a:pPr>
            <a:r>
              <a:rPr lang="sl-SI" dirty="0" smtClean="0"/>
              <a:t>Poišči vse poti iz </a:t>
            </a:r>
            <a:r>
              <a:rPr lang="sl-SI" dirty="0" smtClean="0"/>
              <a:t>1 </a:t>
            </a:r>
            <a:r>
              <a:rPr lang="sl-SI" dirty="0" smtClean="0"/>
              <a:t>v 2, </a:t>
            </a:r>
            <a:r>
              <a:rPr lang="sl-SI" dirty="0" smtClean="0"/>
              <a:t>iz 0 v 3, iz 0 v 2, </a:t>
            </a:r>
            <a:br>
              <a:rPr lang="sl-SI" dirty="0" smtClean="0"/>
            </a:br>
            <a:r>
              <a:rPr lang="sl-SI" dirty="0" smtClean="0"/>
              <a:t>iz </a:t>
            </a:r>
            <a:r>
              <a:rPr lang="sl-SI" dirty="0" smtClean="0"/>
              <a:t>0 v 6.</a:t>
            </a:r>
          </a:p>
          <a:p>
            <a:pPr marL="285750" indent="-285750">
              <a:buFont typeface="Arial" pitchFamily="34" charset="0"/>
              <a:buChar char="•"/>
            </a:pPr>
            <a:r>
              <a:rPr lang="sl-SI" dirty="0" smtClean="0"/>
              <a:t>Poišči najkrajšo pot iz 0 v 2, iz 0 v 6!</a:t>
            </a:r>
          </a:p>
          <a:p>
            <a:pPr marL="285750" indent="-285750">
              <a:buFont typeface="Arial" pitchFamily="34" charset="0"/>
              <a:buChar char="•"/>
            </a:pPr>
            <a:r>
              <a:rPr lang="sl-SI" dirty="0" smtClean="0"/>
              <a:t>Kaj pa iz 7 v 2?</a:t>
            </a:r>
          </a:p>
          <a:p>
            <a:pPr marL="285750" indent="-285750">
              <a:buFont typeface="Arial" pitchFamily="34" charset="0"/>
              <a:buChar char="•"/>
            </a:pPr>
            <a:r>
              <a:rPr lang="sl-SI" dirty="0" smtClean="0"/>
              <a:t>Kaj pa iz 4 v 1, iz 6 v …?</a:t>
            </a:r>
          </a:p>
          <a:p>
            <a:endParaRPr lang="sl-SI" dirty="0"/>
          </a:p>
        </p:txBody>
      </p:sp>
      <p:sp>
        <p:nvSpPr>
          <p:cNvPr id="48" name="Line 16"/>
          <p:cNvSpPr>
            <a:spLocks noChangeShapeType="1"/>
          </p:cNvSpPr>
          <p:nvPr/>
        </p:nvSpPr>
        <p:spPr bwMode="auto">
          <a:xfrm rot="10800000" flipH="1" flipV="1">
            <a:off x="3087295" y="2128236"/>
            <a:ext cx="480219" cy="859230"/>
          </a:xfrm>
          <a:prstGeom prst="line">
            <a:avLst/>
          </a:prstGeom>
          <a:noFill/>
          <a:ln w="25400" cap="flat">
            <a:solidFill>
              <a:srgbClr val="000000"/>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Tree>
    <p:extLst>
      <p:ext uri="{BB962C8B-B14F-4D97-AF65-F5344CB8AC3E}">
        <p14:creationId xmlns:p14="http://schemas.microsoft.com/office/powerpoint/2010/main" val="38257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RAZLIčice</a:t>
            </a:r>
            <a:endParaRPr lang="sl-SI" dirty="0"/>
          </a:p>
        </p:txBody>
      </p:sp>
      <p:sp>
        <p:nvSpPr>
          <p:cNvPr id="3" name="Text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2044850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RAZLIČICE</a:t>
            </a:r>
            <a:endParaRPr lang="sl-SI" dirty="0"/>
          </a:p>
        </p:txBody>
      </p:sp>
      <p:sp>
        <p:nvSpPr>
          <p:cNvPr id="3" name="Content Placeholder 2"/>
          <p:cNvSpPr>
            <a:spLocks noGrp="1"/>
          </p:cNvSpPr>
          <p:nvPr>
            <p:ph idx="1"/>
          </p:nvPr>
        </p:nvSpPr>
        <p:spPr/>
        <p:txBody>
          <a:bodyPr>
            <a:normAutofit fontScale="92500" lnSpcReduction="10000"/>
          </a:bodyPr>
          <a:lstStyle/>
          <a:p>
            <a:r>
              <a:rPr lang="sl-SI" dirty="0" smtClean="0"/>
              <a:t>Iz dane </a:t>
            </a:r>
            <a:r>
              <a:rPr lang="sl-SI" dirty="0" smtClean="0"/>
              <a:t>točke  (SSSP)</a:t>
            </a:r>
            <a:endParaRPr lang="sl-SI" dirty="0" smtClean="0"/>
          </a:p>
          <a:p>
            <a:pPr lvl="1"/>
            <a:r>
              <a:rPr lang="sl-SI" dirty="0" smtClean="0"/>
              <a:t>do vseh ostalih</a:t>
            </a:r>
          </a:p>
          <a:p>
            <a:pPr lvl="1"/>
            <a:r>
              <a:rPr lang="sl-SI" dirty="0"/>
              <a:t>d</a:t>
            </a:r>
            <a:r>
              <a:rPr lang="sl-SI" dirty="0" smtClean="0"/>
              <a:t>o natanko ene </a:t>
            </a:r>
          </a:p>
          <a:p>
            <a:pPr lvl="1"/>
            <a:r>
              <a:rPr lang="sl-SI" dirty="0" smtClean="0"/>
              <a:t>Iz vseh do dane točke </a:t>
            </a:r>
          </a:p>
          <a:p>
            <a:pPr lvl="2"/>
            <a:r>
              <a:rPr lang="sl-SI" dirty="0" smtClean="0"/>
              <a:t>Le obrnemo smer povezav in imamo problem "iz dane točke do vseh ostalih"</a:t>
            </a:r>
          </a:p>
          <a:p>
            <a:r>
              <a:rPr lang="sl-SI" dirty="0" smtClean="0"/>
              <a:t>Med vsemi pari </a:t>
            </a:r>
            <a:r>
              <a:rPr lang="sl-SI" dirty="0" smtClean="0"/>
              <a:t>točk (APSP)</a:t>
            </a:r>
            <a:endParaRPr lang="sl-SI" dirty="0" smtClean="0"/>
          </a:p>
          <a:p>
            <a:r>
              <a:rPr lang="sl-SI" dirty="0" smtClean="0"/>
              <a:t>Poleg tega:</a:t>
            </a:r>
          </a:p>
          <a:p>
            <a:pPr lvl="1"/>
            <a:r>
              <a:rPr lang="sl-SI" dirty="0" smtClean="0"/>
              <a:t>Ali potrebujemo le vrednost</a:t>
            </a:r>
          </a:p>
          <a:p>
            <a:pPr lvl="1"/>
            <a:r>
              <a:rPr lang="sl-SI" dirty="0" smtClean="0"/>
              <a:t>Ali potrebujemo tudi pot</a:t>
            </a:r>
          </a:p>
          <a:p>
            <a:pPr lvl="1"/>
            <a:endParaRPr lang="sl-SI" dirty="0" smtClean="0"/>
          </a:p>
          <a:p>
            <a:endParaRPr lang="sl-SI" dirty="0" smtClean="0"/>
          </a:p>
          <a:p>
            <a:endParaRPr lang="sl-SI" dirty="0" smtClean="0"/>
          </a:p>
          <a:p>
            <a:endParaRPr lang="sl-SI" dirty="0"/>
          </a:p>
        </p:txBody>
      </p:sp>
      <p:pic>
        <p:nvPicPr>
          <p:cNvPr id="4" name="Picture 3"/>
          <p:cNvPicPr>
            <a:picLocks noChangeAspect="1"/>
          </p:cNvPicPr>
          <p:nvPr/>
        </p:nvPicPr>
        <p:blipFill>
          <a:blip r:embed="rId2"/>
          <a:stretch>
            <a:fillRect/>
          </a:stretch>
        </p:blipFill>
        <p:spPr>
          <a:xfrm>
            <a:off x="5220072" y="1124744"/>
            <a:ext cx="3741986" cy="2202118"/>
          </a:xfrm>
          <a:prstGeom prst="rect">
            <a:avLst/>
          </a:prstGeom>
        </p:spPr>
      </p:pic>
    </p:spTree>
    <p:extLst>
      <p:ext uri="{BB962C8B-B14F-4D97-AF65-F5344CB8AC3E}">
        <p14:creationId xmlns:p14="http://schemas.microsoft.com/office/powerpoint/2010/main" val="41929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Cikli</a:t>
            </a:r>
            <a:endParaRPr lang="sl-SI" dirty="0"/>
          </a:p>
        </p:txBody>
      </p:sp>
      <p:sp>
        <p:nvSpPr>
          <p:cNvPr id="5" name="Content Placeholder 4"/>
          <p:cNvSpPr>
            <a:spLocks noGrp="1"/>
          </p:cNvSpPr>
          <p:nvPr>
            <p:ph idx="1"/>
          </p:nvPr>
        </p:nvSpPr>
        <p:spPr/>
        <p:txBody>
          <a:bodyPr/>
          <a:lstStyle/>
          <a:p>
            <a:r>
              <a:rPr lang="sl-SI" dirty="0" smtClean="0"/>
              <a:t>Zakaj nas pozitivni in ničelni cikli ne skrbijo (jih ignoriramo)</a:t>
            </a:r>
          </a:p>
          <a:p>
            <a:r>
              <a:rPr lang="sl-SI" dirty="0"/>
              <a:t>Negativni cikli</a:t>
            </a:r>
          </a:p>
          <a:p>
            <a:pPr lvl="1"/>
            <a:endParaRPr lang="sl-SI" dirty="0" smtClean="0"/>
          </a:p>
          <a:p>
            <a:endParaRPr lang="sl-SI" dirty="0"/>
          </a:p>
        </p:txBody>
      </p:sp>
    </p:spTree>
    <p:extLst>
      <p:ext uri="{BB962C8B-B14F-4D97-AF65-F5344CB8AC3E}">
        <p14:creationId xmlns:p14="http://schemas.microsoft.com/office/powerpoint/2010/main" val="5573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Problem ciklov</a:t>
            </a:r>
            <a:endParaRPr lang="sl-SI" dirty="0"/>
          </a:p>
        </p:txBody>
      </p:sp>
      <p:grpSp>
        <p:nvGrpSpPr>
          <p:cNvPr id="4" name="Group 44"/>
          <p:cNvGrpSpPr>
            <a:grpSpLocks/>
          </p:cNvGrpSpPr>
          <p:nvPr/>
        </p:nvGrpSpPr>
        <p:grpSpPr bwMode="auto">
          <a:xfrm>
            <a:off x="221924" y="1490084"/>
            <a:ext cx="7397187" cy="3507605"/>
            <a:chOff x="202" y="0"/>
            <a:chExt cx="7370" cy="2655"/>
          </a:xfrm>
        </p:grpSpPr>
        <p:sp>
          <p:nvSpPr>
            <p:cNvPr id="6" name="Line 3"/>
            <p:cNvSpPr>
              <a:spLocks noChangeShapeType="1"/>
            </p:cNvSpPr>
            <p:nvPr/>
          </p:nvSpPr>
          <p:spPr bwMode="auto">
            <a:xfrm rot="10800000" flipV="1">
              <a:off x="2480" y="2304"/>
              <a:ext cx="1865" cy="121"/>
            </a:xfrm>
            <a:prstGeom prst="line">
              <a:avLst/>
            </a:prstGeom>
            <a:noFill/>
            <a:ln w="25400" cap="flat">
              <a:solidFill>
                <a:srgbClr val="000000"/>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8" name="Line 5"/>
            <p:cNvSpPr>
              <a:spLocks noChangeShapeType="1"/>
            </p:cNvSpPr>
            <p:nvPr/>
          </p:nvSpPr>
          <p:spPr bwMode="auto">
            <a:xfrm>
              <a:off x="1928" y="974"/>
              <a:ext cx="1089" cy="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0" name="Line 7"/>
            <p:cNvSpPr>
              <a:spLocks noChangeShapeType="1"/>
            </p:cNvSpPr>
            <p:nvPr/>
          </p:nvSpPr>
          <p:spPr bwMode="auto">
            <a:xfrm rot="10800000">
              <a:off x="3685" y="193"/>
              <a:ext cx="741" cy="201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1" name="Line 8"/>
            <p:cNvSpPr>
              <a:spLocks noChangeShapeType="1"/>
            </p:cNvSpPr>
            <p:nvPr/>
          </p:nvSpPr>
          <p:spPr bwMode="auto">
            <a:xfrm>
              <a:off x="507" y="2295"/>
              <a:ext cx="1659" cy="43"/>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 name="Line 9"/>
            <p:cNvSpPr>
              <a:spLocks noChangeShapeType="1"/>
            </p:cNvSpPr>
            <p:nvPr/>
          </p:nvSpPr>
          <p:spPr bwMode="auto">
            <a:xfrm rot="10800000">
              <a:off x="3172" y="1188"/>
              <a:ext cx="1201" cy="1058"/>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4" name="Line 11"/>
            <p:cNvSpPr>
              <a:spLocks noChangeShapeType="1"/>
            </p:cNvSpPr>
            <p:nvPr/>
          </p:nvSpPr>
          <p:spPr bwMode="auto">
            <a:xfrm rot="10800000">
              <a:off x="386" y="793"/>
              <a:ext cx="0" cy="1425"/>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5" name="Line 12"/>
            <p:cNvSpPr>
              <a:spLocks noChangeShapeType="1"/>
            </p:cNvSpPr>
            <p:nvPr/>
          </p:nvSpPr>
          <p:spPr bwMode="auto">
            <a:xfrm rot="10800000">
              <a:off x="398" y="722"/>
              <a:ext cx="1225" cy="332"/>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6" name="Line 13"/>
            <p:cNvSpPr>
              <a:spLocks noChangeShapeType="1"/>
            </p:cNvSpPr>
            <p:nvPr/>
          </p:nvSpPr>
          <p:spPr bwMode="auto">
            <a:xfrm flipH="1">
              <a:off x="427" y="211"/>
              <a:ext cx="1217" cy="483"/>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8" name="Line 15"/>
            <p:cNvSpPr>
              <a:spLocks noChangeShapeType="1"/>
            </p:cNvSpPr>
            <p:nvPr/>
          </p:nvSpPr>
          <p:spPr bwMode="auto">
            <a:xfrm flipH="1">
              <a:off x="1772" y="162"/>
              <a:ext cx="1765" cy="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0" name="Line 17"/>
            <p:cNvSpPr>
              <a:spLocks noChangeShapeType="1"/>
            </p:cNvSpPr>
            <p:nvPr/>
          </p:nvSpPr>
          <p:spPr bwMode="auto">
            <a:xfrm flipH="1">
              <a:off x="1928" y="1163"/>
              <a:ext cx="1034" cy="35"/>
            </a:xfrm>
            <a:custGeom>
              <a:avLst/>
              <a:gdLst>
                <a:gd name="connsiteX0" fmla="*/ 0 w 1350025"/>
                <a:gd name="connsiteY0" fmla="*/ 0 h 58130"/>
                <a:gd name="connsiteX1" fmla="*/ 1350025 w 1350025"/>
                <a:gd name="connsiteY1" fmla="*/ 58130 h 58130"/>
                <a:gd name="connsiteX0" fmla="*/ 0 w 1418605"/>
                <a:gd name="connsiteY0" fmla="*/ 0 h 23840"/>
                <a:gd name="connsiteX1" fmla="*/ 1418605 w 1418605"/>
                <a:gd name="connsiteY1" fmla="*/ 23840 h 23840"/>
              </a:gdLst>
              <a:ahLst/>
              <a:cxnLst>
                <a:cxn ang="0">
                  <a:pos x="connsiteX0" y="connsiteY0"/>
                </a:cxn>
                <a:cxn ang="0">
                  <a:pos x="connsiteX1" y="connsiteY1"/>
                </a:cxn>
              </a:cxnLst>
              <a:rect l="l" t="t" r="r" b="b"/>
              <a:pathLst>
                <a:path w="1418605" h="23840">
                  <a:moveTo>
                    <a:pt x="0" y="0"/>
                  </a:moveTo>
                  <a:cubicBezTo>
                    <a:pt x="450008" y="19377"/>
                    <a:pt x="968597" y="4463"/>
                    <a:pt x="1418605" y="23840"/>
                  </a:cubicBezTo>
                </a:path>
              </a:pathLst>
            </a:cu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1" name="Line 18"/>
            <p:cNvSpPr>
              <a:spLocks noChangeShapeType="1"/>
            </p:cNvSpPr>
            <p:nvPr/>
          </p:nvSpPr>
          <p:spPr bwMode="auto">
            <a:xfrm flipH="1" flipV="1">
              <a:off x="472" y="2477"/>
              <a:ext cx="1669" cy="67"/>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2" name="Oval 19"/>
            <p:cNvSpPr>
              <a:spLocks/>
            </p:cNvSpPr>
            <p:nvPr/>
          </p:nvSpPr>
          <p:spPr bwMode="auto">
            <a:xfrm>
              <a:off x="240" y="567"/>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23" name="Oval 20"/>
            <p:cNvSpPr>
              <a:spLocks/>
            </p:cNvSpPr>
            <p:nvPr/>
          </p:nvSpPr>
          <p:spPr bwMode="auto">
            <a:xfrm>
              <a:off x="240" y="2236"/>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24" name="Oval 21"/>
            <p:cNvSpPr>
              <a:spLocks/>
            </p:cNvSpPr>
            <p:nvPr/>
          </p:nvSpPr>
          <p:spPr bwMode="auto">
            <a:xfrm>
              <a:off x="1645" y="953"/>
              <a:ext cx="283"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25" name="Oval 22"/>
            <p:cNvSpPr>
              <a:spLocks/>
            </p:cNvSpPr>
            <p:nvPr/>
          </p:nvSpPr>
          <p:spPr bwMode="auto">
            <a:xfrm>
              <a:off x="1634" y="6"/>
              <a:ext cx="283"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26" name="Oval 23"/>
            <p:cNvSpPr>
              <a:spLocks/>
            </p:cNvSpPr>
            <p:nvPr/>
          </p:nvSpPr>
          <p:spPr bwMode="auto">
            <a:xfrm>
              <a:off x="3550" y="0"/>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27" name="Oval 24"/>
            <p:cNvSpPr>
              <a:spLocks/>
            </p:cNvSpPr>
            <p:nvPr/>
          </p:nvSpPr>
          <p:spPr bwMode="auto">
            <a:xfrm>
              <a:off x="2141" y="2317"/>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28" name="Oval 25"/>
            <p:cNvSpPr>
              <a:spLocks/>
            </p:cNvSpPr>
            <p:nvPr/>
          </p:nvSpPr>
          <p:spPr bwMode="auto">
            <a:xfrm>
              <a:off x="2962" y="974"/>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29" name="Oval 26"/>
            <p:cNvSpPr>
              <a:spLocks/>
            </p:cNvSpPr>
            <p:nvPr/>
          </p:nvSpPr>
          <p:spPr bwMode="auto">
            <a:xfrm>
              <a:off x="4348" y="2221"/>
              <a:ext cx="284"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30" name="Oval 28"/>
            <p:cNvSpPr>
              <a:spLocks/>
            </p:cNvSpPr>
            <p:nvPr/>
          </p:nvSpPr>
          <p:spPr bwMode="auto">
            <a:xfrm>
              <a:off x="2212" y="1134"/>
              <a:ext cx="425"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6</a:t>
              </a:r>
              <a:endParaRPr lang="en-US" sz="1800" dirty="0">
                <a:solidFill>
                  <a:schemeClr val="tx1"/>
                </a:solidFill>
                <a:ea typeface="Lucida Sans" charset="0"/>
                <a:cs typeface="Lucida Sans" charset="0"/>
              </a:endParaRPr>
            </a:p>
          </p:txBody>
        </p:sp>
        <p:sp>
          <p:nvSpPr>
            <p:cNvPr id="31" name="Oval 29"/>
            <p:cNvSpPr>
              <a:spLocks/>
            </p:cNvSpPr>
            <p:nvPr/>
          </p:nvSpPr>
          <p:spPr bwMode="auto">
            <a:xfrm>
              <a:off x="219" y="1296"/>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2</a:t>
              </a:r>
              <a:endParaRPr lang="en-US" sz="1800" dirty="0">
                <a:solidFill>
                  <a:schemeClr val="tx1"/>
                </a:solidFill>
                <a:ea typeface="Lucida Sans" charset="0"/>
                <a:cs typeface="Lucida Sans" charset="0"/>
              </a:endParaRPr>
            </a:p>
          </p:txBody>
        </p:sp>
        <p:sp>
          <p:nvSpPr>
            <p:cNvPr id="32" name="Oval 30"/>
            <p:cNvSpPr>
              <a:spLocks/>
            </p:cNvSpPr>
            <p:nvPr/>
          </p:nvSpPr>
          <p:spPr bwMode="auto">
            <a:xfrm>
              <a:off x="971" y="814"/>
              <a:ext cx="212"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5</a:t>
              </a:r>
              <a:endParaRPr lang="en-US" sz="1800" dirty="0">
                <a:solidFill>
                  <a:schemeClr val="tx1"/>
                </a:solidFill>
                <a:ea typeface="Lucida Sans" charset="0"/>
                <a:cs typeface="Lucida Sans" charset="0"/>
              </a:endParaRPr>
            </a:p>
          </p:txBody>
        </p:sp>
        <p:sp>
          <p:nvSpPr>
            <p:cNvPr id="33" name="Oval 31"/>
            <p:cNvSpPr>
              <a:spLocks/>
            </p:cNvSpPr>
            <p:nvPr/>
          </p:nvSpPr>
          <p:spPr bwMode="auto">
            <a:xfrm>
              <a:off x="1212" y="2170"/>
              <a:ext cx="411"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-6</a:t>
              </a:r>
              <a:endParaRPr lang="en-US" sz="1800" dirty="0">
                <a:solidFill>
                  <a:schemeClr val="tx1"/>
                </a:solidFill>
                <a:ea typeface="Lucida Sans" charset="0"/>
                <a:cs typeface="Lucida Sans" charset="0"/>
              </a:endParaRPr>
            </a:p>
          </p:txBody>
        </p:sp>
        <p:sp>
          <p:nvSpPr>
            <p:cNvPr id="35" name="Oval 33"/>
            <p:cNvSpPr>
              <a:spLocks/>
            </p:cNvSpPr>
            <p:nvPr/>
          </p:nvSpPr>
          <p:spPr bwMode="auto">
            <a:xfrm>
              <a:off x="2271" y="864"/>
              <a:ext cx="283"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-3</a:t>
              </a:r>
              <a:endParaRPr lang="en-US" sz="1800" dirty="0">
                <a:solidFill>
                  <a:schemeClr val="tx1"/>
                </a:solidFill>
                <a:ea typeface="Lucida Sans" charset="0"/>
                <a:cs typeface="Lucida Sans" charset="0"/>
              </a:endParaRPr>
            </a:p>
          </p:txBody>
        </p:sp>
        <p:sp>
          <p:nvSpPr>
            <p:cNvPr id="37" name="Oval 35"/>
            <p:cNvSpPr>
              <a:spLocks/>
            </p:cNvSpPr>
            <p:nvPr/>
          </p:nvSpPr>
          <p:spPr bwMode="auto">
            <a:xfrm>
              <a:off x="942" y="339"/>
              <a:ext cx="270"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3</a:t>
              </a:r>
              <a:endParaRPr lang="en-US" sz="1800" dirty="0">
                <a:solidFill>
                  <a:schemeClr val="tx1"/>
                </a:solidFill>
                <a:ea typeface="Lucida Sans" charset="0"/>
                <a:cs typeface="Lucida Sans" charset="0"/>
              </a:endParaRPr>
            </a:p>
          </p:txBody>
        </p:sp>
        <p:sp>
          <p:nvSpPr>
            <p:cNvPr id="39" name="Oval 37"/>
            <p:cNvSpPr>
              <a:spLocks/>
            </p:cNvSpPr>
            <p:nvPr/>
          </p:nvSpPr>
          <p:spPr bwMode="auto">
            <a:xfrm>
              <a:off x="2261" y="56"/>
              <a:ext cx="507" cy="15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-4</a:t>
              </a:r>
              <a:endParaRPr lang="en-US" sz="1800" dirty="0">
                <a:solidFill>
                  <a:schemeClr val="tx1"/>
                </a:solidFill>
                <a:ea typeface="Lucida Sans" charset="0"/>
                <a:cs typeface="Lucida Sans" charset="0"/>
              </a:endParaRPr>
            </a:p>
          </p:txBody>
        </p:sp>
        <p:sp>
          <p:nvSpPr>
            <p:cNvPr id="42" name="Oval 40"/>
            <p:cNvSpPr>
              <a:spLocks/>
            </p:cNvSpPr>
            <p:nvPr/>
          </p:nvSpPr>
          <p:spPr bwMode="auto">
            <a:xfrm>
              <a:off x="1171" y="2450"/>
              <a:ext cx="347"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3</a:t>
              </a:r>
              <a:endParaRPr lang="en-US" sz="1800" dirty="0">
                <a:solidFill>
                  <a:schemeClr val="tx1"/>
                </a:solidFill>
                <a:ea typeface="Lucida Sans" charset="0"/>
                <a:cs typeface="Lucida Sans" charset="0"/>
              </a:endParaRPr>
            </a:p>
          </p:txBody>
        </p:sp>
        <p:sp>
          <p:nvSpPr>
            <p:cNvPr id="43" name="Oval 41"/>
            <p:cNvSpPr>
              <a:spLocks/>
            </p:cNvSpPr>
            <p:nvPr/>
          </p:nvSpPr>
          <p:spPr bwMode="auto">
            <a:xfrm>
              <a:off x="3190" y="2274"/>
              <a:ext cx="347"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7</a:t>
              </a:r>
              <a:endParaRPr lang="en-US" sz="1800" dirty="0">
                <a:solidFill>
                  <a:schemeClr val="tx1"/>
                </a:solidFill>
                <a:ea typeface="Lucida Sans" charset="0"/>
                <a:cs typeface="Lucida Sans" charset="0"/>
              </a:endParaRPr>
            </a:p>
          </p:txBody>
        </p:sp>
        <p:sp>
          <p:nvSpPr>
            <p:cNvPr id="44" name="Oval 42"/>
            <p:cNvSpPr>
              <a:spLocks/>
            </p:cNvSpPr>
            <p:nvPr/>
          </p:nvSpPr>
          <p:spPr bwMode="auto">
            <a:xfrm>
              <a:off x="3444" y="1466"/>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8</a:t>
              </a:r>
              <a:endParaRPr lang="en-US" sz="1800" dirty="0">
                <a:solidFill>
                  <a:schemeClr val="tx1"/>
                </a:solidFill>
                <a:ea typeface="Lucida Sans" charset="0"/>
                <a:cs typeface="Lucida Sans" charset="0"/>
              </a:endParaRPr>
            </a:p>
          </p:txBody>
        </p:sp>
        <p:sp>
          <p:nvSpPr>
            <p:cNvPr id="45" name="Oval 43"/>
            <p:cNvSpPr>
              <a:spLocks/>
            </p:cNvSpPr>
            <p:nvPr/>
          </p:nvSpPr>
          <p:spPr bwMode="auto">
            <a:xfrm>
              <a:off x="3841" y="963"/>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4</a:t>
              </a:r>
              <a:endParaRPr lang="en-US" sz="1800" dirty="0">
                <a:solidFill>
                  <a:schemeClr val="tx1"/>
                </a:solidFill>
                <a:ea typeface="Lucida Sans" charset="0"/>
                <a:cs typeface="Lucida Sans" charset="0"/>
              </a:endParaRPr>
            </a:p>
          </p:txBody>
        </p:sp>
        <p:sp>
          <p:nvSpPr>
            <p:cNvPr id="46" name="Oval 23"/>
            <p:cNvSpPr>
              <a:spLocks/>
            </p:cNvSpPr>
            <p:nvPr/>
          </p:nvSpPr>
          <p:spPr bwMode="auto">
            <a:xfrm>
              <a:off x="7288" y="170"/>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47" name="Oval 23"/>
            <p:cNvSpPr>
              <a:spLocks/>
            </p:cNvSpPr>
            <p:nvPr/>
          </p:nvSpPr>
          <p:spPr bwMode="auto">
            <a:xfrm>
              <a:off x="5423" y="162"/>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48" name="Oval 23"/>
            <p:cNvSpPr>
              <a:spLocks/>
            </p:cNvSpPr>
            <p:nvPr/>
          </p:nvSpPr>
          <p:spPr bwMode="auto">
            <a:xfrm>
              <a:off x="6268" y="1219"/>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endParaRPr lang="en-US" sz="1800" dirty="0">
                <a:solidFill>
                  <a:schemeClr val="tx1"/>
                </a:solidFill>
                <a:ea typeface="Lucida Sans" charset="0"/>
                <a:cs typeface="Lucida Sans" charset="0"/>
              </a:endParaRPr>
            </a:p>
          </p:txBody>
        </p:sp>
        <p:sp>
          <p:nvSpPr>
            <p:cNvPr id="50" name="Line 7"/>
            <p:cNvSpPr>
              <a:spLocks noChangeShapeType="1"/>
            </p:cNvSpPr>
            <p:nvPr/>
          </p:nvSpPr>
          <p:spPr bwMode="auto">
            <a:xfrm rot="10800000" flipH="1" flipV="1">
              <a:off x="5672" y="442"/>
              <a:ext cx="670" cy="854"/>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51" name="Line 7"/>
            <p:cNvSpPr>
              <a:spLocks noChangeShapeType="1"/>
            </p:cNvSpPr>
            <p:nvPr/>
          </p:nvSpPr>
          <p:spPr bwMode="auto">
            <a:xfrm rot="10800000" flipH="1">
              <a:off x="6552" y="355"/>
              <a:ext cx="815" cy="882"/>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53" name="Line 7"/>
            <p:cNvSpPr>
              <a:spLocks noChangeShapeType="1"/>
            </p:cNvSpPr>
            <p:nvPr/>
          </p:nvSpPr>
          <p:spPr bwMode="auto">
            <a:xfrm rot="10800000">
              <a:off x="5794" y="303"/>
              <a:ext cx="1476" cy="16"/>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54" name="Oval 43"/>
            <p:cNvSpPr>
              <a:spLocks/>
            </p:cNvSpPr>
            <p:nvPr/>
          </p:nvSpPr>
          <p:spPr bwMode="auto">
            <a:xfrm>
              <a:off x="6342" y="211"/>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2</a:t>
              </a:r>
              <a:endParaRPr lang="en-US" sz="1800" dirty="0">
                <a:solidFill>
                  <a:schemeClr val="tx1"/>
                </a:solidFill>
                <a:ea typeface="Lucida Sans" charset="0"/>
                <a:cs typeface="Lucida Sans" charset="0"/>
              </a:endParaRPr>
            </a:p>
          </p:txBody>
        </p:sp>
        <p:sp>
          <p:nvSpPr>
            <p:cNvPr id="55" name="Oval 43"/>
            <p:cNvSpPr>
              <a:spLocks/>
            </p:cNvSpPr>
            <p:nvPr/>
          </p:nvSpPr>
          <p:spPr bwMode="auto">
            <a:xfrm>
              <a:off x="6785" y="689"/>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3</a:t>
              </a:r>
              <a:endParaRPr lang="en-US" sz="1800" dirty="0">
                <a:solidFill>
                  <a:schemeClr val="tx1"/>
                </a:solidFill>
                <a:ea typeface="Lucida Sans" charset="0"/>
                <a:cs typeface="Lucida Sans" charset="0"/>
              </a:endParaRPr>
            </a:p>
          </p:txBody>
        </p:sp>
        <p:sp>
          <p:nvSpPr>
            <p:cNvPr id="56" name="Oval 43"/>
            <p:cNvSpPr>
              <a:spLocks/>
            </p:cNvSpPr>
            <p:nvPr/>
          </p:nvSpPr>
          <p:spPr bwMode="auto">
            <a:xfrm>
              <a:off x="5794" y="709"/>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-8</a:t>
              </a:r>
              <a:endParaRPr lang="en-US" sz="1800" dirty="0">
                <a:solidFill>
                  <a:schemeClr val="tx1"/>
                </a:solidFill>
                <a:ea typeface="Lucida Sans" charset="0"/>
                <a:cs typeface="Lucida Sans" charset="0"/>
              </a:endParaRPr>
            </a:p>
          </p:txBody>
        </p:sp>
        <p:sp>
          <p:nvSpPr>
            <p:cNvPr id="57" name="Oval 35"/>
            <p:cNvSpPr>
              <a:spLocks/>
            </p:cNvSpPr>
            <p:nvPr/>
          </p:nvSpPr>
          <p:spPr bwMode="auto">
            <a:xfrm>
              <a:off x="202" y="361"/>
              <a:ext cx="270"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b="1" dirty="0" smtClean="0">
                  <a:solidFill>
                    <a:srgbClr val="FF0000"/>
                  </a:solidFill>
                  <a:ea typeface="Lucida Sans" charset="0"/>
                  <a:cs typeface="Lucida Sans" charset="0"/>
                </a:rPr>
                <a:t>S</a:t>
              </a:r>
              <a:endParaRPr lang="en-US" sz="1800" b="1" dirty="0">
                <a:solidFill>
                  <a:srgbClr val="FF0000"/>
                </a:solidFill>
                <a:ea typeface="Lucida Sans" charset="0"/>
                <a:cs typeface="Lucida Sans" charset="0"/>
              </a:endParaRPr>
            </a:p>
          </p:txBody>
        </p:sp>
      </p:grpSp>
      <p:sp>
        <p:nvSpPr>
          <p:cNvPr id="3" name="TextBox 2"/>
          <p:cNvSpPr txBox="1"/>
          <p:nvPr/>
        </p:nvSpPr>
        <p:spPr>
          <a:xfrm>
            <a:off x="3770969" y="5589240"/>
            <a:ext cx="5265527" cy="369332"/>
          </a:xfrm>
          <a:prstGeom prst="rect">
            <a:avLst/>
          </a:prstGeom>
          <a:noFill/>
        </p:spPr>
        <p:txBody>
          <a:bodyPr wrap="square" rtlCol="0">
            <a:spAutoFit/>
          </a:bodyPr>
          <a:lstStyle/>
          <a:p>
            <a:r>
              <a:rPr lang="sl-SI" dirty="0" smtClean="0"/>
              <a:t>NALOGA: V vozlišča vpiši dolžine najkrajših poti iz S</a:t>
            </a:r>
            <a:endParaRPr lang="sl-SI" dirty="0"/>
          </a:p>
        </p:txBody>
      </p:sp>
    </p:spTree>
    <p:extLst>
      <p:ext uri="{BB962C8B-B14F-4D97-AF65-F5344CB8AC3E}">
        <p14:creationId xmlns:p14="http://schemas.microsoft.com/office/powerpoint/2010/main" val="674432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Problem ciklov</a:t>
            </a:r>
            <a:endParaRPr lang="sl-SI" dirty="0"/>
          </a:p>
        </p:txBody>
      </p:sp>
      <p:grpSp>
        <p:nvGrpSpPr>
          <p:cNvPr id="4" name="Group 44"/>
          <p:cNvGrpSpPr>
            <a:grpSpLocks/>
          </p:cNvGrpSpPr>
          <p:nvPr/>
        </p:nvGrpSpPr>
        <p:grpSpPr bwMode="auto">
          <a:xfrm>
            <a:off x="295696" y="1498011"/>
            <a:ext cx="7598928" cy="3499678"/>
            <a:chOff x="219" y="6"/>
            <a:chExt cx="7571" cy="2649"/>
          </a:xfrm>
        </p:grpSpPr>
        <p:sp>
          <p:nvSpPr>
            <p:cNvPr id="6" name="Line 3"/>
            <p:cNvSpPr>
              <a:spLocks noChangeShapeType="1"/>
            </p:cNvSpPr>
            <p:nvPr/>
          </p:nvSpPr>
          <p:spPr bwMode="auto">
            <a:xfrm rot="10800000" flipV="1">
              <a:off x="2480" y="2304"/>
              <a:ext cx="1865" cy="121"/>
            </a:xfrm>
            <a:prstGeom prst="line">
              <a:avLst/>
            </a:prstGeom>
            <a:noFill/>
            <a:ln w="25400" cap="flat">
              <a:solidFill>
                <a:srgbClr val="000000"/>
              </a:solidFill>
              <a:prstDash val="solid"/>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8" name="Line 5"/>
            <p:cNvSpPr>
              <a:spLocks noChangeShapeType="1"/>
            </p:cNvSpPr>
            <p:nvPr/>
          </p:nvSpPr>
          <p:spPr bwMode="auto">
            <a:xfrm>
              <a:off x="1928" y="974"/>
              <a:ext cx="1089" cy="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0" name="Line 7"/>
            <p:cNvSpPr>
              <a:spLocks noChangeShapeType="1"/>
            </p:cNvSpPr>
            <p:nvPr/>
          </p:nvSpPr>
          <p:spPr bwMode="auto">
            <a:xfrm rot="10800000">
              <a:off x="3685" y="193"/>
              <a:ext cx="741" cy="201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1" name="Line 8"/>
            <p:cNvSpPr>
              <a:spLocks noChangeShapeType="1"/>
            </p:cNvSpPr>
            <p:nvPr/>
          </p:nvSpPr>
          <p:spPr bwMode="auto">
            <a:xfrm>
              <a:off x="688" y="2295"/>
              <a:ext cx="1478" cy="43"/>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2" name="Line 9"/>
            <p:cNvSpPr>
              <a:spLocks noChangeShapeType="1"/>
            </p:cNvSpPr>
            <p:nvPr/>
          </p:nvSpPr>
          <p:spPr bwMode="auto">
            <a:xfrm rot="10800000">
              <a:off x="3172" y="1188"/>
              <a:ext cx="1201" cy="1058"/>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4" name="Line 11"/>
            <p:cNvSpPr>
              <a:spLocks noChangeShapeType="1"/>
            </p:cNvSpPr>
            <p:nvPr/>
          </p:nvSpPr>
          <p:spPr bwMode="auto">
            <a:xfrm rot="10800000">
              <a:off x="386" y="793"/>
              <a:ext cx="0" cy="1425"/>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5" name="Line 12"/>
            <p:cNvSpPr>
              <a:spLocks noChangeShapeType="1"/>
            </p:cNvSpPr>
            <p:nvPr/>
          </p:nvSpPr>
          <p:spPr bwMode="auto">
            <a:xfrm rot="10800000">
              <a:off x="398" y="722"/>
              <a:ext cx="1225" cy="332"/>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6" name="Line 13"/>
            <p:cNvSpPr>
              <a:spLocks noChangeShapeType="1"/>
            </p:cNvSpPr>
            <p:nvPr/>
          </p:nvSpPr>
          <p:spPr bwMode="auto">
            <a:xfrm flipH="1">
              <a:off x="427" y="211"/>
              <a:ext cx="1217" cy="483"/>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18" name="Line 15"/>
            <p:cNvSpPr>
              <a:spLocks noChangeShapeType="1"/>
            </p:cNvSpPr>
            <p:nvPr/>
          </p:nvSpPr>
          <p:spPr bwMode="auto">
            <a:xfrm flipH="1">
              <a:off x="1772" y="162"/>
              <a:ext cx="1765" cy="0"/>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0" name="Line 17"/>
            <p:cNvSpPr>
              <a:spLocks noChangeShapeType="1"/>
            </p:cNvSpPr>
            <p:nvPr/>
          </p:nvSpPr>
          <p:spPr bwMode="auto">
            <a:xfrm flipH="1">
              <a:off x="1928" y="1163"/>
              <a:ext cx="1034" cy="35"/>
            </a:xfrm>
            <a:custGeom>
              <a:avLst/>
              <a:gdLst>
                <a:gd name="connsiteX0" fmla="*/ 0 w 1350025"/>
                <a:gd name="connsiteY0" fmla="*/ 0 h 58130"/>
                <a:gd name="connsiteX1" fmla="*/ 1350025 w 1350025"/>
                <a:gd name="connsiteY1" fmla="*/ 58130 h 58130"/>
                <a:gd name="connsiteX0" fmla="*/ 0 w 1418605"/>
                <a:gd name="connsiteY0" fmla="*/ 0 h 23840"/>
                <a:gd name="connsiteX1" fmla="*/ 1418605 w 1418605"/>
                <a:gd name="connsiteY1" fmla="*/ 23840 h 23840"/>
              </a:gdLst>
              <a:ahLst/>
              <a:cxnLst>
                <a:cxn ang="0">
                  <a:pos x="connsiteX0" y="connsiteY0"/>
                </a:cxn>
                <a:cxn ang="0">
                  <a:pos x="connsiteX1" y="connsiteY1"/>
                </a:cxn>
              </a:cxnLst>
              <a:rect l="l" t="t" r="r" b="b"/>
              <a:pathLst>
                <a:path w="1418605" h="23840">
                  <a:moveTo>
                    <a:pt x="0" y="0"/>
                  </a:moveTo>
                  <a:cubicBezTo>
                    <a:pt x="450008" y="19377"/>
                    <a:pt x="968597" y="4463"/>
                    <a:pt x="1418605" y="23840"/>
                  </a:cubicBezTo>
                </a:path>
              </a:pathLst>
            </a:cu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1" name="Line 18"/>
            <p:cNvSpPr>
              <a:spLocks noChangeShapeType="1"/>
            </p:cNvSpPr>
            <p:nvPr/>
          </p:nvSpPr>
          <p:spPr bwMode="auto">
            <a:xfrm flipH="1" flipV="1">
              <a:off x="472" y="2477"/>
              <a:ext cx="1669" cy="67"/>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22" name="Oval 19"/>
            <p:cNvSpPr>
              <a:spLocks/>
            </p:cNvSpPr>
            <p:nvPr/>
          </p:nvSpPr>
          <p:spPr bwMode="auto">
            <a:xfrm>
              <a:off x="240" y="567"/>
              <a:ext cx="284"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sl-SI" sz="1800" b="1" dirty="0" smtClean="0">
                  <a:solidFill>
                    <a:srgbClr val="FF0000"/>
                  </a:solidFill>
                  <a:ea typeface="Lucida Sans" charset="0"/>
                  <a:cs typeface="Lucida Sans" charset="0"/>
                </a:rPr>
                <a:t>0</a:t>
              </a:r>
              <a:endParaRPr lang="en-US" sz="1800" b="1" dirty="0">
                <a:solidFill>
                  <a:srgbClr val="FF0000"/>
                </a:solidFill>
                <a:ea typeface="Lucida Sans" charset="0"/>
                <a:cs typeface="Lucida Sans" charset="0"/>
              </a:endParaRPr>
            </a:p>
          </p:txBody>
        </p:sp>
        <p:sp>
          <p:nvSpPr>
            <p:cNvPr id="23" name="Oval 20"/>
            <p:cNvSpPr>
              <a:spLocks/>
            </p:cNvSpPr>
            <p:nvPr/>
          </p:nvSpPr>
          <p:spPr bwMode="auto">
            <a:xfrm>
              <a:off x="300" y="2236"/>
              <a:ext cx="448"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sl-SI" sz="1800" b="1" dirty="0" smtClean="0">
                  <a:solidFill>
                    <a:srgbClr val="FF0000"/>
                  </a:solidFill>
                  <a:ea typeface="Lucida Sans" charset="0"/>
                  <a:cs typeface="Lucida Sans" charset="0"/>
                </a:rPr>
                <a:t>-∞</a:t>
              </a:r>
              <a:endParaRPr lang="en-US" sz="1800" b="1" dirty="0">
                <a:solidFill>
                  <a:srgbClr val="FF0000"/>
                </a:solidFill>
                <a:ea typeface="Lucida Sans" charset="0"/>
                <a:cs typeface="Lucida Sans" charset="0"/>
              </a:endParaRPr>
            </a:p>
          </p:txBody>
        </p:sp>
        <p:sp>
          <p:nvSpPr>
            <p:cNvPr id="24" name="Oval 21"/>
            <p:cNvSpPr>
              <a:spLocks/>
            </p:cNvSpPr>
            <p:nvPr/>
          </p:nvSpPr>
          <p:spPr bwMode="auto">
            <a:xfrm>
              <a:off x="1645" y="953"/>
              <a:ext cx="283"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a:solidFill>
                    <a:srgbClr val="FF0000"/>
                  </a:solidFill>
                  <a:ea typeface="Lucida Sans" charset="0"/>
                  <a:cs typeface="Lucida Sans" charset="0"/>
                </a:rPr>
                <a:t>5</a:t>
              </a:r>
              <a:endParaRPr lang="en-US" b="1" dirty="0">
                <a:solidFill>
                  <a:srgbClr val="FF0000"/>
                </a:solidFill>
                <a:ea typeface="Lucida Sans" charset="0"/>
                <a:cs typeface="Lucida Sans" charset="0"/>
              </a:endParaRPr>
            </a:p>
          </p:txBody>
        </p:sp>
        <p:sp>
          <p:nvSpPr>
            <p:cNvPr id="25" name="Oval 22"/>
            <p:cNvSpPr>
              <a:spLocks/>
            </p:cNvSpPr>
            <p:nvPr/>
          </p:nvSpPr>
          <p:spPr bwMode="auto">
            <a:xfrm>
              <a:off x="1634" y="6"/>
              <a:ext cx="283"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sl-SI" sz="1800" b="1" dirty="0" smtClean="0">
                  <a:solidFill>
                    <a:srgbClr val="FF0000"/>
                  </a:solidFill>
                  <a:ea typeface="Lucida Sans" charset="0"/>
                  <a:cs typeface="Lucida Sans" charset="0"/>
                </a:rPr>
                <a:t>3</a:t>
              </a:r>
              <a:endParaRPr lang="en-US" sz="1800" b="1" dirty="0">
                <a:solidFill>
                  <a:srgbClr val="FF0000"/>
                </a:solidFill>
                <a:ea typeface="Lucida Sans" charset="0"/>
                <a:cs typeface="Lucida Sans" charset="0"/>
              </a:endParaRPr>
            </a:p>
          </p:txBody>
        </p:sp>
        <p:sp>
          <p:nvSpPr>
            <p:cNvPr id="27" name="Oval 24"/>
            <p:cNvSpPr>
              <a:spLocks/>
            </p:cNvSpPr>
            <p:nvPr/>
          </p:nvSpPr>
          <p:spPr bwMode="auto">
            <a:xfrm>
              <a:off x="2141" y="2317"/>
              <a:ext cx="413"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a:solidFill>
                    <a:srgbClr val="FF0000"/>
                  </a:solidFill>
                  <a:ea typeface="Lucida Sans" charset="0"/>
                  <a:cs typeface="Lucida Sans" charset="0"/>
                </a:rPr>
                <a:t>-</a:t>
              </a:r>
              <a:r>
                <a:rPr lang="sl-SI" b="1" dirty="0" smtClean="0">
                  <a:solidFill>
                    <a:srgbClr val="FF0000"/>
                  </a:solidFill>
                  <a:ea typeface="Lucida Sans" charset="0"/>
                  <a:cs typeface="Lucida Sans" charset="0"/>
                </a:rPr>
                <a:t>∞</a:t>
              </a:r>
              <a:endParaRPr lang="en-US" sz="1800" dirty="0">
                <a:solidFill>
                  <a:schemeClr val="tx1"/>
                </a:solidFill>
                <a:ea typeface="Lucida Sans" charset="0"/>
                <a:cs typeface="Lucida Sans" charset="0"/>
              </a:endParaRPr>
            </a:p>
          </p:txBody>
        </p:sp>
        <p:sp>
          <p:nvSpPr>
            <p:cNvPr id="28" name="Oval 25"/>
            <p:cNvSpPr>
              <a:spLocks/>
            </p:cNvSpPr>
            <p:nvPr/>
          </p:nvSpPr>
          <p:spPr bwMode="auto">
            <a:xfrm>
              <a:off x="2962" y="974"/>
              <a:ext cx="402"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sl-SI" sz="1800" b="1" dirty="0" smtClean="0">
                  <a:solidFill>
                    <a:srgbClr val="FF0000"/>
                  </a:solidFill>
                  <a:ea typeface="Lucida Sans" charset="0"/>
                  <a:cs typeface="Lucida Sans" charset="0"/>
                </a:rPr>
                <a:t>11</a:t>
              </a:r>
              <a:endParaRPr lang="en-US" sz="1800" b="1" dirty="0">
                <a:solidFill>
                  <a:srgbClr val="FF0000"/>
                </a:solidFill>
                <a:ea typeface="Lucida Sans" charset="0"/>
                <a:cs typeface="Lucida Sans" charset="0"/>
              </a:endParaRPr>
            </a:p>
          </p:txBody>
        </p:sp>
        <p:sp>
          <p:nvSpPr>
            <p:cNvPr id="29" name="Oval 26"/>
            <p:cNvSpPr>
              <a:spLocks/>
            </p:cNvSpPr>
            <p:nvPr/>
          </p:nvSpPr>
          <p:spPr bwMode="auto">
            <a:xfrm>
              <a:off x="4348" y="2221"/>
              <a:ext cx="429" cy="284"/>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a:solidFill>
                    <a:srgbClr val="FF0000"/>
                  </a:solidFill>
                  <a:ea typeface="Lucida Sans" charset="0"/>
                  <a:cs typeface="Lucida Sans" charset="0"/>
                </a:rPr>
                <a:t>-</a:t>
              </a:r>
              <a:r>
                <a:rPr lang="sl-SI" b="1" dirty="0" smtClean="0">
                  <a:solidFill>
                    <a:srgbClr val="FF0000"/>
                  </a:solidFill>
                  <a:ea typeface="Lucida Sans" charset="0"/>
                  <a:cs typeface="Lucida Sans" charset="0"/>
                </a:rPr>
                <a:t>∞</a:t>
              </a:r>
              <a:endParaRPr lang="en-US" dirty="0">
                <a:ea typeface="Lucida Sans" charset="0"/>
                <a:cs typeface="Lucida Sans" charset="0"/>
              </a:endParaRPr>
            </a:p>
          </p:txBody>
        </p:sp>
        <p:sp>
          <p:nvSpPr>
            <p:cNvPr id="30" name="Oval 28"/>
            <p:cNvSpPr>
              <a:spLocks/>
            </p:cNvSpPr>
            <p:nvPr/>
          </p:nvSpPr>
          <p:spPr bwMode="auto">
            <a:xfrm>
              <a:off x="2212" y="1134"/>
              <a:ext cx="425"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6</a:t>
              </a:r>
              <a:endParaRPr lang="en-US" sz="1800" dirty="0">
                <a:solidFill>
                  <a:schemeClr val="tx1"/>
                </a:solidFill>
                <a:ea typeface="Lucida Sans" charset="0"/>
                <a:cs typeface="Lucida Sans" charset="0"/>
              </a:endParaRPr>
            </a:p>
          </p:txBody>
        </p:sp>
        <p:sp>
          <p:nvSpPr>
            <p:cNvPr id="31" name="Oval 29"/>
            <p:cNvSpPr>
              <a:spLocks/>
            </p:cNvSpPr>
            <p:nvPr/>
          </p:nvSpPr>
          <p:spPr bwMode="auto">
            <a:xfrm>
              <a:off x="219" y="1296"/>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2</a:t>
              </a:r>
              <a:endParaRPr lang="en-US" sz="1800" dirty="0">
                <a:solidFill>
                  <a:schemeClr val="tx1"/>
                </a:solidFill>
                <a:ea typeface="Lucida Sans" charset="0"/>
                <a:cs typeface="Lucida Sans" charset="0"/>
              </a:endParaRPr>
            </a:p>
          </p:txBody>
        </p:sp>
        <p:sp>
          <p:nvSpPr>
            <p:cNvPr id="32" name="Oval 30"/>
            <p:cNvSpPr>
              <a:spLocks/>
            </p:cNvSpPr>
            <p:nvPr/>
          </p:nvSpPr>
          <p:spPr bwMode="auto">
            <a:xfrm>
              <a:off x="971" y="814"/>
              <a:ext cx="212"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5</a:t>
              </a:r>
              <a:endParaRPr lang="en-US" sz="1800" dirty="0">
                <a:solidFill>
                  <a:schemeClr val="tx1"/>
                </a:solidFill>
                <a:ea typeface="Lucida Sans" charset="0"/>
                <a:cs typeface="Lucida Sans" charset="0"/>
              </a:endParaRPr>
            </a:p>
          </p:txBody>
        </p:sp>
        <p:sp>
          <p:nvSpPr>
            <p:cNvPr id="33" name="Oval 31"/>
            <p:cNvSpPr>
              <a:spLocks/>
            </p:cNvSpPr>
            <p:nvPr/>
          </p:nvSpPr>
          <p:spPr bwMode="auto">
            <a:xfrm>
              <a:off x="1212" y="2170"/>
              <a:ext cx="411"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-6</a:t>
              </a:r>
              <a:endParaRPr lang="en-US" sz="1800" dirty="0">
                <a:solidFill>
                  <a:schemeClr val="tx1"/>
                </a:solidFill>
                <a:ea typeface="Lucida Sans" charset="0"/>
                <a:cs typeface="Lucida Sans" charset="0"/>
              </a:endParaRPr>
            </a:p>
          </p:txBody>
        </p:sp>
        <p:sp>
          <p:nvSpPr>
            <p:cNvPr id="35" name="Oval 33"/>
            <p:cNvSpPr>
              <a:spLocks/>
            </p:cNvSpPr>
            <p:nvPr/>
          </p:nvSpPr>
          <p:spPr bwMode="auto">
            <a:xfrm>
              <a:off x="2271" y="864"/>
              <a:ext cx="283"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-3</a:t>
              </a:r>
              <a:endParaRPr lang="en-US" sz="1800" dirty="0">
                <a:solidFill>
                  <a:schemeClr val="tx1"/>
                </a:solidFill>
                <a:ea typeface="Lucida Sans" charset="0"/>
                <a:cs typeface="Lucida Sans" charset="0"/>
              </a:endParaRPr>
            </a:p>
          </p:txBody>
        </p:sp>
        <p:sp>
          <p:nvSpPr>
            <p:cNvPr id="37" name="Oval 35"/>
            <p:cNvSpPr>
              <a:spLocks/>
            </p:cNvSpPr>
            <p:nvPr/>
          </p:nvSpPr>
          <p:spPr bwMode="auto">
            <a:xfrm>
              <a:off x="942" y="339"/>
              <a:ext cx="270"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3</a:t>
              </a:r>
              <a:endParaRPr lang="en-US" sz="1800" dirty="0">
                <a:solidFill>
                  <a:schemeClr val="tx1"/>
                </a:solidFill>
                <a:ea typeface="Lucida Sans" charset="0"/>
                <a:cs typeface="Lucida Sans" charset="0"/>
              </a:endParaRPr>
            </a:p>
          </p:txBody>
        </p:sp>
        <p:sp>
          <p:nvSpPr>
            <p:cNvPr id="39" name="Oval 37"/>
            <p:cNvSpPr>
              <a:spLocks/>
            </p:cNvSpPr>
            <p:nvPr/>
          </p:nvSpPr>
          <p:spPr bwMode="auto">
            <a:xfrm>
              <a:off x="2261" y="56"/>
              <a:ext cx="507" cy="15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-4</a:t>
              </a:r>
              <a:endParaRPr lang="en-US" sz="1800" dirty="0">
                <a:solidFill>
                  <a:schemeClr val="tx1"/>
                </a:solidFill>
                <a:ea typeface="Lucida Sans" charset="0"/>
                <a:cs typeface="Lucida Sans" charset="0"/>
              </a:endParaRPr>
            </a:p>
          </p:txBody>
        </p:sp>
        <p:sp>
          <p:nvSpPr>
            <p:cNvPr id="42" name="Oval 40"/>
            <p:cNvSpPr>
              <a:spLocks/>
            </p:cNvSpPr>
            <p:nvPr/>
          </p:nvSpPr>
          <p:spPr bwMode="auto">
            <a:xfrm>
              <a:off x="1171" y="2450"/>
              <a:ext cx="347" cy="205"/>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3</a:t>
              </a:r>
              <a:endParaRPr lang="en-US" sz="1800" dirty="0">
                <a:solidFill>
                  <a:schemeClr val="tx1"/>
                </a:solidFill>
                <a:ea typeface="Lucida Sans" charset="0"/>
                <a:cs typeface="Lucida Sans" charset="0"/>
              </a:endParaRPr>
            </a:p>
          </p:txBody>
        </p:sp>
        <p:sp>
          <p:nvSpPr>
            <p:cNvPr id="43" name="Oval 41"/>
            <p:cNvSpPr>
              <a:spLocks/>
            </p:cNvSpPr>
            <p:nvPr/>
          </p:nvSpPr>
          <p:spPr bwMode="auto">
            <a:xfrm>
              <a:off x="3190" y="2274"/>
              <a:ext cx="347"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7</a:t>
              </a:r>
              <a:endParaRPr lang="en-US" sz="1800" dirty="0">
                <a:solidFill>
                  <a:schemeClr val="tx1"/>
                </a:solidFill>
                <a:ea typeface="Lucida Sans" charset="0"/>
                <a:cs typeface="Lucida Sans" charset="0"/>
              </a:endParaRPr>
            </a:p>
          </p:txBody>
        </p:sp>
        <p:sp>
          <p:nvSpPr>
            <p:cNvPr id="44" name="Oval 42"/>
            <p:cNvSpPr>
              <a:spLocks/>
            </p:cNvSpPr>
            <p:nvPr/>
          </p:nvSpPr>
          <p:spPr bwMode="auto">
            <a:xfrm>
              <a:off x="3444" y="1466"/>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sz="1800" dirty="0" smtClean="0">
                  <a:solidFill>
                    <a:schemeClr val="tx1"/>
                  </a:solidFill>
                  <a:ea typeface="Lucida Sans" charset="0"/>
                  <a:cs typeface="Lucida Sans" charset="0"/>
                </a:rPr>
                <a:t>8</a:t>
              </a:r>
              <a:endParaRPr lang="en-US" sz="1800" dirty="0">
                <a:solidFill>
                  <a:schemeClr val="tx1"/>
                </a:solidFill>
                <a:ea typeface="Lucida Sans" charset="0"/>
                <a:cs typeface="Lucida Sans" charset="0"/>
              </a:endParaRPr>
            </a:p>
          </p:txBody>
        </p:sp>
        <p:sp>
          <p:nvSpPr>
            <p:cNvPr id="45" name="Oval 43"/>
            <p:cNvSpPr>
              <a:spLocks/>
            </p:cNvSpPr>
            <p:nvPr/>
          </p:nvSpPr>
          <p:spPr bwMode="auto">
            <a:xfrm>
              <a:off x="3841" y="963"/>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4</a:t>
              </a:r>
              <a:endParaRPr lang="en-US" sz="1800" dirty="0">
                <a:solidFill>
                  <a:schemeClr val="tx1"/>
                </a:solidFill>
                <a:ea typeface="Lucida Sans" charset="0"/>
                <a:cs typeface="Lucida Sans" charset="0"/>
              </a:endParaRPr>
            </a:p>
          </p:txBody>
        </p:sp>
        <p:sp>
          <p:nvSpPr>
            <p:cNvPr id="46" name="Oval 23"/>
            <p:cNvSpPr>
              <a:spLocks/>
            </p:cNvSpPr>
            <p:nvPr/>
          </p:nvSpPr>
          <p:spPr bwMode="auto">
            <a:xfrm>
              <a:off x="7288" y="170"/>
              <a:ext cx="502"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smtClean="0">
                  <a:solidFill>
                    <a:srgbClr val="FF0000"/>
                  </a:solidFill>
                  <a:ea typeface="Lucida Sans" charset="0"/>
                  <a:cs typeface="Lucida Sans" charset="0"/>
                </a:rPr>
                <a:t>∞</a:t>
              </a:r>
              <a:endParaRPr lang="en-US" dirty="0">
                <a:ea typeface="Lucida Sans" charset="0"/>
                <a:cs typeface="Lucida Sans" charset="0"/>
              </a:endParaRPr>
            </a:p>
          </p:txBody>
        </p:sp>
        <p:sp>
          <p:nvSpPr>
            <p:cNvPr id="47" name="Oval 23"/>
            <p:cNvSpPr>
              <a:spLocks/>
            </p:cNvSpPr>
            <p:nvPr/>
          </p:nvSpPr>
          <p:spPr bwMode="auto">
            <a:xfrm>
              <a:off x="5279" y="162"/>
              <a:ext cx="428"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smtClean="0">
                  <a:solidFill>
                    <a:srgbClr val="FF0000"/>
                  </a:solidFill>
                  <a:ea typeface="Lucida Sans" charset="0"/>
                  <a:cs typeface="Lucida Sans" charset="0"/>
                </a:rPr>
                <a:t>∞</a:t>
              </a:r>
              <a:endParaRPr lang="en-US" dirty="0">
                <a:ea typeface="Lucida Sans" charset="0"/>
                <a:cs typeface="Lucida Sans" charset="0"/>
              </a:endParaRPr>
            </a:p>
          </p:txBody>
        </p:sp>
        <p:sp>
          <p:nvSpPr>
            <p:cNvPr id="48" name="Oval 23"/>
            <p:cNvSpPr>
              <a:spLocks/>
            </p:cNvSpPr>
            <p:nvPr/>
          </p:nvSpPr>
          <p:spPr bwMode="auto">
            <a:xfrm>
              <a:off x="6268" y="1219"/>
              <a:ext cx="517"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smtClean="0">
                  <a:solidFill>
                    <a:srgbClr val="FF0000"/>
                  </a:solidFill>
                  <a:ea typeface="Lucida Sans" charset="0"/>
                  <a:cs typeface="Lucida Sans" charset="0"/>
                </a:rPr>
                <a:t>∞</a:t>
              </a:r>
              <a:endParaRPr lang="en-US" dirty="0">
                <a:ea typeface="Lucida Sans" charset="0"/>
                <a:cs typeface="Lucida Sans" charset="0"/>
              </a:endParaRPr>
            </a:p>
          </p:txBody>
        </p:sp>
        <p:sp>
          <p:nvSpPr>
            <p:cNvPr id="50" name="Line 7"/>
            <p:cNvSpPr>
              <a:spLocks noChangeShapeType="1"/>
            </p:cNvSpPr>
            <p:nvPr/>
          </p:nvSpPr>
          <p:spPr bwMode="auto">
            <a:xfrm rot="10800000" flipH="1" flipV="1">
              <a:off x="5493" y="453"/>
              <a:ext cx="881" cy="784"/>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51" name="Line 7"/>
            <p:cNvSpPr>
              <a:spLocks noChangeShapeType="1"/>
            </p:cNvSpPr>
            <p:nvPr/>
          </p:nvSpPr>
          <p:spPr bwMode="auto">
            <a:xfrm rot="10800000" flipH="1">
              <a:off x="6552" y="355"/>
              <a:ext cx="815" cy="882"/>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53" name="Line 7"/>
            <p:cNvSpPr>
              <a:spLocks noChangeShapeType="1"/>
            </p:cNvSpPr>
            <p:nvPr/>
          </p:nvSpPr>
          <p:spPr bwMode="auto">
            <a:xfrm rot="10800000">
              <a:off x="5812" y="339"/>
              <a:ext cx="1476" cy="16"/>
            </a:xfrm>
            <a:prstGeom prst="line">
              <a:avLst/>
            </a:prstGeom>
            <a:noFill/>
            <a:ln w="25400" cap="flat">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sl-SI"/>
            </a:p>
          </p:txBody>
        </p:sp>
        <p:sp>
          <p:nvSpPr>
            <p:cNvPr id="54" name="Oval 43"/>
            <p:cNvSpPr>
              <a:spLocks/>
            </p:cNvSpPr>
            <p:nvPr/>
          </p:nvSpPr>
          <p:spPr bwMode="auto">
            <a:xfrm>
              <a:off x="6374" y="236"/>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2</a:t>
              </a:r>
              <a:endParaRPr lang="en-US" sz="1800" dirty="0">
                <a:solidFill>
                  <a:schemeClr val="tx1"/>
                </a:solidFill>
                <a:ea typeface="Lucida Sans" charset="0"/>
                <a:cs typeface="Lucida Sans" charset="0"/>
              </a:endParaRPr>
            </a:p>
          </p:txBody>
        </p:sp>
        <p:sp>
          <p:nvSpPr>
            <p:cNvPr id="55" name="Oval 43"/>
            <p:cNvSpPr>
              <a:spLocks/>
            </p:cNvSpPr>
            <p:nvPr/>
          </p:nvSpPr>
          <p:spPr bwMode="auto">
            <a:xfrm>
              <a:off x="6785" y="689"/>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a:ea typeface="Lucida Sans" charset="0"/>
                  <a:cs typeface="Lucida Sans" charset="0"/>
                </a:rPr>
                <a:t>3</a:t>
              </a:r>
              <a:endParaRPr lang="en-US" sz="1800" dirty="0">
                <a:solidFill>
                  <a:schemeClr val="tx1"/>
                </a:solidFill>
                <a:ea typeface="Lucida Sans" charset="0"/>
                <a:cs typeface="Lucida Sans" charset="0"/>
              </a:endParaRPr>
            </a:p>
          </p:txBody>
        </p:sp>
        <p:sp>
          <p:nvSpPr>
            <p:cNvPr id="56" name="Oval 43"/>
            <p:cNvSpPr>
              <a:spLocks/>
            </p:cNvSpPr>
            <p:nvPr/>
          </p:nvSpPr>
          <p:spPr bwMode="auto">
            <a:xfrm>
              <a:off x="5794" y="709"/>
              <a:ext cx="348" cy="206"/>
            </a:xfrm>
            <a:prstGeom prst="ellipse">
              <a:avLst/>
            </a:prstGeom>
            <a:solidFill>
              <a:srgbClr val="F2F2F2"/>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7224" bIns="0" anchor="ctr"/>
            <a:lstStyle/>
            <a:p>
              <a:pPr marL="6350" algn="ctr">
                <a:lnSpc>
                  <a:spcPct val="120000"/>
                </a:lnSpc>
              </a:pPr>
              <a:r>
                <a:rPr lang="sl-SI" dirty="0" smtClean="0">
                  <a:ea typeface="Lucida Sans" charset="0"/>
                  <a:cs typeface="Lucida Sans" charset="0"/>
                </a:rPr>
                <a:t>-8</a:t>
              </a:r>
              <a:endParaRPr lang="en-US" sz="1800" dirty="0">
                <a:solidFill>
                  <a:schemeClr val="tx1"/>
                </a:solidFill>
                <a:ea typeface="Lucida Sans" charset="0"/>
                <a:cs typeface="Lucida Sans" charset="0"/>
              </a:endParaRPr>
            </a:p>
          </p:txBody>
        </p:sp>
        <p:sp>
          <p:nvSpPr>
            <p:cNvPr id="52" name="Oval 25"/>
            <p:cNvSpPr>
              <a:spLocks/>
            </p:cNvSpPr>
            <p:nvPr/>
          </p:nvSpPr>
          <p:spPr bwMode="auto">
            <a:xfrm>
              <a:off x="3571" y="65"/>
              <a:ext cx="402" cy="283"/>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lnSpc>
                  <a:spcPct val="100000"/>
                </a:lnSpc>
              </a:pPr>
              <a:r>
                <a:rPr lang="sl-SI" b="1" dirty="0">
                  <a:solidFill>
                    <a:srgbClr val="FF0000"/>
                  </a:solidFill>
                  <a:ea typeface="Lucida Sans" charset="0"/>
                  <a:cs typeface="Lucida Sans" charset="0"/>
                </a:rPr>
                <a:t>-</a:t>
              </a:r>
              <a:r>
                <a:rPr lang="sl-SI" sz="1800" b="1" dirty="0" smtClean="0">
                  <a:solidFill>
                    <a:srgbClr val="FF0000"/>
                  </a:solidFill>
                  <a:ea typeface="Lucida Sans" charset="0"/>
                  <a:cs typeface="Lucida Sans" charset="0"/>
                </a:rPr>
                <a:t>1</a:t>
              </a:r>
              <a:endParaRPr lang="en-US" sz="1800" b="1" dirty="0">
                <a:solidFill>
                  <a:srgbClr val="FF0000"/>
                </a:solidFill>
                <a:ea typeface="Lucida Sans" charset="0"/>
                <a:cs typeface="Lucida Sans" charset="0"/>
              </a:endParaRPr>
            </a:p>
          </p:txBody>
        </p:sp>
      </p:grpSp>
      <p:sp>
        <p:nvSpPr>
          <p:cNvPr id="3" name="TextBox 2"/>
          <p:cNvSpPr txBox="1"/>
          <p:nvPr/>
        </p:nvSpPr>
        <p:spPr>
          <a:xfrm>
            <a:off x="4449456" y="5364688"/>
            <a:ext cx="3582178" cy="369332"/>
          </a:xfrm>
          <a:prstGeom prst="rect">
            <a:avLst/>
          </a:prstGeom>
          <a:noFill/>
        </p:spPr>
        <p:txBody>
          <a:bodyPr wrap="square" rtlCol="0">
            <a:spAutoFit/>
          </a:bodyPr>
          <a:lstStyle/>
          <a:p>
            <a:r>
              <a:rPr lang="sl-SI" dirty="0" smtClean="0"/>
              <a:t>Kaj, če dodamo povezavo  </a:t>
            </a:r>
            <a:r>
              <a:rPr lang="sl-SI" dirty="0" smtClean="0">
                <a:solidFill>
                  <a:srgbClr val="FF0000"/>
                </a:solidFill>
              </a:rPr>
              <a:t>- - -&gt;</a:t>
            </a:r>
            <a:endParaRPr lang="sl-SI" dirty="0">
              <a:solidFill>
                <a:srgbClr val="FF0000"/>
              </a:solidFill>
            </a:endParaRPr>
          </a:p>
        </p:txBody>
      </p:sp>
      <p:cxnSp>
        <p:nvCxnSpPr>
          <p:cNvPr id="7" name="Straight Arrow Connector 6"/>
          <p:cNvCxnSpPr>
            <a:stCxn id="52" idx="6"/>
            <a:endCxn id="47" idx="2"/>
          </p:cNvCxnSpPr>
          <p:nvPr/>
        </p:nvCxnSpPr>
        <p:spPr>
          <a:xfrm>
            <a:off x="4063544" y="1762898"/>
            <a:ext cx="1310817" cy="128150"/>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Oval 23"/>
          <p:cNvSpPr>
            <a:spLocks/>
          </p:cNvSpPr>
          <p:nvPr/>
        </p:nvSpPr>
        <p:spPr bwMode="auto">
          <a:xfrm>
            <a:off x="5374361" y="1709747"/>
            <a:ext cx="429579" cy="373880"/>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smtClean="0">
                <a:solidFill>
                  <a:srgbClr val="FF0000"/>
                </a:solidFill>
                <a:ea typeface="Lucida Sans" charset="0"/>
                <a:cs typeface="Lucida Sans" charset="0"/>
              </a:rPr>
              <a:t>-∞</a:t>
            </a:r>
            <a:endParaRPr lang="en-US" dirty="0">
              <a:ea typeface="Lucida Sans" charset="0"/>
              <a:cs typeface="Lucida Sans" charset="0"/>
            </a:endParaRPr>
          </a:p>
        </p:txBody>
      </p:sp>
      <p:sp>
        <p:nvSpPr>
          <p:cNvPr id="57" name="Oval 23"/>
          <p:cNvSpPr>
            <a:spLocks/>
          </p:cNvSpPr>
          <p:nvPr/>
        </p:nvSpPr>
        <p:spPr bwMode="auto">
          <a:xfrm>
            <a:off x="7427908" y="1709747"/>
            <a:ext cx="429579" cy="373880"/>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smtClean="0">
                <a:solidFill>
                  <a:srgbClr val="FF0000"/>
                </a:solidFill>
                <a:ea typeface="Lucida Sans" charset="0"/>
                <a:cs typeface="Lucida Sans" charset="0"/>
              </a:rPr>
              <a:t>-∞</a:t>
            </a:r>
            <a:endParaRPr lang="en-US" dirty="0">
              <a:ea typeface="Lucida Sans" charset="0"/>
              <a:cs typeface="Lucida Sans" charset="0"/>
            </a:endParaRPr>
          </a:p>
        </p:txBody>
      </p:sp>
      <p:sp>
        <p:nvSpPr>
          <p:cNvPr id="58" name="Oval 23"/>
          <p:cNvSpPr>
            <a:spLocks/>
          </p:cNvSpPr>
          <p:nvPr/>
        </p:nvSpPr>
        <p:spPr bwMode="auto">
          <a:xfrm>
            <a:off x="6411673" y="3105168"/>
            <a:ext cx="429579" cy="373880"/>
          </a:xfrm>
          <a:prstGeom prst="ellipse">
            <a:avLst/>
          </a:prstGeom>
          <a:solidFill>
            <a:srgbClr val="A6A6A6"/>
          </a:solidFill>
          <a:ln w="12700" cap="flat">
            <a:solidFill>
              <a:srgbClr val="000000"/>
            </a:solidFill>
            <a:prstDash val="solid"/>
            <a:round/>
            <a:headEnd type="none" w="med" len="med"/>
            <a:tailEnd type="none" w="med" len="med"/>
          </a:ln>
        </p:spPr>
        <p:txBody>
          <a:bodyPr lIns="0" tIns="0" rIns="7224" bIns="0" anchor="ctr"/>
          <a:lstStyle/>
          <a:p>
            <a:pPr marL="6350" algn="ctr"/>
            <a:r>
              <a:rPr lang="sl-SI" b="1" dirty="0" smtClean="0">
                <a:solidFill>
                  <a:srgbClr val="FF0000"/>
                </a:solidFill>
                <a:ea typeface="Lucida Sans" charset="0"/>
                <a:cs typeface="Lucida Sans" charset="0"/>
              </a:rPr>
              <a:t>-∞</a:t>
            </a:r>
            <a:endParaRPr lang="en-US" dirty="0">
              <a:ea typeface="Lucida Sans" charset="0"/>
              <a:cs typeface="Lucida Sans" charset="0"/>
            </a:endParaRPr>
          </a:p>
        </p:txBody>
      </p:sp>
    </p:spTree>
    <p:extLst>
      <p:ext uri="{BB962C8B-B14F-4D97-AF65-F5344CB8AC3E}">
        <p14:creationId xmlns:p14="http://schemas.microsoft.com/office/powerpoint/2010/main" val="12352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animBg="1"/>
      <p:bldP spid="57"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Gremo v NUK</a:t>
            </a:r>
            <a:endParaRPr lang="sl-S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24214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36096" y="5517232"/>
            <a:ext cx="3528392" cy="1200329"/>
          </a:xfrm>
          <a:prstGeom prst="rect">
            <a:avLst/>
          </a:prstGeom>
          <a:noFill/>
        </p:spPr>
        <p:txBody>
          <a:bodyPr wrap="square" rtlCol="0">
            <a:spAutoFit/>
          </a:bodyPr>
          <a:lstStyle/>
          <a:p>
            <a:pPr marL="285750" indent="-285750">
              <a:buFont typeface="Arial" pitchFamily="34" charset="0"/>
              <a:buChar char="•"/>
            </a:pPr>
            <a:r>
              <a:rPr lang="sl-SI" dirty="0" smtClean="0"/>
              <a:t>Najhitrejša pot</a:t>
            </a:r>
          </a:p>
          <a:p>
            <a:pPr marL="285750" indent="-285750">
              <a:buFont typeface="Arial" pitchFamily="34" charset="0"/>
              <a:buChar char="•"/>
            </a:pPr>
            <a:r>
              <a:rPr lang="sl-SI" dirty="0" smtClean="0"/>
              <a:t>Najbolj slikovita</a:t>
            </a:r>
          </a:p>
          <a:p>
            <a:pPr marL="285750" indent="-285750">
              <a:buFont typeface="Arial" pitchFamily="34" charset="0"/>
              <a:buChar char="•"/>
            </a:pPr>
            <a:r>
              <a:rPr lang="sl-SI" dirty="0" smtClean="0"/>
              <a:t>Najkrajša</a:t>
            </a:r>
          </a:p>
          <a:p>
            <a:pPr marL="285750" indent="-285750">
              <a:buFont typeface="Arial" pitchFamily="34" charset="0"/>
              <a:buChar char="•"/>
            </a:pPr>
            <a:r>
              <a:rPr lang="sl-SI" dirty="0" smtClean="0"/>
              <a:t>Z drugim prevoznim sredstvom</a:t>
            </a:r>
            <a:endParaRPr lang="sl-SI" dirty="0"/>
          </a:p>
        </p:txBody>
      </p:sp>
    </p:spTree>
    <p:extLst>
      <p:ext uri="{BB962C8B-B14F-4D97-AF65-F5344CB8AC3E}">
        <p14:creationId xmlns:p14="http://schemas.microsoft.com/office/powerpoint/2010/main" val="3839151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Enoličnost</a:t>
            </a:r>
            <a:endParaRPr lang="sl-SI" dirty="0"/>
          </a:p>
        </p:txBody>
      </p:sp>
      <p:pic>
        <p:nvPicPr>
          <p:cNvPr id="4" name="Content Placeholder 3"/>
          <p:cNvPicPr>
            <a:picLocks noGrp="1"/>
          </p:cNvPicPr>
          <p:nvPr>
            <p:ph idx="1"/>
          </p:nvPr>
        </p:nvPicPr>
        <p:blipFill rotWithShape="1">
          <a:blip r:embed="rId2"/>
          <a:srcRect l="41984" t="20857" r="45623" b="66815"/>
          <a:stretch/>
        </p:blipFill>
        <p:spPr bwMode="auto">
          <a:xfrm>
            <a:off x="251520" y="1363717"/>
            <a:ext cx="3672408" cy="2882915"/>
          </a:xfrm>
          <a:prstGeom prst="rect">
            <a:avLst/>
          </a:prstGeom>
          <a:ln>
            <a:noFill/>
          </a:ln>
          <a:extLst>
            <a:ext uri="{53640926-AAD7-44D8-BBD7-CCE9431645EC}">
              <a14:shadowObscured xmlns:a14="http://schemas.microsoft.com/office/drawing/2010/main"/>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55" t="7006" r="5052" b="21197"/>
          <a:stretch/>
        </p:blipFill>
        <p:spPr bwMode="auto">
          <a:xfrm>
            <a:off x="3203848" y="3861048"/>
            <a:ext cx="5134708" cy="229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4008" y="2060848"/>
            <a:ext cx="3600400" cy="369332"/>
          </a:xfrm>
          <a:prstGeom prst="rect">
            <a:avLst/>
          </a:prstGeom>
          <a:noFill/>
        </p:spPr>
        <p:txBody>
          <a:bodyPr wrap="square" rtlCol="0">
            <a:spAutoFit/>
          </a:bodyPr>
          <a:lstStyle/>
          <a:p>
            <a:r>
              <a:rPr lang="sl-SI" dirty="0" smtClean="0"/>
              <a:t>Nariši najkrajše poti!</a:t>
            </a:r>
            <a:endParaRPr lang="sl-SI" dirty="0"/>
          </a:p>
        </p:txBody>
      </p:sp>
      <p:sp>
        <p:nvSpPr>
          <p:cNvPr id="5" name="TextBox 4"/>
          <p:cNvSpPr txBox="1"/>
          <p:nvPr/>
        </p:nvSpPr>
        <p:spPr>
          <a:xfrm>
            <a:off x="179512" y="6021288"/>
            <a:ext cx="3744416" cy="738664"/>
          </a:xfrm>
          <a:prstGeom prst="rect">
            <a:avLst/>
          </a:prstGeom>
          <a:noFill/>
        </p:spPr>
        <p:txBody>
          <a:bodyPr wrap="square" rtlCol="0">
            <a:spAutoFit/>
          </a:bodyPr>
          <a:lstStyle/>
          <a:p>
            <a:r>
              <a:rPr lang="sl-SI" sz="1050" dirty="0"/>
              <a:t>Prirejeno po:  </a:t>
            </a:r>
            <a:r>
              <a:rPr lang="sl-SI" sz="1050" dirty="0" err="1"/>
              <a:t>Cormen</a:t>
            </a:r>
            <a:r>
              <a:rPr lang="sl-SI" sz="1050" dirty="0"/>
              <a:t>, Thomas, Charles </a:t>
            </a:r>
            <a:r>
              <a:rPr lang="sl-SI" sz="1050" dirty="0" err="1"/>
              <a:t>Leiserson</a:t>
            </a:r>
            <a:r>
              <a:rPr lang="sl-SI" sz="1050" dirty="0"/>
              <a:t>, Ronald </a:t>
            </a:r>
            <a:r>
              <a:rPr lang="sl-SI" sz="1050" dirty="0" err="1"/>
              <a:t>Rivest</a:t>
            </a:r>
            <a:r>
              <a:rPr lang="sl-SI" sz="1050" dirty="0"/>
              <a:t>, and Clifford </a:t>
            </a:r>
            <a:r>
              <a:rPr lang="sl-SI" sz="1050" dirty="0" err="1"/>
              <a:t>Stein</a:t>
            </a:r>
            <a:r>
              <a:rPr lang="sl-SI" sz="1050" dirty="0"/>
              <a:t>. </a:t>
            </a:r>
            <a:r>
              <a:rPr lang="sl-SI" sz="1050" i="1" dirty="0" err="1">
                <a:hlinkClick r:id="rId4"/>
              </a:rPr>
              <a:t>Introduction</a:t>
            </a:r>
            <a:r>
              <a:rPr lang="sl-SI" sz="1050" i="1" dirty="0">
                <a:hlinkClick r:id="rId4"/>
              </a:rPr>
              <a:t> to </a:t>
            </a:r>
            <a:r>
              <a:rPr lang="sl-SI" sz="1050" i="1" dirty="0" err="1">
                <a:hlinkClick r:id="rId4"/>
              </a:rPr>
              <a:t>Algorithms</a:t>
            </a:r>
            <a:r>
              <a:rPr lang="sl-SI" sz="1050" dirty="0"/>
              <a:t>. 3rd </a:t>
            </a:r>
            <a:r>
              <a:rPr lang="sl-SI" sz="1050" dirty="0" err="1"/>
              <a:t>ed</a:t>
            </a:r>
            <a:r>
              <a:rPr lang="sl-SI" sz="1050" dirty="0"/>
              <a:t>. MIT </a:t>
            </a:r>
            <a:r>
              <a:rPr lang="sl-SI" sz="1050" dirty="0" err="1"/>
              <a:t>Press</a:t>
            </a:r>
            <a:r>
              <a:rPr lang="sl-SI" sz="1050" dirty="0"/>
              <a:t>, 2009. ISBN: 9780262033848, str. </a:t>
            </a:r>
            <a:r>
              <a:rPr lang="sl-SI" sz="1050" dirty="0" smtClean="0"/>
              <a:t>646 in 648</a:t>
            </a:r>
            <a:endParaRPr lang="sl-SI" sz="1050" dirty="0"/>
          </a:p>
          <a:p>
            <a:endParaRPr lang="sl-SI" sz="1050" dirty="0"/>
          </a:p>
        </p:txBody>
      </p:sp>
    </p:spTree>
    <p:extLst>
      <p:ext uri="{BB962C8B-B14F-4D97-AF65-F5344CB8AC3E}">
        <p14:creationId xmlns:p14="http://schemas.microsoft.com/office/powerpoint/2010/main" val="13675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ALGORITMI</a:t>
            </a:r>
            <a:endParaRPr lang="sl-SI" dirty="0"/>
          </a:p>
        </p:txBody>
      </p:sp>
      <p:sp>
        <p:nvSpPr>
          <p:cNvPr id="3" name="Text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850191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Algoritmi</a:t>
            </a:r>
            <a:endParaRPr lang="sl-SI" dirty="0"/>
          </a:p>
        </p:txBody>
      </p:sp>
      <p:sp>
        <p:nvSpPr>
          <p:cNvPr id="3" name="Content Placeholder 2"/>
          <p:cNvSpPr>
            <a:spLocks noGrp="1"/>
          </p:cNvSpPr>
          <p:nvPr>
            <p:ph idx="1"/>
          </p:nvPr>
        </p:nvSpPr>
        <p:spPr/>
        <p:txBody>
          <a:bodyPr/>
          <a:lstStyle/>
          <a:p>
            <a:r>
              <a:rPr lang="sl-SI" dirty="0" err="1" smtClean="0"/>
              <a:t>Dijkstra</a:t>
            </a:r>
            <a:endParaRPr lang="sl-SI" dirty="0" smtClean="0"/>
          </a:p>
          <a:p>
            <a:r>
              <a:rPr lang="sl-SI" dirty="0" err="1" smtClean="0"/>
              <a:t>Bellman</a:t>
            </a:r>
            <a:r>
              <a:rPr lang="sl-SI" dirty="0" smtClean="0"/>
              <a:t> - Ford</a:t>
            </a:r>
          </a:p>
          <a:p>
            <a:r>
              <a:rPr lang="sl-SI" dirty="0" smtClean="0"/>
              <a:t>Floyd - </a:t>
            </a:r>
            <a:r>
              <a:rPr lang="sl-SI" dirty="0" err="1" smtClean="0"/>
              <a:t>Warshall</a:t>
            </a:r>
            <a:endParaRPr lang="sl-SI" dirty="0" smtClean="0"/>
          </a:p>
          <a:p>
            <a:r>
              <a:rPr lang="sl-SI" dirty="0" smtClean="0"/>
              <a:t>Pregled v širino</a:t>
            </a:r>
          </a:p>
          <a:p>
            <a:r>
              <a:rPr lang="sl-SI" dirty="0" smtClean="0"/>
              <a:t>Za aciklične grafe – s </a:t>
            </a:r>
            <a:r>
              <a:rPr lang="sl-SI" dirty="0" err="1" smtClean="0"/>
              <a:t>toploškim</a:t>
            </a:r>
            <a:r>
              <a:rPr lang="sl-SI" dirty="0" smtClean="0"/>
              <a:t> urejanjem …</a:t>
            </a:r>
          </a:p>
          <a:p>
            <a:r>
              <a:rPr lang="sl-SI" dirty="0" smtClean="0"/>
              <a:t>…</a:t>
            </a:r>
          </a:p>
          <a:p>
            <a:endParaRPr lang="sl-SI" dirty="0" smtClean="0"/>
          </a:p>
          <a:p>
            <a:endParaRPr lang="sl-SI" dirty="0"/>
          </a:p>
        </p:txBody>
      </p:sp>
    </p:spTree>
    <p:extLst>
      <p:ext uri="{BB962C8B-B14F-4D97-AF65-F5344CB8AC3E}">
        <p14:creationId xmlns:p14="http://schemas.microsoft.com/office/powerpoint/2010/main" val="3126285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IMPLEMENTACIJE</a:t>
            </a:r>
            <a:endParaRPr lang="sl-SI" dirty="0"/>
          </a:p>
        </p:txBody>
      </p:sp>
      <p:sp>
        <p:nvSpPr>
          <p:cNvPr id="3" name="Text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925320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600" dirty="0" smtClean="0"/>
              <a:t>Jeziki </a:t>
            </a:r>
            <a:r>
              <a:rPr lang="sl-SI" sz="3600" dirty="0"/>
              <a:t/>
            </a:r>
            <a:br>
              <a:rPr lang="sl-SI" sz="3600" dirty="0"/>
            </a:br>
            <a:r>
              <a:rPr lang="sl-SI" sz="2000" dirty="0" smtClean="0"/>
              <a:t>(</a:t>
            </a:r>
            <a:r>
              <a:rPr lang="sl-SI" sz="2000" dirty="0" err="1" smtClean="0"/>
              <a:t>Dijkstrin</a:t>
            </a:r>
            <a:r>
              <a:rPr lang="sl-SI" sz="2000" dirty="0" smtClean="0"/>
              <a:t> algoritem)</a:t>
            </a:r>
            <a:endParaRPr lang="sl-SI" sz="2000" dirty="0"/>
          </a:p>
        </p:txBody>
      </p:sp>
      <p:sp>
        <p:nvSpPr>
          <p:cNvPr id="3" name="Content Placeholder 2"/>
          <p:cNvSpPr>
            <a:spLocks noGrp="1"/>
          </p:cNvSpPr>
          <p:nvPr>
            <p:ph idx="1"/>
          </p:nvPr>
        </p:nvSpPr>
        <p:spPr/>
        <p:txBody>
          <a:bodyPr>
            <a:normAutofit fontScale="62500" lnSpcReduction="20000"/>
          </a:bodyPr>
          <a:lstStyle/>
          <a:p>
            <a:r>
              <a:rPr lang="sl-SI" dirty="0" smtClean="0">
                <a:hlinkClick r:id="rId2"/>
              </a:rPr>
              <a:t>http://rosettacode.org/wiki/Dijkstra%27s_algorithm</a:t>
            </a:r>
            <a:r>
              <a:rPr lang="sl-SI" dirty="0" smtClean="0"/>
              <a:t> </a:t>
            </a:r>
          </a:p>
          <a:p>
            <a:r>
              <a:rPr lang="sl-SI" dirty="0" smtClean="0"/>
              <a:t>Python</a:t>
            </a:r>
          </a:p>
          <a:p>
            <a:pPr lvl="1"/>
            <a:r>
              <a:rPr lang="sl-SI" dirty="0" smtClean="0">
                <a:hlinkClick r:id="rId3"/>
              </a:rPr>
              <a:t>Cel kup</a:t>
            </a:r>
            <a:endParaRPr lang="sl-SI" dirty="0" smtClean="0"/>
          </a:p>
          <a:p>
            <a:r>
              <a:rPr lang="sl-SI" dirty="0" smtClean="0"/>
              <a:t>C#</a:t>
            </a:r>
          </a:p>
          <a:p>
            <a:pPr lvl="1"/>
            <a:r>
              <a:rPr lang="sl-SI" dirty="0">
                <a:hlinkClick r:id="rId4"/>
              </a:rPr>
              <a:t>http://www.codeproject.com/Articles/22647/Dijkstra-Shortest-Route-Calculation-Object-Oriente</a:t>
            </a:r>
            <a:endParaRPr lang="sl-SI" dirty="0">
              <a:hlinkClick r:id="rId5"/>
            </a:endParaRPr>
          </a:p>
          <a:p>
            <a:pPr lvl="1"/>
            <a:r>
              <a:rPr lang="sl-SI" dirty="0" smtClean="0">
                <a:hlinkClick r:id="rId5"/>
              </a:rPr>
              <a:t>http</a:t>
            </a:r>
            <a:r>
              <a:rPr lang="sl-SI" dirty="0">
                <a:hlinkClick r:id="rId5"/>
              </a:rPr>
              <a:t>://</a:t>
            </a:r>
            <a:r>
              <a:rPr lang="sl-SI" dirty="0" smtClean="0">
                <a:hlinkClick r:id="rId5"/>
              </a:rPr>
              <a:t>www.youtube.com/watch?v=GCqDIjJghrc</a:t>
            </a:r>
            <a:r>
              <a:rPr lang="sl-SI" dirty="0" smtClean="0"/>
              <a:t> </a:t>
            </a:r>
          </a:p>
          <a:p>
            <a:r>
              <a:rPr lang="sl-SI" dirty="0" err="1" smtClean="0"/>
              <a:t>Mathematica</a:t>
            </a:r>
            <a:endParaRPr lang="sl-SI" dirty="0" smtClean="0"/>
          </a:p>
          <a:p>
            <a:pPr lvl="1"/>
            <a:r>
              <a:rPr lang="sl-SI" dirty="0">
                <a:hlinkClick r:id="rId6"/>
              </a:rPr>
              <a:t>http://demonstrations.wolfram.com/DijkstrasAlgorithm</a:t>
            </a:r>
            <a:r>
              <a:rPr lang="sl-SI" dirty="0" smtClean="0">
                <a:hlinkClick r:id="rId6"/>
              </a:rPr>
              <a:t>/</a:t>
            </a:r>
            <a:r>
              <a:rPr lang="sl-SI" dirty="0" smtClean="0"/>
              <a:t> </a:t>
            </a:r>
          </a:p>
          <a:p>
            <a:pPr lvl="1"/>
            <a:r>
              <a:rPr lang="sl-SI" dirty="0">
                <a:hlinkClick r:id="rId7"/>
              </a:rPr>
              <a:t>http://demonstrations.wolfram.com/ShortestPathsAndTheMinimumSpanningTreeOnAGraphWithCartesianE</a:t>
            </a:r>
            <a:r>
              <a:rPr lang="sl-SI" dirty="0" smtClean="0">
                <a:hlinkClick r:id="rId7"/>
              </a:rPr>
              <a:t>/</a:t>
            </a:r>
            <a:r>
              <a:rPr lang="sl-SI" dirty="0" smtClean="0"/>
              <a:t> </a:t>
            </a:r>
          </a:p>
          <a:p>
            <a:r>
              <a:rPr lang="sl-SI" dirty="0" err="1" smtClean="0"/>
              <a:t>Matlab</a:t>
            </a:r>
            <a:endParaRPr lang="sl-SI" dirty="0" smtClean="0"/>
          </a:p>
          <a:p>
            <a:pPr lvl="1"/>
            <a:r>
              <a:rPr lang="sl-SI" dirty="0">
                <a:hlinkClick r:id="rId8"/>
              </a:rPr>
              <a:t>http://</a:t>
            </a:r>
            <a:r>
              <a:rPr lang="sl-SI" dirty="0" smtClean="0">
                <a:hlinkClick r:id="rId8"/>
              </a:rPr>
              <a:t>www.mathworks.com/matlabcentral/fileexchange/12850-dijkstras-shortest-path-algorithm</a:t>
            </a:r>
            <a:r>
              <a:rPr lang="sl-SI" dirty="0" smtClean="0"/>
              <a:t> </a:t>
            </a:r>
          </a:p>
          <a:p>
            <a:pPr lvl="1"/>
            <a:r>
              <a:rPr lang="sl-SI" dirty="0">
                <a:hlinkClick r:id="rId9"/>
              </a:rPr>
              <a:t>http://</a:t>
            </a:r>
            <a:r>
              <a:rPr lang="sl-SI" dirty="0" smtClean="0">
                <a:hlinkClick r:id="rId9"/>
              </a:rPr>
              <a:t>www.mathworks.com/matlabcentral/fileexchange/14661</a:t>
            </a:r>
            <a:r>
              <a:rPr lang="sl-SI" dirty="0" smtClean="0"/>
              <a:t> </a:t>
            </a:r>
          </a:p>
          <a:p>
            <a:endParaRPr lang="sl-SI" dirty="0" smtClean="0"/>
          </a:p>
          <a:p>
            <a:endParaRPr lang="sl-SI" dirty="0"/>
          </a:p>
        </p:txBody>
      </p:sp>
    </p:spTree>
    <p:extLst>
      <p:ext uri="{BB962C8B-B14F-4D97-AF65-F5344CB8AC3E}">
        <p14:creationId xmlns:p14="http://schemas.microsoft.com/office/powerpoint/2010/main" val="902956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primerjava</a:t>
            </a:r>
            <a:endParaRPr lang="sl-SI" dirty="0"/>
          </a:p>
        </p:txBody>
      </p:sp>
      <p:sp>
        <p:nvSpPr>
          <p:cNvPr id="5" name="Content Placeholder 4"/>
          <p:cNvSpPr>
            <a:spLocks noGrp="1"/>
          </p:cNvSpPr>
          <p:nvPr>
            <p:ph idx="1"/>
          </p:nvPr>
        </p:nvSpPr>
        <p:spPr/>
        <p:txBody>
          <a:bodyPr/>
          <a:lstStyle/>
          <a:p>
            <a:r>
              <a:rPr lang="en-US" b="1" i="1" dirty="0"/>
              <a:t>Three Fastest Shortest Path Algorithms on Real Road Networks: Data Structures and Procedures</a:t>
            </a:r>
            <a:endParaRPr lang="sl-SI" dirty="0" smtClean="0">
              <a:hlinkClick r:id="rId2"/>
            </a:endParaRPr>
          </a:p>
          <a:p>
            <a:pPr lvl="1"/>
            <a:r>
              <a:rPr lang="sl-SI" dirty="0" smtClean="0">
                <a:hlinkClick r:id="rId2"/>
              </a:rPr>
              <a:t>http</a:t>
            </a:r>
            <a:r>
              <a:rPr lang="sl-SI" dirty="0">
                <a:hlinkClick r:id="rId2"/>
              </a:rPr>
              <a:t>://publish.uwo.ca/~</a:t>
            </a:r>
            <a:r>
              <a:rPr lang="sl-SI" dirty="0" smtClean="0">
                <a:hlinkClick r:id="rId2"/>
              </a:rPr>
              <a:t>jmalczew/gida_1/Zhan/Zhan.htm</a:t>
            </a:r>
            <a:r>
              <a:rPr lang="sl-SI" dirty="0" smtClean="0"/>
              <a:t> </a:t>
            </a:r>
            <a:endParaRPr lang="sl-SI" dirty="0"/>
          </a:p>
        </p:txBody>
      </p:sp>
    </p:spTree>
    <p:extLst>
      <p:ext uri="{BB962C8B-B14F-4D97-AF65-F5344CB8AC3E}">
        <p14:creationId xmlns:p14="http://schemas.microsoft.com/office/powerpoint/2010/main" val="192395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Uporabljene PS</a:t>
            </a:r>
            <a:endParaRPr lang="sl-SI" dirty="0"/>
          </a:p>
        </p:txBody>
      </p:sp>
      <p:sp>
        <p:nvSpPr>
          <p:cNvPr id="3" name="Content Placeholder 2"/>
          <p:cNvSpPr>
            <a:spLocks noGrp="1"/>
          </p:cNvSpPr>
          <p:nvPr>
            <p:ph idx="1"/>
          </p:nvPr>
        </p:nvSpPr>
        <p:spPr/>
        <p:txBody>
          <a:bodyPr/>
          <a:lstStyle/>
          <a:p>
            <a:r>
              <a:rPr lang="sl-SI" dirty="0" smtClean="0"/>
              <a:t>Zakaj pomembno</a:t>
            </a:r>
          </a:p>
          <a:p>
            <a:r>
              <a:rPr lang="sl-SI" dirty="0" smtClean="0"/>
              <a:t>Kje ima vpliv</a:t>
            </a:r>
          </a:p>
          <a:p>
            <a:r>
              <a:rPr lang="sl-SI" dirty="0" smtClean="0"/>
              <a:t>vrsta s prednostjo</a:t>
            </a:r>
          </a:p>
          <a:p>
            <a:endParaRPr lang="sl-SI" dirty="0"/>
          </a:p>
        </p:txBody>
      </p:sp>
    </p:spTree>
    <p:extLst>
      <p:ext uri="{BB962C8B-B14F-4D97-AF65-F5344CB8AC3E}">
        <p14:creationId xmlns:p14="http://schemas.microsoft.com/office/powerpoint/2010/main" val="170173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GPS</a:t>
            </a:r>
            <a:endParaRPr lang="sl-SI" dirty="0"/>
          </a:p>
        </p:txBody>
      </p:sp>
      <p:pic>
        <p:nvPicPr>
          <p:cNvPr id="6146" name="Picture 2" descr="http://www5.pcmag.com/media/images/304865-gps-devic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7907" y="1600200"/>
            <a:ext cx="7288185"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6165304"/>
            <a:ext cx="4572000" cy="276999"/>
          </a:xfrm>
          <a:prstGeom prst="rect">
            <a:avLst/>
          </a:prstGeom>
          <a:noFill/>
        </p:spPr>
        <p:txBody>
          <a:bodyPr wrap="square" rtlCol="0">
            <a:spAutoFit/>
          </a:bodyPr>
          <a:lstStyle/>
          <a:p>
            <a:r>
              <a:rPr lang="sl-SI" sz="1200" dirty="0" smtClean="0"/>
              <a:t>Vir: </a:t>
            </a:r>
            <a:r>
              <a:rPr lang="sl-SI" sz="1200" dirty="0" smtClean="0">
                <a:hlinkClick r:id="rId3"/>
              </a:rPr>
              <a:t>http</a:t>
            </a:r>
            <a:r>
              <a:rPr lang="sl-SI" sz="1200" dirty="0">
                <a:hlinkClick r:id="rId3"/>
              </a:rPr>
              <a:t>://</a:t>
            </a:r>
            <a:r>
              <a:rPr lang="sl-SI" sz="1200" dirty="0" smtClean="0">
                <a:hlinkClick r:id="rId3"/>
              </a:rPr>
              <a:t>www5.pcmag.com/media/images/304865-gps-devices.jpg</a:t>
            </a:r>
            <a:r>
              <a:rPr lang="sl-SI" sz="1200" dirty="0" smtClean="0"/>
              <a:t> </a:t>
            </a:r>
            <a:endParaRPr lang="sl-SI" sz="1200" dirty="0"/>
          </a:p>
        </p:txBody>
      </p:sp>
    </p:spTree>
    <p:extLst>
      <p:ext uri="{BB962C8B-B14F-4D97-AF65-F5344CB8AC3E}">
        <p14:creationId xmlns:p14="http://schemas.microsoft.com/office/powerpoint/2010/main" val="3028067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1100">
                <a:solidFill>
                  <a:srgbClr val="79211B"/>
                </a:solidFill>
                <a:latin typeface="Lucida Sans" charset="0"/>
                <a:ea typeface="ヒラギノ角ゴ ProN W3" charset="0"/>
                <a:cs typeface="ヒラギノ角ゴ ProN W3" charset="0"/>
                <a:sym typeface="Lucida Sans" charset="0"/>
              </a:defRPr>
            </a:lvl1pPr>
            <a:lvl2pPr marL="522368" indent="-200911">
              <a:defRPr sz="1100">
                <a:solidFill>
                  <a:srgbClr val="79211B"/>
                </a:solidFill>
                <a:latin typeface="Lucida Sans" charset="0"/>
                <a:ea typeface="ヒラギノ角ゴ ProN W3" charset="0"/>
                <a:cs typeface="ヒラギノ角ゴ ProN W3" charset="0"/>
                <a:sym typeface="Lucida Sans" charset="0"/>
              </a:defRPr>
            </a:lvl2pPr>
            <a:lvl3pPr marL="803643" indent="-160729">
              <a:defRPr sz="1100">
                <a:solidFill>
                  <a:srgbClr val="79211B"/>
                </a:solidFill>
                <a:latin typeface="Lucida Sans" charset="0"/>
                <a:ea typeface="ヒラギノ角ゴ ProN W3" charset="0"/>
                <a:cs typeface="ヒラギノ角ゴ ProN W3" charset="0"/>
                <a:sym typeface="Lucida Sans" charset="0"/>
              </a:defRPr>
            </a:lvl3pPr>
            <a:lvl4pPr marL="1125101" indent="-160729">
              <a:defRPr sz="1100">
                <a:solidFill>
                  <a:srgbClr val="79211B"/>
                </a:solidFill>
                <a:latin typeface="Lucida Sans" charset="0"/>
                <a:ea typeface="ヒラギノ角ゴ ProN W3" charset="0"/>
                <a:cs typeface="ヒラギノ角ゴ ProN W3" charset="0"/>
                <a:sym typeface="Lucida Sans" charset="0"/>
              </a:defRPr>
            </a:lvl4pPr>
            <a:lvl5pPr marL="1446558" indent="-160729">
              <a:defRPr sz="1100">
                <a:solidFill>
                  <a:srgbClr val="79211B"/>
                </a:solidFill>
                <a:latin typeface="Lucida Sans" charset="0"/>
                <a:ea typeface="ヒラギノ角ゴ ProN W3" charset="0"/>
                <a:cs typeface="ヒラギノ角ゴ ProN W3" charset="0"/>
                <a:sym typeface="Lucida Sans" charset="0"/>
              </a:defRPr>
            </a:lvl5pPr>
            <a:lvl6pPr marL="1768015" indent="-160729" eaLnBrk="0" fontAlgn="base" hangingPunct="0">
              <a:spcBef>
                <a:spcPct val="0"/>
              </a:spcBef>
              <a:spcAft>
                <a:spcPct val="0"/>
              </a:spcAft>
              <a:defRPr sz="1100">
                <a:solidFill>
                  <a:srgbClr val="79211B"/>
                </a:solidFill>
                <a:latin typeface="Lucida Sans" charset="0"/>
                <a:ea typeface="ヒラギノ角ゴ ProN W3" charset="0"/>
                <a:cs typeface="ヒラギノ角ゴ ProN W3" charset="0"/>
                <a:sym typeface="Lucida Sans" charset="0"/>
              </a:defRPr>
            </a:lvl6pPr>
            <a:lvl7pPr marL="2089473" indent="-160729" eaLnBrk="0" fontAlgn="base" hangingPunct="0">
              <a:spcBef>
                <a:spcPct val="0"/>
              </a:spcBef>
              <a:spcAft>
                <a:spcPct val="0"/>
              </a:spcAft>
              <a:defRPr sz="1100">
                <a:solidFill>
                  <a:srgbClr val="79211B"/>
                </a:solidFill>
                <a:latin typeface="Lucida Sans" charset="0"/>
                <a:ea typeface="ヒラギノ角ゴ ProN W3" charset="0"/>
                <a:cs typeface="ヒラギノ角ゴ ProN W3" charset="0"/>
                <a:sym typeface="Lucida Sans" charset="0"/>
              </a:defRPr>
            </a:lvl7pPr>
            <a:lvl8pPr marL="2410930" indent="-160729" eaLnBrk="0" fontAlgn="base" hangingPunct="0">
              <a:spcBef>
                <a:spcPct val="0"/>
              </a:spcBef>
              <a:spcAft>
                <a:spcPct val="0"/>
              </a:spcAft>
              <a:defRPr sz="1100">
                <a:solidFill>
                  <a:srgbClr val="79211B"/>
                </a:solidFill>
                <a:latin typeface="Lucida Sans" charset="0"/>
                <a:ea typeface="ヒラギノ角ゴ ProN W3" charset="0"/>
                <a:cs typeface="ヒラギノ角ゴ ProN W3" charset="0"/>
                <a:sym typeface="Lucida Sans" charset="0"/>
              </a:defRPr>
            </a:lvl8pPr>
            <a:lvl9pPr marL="2732387" indent="-160729" eaLnBrk="0" fontAlgn="base" hangingPunct="0">
              <a:spcBef>
                <a:spcPct val="0"/>
              </a:spcBef>
              <a:spcAft>
                <a:spcPct val="0"/>
              </a:spcAft>
              <a:defRPr sz="1100">
                <a:solidFill>
                  <a:srgbClr val="79211B"/>
                </a:solidFill>
                <a:latin typeface="Lucida Sans" charset="0"/>
                <a:ea typeface="ヒラギノ角ゴ ProN W3" charset="0"/>
                <a:cs typeface="ヒラギノ角ゴ ProN W3" charset="0"/>
                <a:sym typeface="Lucida Sans" charset="0"/>
              </a:defRPr>
            </a:lvl9pPr>
          </a:lstStyle>
          <a:p>
            <a:fld id="{7AAAD3BF-F686-4964-8DCD-DA023B284BE6}" type="slidenum">
              <a:rPr lang="en-US" sz="800">
                <a:solidFill>
                  <a:srgbClr val="000000"/>
                </a:solidFill>
                <a:ea typeface="Lucida Sans" charset="0"/>
                <a:cs typeface="Lucida Sans" charset="0"/>
              </a:rPr>
              <a:pPr/>
              <a:t>5</a:t>
            </a:fld>
            <a:endParaRPr lang="en-US" sz="800">
              <a:solidFill>
                <a:srgbClr val="000000"/>
              </a:solidFill>
              <a:ea typeface="Lucida Sans" charset="0"/>
              <a:cs typeface="Lucida Sans" charset="0"/>
            </a:endParaRPr>
          </a:p>
        </p:txBody>
      </p:sp>
      <p:sp>
        <p:nvSpPr>
          <p:cNvPr id="9219" name="Rectangle 1"/>
          <p:cNvSpPr>
            <a:spLocks noGrp="1" noChangeArrowheads="1"/>
          </p:cNvSpPr>
          <p:nvPr>
            <p:ph type="title"/>
          </p:nvPr>
        </p:nvSpPr>
        <p:spPr/>
        <p:txBody>
          <a:bodyPr rIns="118264">
            <a:normAutofit fontScale="90000"/>
          </a:bodyPr>
          <a:lstStyle/>
          <a:p>
            <a:pPr marL="40182"/>
            <a:r>
              <a:rPr lang="sl-SI" dirty="0" smtClean="0"/>
              <a:t>Letalski prevoz:</a:t>
            </a:r>
            <a:br>
              <a:rPr lang="sl-SI" dirty="0" smtClean="0"/>
            </a:br>
            <a:r>
              <a:rPr lang="sl-SI" dirty="0" smtClean="0"/>
              <a:t>družba </a:t>
            </a:r>
            <a:r>
              <a:rPr lang="en-US" dirty="0" smtClean="0"/>
              <a:t>Continental (</a:t>
            </a:r>
            <a:r>
              <a:rPr lang="sl-SI" dirty="0" smtClean="0"/>
              <a:t>av</a:t>
            </a:r>
            <a:r>
              <a:rPr lang="en-US" dirty="0" smtClean="0"/>
              <a:t>gust 2010)</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t="7907"/>
          <a:stretch>
            <a:fillRect/>
          </a:stretch>
        </p:blipFill>
        <p:spPr bwMode="auto">
          <a:xfrm>
            <a:off x="1115616" y="1628800"/>
            <a:ext cx="6426423" cy="418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9221" name="Rectangle 3"/>
          <p:cNvSpPr>
            <a:spLocks/>
          </p:cNvSpPr>
          <p:nvPr/>
        </p:nvSpPr>
        <p:spPr bwMode="auto">
          <a:xfrm>
            <a:off x="445368" y="6241852"/>
            <a:ext cx="41986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1273" bIns="0">
            <a:spAutoFit/>
          </a:bodyPr>
          <a:lstStyle/>
          <a:p>
            <a:pPr marL="40182">
              <a:lnSpc>
                <a:spcPct val="140000"/>
              </a:lnSpc>
            </a:pPr>
            <a:r>
              <a:rPr lang="en-US" sz="1000" b="1" dirty="0">
                <a:latin typeface="Lucida Grande" charset="0"/>
                <a:ea typeface="Lucida Grande" charset="0"/>
                <a:cs typeface="Lucida Grande" charset="0"/>
                <a:sym typeface="Lucida Grande" charset="0"/>
                <a:hlinkClick r:id="rId3"/>
              </a:rPr>
              <a:t>http://</a:t>
            </a:r>
            <a:r>
              <a:rPr lang="en-US" sz="1000" b="1" dirty="0" smtClean="0">
                <a:latin typeface="Lucida Grande" charset="0"/>
                <a:ea typeface="Lucida Grande" charset="0"/>
                <a:cs typeface="Lucida Grande" charset="0"/>
                <a:sym typeface="Lucida Grande" charset="0"/>
                <a:hlinkClick r:id="rId3"/>
              </a:rPr>
              <a:t>www.continental.com/web/en-US/content/travel/routes</a:t>
            </a:r>
            <a:r>
              <a:rPr lang="sl-SI" sz="1000" b="1" dirty="0" smtClean="0">
                <a:latin typeface="Lucida Grande" charset="0"/>
                <a:ea typeface="Lucida Grande" charset="0"/>
                <a:cs typeface="Lucida Grande" charset="0"/>
                <a:sym typeface="Lucida Grande" charset="0"/>
              </a:rPr>
              <a:t> </a:t>
            </a:r>
            <a:endParaRPr lang="en-US" sz="1000" b="1"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43729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Internet</a:t>
            </a:r>
            <a:endParaRPr lang="sl-SI" dirty="0"/>
          </a:p>
        </p:txBody>
      </p:sp>
      <p:sp>
        <p:nvSpPr>
          <p:cNvPr id="3" name="Content Placeholder 2"/>
          <p:cNvSpPr>
            <a:spLocks noGrp="1"/>
          </p:cNvSpPr>
          <p:nvPr>
            <p:ph idx="1"/>
          </p:nvPr>
        </p:nvSpPr>
        <p:spPr/>
        <p:txBody>
          <a:bodyPr>
            <a:normAutofit/>
          </a:bodyPr>
          <a:lstStyle/>
          <a:p>
            <a:r>
              <a:rPr lang="sl-SI" dirty="0" smtClean="0"/>
              <a:t>Usmerjanje paketov v internetu</a:t>
            </a:r>
          </a:p>
          <a:p>
            <a:pPr lvl="1"/>
            <a:r>
              <a:rPr lang="sl-SI" dirty="0" smtClean="0"/>
              <a:t>Kako </a:t>
            </a:r>
            <a:r>
              <a:rPr lang="sl-SI" dirty="0" smtClean="0"/>
              <a:t>se "pogovarjajo" računalniki</a:t>
            </a:r>
          </a:p>
          <a:p>
            <a:pPr lvl="1"/>
            <a:r>
              <a:rPr lang="sl-SI" dirty="0"/>
              <a:t>OSPF (</a:t>
            </a:r>
            <a:r>
              <a:rPr lang="sl-SI" dirty="0">
                <a:hlinkClick r:id="rId2"/>
              </a:rPr>
              <a:t>http://</a:t>
            </a:r>
            <a:r>
              <a:rPr lang="sl-SI" dirty="0" smtClean="0">
                <a:hlinkClick r:id="rId2"/>
              </a:rPr>
              <a:t>en.wikipedia.org/wiki/OSPF</a:t>
            </a:r>
            <a:r>
              <a:rPr lang="sl-SI" dirty="0" smtClean="0"/>
              <a:t>) </a:t>
            </a:r>
          </a:p>
          <a:p>
            <a:pPr lvl="1"/>
            <a:r>
              <a:rPr lang="sl-SI" dirty="0" smtClean="0"/>
              <a:t>BGP(</a:t>
            </a:r>
            <a:r>
              <a:rPr lang="sl-SI" dirty="0" smtClean="0">
                <a:hlinkClick r:id="rId3"/>
              </a:rPr>
              <a:t>http</a:t>
            </a:r>
            <a:r>
              <a:rPr lang="sl-SI" dirty="0">
                <a:hlinkClick r:id="rId3"/>
              </a:rPr>
              <a:t>://</a:t>
            </a:r>
            <a:r>
              <a:rPr lang="sl-SI" dirty="0" smtClean="0">
                <a:hlinkClick r:id="rId3"/>
              </a:rPr>
              <a:t>en.wikipedia.org/wiki/Border_Gateway_Protocol</a:t>
            </a:r>
            <a:r>
              <a:rPr lang="sl-SI" dirty="0" smtClean="0"/>
              <a:t> )</a:t>
            </a:r>
          </a:p>
          <a:p>
            <a:pPr lvl="2"/>
            <a:r>
              <a:rPr lang="sl-SI" dirty="0">
                <a:hlinkClick r:id="rId4"/>
              </a:rPr>
              <a:t>http://</a:t>
            </a:r>
            <a:r>
              <a:rPr lang="sl-SI" dirty="0" smtClean="0">
                <a:hlinkClick r:id="rId4"/>
              </a:rPr>
              <a:t>en.wikipedia.org/wiki/Distance-vector_routing_protocol</a:t>
            </a:r>
            <a:endParaRPr lang="sl-SI" dirty="0" smtClean="0"/>
          </a:p>
          <a:p>
            <a:pPr lvl="1"/>
            <a:r>
              <a:rPr lang="sl-SI" dirty="0" smtClean="0"/>
              <a:t>…</a:t>
            </a:r>
          </a:p>
          <a:p>
            <a:endParaRPr lang="sl-SI"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37835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TeX</a:t>
            </a:r>
            <a:endParaRPr lang="sl-SI" dirty="0"/>
          </a:p>
        </p:txBody>
      </p:sp>
      <p:sp>
        <p:nvSpPr>
          <p:cNvPr id="3" name="Content Placeholder 2"/>
          <p:cNvSpPr>
            <a:spLocks noGrp="1"/>
          </p:cNvSpPr>
          <p:nvPr>
            <p:ph idx="1"/>
          </p:nvPr>
        </p:nvSpPr>
        <p:spPr/>
        <p:txBody>
          <a:bodyPr>
            <a:normAutofit fontScale="85000" lnSpcReduction="10000"/>
          </a:bodyPr>
          <a:lstStyle/>
          <a:p>
            <a:r>
              <a:rPr lang="sl-SI" dirty="0" smtClean="0"/>
              <a:t>Optimalno oblikovanje odstavka</a:t>
            </a:r>
          </a:p>
          <a:p>
            <a:r>
              <a:rPr lang="sl-SI" dirty="0" smtClean="0"/>
              <a:t>Imamo odstavek, ki ga sestavljajo besede b</a:t>
            </a:r>
            <a:r>
              <a:rPr lang="sl-SI" baseline="-25000" dirty="0" smtClean="0"/>
              <a:t>1</a:t>
            </a:r>
            <a:r>
              <a:rPr lang="sl-SI" dirty="0" smtClean="0"/>
              <a:t>, b</a:t>
            </a:r>
            <a:r>
              <a:rPr lang="sl-SI" baseline="-25000" dirty="0" smtClean="0"/>
              <a:t>2</a:t>
            </a:r>
            <a:r>
              <a:rPr lang="sl-SI" dirty="0" smtClean="0"/>
              <a:t>, …, </a:t>
            </a:r>
            <a:r>
              <a:rPr lang="sl-SI" dirty="0" err="1" smtClean="0"/>
              <a:t>b</a:t>
            </a:r>
            <a:r>
              <a:rPr lang="sl-SI" baseline="-25000" dirty="0" err="1" smtClean="0"/>
              <a:t>n</a:t>
            </a:r>
            <a:r>
              <a:rPr lang="sl-SI" dirty="0" smtClean="0"/>
              <a:t>, kjer je dolžina besede </a:t>
            </a:r>
            <a:r>
              <a:rPr lang="sl-SI" dirty="0" err="1" smtClean="0"/>
              <a:t>w</a:t>
            </a:r>
            <a:r>
              <a:rPr lang="sl-SI" baseline="-25000" dirty="0" err="1" smtClean="0"/>
              <a:t>k</a:t>
            </a:r>
            <a:r>
              <a:rPr lang="sl-SI" dirty="0" smtClean="0"/>
              <a:t> enaka |</a:t>
            </a:r>
            <a:r>
              <a:rPr lang="sl-SI" dirty="0" err="1" smtClean="0"/>
              <a:t>w</a:t>
            </a:r>
            <a:r>
              <a:rPr lang="sl-SI" baseline="-25000" dirty="0" err="1" smtClean="0"/>
              <a:t>k</a:t>
            </a:r>
            <a:r>
              <a:rPr lang="sl-SI" dirty="0" smtClean="0"/>
              <a:t>|. L pa je najdaljša dovoljena dolžina vrstice. Seveda velja |</a:t>
            </a:r>
            <a:r>
              <a:rPr lang="sl-SI" dirty="0" err="1" smtClean="0"/>
              <a:t>w</a:t>
            </a:r>
            <a:r>
              <a:rPr lang="sl-SI" baseline="-25000" dirty="0" err="1" smtClean="0"/>
              <a:t>k</a:t>
            </a:r>
            <a:r>
              <a:rPr lang="sl-SI" dirty="0" smtClean="0"/>
              <a:t>| ≤ L za vsak k. Z W(i,j) označimo vrstico, ki se začne z i-to besedo (</a:t>
            </a:r>
            <a:r>
              <a:rPr lang="sl-SI" dirty="0" err="1" smtClean="0"/>
              <a:t>w</a:t>
            </a:r>
            <a:r>
              <a:rPr lang="sl-SI" baseline="-25000" dirty="0" err="1" smtClean="0"/>
              <a:t>i</a:t>
            </a:r>
            <a:r>
              <a:rPr lang="sl-SI" dirty="0" smtClean="0"/>
              <a:t>) in konča z j-to (</a:t>
            </a:r>
            <a:r>
              <a:rPr lang="sl-SI" dirty="0" err="1" smtClean="0"/>
              <a:t>w</a:t>
            </a:r>
            <a:r>
              <a:rPr lang="sl-SI" baseline="-25000" dirty="0" err="1" smtClean="0"/>
              <a:t>j</a:t>
            </a:r>
            <a:r>
              <a:rPr lang="sl-SI" dirty="0" smtClean="0"/>
              <a:t>). Potem definiramo "kazen na grdost" /odvisna od tega, kako se skupna dolžina W(i,j) razlikuje od L/ (ker je potem potrebno med besede vrivati dodatne presledke!). In sedaj je potrebno ugotoviti, kje razdeliti besede, da bo skupna "kazen" kar se da majhna. </a:t>
            </a:r>
          </a:p>
          <a:p>
            <a:endParaRPr lang="sl-SI" dirty="0"/>
          </a:p>
        </p:txBody>
      </p:sp>
    </p:spTree>
    <p:extLst>
      <p:ext uri="{BB962C8B-B14F-4D97-AF65-F5344CB8AC3E}">
        <p14:creationId xmlns:p14="http://schemas.microsoft.com/office/powerpoint/2010/main" val="90208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Socialna omrežja</a:t>
            </a:r>
            <a:endParaRPr lang="sl-SI"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68760"/>
            <a:ext cx="452936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31840" y="4524728"/>
            <a:ext cx="5400599" cy="1200329"/>
          </a:xfrm>
          <a:prstGeom prst="rect">
            <a:avLst/>
          </a:prstGeom>
          <a:noFill/>
        </p:spPr>
        <p:txBody>
          <a:bodyPr wrap="square" rtlCol="0">
            <a:spAutoFit/>
          </a:bodyPr>
          <a:lstStyle/>
          <a:p>
            <a:r>
              <a:rPr lang="sl-SI" dirty="0">
                <a:hlinkClick r:id="rId3"/>
              </a:rPr>
              <a:t>http://</a:t>
            </a:r>
            <a:r>
              <a:rPr lang="sl-SI" dirty="0" smtClean="0">
                <a:hlinkClick r:id="rId3"/>
              </a:rPr>
              <a:t>oracleofbacon.org/movielinks.php</a:t>
            </a:r>
            <a:endParaRPr lang="sl-SI" dirty="0" smtClean="0"/>
          </a:p>
          <a:p>
            <a:endParaRPr lang="sl-SI" dirty="0"/>
          </a:p>
          <a:p>
            <a:r>
              <a:rPr lang="sl-SI" dirty="0"/>
              <a:t>I</a:t>
            </a:r>
            <a:r>
              <a:rPr lang="sl-SI" dirty="0" smtClean="0"/>
              <a:t>deja izvira iz </a:t>
            </a:r>
            <a:r>
              <a:rPr lang="sl-SI" dirty="0" err="1" smtClean="0"/>
              <a:t>Erdös</a:t>
            </a:r>
            <a:r>
              <a:rPr lang="sl-SI" dirty="0" smtClean="0"/>
              <a:t> </a:t>
            </a:r>
            <a:r>
              <a:rPr lang="sl-SI" dirty="0" err="1" smtClean="0"/>
              <a:t>number</a:t>
            </a:r>
            <a:r>
              <a:rPr lang="sl-SI" dirty="0" smtClean="0"/>
              <a:t>:</a:t>
            </a:r>
          </a:p>
          <a:p>
            <a:pPr marL="285750" indent="-285750">
              <a:buFont typeface="Arial" pitchFamily="34" charset="0"/>
              <a:buChar char="•"/>
            </a:pPr>
            <a:r>
              <a:rPr lang="sl-SI" dirty="0">
                <a:hlinkClick r:id="rId4"/>
              </a:rPr>
              <a:t>http://</a:t>
            </a:r>
            <a:r>
              <a:rPr lang="sl-SI" dirty="0" smtClean="0">
                <a:hlinkClick r:id="rId4"/>
              </a:rPr>
              <a:t>en.wikipedia.org/wiki/Erd%C5%91s_number</a:t>
            </a:r>
            <a:r>
              <a:rPr lang="sl-SI" dirty="0" smtClean="0"/>
              <a:t> </a:t>
            </a:r>
          </a:p>
        </p:txBody>
      </p:sp>
    </p:spTree>
    <p:extLst>
      <p:ext uri="{BB962C8B-B14F-4D97-AF65-F5344CB8AC3E}">
        <p14:creationId xmlns:p14="http://schemas.microsoft.com/office/powerpoint/2010/main" val="159503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Navigacija robota</a:t>
            </a:r>
            <a:endParaRPr lang="sl-SI" dirty="0"/>
          </a:p>
        </p:txBody>
      </p:sp>
      <p:sp>
        <p:nvSpPr>
          <p:cNvPr id="4" name="TextBox 3"/>
          <p:cNvSpPr txBox="1"/>
          <p:nvPr/>
        </p:nvSpPr>
        <p:spPr>
          <a:xfrm>
            <a:off x="2401446" y="5805264"/>
            <a:ext cx="6480720" cy="923330"/>
          </a:xfrm>
          <a:prstGeom prst="rect">
            <a:avLst/>
          </a:prstGeom>
          <a:noFill/>
        </p:spPr>
        <p:txBody>
          <a:bodyPr wrap="square" rtlCol="0">
            <a:spAutoFit/>
          </a:bodyPr>
          <a:lstStyle/>
          <a:p>
            <a:r>
              <a:rPr lang="sl-SI" dirty="0"/>
              <a:t>Vir: </a:t>
            </a:r>
            <a:r>
              <a:rPr lang="sl-SI" dirty="0">
                <a:hlinkClick r:id="rId2"/>
              </a:rPr>
              <a:t>http://correll.cs.colorado.edu/?</a:t>
            </a:r>
            <a:r>
              <a:rPr lang="sl-SI" dirty="0" smtClean="0">
                <a:hlinkClick r:id="rId2"/>
              </a:rPr>
              <a:t>p=965</a:t>
            </a:r>
            <a:r>
              <a:rPr lang="sl-SI" dirty="0" smtClean="0"/>
              <a:t>,</a:t>
            </a:r>
          </a:p>
          <a:p>
            <a:r>
              <a:rPr lang="sl-SI" dirty="0">
                <a:hlinkClick r:id="rId3"/>
              </a:rPr>
              <a:t>http://</a:t>
            </a:r>
            <a:r>
              <a:rPr lang="sl-SI" dirty="0" smtClean="0">
                <a:hlinkClick r:id="rId3"/>
              </a:rPr>
              <a:t>en.</a:t>
            </a:r>
            <a:r>
              <a:rPr lang="sl-SI" dirty="0" err="1" smtClean="0">
                <a:hlinkClick r:id="rId3"/>
              </a:rPr>
              <a:t>wikipedia</a:t>
            </a:r>
            <a:r>
              <a:rPr lang="sl-SI" dirty="0" smtClean="0">
                <a:hlinkClick r:id="rId3"/>
              </a:rPr>
              <a:t>.org/wiki/File:</a:t>
            </a:r>
            <a:r>
              <a:rPr lang="sl-SI" dirty="0" err="1" smtClean="0">
                <a:hlinkClick r:id="rId3"/>
              </a:rPr>
              <a:t>Dijkstras</a:t>
            </a:r>
            <a:r>
              <a:rPr lang="sl-SI" dirty="0" smtClean="0">
                <a:hlinkClick r:id="rId3"/>
              </a:rPr>
              <a:t>_</a:t>
            </a:r>
            <a:r>
              <a:rPr lang="sl-SI" dirty="0" err="1" smtClean="0">
                <a:hlinkClick r:id="rId3"/>
              </a:rPr>
              <a:t>progress</a:t>
            </a:r>
            <a:r>
              <a:rPr lang="sl-SI" dirty="0" smtClean="0">
                <a:hlinkClick r:id="rId3"/>
              </a:rPr>
              <a:t>_</a:t>
            </a:r>
            <a:r>
              <a:rPr lang="sl-SI" dirty="0" err="1" smtClean="0">
                <a:hlinkClick r:id="rId3"/>
              </a:rPr>
              <a:t>animation.gif</a:t>
            </a:r>
            <a:r>
              <a:rPr lang="sl-SI" dirty="0" smtClean="0"/>
              <a:t>  </a:t>
            </a:r>
            <a:br>
              <a:rPr lang="sl-SI" dirty="0" smtClean="0"/>
            </a:br>
            <a:r>
              <a:rPr lang="sl-SI" dirty="0" smtClean="0"/>
              <a:t>©  </a:t>
            </a:r>
            <a:r>
              <a:rPr lang="sl-SI" dirty="0" err="1"/>
              <a:t>Subhrajit</a:t>
            </a:r>
            <a:r>
              <a:rPr lang="sl-SI" dirty="0"/>
              <a:t> </a:t>
            </a:r>
            <a:r>
              <a:rPr lang="sl-SI" dirty="0" err="1"/>
              <a:t>Bhattachary</a:t>
            </a:r>
            <a:r>
              <a:rPr lang="sl-SI" dirty="0"/>
              <a:t> </a:t>
            </a:r>
          </a:p>
        </p:txBody>
      </p:sp>
      <p:pic>
        <p:nvPicPr>
          <p:cNvPr id="4098" name="Picture 2" descr="File:Dijkstras progress 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84784"/>
            <a:ext cx="3880445" cy="388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011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0 - &amp;quot;Najkrajše poti&amp;quot;&quot;/&gt;&lt;property id=&quot;20307&quot; value=&quot;256&quot;/&gt;&lt;/object&gt;&lt;object type=&quot;3&quot; unique_id=&quot;10005&quot;&gt;&lt;property id=&quot;20148&quot; value=&quot;5&quot;/&gt;&lt;property id=&quot;20300&quot; value=&quot;Slide 11 - &amp;quot;Kaj&amp;quot;&quot;/&gt;&lt;property id=&quot;20307&quot; value=&quot;257&quot;/&gt;&lt;/object&gt;&lt;object type=&quot;3&quot; unique_id=&quot;10006&quot;&gt;&lt;property id=&quot;20148&quot; value=&quot;5&quot;/&gt;&lt;property id=&quot;20300&quot; value=&quot;Slide 12 - &amp;quot;Motivacija&amp;quot;&quot;/&gt;&lt;property id=&quot;20307&quot; value=&quot;258&quot;/&gt;&lt;/object&gt;&lt;object type=&quot;3&quot; unique_id=&quot;10007&quot;&gt;&lt;property id=&quot;20148&quot; value=&quot;5&quot;/&gt;&lt;property id=&quot;20300&quot; value=&quot;Slide 15 - &amp;quot;Internet&amp;quot;&quot;/&gt;&lt;property id=&quot;20307&quot; value=&quot;261&quot;/&gt;&lt;/object&gt;&lt;object type=&quot;3&quot; unique_id=&quot;10008&quot;&gt;&lt;property id=&quot;20148&quot; value=&quot;5&quot;/&gt;&lt;property id=&quot;20300&quot; value=&quot;Slide 35 - &amp;quot;Model&amp;quot;&quot;/&gt;&lt;property id=&quot;20307&quot; value=&quot;259&quot;/&gt;&lt;/object&gt;&lt;object type=&quot;3&quot; unique_id=&quot;10009&quot;&gt;&lt;property id=&quot;20148&quot; value=&quot;5&quot;/&gt;&lt;property id=&quot;20300&quot; value=&quot;Slide 36 - &amp;quot;Model&amp;quot;&quot;/&gt;&lt;property id=&quot;20307&quot; value=&quot;265&quot;/&gt;&lt;/object&gt;&lt;object type=&quot;3&quot; unique_id=&quot;10010&quot;&gt;&lt;property id=&quot;20148&quot; value=&quot;5&quot;/&gt;&lt;property id=&quot;20300&quot; value=&quot;Slide 41 - &amp;quot;Problem ciklov&amp;quot;&quot;/&gt;&lt;property id=&quot;20307&quot; value=&quot;273&quot;/&gt;&lt;/object&gt;&lt;object type=&quot;3&quot; unique_id=&quot;10011&quot;&gt;&lt;property id=&quot;20148&quot; value=&quot;5&quot;/&gt;&lt;property id=&quot;20300&quot; value=&quot;Slide 38 - &amp;quot;RAZLIčice&amp;quot;&quot;/&gt;&lt;property id=&quot;20307&quot; value=&quot;260&quot;/&gt;&lt;/object&gt;&lt;object type=&quot;3&quot; unique_id=&quot;10012&quot;&gt;&lt;property id=&quot;20148&quot; value=&quot;5&quot;/&gt;&lt;property id=&quot;20300&quot; value=&quot;Slide 39 - &amp;quot;RAZLIČICE&amp;quot;&quot;/&gt;&lt;property id=&quot;20307&quot; value=&quot;262&quot;/&gt;&lt;/object&gt;&lt;object type=&quot;3&quot; unique_id=&quot;10013&quot;&gt;&lt;property id=&quot;20148&quot; value=&quot;5&quot;/&gt;&lt;property id=&quot;20300&quot; value=&quot;Slide 44 - &amp;quot;ALGORITMI&amp;quot;&quot;/&gt;&lt;property id=&quot;20307&quot; value=&quot;263&quot;/&gt;&lt;/object&gt;&lt;object type=&quot;3&quot; unique_id=&quot;10014&quot;&gt;&lt;property id=&quot;20148&quot; value=&quot;5&quot;/&gt;&lt;property id=&quot;20300&quot; value=&quot;Slide 45 - &amp;quot;Algoritmi&amp;quot;&quot;/&gt;&lt;property id=&quot;20307&quot; value=&quot;264&quot;/&gt;&lt;/object&gt;&lt;object type=&quot;3&quot; unique_id=&quot;10015&quot;&gt;&lt;property id=&quot;20148&quot; value=&quot;5&quot;/&gt;&lt;property id=&quot;20300&quot; value=&quot;Slide 46 - &amp;quot;IMPLEMENTACIJE&amp;quot;&quot;/&gt;&lt;property id=&quot;20307&quot; value=&quot;269&quot;/&gt;&lt;/object&gt;&lt;object type=&quot;3&quot; unique_id=&quot;10016&quot;&gt;&lt;property id=&quot;20148&quot; value=&quot;5&quot;/&gt;&lt;property id=&quot;20300&quot; value=&quot;Slide 49 - &amp;quot;Uporabljene PS&amp;quot;&quot;/&gt;&lt;property id=&quot;20307&quot; value=&quot;272&quot;/&gt;&lt;/object&gt;&lt;object type=&quot;3&quot; unique_id=&quot;10017&quot;&gt;&lt;property id=&quot;20148&quot; value=&quot;5&quot;/&gt;&lt;property id=&quot;20300&quot; value=&quot;Slide 47 - &amp;quot;Jeziki &amp;quot;&quot;/&gt;&lt;property id=&quot;20307&quot; value=&quot;270&quot;/&gt;&lt;/object&gt;&lt;object type=&quot;3&quot; unique_id=&quot;10200&quot;&gt;&lt;property id=&quot;20148&quot; value=&quot;5&quot;/&gt;&lt;property id=&quot;20300&quot; value=&quot;Slide 43 - &amp;quot;Enoličnost&amp;quot;&quot;/&gt;&lt;property id=&quot;20307&quot; value=&quot;276&quot;/&gt;&lt;/object&gt;&lt;object type=&quot;3&quot; unique_id=&quot;10224&quot;&gt;&lt;property id=&quot;20148&quot; value=&quot;5&quot;/&gt;&lt;property id=&quot;20300&quot; value=&quot;Slide 24 - &amp;quot;Iz besede v besedo&amp;quot;&quot;/&gt;&lt;property id=&quot;20307&quot; value=&quot;277&quot;/&gt;&lt;/object&gt;&lt;object type=&quot;3&quot; unique_id=&quot;10313&quot;&gt;&lt;property id=&quot;20148&quot; value=&quot;5&quot;/&gt;&lt;property id=&quot;20300&quot; value=&quot;Slide 25 - &amp;quot;Članki&amp;quot;&quot;/&gt;&lt;property id=&quot;20307&quot; value=&quot;278&quot;/&gt;&lt;/object&gt;&lt;object type=&quot;3&quot; unique_id=&quot;10406&quot;&gt;&lt;property id=&quot;20148&quot; value=&quot;5&quot;/&gt;&lt;property id=&quot;20300&quot; value=&quot;Slide 26 - &amp;quot;Članki&amp;quot;&quot;/&gt;&lt;property id=&quot;20307&quot; value=&quot;280&quot;/&gt;&lt;/object&gt;&lt;object type=&quot;3&quot; unique_id=&quot;10407&quot;&gt;&lt;property id=&quot;20148&quot; value=&quot;5&quot;/&gt;&lt;property id=&quot;20300&quot; value=&quot;Slide 48 - &amp;quot;primerjava&amp;quot;&quot;/&gt;&lt;property id=&quot;20307&quot; value=&quot;279&quot;/&gt;&lt;/object&gt;&lt;object type=&quot;3&quot; unique_id=&quot;10483&quot;&gt;&lt;property id=&quot;20148&quot; value=&quot;5&quot;/&gt;&lt;property id=&quot;20300&quot; value=&quot;Slide 23 - &amp;quot;Vzdrževanje cest&amp;quot;&quot;/&gt;&lt;property id=&quot;20307&quot; value=&quot;281&quot;/&gt;&lt;/object&gt;&lt;object type=&quot;3&quot; unique_id=&quot;11342&quot;&gt;&lt;property id=&quot;20148&quot; value=&quot;5&quot;/&gt;&lt;property id=&quot;20300&quot; value=&quot;Slide 1&quot;/&gt;&lt;property id=&quot;20307&quot; value=&quot;282&quot;/&gt;&lt;/object&gt;&lt;object type=&quot;3&quot; unique_id=&quot;11343&quot;&gt;&lt;property id=&quot;20148&quot; value=&quot;5&quot;/&gt;&lt;property id=&quot;20300&quot; value=&quot;Slide 2&quot;/&gt;&lt;property id=&quot;20307&quot; value=&quot;283&quot;/&gt;&lt;/object&gt;&lt;object type=&quot;3&quot; unique_id=&quot;11344&quot;&gt;&lt;property id=&quot;20148&quot; value=&quot;5&quot;/&gt;&lt;property id=&quot;20300&quot; value=&quot;Slide 3 - &amp;quot;To se ne da splezati …&amp;quot;&quot;/&gt;&lt;property id=&quot;20307&quot; value=&quot;290&quot;/&gt;&lt;/object&gt;&lt;object type=&quot;3&quot; unique_id=&quot;11345&quot;&gt;&lt;property id=&quot;20148&quot; value=&quot;5&quot;/&gt;&lt;property id=&quot;20300&quot; value=&quot;Slide 4 - &amp;quot;Prvi pristopniki&amp;quot;&quot;/&gt;&lt;property id=&quot;20307&quot; value=&quot;285&quot;/&gt;&lt;/object&gt;&lt;object type=&quot;3&quot; unique_id=&quot;11346&quot;&gt;&lt;property id=&quot;20148&quot; value=&quot;5&quot;/&gt;&lt;property id=&quot;20300&quot; value=&quot;Slide 5 - &amp;quot;In &amp;quot;končno&amp;quot;&amp;quot;&quot;/&gt;&lt;property id=&quot;20307&quot; value=&quot;291&quot;/&gt;&lt;/object&gt;&lt;object type=&quot;3&quot; unique_id=&quot;11347&quot;&gt;&lt;property id=&quot;20148&quot; value=&quot;5&quot;/&gt;&lt;property id=&quot;20300&quot; value=&quot;Slide 6 - &amp;quot;Sedaj pa &amp;quot;&quot;/&gt;&lt;property id=&quot;20307&quot; value=&quot;284&quot;/&gt;&lt;/object&gt;&lt;object type=&quot;3&quot; unique_id=&quot;11348&quot;&gt;&lt;property id=&quot;20148&quot; value=&quot;5&quot;/&gt;&lt;property id=&quot;20300&quot; value=&quot;Slide 7 - &amp;quot;Ampak kako hitro bi šlo&amp;quot;&quot;/&gt;&lt;property id=&quot;20307&quot; value=&quot;287&quot;/&gt;&lt;/object&gt;&lt;object type=&quot;3&quot; unique_id=&quot;11349&quot;&gt;&lt;property id=&quot;20148&quot; value=&quot;5&quot;/&gt;&lt;property id=&quot;20300&quot; value=&quot;Slide 8 - &amp;quot;2:47:33&amp;quot;&quot;/&gt;&lt;property id=&quot;20307&quot; value=&quot;288&quot;/&gt;&lt;/object&gt;&lt;object type=&quot;3&quot; unique_id=&quot;11350&quot;&gt;&lt;property id=&quot;20148&quot; value=&quot;5&quot;/&gt;&lt;property id=&quot;20300&quot; value=&quot;Slide 9 - &amp;quot;In kaj ima to povezave z algoritmi&amp;quot;&quot;/&gt;&lt;property id=&quot;20307&quot; value=&quot;289&quot;/&gt;&lt;/object&gt;&lt;object type=&quot;3&quot; unique_id=&quot;11351&quot;&gt;&lt;property id=&quot;20148&quot; value=&quot;5&quot;/&gt;&lt;property id=&quot;20300&quot; value=&quot;Slide 13 - &amp;quot;Gremo v NUK&amp;quot;&quot;/&gt;&lt;property id=&quot;20307&quot; value=&quot;292&quot;/&gt;&lt;/object&gt;&lt;object type=&quot;3&quot; unique_id=&quot;11352&quot;&gt;&lt;property id=&quot;20148&quot; value=&quot;5&quot;/&gt;&lt;property id=&quot;20300&quot; value=&quot;Slide 14 - &amp;quot;GPS&amp;quot;&quot;/&gt;&lt;property id=&quot;20307&quot; value=&quot;293&quot;/&gt;&lt;/object&gt;&lt;object type=&quot;3&quot; unique_id=&quot;11353&quot;&gt;&lt;property id=&quot;20148&quot; value=&quot;5&quot;/&gt;&lt;property id=&quot;20300&quot; value=&quot;Slide 16 - &amp;quot;Gremo v Avstralijo&amp;quot;&quot;/&gt;&lt;property id=&quot;20307&quot; value=&quot;295&quot;/&gt;&lt;/object&gt;&lt;object type=&quot;3&quot; unique_id=&quot;11354&quot;&gt;&lt;property id=&quot;20148&quot; value=&quot;5&quot;/&gt;&lt;property id=&quot;20300&quot; value=&quot;Slide 18 - &amp;quot;A prej je potrebno narediti izpite&amp;quot;&quot;/&gt;&lt;property id=&quot;20307&quot; value=&quot;296&quot;/&gt;&lt;/object&gt;&lt;object type=&quot;3&quot; unique_id=&quot;11355&quot;&gt;&lt;property id=&quot;20148&quot; value=&quot;5&quot;/&gt;&lt;property id=&quot;20300&quot; value=&quot;Slide 19 - &amp;quot;TeX&amp;quot;&quot;/&gt;&lt;property id=&quot;20307&quot; value=&quot;311&quot;/&gt;&lt;/object&gt;&lt;object type=&quot;3&quot; unique_id=&quot;11356&quot;&gt;&lt;property id=&quot;20148&quot; value=&quot;5&quot;/&gt;&lt;property id=&quot;20300&quot; value=&quot;Slide 20 - &amp;quot;Socialna omrežja&amp;quot;&quot;/&gt;&lt;property id=&quot;20307&quot; value=&quot;297&quot;/&gt;&lt;/object&gt;&lt;object type=&quot;3&quot; unique_id=&quot;11357&quot;&gt;&lt;property id=&quot;20148&quot; value=&quot;5&quot;/&gt;&lt;property id=&quot;20300&quot; value=&quot;Slide 21 - &amp;quot;Navigacija robota&amp;quot;&quot;/&gt;&lt;property id=&quot;20307&quot; value=&quot;294&quot;/&gt;&lt;/object&gt;&lt;object type=&quot;3&quot; unique_id=&quot;11358&quot;&gt;&lt;property id=&quot;20148&quot; value=&quot;5&quot;/&gt;&lt;property id=&quot;20300&quot; value=&quot;Slide 22 - &amp;quot;Igra 15, Rubikova kocka …&amp;quot;&quot;/&gt;&lt;property id=&quot;20307&quot; value=&quot;299&quot;/&gt;&lt;/object&gt;&lt;object type=&quot;3&quot; unique_id=&quot;11359&quot;&gt;&lt;property id=&quot;20148&quot; value=&quot;5&quot;/&gt;&lt;property id=&quot;20300&quot; value=&quot;Slide 27 - &amp;quot;Microsoftova raziskovalna skupina&amp;quot;&quot;/&gt;&lt;property id=&quot;20307&quot; value=&quot;301&quot;/&gt;&lt;/object&gt;&lt;object type=&quot;3&quot; unique_id=&quot;11360&quot;&gt;&lt;property id=&quot;20148&quot; value=&quot;5&quot;/&gt;&lt;property id=&quot;20300&quot; value=&quot;Slide 28 - &amp;quot;Spreminjanje velikosti slik&amp;quot;&quot;/&gt;&lt;property id=&quot;20307&quot; value=&quot;304&quot;/&gt;&lt;/object&gt;&lt;object type=&quot;3&quot; unique_id=&quot;11361&quot;&gt;&lt;property id=&quot;20148&quot; value=&quot;5&quot;/&gt;&lt;property id=&quot;20300&quot; value=&quot;Slide 29 - &amp;quot;Spreminjanje z zavedanjem vsebine&amp;quot;&quot;/&gt;&lt;property id=&quot;20307&quot; value=&quot;305&quot;/&gt;&lt;/object&gt;&lt;object type=&quot;3&quot; unique_id=&quot;11362&quot;&gt;&lt;property id=&quot;20148&quot; value=&quot;5&quot;/&gt;&lt;property id=&quot;20300&quot; value=&quot;Slide 30 - &amp;quot;Ideja&amp;quot;&quot;/&gt;&lt;property id=&quot;20307&quot; value=&quot;306&quot;/&gt;&lt;/object&gt;&lt;object type=&quot;3&quot; unique_id=&quot;11363&quot;&gt;&lt;property id=&quot;20148&quot; value=&quot;5&quot;/&gt;&lt;property id=&quot;20300&quot; value=&quot;Slide 31 - &amp;quot;Ideja&amp;quot;&quot;/&gt;&lt;property id=&quot;20307&quot; value=&quot;312&quot;/&gt;&lt;/object&gt;&lt;object type=&quot;3&quot; unique_id=&quot;11364&quot;&gt;&lt;property id=&quot;20148&quot; value=&quot;5&quot;/&gt;&lt;property id=&quot;20300&quot; value=&quot;Slide 32 - &amp;quot;Tekmovanje&amp;quot;&quot;/&gt;&lt;property id=&quot;20307&quot; value=&quot;300&quot;/&gt;&lt;/object&gt;&lt;object type=&quot;3&quot; unique_id=&quot;11365&quot;&gt;&lt;property id=&quot;20148&quot; value=&quot;5&quot;/&gt;&lt;property id=&quot;20300&quot; value=&quot;Slide 33 - &amp;quot;In še malo filmčkov&amp;quot;&quot;/&gt;&lt;property id=&quot;20307&quot; value=&quot;310&quot;/&gt;&lt;/object&gt;&lt;object type=&quot;3&quot; unique_id=&quot;12073&quot;&gt;&lt;property id=&quot;20148&quot; value=&quot;5&quot;/&gt;&lt;property id=&quot;20300&quot; value=&quot;Slide 34 - &amp;quot;In še malo filmčkov&amp;quot;&quot;/&gt;&lt;property id=&quot;20307&quot; value=&quot;314&quot;/&gt;&lt;/object&gt;&lt;object type=&quot;3&quot; unique_id=&quot;12279&quot;&gt;&lt;property id=&quot;20148&quot; value=&quot;5&quot;/&gt;&lt;property id=&quot;20300&quot; value=&quot;Slide 37&quot;/&gt;&lt;property id=&quot;20307&quot; value=&quot;316&quot;/&gt;&lt;/object&gt;&lt;object type=&quot;3&quot; unique_id=&quot;12280&quot;&gt;&lt;property id=&quot;20148&quot; value=&quot;5&quot;/&gt;&lt;property id=&quot;20300&quot; value=&quot;Slide 40 - &amp;quot;Cikli&amp;quot;&quot;/&gt;&lt;property id=&quot;20307&quot; value=&quot;315&quot;/&gt;&lt;/object&gt;&lt;object type=&quot;3&quot; unique_id=&quot;12779&quot;&gt;&lt;property id=&quot;20148&quot; value=&quot;5&quot;/&gt;&lt;property id=&quot;20300&quot; value=&quot;Slide 42 - &amp;quot;Problem ciklov&amp;quot;&quot;/&gt;&lt;property id=&quot;20307&quot; value=&quot;317&quot;/&gt;&lt;/object&gt;&lt;object type=&quot;3&quot; unique_id=&quot;12930&quot;&gt;&lt;property id=&quot;20148&quot; value=&quot;5&quot;/&gt;&lt;property id=&quot;20300&quot; value=&quot;Slide 17 - &amp;quot;Letalski prevoz:&amp;#x0D;&amp;#x0A;družba Continental (avgust 2010)&amp;quot;&quot;/&gt;&lt;property id=&quot;20307&quot; value=&quot;32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5205</TotalTime>
  <Words>1080</Words>
  <Application>Microsoft Office PowerPoint</Application>
  <PresentationFormat>On-screen Show (4:3)</PresentationFormat>
  <Paragraphs>252</Paragraphs>
  <Slides>36</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Lucida Grande</vt:lpstr>
      <vt:lpstr>Lucida Sans</vt:lpstr>
      <vt:lpstr>ヒラギノ角ゴ ProN W3</vt:lpstr>
      <vt:lpstr>Office Theme</vt:lpstr>
      <vt:lpstr>Najkrajše poti</vt:lpstr>
      <vt:lpstr>Kaj</vt:lpstr>
      <vt:lpstr>Gremo v NUK</vt:lpstr>
      <vt:lpstr>GPS</vt:lpstr>
      <vt:lpstr>Letalski prevoz: družba Continental (avgust 2010)</vt:lpstr>
      <vt:lpstr>Internet</vt:lpstr>
      <vt:lpstr>TeX</vt:lpstr>
      <vt:lpstr>Socialna omrežja</vt:lpstr>
      <vt:lpstr>Navigacija robota</vt:lpstr>
      <vt:lpstr>Igra 15, Rubikova kocka …</vt:lpstr>
      <vt:lpstr>Vzdrževanje cest</vt:lpstr>
      <vt:lpstr>Iz besede v besedo</vt:lpstr>
      <vt:lpstr>Članki</vt:lpstr>
      <vt:lpstr>Članki</vt:lpstr>
      <vt:lpstr>Spreminjanje velikosti slik</vt:lpstr>
      <vt:lpstr>Spreminjanje z zavedanjem vsebine</vt:lpstr>
      <vt:lpstr>Ideja</vt:lpstr>
      <vt:lpstr>Ideja</vt:lpstr>
      <vt:lpstr>Tekmovanje</vt:lpstr>
      <vt:lpstr>In še malo filmčkov</vt:lpstr>
      <vt:lpstr>In še malo filmčkov</vt:lpstr>
      <vt:lpstr>Model</vt:lpstr>
      <vt:lpstr>Model</vt:lpstr>
      <vt:lpstr>PowerPoint Presentation</vt:lpstr>
      <vt:lpstr>RAZLIčice</vt:lpstr>
      <vt:lpstr>RAZLIČICE</vt:lpstr>
      <vt:lpstr>Cikli</vt:lpstr>
      <vt:lpstr>Problem ciklov</vt:lpstr>
      <vt:lpstr>Problem ciklov</vt:lpstr>
      <vt:lpstr>Enoličnost</vt:lpstr>
      <vt:lpstr>ALGORITMI</vt:lpstr>
      <vt:lpstr>Algoritmi</vt:lpstr>
      <vt:lpstr>IMPLEMENTACIJE</vt:lpstr>
      <vt:lpstr>Jeziki  (Dijkstrin algoritem)</vt:lpstr>
      <vt:lpstr>primerjava</vt:lpstr>
      <vt:lpstr>Uporabljene 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Najkrajše poti</dc:title>
  <dc:creator>Lokar, Matija</dc:creator>
  <cp:lastModifiedBy>Matija Lokar</cp:lastModifiedBy>
  <cp:revision>75</cp:revision>
  <dcterms:created xsi:type="dcterms:W3CDTF">2013-01-31T11:45:11Z</dcterms:created>
  <dcterms:modified xsi:type="dcterms:W3CDTF">2021-03-15T14:12:17Z</dcterms:modified>
</cp:coreProperties>
</file>