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1" r:id="rId5"/>
    <p:sldId id="262" r:id="rId6"/>
    <p:sldId id="258" r:id="rId7"/>
    <p:sldId id="260" r:id="rId8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36" autoAdjust="0"/>
  </p:normalViewPr>
  <p:slideViewPr>
    <p:cSldViewPr>
      <p:cViewPr varScale="1">
        <p:scale>
          <a:sx n="119" d="100"/>
          <a:sy n="119" d="100"/>
        </p:scale>
        <p:origin x="6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fld id="{690E097E-BDF8-4569-A8BE-23D38F4746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6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fld id="{CD42C281-424D-49F3-A352-9C518C23752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0341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2C281-424D-49F3-A352-9C518C23752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279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 descr="CC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8750" y="6362700"/>
            <a:ext cx="1117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1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fld id="{1F68D2F3-393B-4CA9-9B5C-924B79B0C6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88764-995F-4844-9403-884EB2EF288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DE46F-C750-4A9A-A4DC-A1683F6854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C5FBE-A2C7-4F63-A161-DCB036272BF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187630B2-47E2-456B-B24F-3AAA29C0713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EDC8D-6B58-4E9D-A6FB-1EA75A414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DFFC6-650A-4D7C-B0AC-82B0FEE54FF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E2E42-2FA9-4A81-A6E6-F73B1858993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A690CE-12B7-46B9-B9DD-15C2CD1D929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6DE93-66BA-4092-B1F5-34A82646C08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BADE8CC6-D644-421B-8997-38D0E1E4B0C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80AA5B6-D28B-4091-B698-F95F0DCDB3CC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033" name="Picture 8" descr="CC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56638" y="6686550"/>
            <a:ext cx="48736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Primerjanje nizov</a:t>
            </a:r>
            <a:endParaRPr lang="en-GB" dirty="0"/>
          </a:p>
        </p:txBody>
      </p:sp>
      <p:sp>
        <p:nvSpPr>
          <p:cNvPr id="2170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Nize primerjamo leksikografsko (po abecedi)</a:t>
            </a:r>
          </a:p>
          <a:p>
            <a:pPr lvl="1"/>
            <a:r>
              <a:rPr lang="sl-SI" dirty="0" smtClean="0"/>
              <a:t>Niz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'Matija' </a:t>
            </a:r>
            <a:r>
              <a:rPr lang="sl-SI" dirty="0" smtClean="0"/>
              <a:t> je manjši kot niz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'Mojca'</a:t>
            </a:r>
            <a:r>
              <a:rPr lang="sl-SI" dirty="0" smtClean="0"/>
              <a:t>, ker sta prva znaka enaka, drugi znak  pa je v prvem nizu manjši kot 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'o'</a:t>
            </a:r>
            <a:r>
              <a:rPr lang="sl-SI" dirty="0" smtClean="0"/>
              <a:t>) v drugem nizu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'Matija' == 'Mat' + 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ija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</a:t>
            </a:r>
          </a:p>
          <a:p>
            <a:pPr lvl="1"/>
            <a:r>
              <a:rPr lang="sl-SI" dirty="0" smtClean="0"/>
              <a:t>…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52E-0C33-4198-A6F0-6BF72398D87B}" type="slidenum">
              <a:rPr lang="sl-SI" smtClean="0"/>
              <a:pPr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58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Primerjanje znakov</a:t>
            </a:r>
            <a:endParaRPr lang="sl-SI" dirty="0"/>
          </a:p>
        </p:txBody>
      </p:sp>
      <p:sp>
        <p:nvSpPr>
          <p:cNvPr id="2539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400" dirty="0" smtClean="0"/>
              <a:t>posamezni znaki</a:t>
            </a:r>
          </a:p>
          <a:p>
            <a:pPr lvl="1"/>
            <a:r>
              <a:rPr lang="sl-SI" sz="2000" dirty="0" err="1" smtClean="0"/>
              <a:t>Python</a:t>
            </a:r>
            <a:r>
              <a:rPr lang="sl-SI" sz="2000" dirty="0" smtClean="0"/>
              <a:t> jih ne pozna</a:t>
            </a:r>
          </a:p>
          <a:p>
            <a:pPr lvl="1"/>
            <a:r>
              <a:rPr lang="sl-SI" sz="2000" dirty="0" smtClean="0"/>
              <a:t>Posamezni znaki – nizi dolžine 1</a:t>
            </a:r>
          </a:p>
          <a:p>
            <a:r>
              <a:rPr lang="sl-SI" sz="2400" dirty="0" smtClean="0"/>
              <a:t>primerjanje znakov</a:t>
            </a:r>
          </a:p>
          <a:p>
            <a:pPr lvl="1"/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'a' &lt; 'b' &lt; 'c' &lt; … &lt; 'z'</a:t>
            </a:r>
          </a:p>
          <a:p>
            <a:pPr lvl="1"/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'0' &lt; '1' &lt; … &lt; '9'</a:t>
            </a:r>
          </a:p>
          <a:p>
            <a:pPr lvl="1"/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'A' &lt; 'B' &lt; 'C' &lt; … &lt; 'Z'</a:t>
            </a:r>
          </a:p>
          <a:p>
            <a:pPr lvl="1"/>
            <a:r>
              <a:rPr lang="sl-SI" sz="2000" dirty="0" smtClean="0"/>
              <a:t>vmes v teh treh zaporedjih ni nobenih drugih znakov</a:t>
            </a:r>
          </a:p>
          <a:p>
            <a:pPr lvl="1"/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('0' &lt;=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preverjaniZnak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 and 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preverjaniZnak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&lt;= '9')</a:t>
            </a:r>
          </a:p>
          <a:p>
            <a:pPr lvl="2"/>
            <a:r>
              <a:rPr lang="en-US" dirty="0" err="1">
                <a:latin typeface="Courier New" pitchFamily="49" charset="0"/>
                <a:cs typeface="Courier New" pitchFamily="49" charset="0"/>
              </a:rPr>
              <a:t>T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rue</a:t>
            </a:r>
            <a:r>
              <a:rPr lang="sl-SI" sz="2000" dirty="0" smtClean="0"/>
              <a:t>: v spremenljivki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preverjaniZnak</a:t>
            </a:r>
            <a:r>
              <a:rPr lang="sl-SI" sz="2000" dirty="0" smtClean="0"/>
              <a:t> je števka</a:t>
            </a:r>
          </a:p>
          <a:p>
            <a:pPr lvl="2"/>
            <a:r>
              <a:rPr lang="sl-SI" sz="2000" dirty="0" smtClean="0"/>
              <a:t>A Python dovoljuje veriženje primerjanj, zato …</a:t>
            </a:r>
          </a:p>
          <a:p>
            <a:pPr lvl="3"/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'0' &lt;=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preverjaniZnak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&lt;= '9'</a:t>
            </a:r>
          </a:p>
          <a:p>
            <a:pPr lvl="2"/>
            <a:endParaRPr lang="sl-SI" sz="2000" dirty="0" smtClean="0"/>
          </a:p>
          <a:p>
            <a:pPr lvl="1"/>
            <a:endParaRPr lang="sl-SI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330C-36D3-4C1B-8953-B73273A48909}" type="slidenum">
              <a:rPr lang="sl-SI" smtClean="0"/>
              <a:pPr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271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Zanka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Preštej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števke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nizu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Pregledati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moramo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vsak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niza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sl-SI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 in niz: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števk = 0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nesi_besedo = 'Vnesi poljuben niz'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znak in vnesi_besedo: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'0' &lt;= znak &lt;= '9' 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števk += 1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(števk)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5FBE-A2C7-4F63-A161-DCB036272BFA}" type="slidenum">
              <a:rPr lang="sl-SI" smtClean="0"/>
              <a:pPr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933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in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'mat' in 'Šah-mat'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'mat' in 'Matej'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'mat' in '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matej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'' in 'karkoli'</a:t>
            </a:r>
          </a:p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5FBE-A2C7-4F63-A161-DCB036272BFA}" type="slidenum">
              <a:rPr lang="sl-SI" smtClean="0"/>
              <a:pPr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9751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dirty="0" smtClean="0"/>
              <a:t> v </a:t>
            </a:r>
            <a:r>
              <a:rPr lang="en-US" dirty="0" err="1" smtClean="0"/>
              <a:t>tabelah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27584" y="1447800"/>
            <a:ext cx="7859216" cy="4572000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42 in [12, 5, 42, 7, 67]</a:t>
            </a:r>
          </a:p>
          <a:p>
            <a:pPr marL="0" indent="0">
              <a:buNone/>
            </a:pP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42 in ['12', '5', '42', '7', '67']</a:t>
            </a:r>
          </a:p>
          <a:p>
            <a:pPr marL="0" indent="0">
              <a:buNone/>
            </a:pP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'mat' in ['matematika', 'fizika']</a:t>
            </a:r>
          </a:p>
          <a:p>
            <a:pPr marL="0" indent="0">
              <a:buNone/>
            </a:pP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'mat' in ['mat', 'fizika']</a:t>
            </a:r>
          </a:p>
          <a:p>
            <a:pPr marL="0" indent="0">
              <a:buNone/>
            </a:pP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5FBE-A2C7-4F63-A161-DCB036272BFA}" type="slidenum">
              <a:rPr lang="sl-SI" smtClean="0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6898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Obrni niz</a:t>
            </a:r>
            <a:endParaRPr lang="en-GB"/>
          </a:p>
        </p:txBody>
      </p:sp>
      <p:sp>
        <p:nvSpPr>
          <p:cNvPr id="2222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Preberi niz in ga izpiši obrnjeno!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Matija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ajitaM</a:t>
            </a:r>
          </a:p>
          <a:p>
            <a:r>
              <a:rPr lang="sl-SI" dirty="0" smtClean="0">
                <a:sym typeface="Wingdings" pitchFamily="2" charset="2"/>
              </a:rPr>
              <a:t>Zanka </a:t>
            </a:r>
          </a:p>
          <a:p>
            <a:pPr lvl="1"/>
            <a:r>
              <a:rPr lang="sl-SI" dirty="0" smtClean="0">
                <a:sym typeface="Wingdings" pitchFamily="2" charset="2"/>
              </a:rPr>
              <a:t>Pregledamo vse znake v nizu (dolžina niza)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while i &lt; len(niz) :</a:t>
            </a:r>
          </a:p>
          <a:p>
            <a:pPr lvl="1"/>
            <a:r>
              <a:rPr lang="sl-SI" dirty="0" smtClean="0">
                <a:sym typeface="Wingdings" pitchFamily="2" charset="2"/>
              </a:rPr>
              <a:t>Dodajamo na začetek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obNiz = niz[i] +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obNiz</a:t>
            </a:r>
            <a:endParaRPr lang="sl-SI" dirty="0" smtClean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pPr lvl="2"/>
            <a:endParaRPr lang="sl-SI" dirty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sl-SI" dirty="0" smtClean="0">
                <a:cs typeface="Courier New" pitchFamily="49" charset="0"/>
                <a:sym typeface="Wingdings" pitchFamily="2" charset="2"/>
              </a:rPr>
              <a:t>Še lažje pa z zanko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for</a:t>
            </a:r>
            <a:r>
              <a:rPr lang="sl-SI" dirty="0" smtClean="0">
                <a:cs typeface="Courier New" pitchFamily="49" charset="0"/>
                <a:sym typeface="Wingdings" pitchFamily="2" charset="2"/>
              </a:rPr>
              <a:t>. Zakaj, kako…</a:t>
            </a:r>
          </a:p>
          <a:p>
            <a:pPr lvl="2"/>
            <a:endParaRPr lang="sl-SI" dirty="0">
              <a:sym typeface="Wingdings" pitchFamily="2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B0-DAB4-44B9-9535-221192074C59}" type="slidenum">
              <a:rPr lang="sl-SI" smtClean="0"/>
              <a:pPr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472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build="p" bldLvl="4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548680"/>
            <a:ext cx="7772400" cy="652934"/>
          </a:xfrm>
        </p:spPr>
        <p:txBody>
          <a:bodyPr/>
          <a:lstStyle/>
          <a:p>
            <a:r>
              <a:rPr lang="sl-SI" dirty="0" smtClean="0"/>
              <a:t>In tudi</a:t>
            </a:r>
            <a:r>
              <a:rPr lang="en-US" dirty="0" smtClean="0"/>
              <a:t> </a:t>
            </a:r>
            <a:r>
              <a:rPr lang="sl-SI" smtClean="0"/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seznam = list(niz)</a:t>
            </a:r>
          </a:p>
          <a:p>
            <a:pPr marL="0" indent="0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seznam.reverse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obrnjeniNiz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''.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join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(seznam)</a:t>
            </a:r>
          </a:p>
          <a:p>
            <a:pPr marL="0" indent="0">
              <a:buNone/>
            </a:pPr>
            <a:r>
              <a:rPr lang="sl-SI" dirty="0"/>
              <a:t>a</a:t>
            </a:r>
            <a:r>
              <a:rPr lang="sl-SI" dirty="0" smtClean="0"/>
              <a:t>li pa</a:t>
            </a:r>
          </a:p>
          <a:p>
            <a:pPr marL="319088" lvl="1" indent="0"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obrnjeniNiz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''.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join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(list(niz)[::-1])</a:t>
            </a:r>
          </a:p>
          <a:p>
            <a:pPr marL="0" indent="0">
              <a:buNone/>
            </a:pPr>
            <a:r>
              <a:rPr lang="sl-SI" dirty="0"/>
              <a:t>a</a:t>
            </a:r>
            <a:r>
              <a:rPr lang="sl-SI" dirty="0" smtClean="0"/>
              <a:t>li </a:t>
            </a:r>
            <a:r>
              <a:rPr lang="sl-SI" dirty="0"/>
              <a:t>pa</a:t>
            </a:r>
          </a:p>
          <a:p>
            <a:pPr marL="319088" lvl="1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obrnjeniNiz =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niz[::-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0" indent="0">
              <a:buNone/>
            </a:pPr>
            <a:r>
              <a:rPr lang="sl-SI" dirty="0"/>
              <a:t>a</a:t>
            </a:r>
            <a:r>
              <a:rPr lang="sl-SI" dirty="0" smtClean="0">
                <a:latin typeface="Calibri" pitchFamily="34" charset="0"/>
                <a:cs typeface="Calibri" pitchFamily="34" charset="0"/>
              </a:rPr>
              <a:t>li pa</a:t>
            </a:r>
          </a:p>
          <a:p>
            <a:pPr marL="319088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''.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(list(x)))</a:t>
            </a:r>
          </a:p>
          <a:p>
            <a:pPr marL="0" indent="0">
              <a:buNone/>
            </a:pPr>
            <a:r>
              <a:rPr lang="sl-SI" dirty="0"/>
              <a:t>a</a:t>
            </a:r>
            <a:r>
              <a:rPr lang="sl-SI" dirty="0" smtClean="0">
                <a:latin typeface="Calibri" pitchFamily="34" charset="0"/>
                <a:cs typeface="Calibri" pitchFamily="34" charset="0"/>
              </a:rPr>
              <a:t>li pa </a:t>
            </a:r>
          </a:p>
          <a:p>
            <a:pPr marL="319088" lvl="1" indent="0">
              <a:buNone/>
            </a:pPr>
            <a:r>
              <a:rPr lang="sl-SI" dirty="0" smtClean="0">
                <a:latin typeface="Calibri" pitchFamily="34" charset="0"/>
                <a:cs typeface="Calibri" pitchFamily="34" charset="0"/>
              </a:rPr>
              <a:t>…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5FBE-A2C7-4F63-A161-DCB036272BFA}" type="slidenum">
              <a:rPr lang="sl-SI" smtClean="0"/>
              <a:pPr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971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Python-podseznami</Template>
  <TotalTime>1487</TotalTime>
  <Words>372</Words>
  <Application>Microsoft Office PowerPoint</Application>
  <PresentationFormat>On-screen Show (4:3)</PresentationFormat>
  <Paragraphs>79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Calibri</vt:lpstr>
      <vt:lpstr>Courier New</vt:lpstr>
      <vt:lpstr>Franklin Gothic Book</vt:lpstr>
      <vt:lpstr>Perpetua</vt:lpstr>
      <vt:lpstr>Times New Roman</vt:lpstr>
      <vt:lpstr>Verdana</vt:lpstr>
      <vt:lpstr>Wingdings</vt:lpstr>
      <vt:lpstr>Wingdings 2</vt:lpstr>
      <vt:lpstr>Equity</vt:lpstr>
      <vt:lpstr>Primerjanje nizov</vt:lpstr>
      <vt:lpstr>Primerjanje znakov</vt:lpstr>
      <vt:lpstr>Zanka for</vt:lpstr>
      <vt:lpstr>Operator in </vt:lpstr>
      <vt:lpstr>Operator in v tabelah</vt:lpstr>
      <vt:lpstr>Obrni niz</vt:lpstr>
      <vt:lpstr>In tudi ...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72</cp:revision>
  <dcterms:created xsi:type="dcterms:W3CDTF">2001-11-26T12:48:07Z</dcterms:created>
  <dcterms:modified xsi:type="dcterms:W3CDTF">2020-11-29T15:50:04Z</dcterms:modified>
</cp:coreProperties>
</file>