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27"/>
  </p:notesMasterIdLst>
  <p:sldIdLst>
    <p:sldId id="256" r:id="rId2"/>
    <p:sldId id="271" r:id="rId3"/>
    <p:sldId id="257" r:id="rId4"/>
    <p:sldId id="259" r:id="rId5"/>
    <p:sldId id="309" r:id="rId6"/>
    <p:sldId id="308" r:id="rId7"/>
    <p:sldId id="283" r:id="rId8"/>
    <p:sldId id="284" r:id="rId9"/>
    <p:sldId id="299" r:id="rId10"/>
    <p:sldId id="287" r:id="rId11"/>
    <p:sldId id="288" r:id="rId12"/>
    <p:sldId id="289" r:id="rId13"/>
    <p:sldId id="290" r:id="rId14"/>
    <p:sldId id="291" r:id="rId15"/>
    <p:sldId id="294" r:id="rId16"/>
    <p:sldId id="295" r:id="rId17"/>
    <p:sldId id="303" r:id="rId18"/>
    <p:sldId id="296" r:id="rId19"/>
    <p:sldId id="297" r:id="rId20"/>
    <p:sldId id="310" r:id="rId21"/>
    <p:sldId id="298" r:id="rId22"/>
    <p:sldId id="300" r:id="rId23"/>
    <p:sldId id="302" r:id="rId24"/>
    <p:sldId id="301" r:id="rId25"/>
    <p:sldId id="306" r:id="rId26"/>
  </p:sldIdLst>
  <p:sldSz cx="9144000" cy="6858000" type="screen4x3"/>
  <p:notesSz cx="6858000" cy="9144000"/>
  <p:custDataLst>
    <p:tags r:id="rId28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9D4109-740C-46F5-B296-367419E393D1}" v="1" dt="2021-09-24T11:09:22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F6AED-B3AA-4D67-95DC-41C434997261}" type="datetimeFigureOut">
              <a:rPr lang="sl-SI" smtClean="0"/>
              <a:t>24. 09. 2021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04E90-C0FF-4C48-BCA8-15CC08B9F96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573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dirty="0">
                <a:solidFill>
                  <a:schemeClr val="bg1"/>
                </a:solidFill>
              </a:rPr>
              <a:t>Moja/asistentova naloga: </a:t>
            </a:r>
            <a:br>
              <a:rPr lang="sl-SI" sz="1200" dirty="0">
                <a:solidFill>
                  <a:schemeClr val="bg1"/>
                </a:solidFill>
              </a:rPr>
            </a:br>
            <a:br>
              <a:rPr lang="sl-SI" sz="1200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4E90-C0FF-4C48-BCA8-15CC08B9F96D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088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4686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5069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340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26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748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81D6F-F706-4C41-B224-27FC91D1B11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7669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16B12-1E00-4C27-BBB0-3877EDC6CDB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0377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AFA56-7D7B-4C24-8639-79D5CC9C494D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825388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8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572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363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6FFC6-1C01-4ADB-8AB3-B0408D52069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490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621E7-8C66-4AEA-8F0B-A882F1D04AE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6251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4BB88-7E86-4791-BBCE-1585FB227D0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447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3C2F4-E163-4332-9916-87E59779891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36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13368-D0B5-48B0-8A64-B45DD2C08CF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357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06534-A58B-4D3D-BAFD-FB29AE3C1A2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3539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309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ap.gsfc.nasa.gov/universe/uni_age.html" TargetMode="External"/><Relationship Id="rId2" Type="http://schemas.openxmlformats.org/officeDocument/2006/relationships/hyperlink" Target="https://www.wikiwand.com/en/Supercompute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cs.usfca.edu/~galles/visualization/Heap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6632"/>
            <a:ext cx="7920880" cy="4680520"/>
          </a:xfrm>
        </p:spPr>
        <p:txBody>
          <a:bodyPr/>
          <a:lstStyle/>
          <a:p>
            <a:pPr eaLnBrk="1" hangingPunct="1"/>
            <a:r>
              <a:rPr lang="sl-SI" dirty="0" err="1"/>
              <a:t>RaČunalnišTVo</a:t>
            </a:r>
            <a:r>
              <a:rPr lang="sl-SI" dirty="0"/>
              <a:t> 1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2924944"/>
            <a:ext cx="6400800" cy="1600200"/>
          </a:xfrm>
        </p:spPr>
        <p:txBody>
          <a:bodyPr/>
          <a:lstStyle/>
          <a:p>
            <a:pPr eaLnBrk="1" hangingPunct="1"/>
            <a:r>
              <a:rPr lang="sl-SI" sz="2800" b="1" dirty="0">
                <a:latin typeface="Arial" charset="0"/>
              </a:rPr>
              <a:t>Praktična matematika </a:t>
            </a:r>
            <a:endParaRPr lang="en-US" sz="2800" b="1" dirty="0">
              <a:latin typeface="Arial" charset="0"/>
            </a:endParaRPr>
          </a:p>
          <a:p>
            <a:pPr eaLnBrk="1" hangingPunct="1"/>
            <a:r>
              <a:rPr lang="sl-SI" sz="2800" b="1" dirty="0">
                <a:latin typeface="Arial" charset="0"/>
              </a:rPr>
              <a:t>3. letnik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1962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7504" y="1268760"/>
            <a:ext cx="5616624" cy="5040312"/>
          </a:xfrm>
        </p:spPr>
        <p:txBody>
          <a:bodyPr>
            <a:noAutofit/>
          </a:bodyPr>
          <a:lstStyle/>
          <a:p>
            <a:r>
              <a:rPr lang="sl-SI" sz="1800" dirty="0" err="1"/>
              <a:t>Procter</a:t>
            </a:r>
            <a:r>
              <a:rPr lang="sl-SI" sz="1800" dirty="0"/>
              <a:t> &amp; </a:t>
            </a:r>
            <a:r>
              <a:rPr lang="sl-SI" sz="1800" dirty="0" err="1"/>
              <a:t>Gamble</a:t>
            </a:r>
            <a:endParaRPr lang="sl-SI" sz="1800" dirty="0"/>
          </a:p>
          <a:p>
            <a:r>
              <a:rPr lang="sl-SI" sz="1800" dirty="0"/>
              <a:t>33 mest, najkrajša pot, 10000$ </a:t>
            </a:r>
            <a:br>
              <a:rPr lang="sl-SI" sz="1800" dirty="0"/>
            </a:br>
            <a:r>
              <a:rPr lang="sl-SI" sz="1800" dirty="0"/>
              <a:t>(spodobna hiša)</a:t>
            </a:r>
          </a:p>
          <a:p>
            <a:r>
              <a:rPr lang="sl-SI" sz="1800" dirty="0"/>
              <a:t>Vse možnosti …</a:t>
            </a:r>
          </a:p>
          <a:p>
            <a:r>
              <a:rPr lang="sl-SI" sz="1800" dirty="0"/>
              <a:t>Peš pregledati vse možnosti verjetno</a:t>
            </a:r>
            <a:br>
              <a:rPr lang="sl-SI" sz="1800" dirty="0"/>
            </a:br>
            <a:r>
              <a:rPr lang="sl-SI" sz="1800" dirty="0"/>
              <a:t>ne bo šlo</a:t>
            </a:r>
          </a:p>
          <a:p>
            <a:r>
              <a:rPr lang="sl-SI" sz="1800" dirty="0"/>
              <a:t>Kaj pa z računalnikom?</a:t>
            </a:r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340843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Plakat: slika last </a:t>
            </a:r>
            <a:r>
              <a:rPr lang="sl-SI" sz="1200" dirty="0" err="1"/>
              <a:t>Procter</a:t>
            </a:r>
            <a:r>
              <a:rPr lang="sl-SI" sz="1200" dirty="0"/>
              <a:t> &amp; </a:t>
            </a:r>
            <a:r>
              <a:rPr lang="sl-SI" sz="1200" dirty="0" err="1"/>
              <a:t>Gamble</a:t>
            </a:r>
            <a:endParaRPr lang="sl-SI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85" y="690552"/>
            <a:ext cx="4572000" cy="560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5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4282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83869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355687428096000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11.3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30011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355687428096000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11.3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8841761993739701954543616000000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2.8 10</a:t>
                      </a:r>
                      <a:r>
                        <a:rPr lang="sl-SI" strike="noStrike" baseline="50000" dirty="0"/>
                        <a:t>17</a:t>
                      </a:r>
                      <a:r>
                        <a:rPr lang="sl-SI" dirty="0"/>
                        <a:t>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2694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In naš problem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83568" y="1817688"/>
            <a:ext cx="8397750" cy="5040312"/>
          </a:xfrm>
        </p:spPr>
        <p:txBody>
          <a:bodyPr>
            <a:normAutofit/>
          </a:bodyPr>
          <a:lstStyle/>
          <a:p>
            <a:r>
              <a:rPr lang="sl-SI" sz="2800" dirty="0"/>
              <a:t>Možnosti:</a:t>
            </a:r>
          </a:p>
          <a:p>
            <a:r>
              <a:rPr lang="sl-SI" sz="2800" dirty="0"/>
              <a:t>32! / 2 = </a:t>
            </a:r>
            <a:r>
              <a:rPr lang="sl-SI" sz="2400" dirty="0"/>
              <a:t>131,565,418,466,846,765,083,609,006,080,000,000</a:t>
            </a:r>
          </a:p>
          <a:p>
            <a:r>
              <a:rPr lang="sl-SI" sz="2800" dirty="0"/>
              <a:t>Z računalnikom</a:t>
            </a:r>
          </a:p>
          <a:p>
            <a:pPr lvl="1"/>
            <a:r>
              <a:rPr lang="sl-SI" sz="2400" dirty="0" err="1"/>
              <a:t>RoadRunner</a:t>
            </a:r>
            <a:r>
              <a:rPr lang="sl-SI" sz="2400" dirty="0"/>
              <a:t>, ameriško ministrstvo za energijo</a:t>
            </a:r>
          </a:p>
          <a:p>
            <a:pPr lvl="2"/>
            <a:r>
              <a:rPr lang="sl-SI" sz="2000" dirty="0"/>
              <a:t>1,457 bilijonov (10</a:t>
            </a:r>
            <a:r>
              <a:rPr lang="sl-SI" sz="2000" baseline="30000" dirty="0"/>
              <a:t>12</a:t>
            </a:r>
            <a:r>
              <a:rPr lang="sl-SI" sz="2000" dirty="0"/>
              <a:t>) </a:t>
            </a:r>
            <a:r>
              <a:rPr lang="sl-SI" sz="2000" dirty="0">
                <a:hlinkClick r:id="rId2"/>
              </a:rPr>
              <a:t>aritm. operacij na sekundo</a:t>
            </a:r>
            <a:endParaRPr lang="sl-SI" sz="2000" dirty="0"/>
          </a:p>
          <a:p>
            <a:pPr lvl="1"/>
            <a:r>
              <a:rPr lang="sl-SI" sz="2400" dirty="0"/>
              <a:t>Če bi vsako pot pregledali v eni </a:t>
            </a:r>
            <a:r>
              <a:rPr lang="sl-SI" sz="2400" dirty="0" err="1"/>
              <a:t>aritm</a:t>
            </a:r>
            <a:r>
              <a:rPr lang="sl-SI" sz="2400" dirty="0"/>
              <a:t>. operaciji </a:t>
            </a:r>
          </a:p>
          <a:p>
            <a:pPr lvl="2"/>
            <a:r>
              <a:rPr lang="sl-SI" sz="2000" dirty="0"/>
              <a:t>28 bilijonov let!</a:t>
            </a:r>
          </a:p>
          <a:p>
            <a:pPr lvl="2"/>
            <a:r>
              <a:rPr lang="sl-SI" sz="2000" dirty="0">
                <a:hlinkClick r:id="rId3"/>
              </a:rPr>
              <a:t>Ocena starosti vesolja</a:t>
            </a:r>
            <a:endParaRPr lang="sl-SI" sz="2000" dirty="0"/>
          </a:p>
          <a:p>
            <a:pPr lvl="3"/>
            <a:r>
              <a:rPr lang="sl-SI" sz="2000" dirty="0"/>
              <a:t>14 milijard (10</a:t>
            </a:r>
            <a:r>
              <a:rPr lang="sl-SI" sz="2000" baseline="30000" dirty="0"/>
              <a:t>9</a:t>
            </a:r>
            <a:r>
              <a:rPr lang="sl-SI" sz="2000" dirty="0"/>
              <a:t>)let </a:t>
            </a:r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9820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b="0" dirty="0"/>
              <a:t>Bodimo pametnejši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Pregled vseh možnosti je običajno enostavno zanič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1484784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dirty="0"/>
              <a:t>ŠTUDIJ ALGORITMOV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09177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 bldLvl="5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pic>
        <p:nvPicPr>
          <p:cNvPr id="2050" name="Picture 2" descr="Tour of Swe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" y="8316"/>
            <a:ext cx="5506283" cy="684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156176" y="2132856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2004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3202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Dobra shramba je zlata vredna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TABELA; SLOVAR; ….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34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001000" cy="684212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Obstajajo “</a:t>
            </a:r>
            <a:r>
              <a:rPr lang="en-US" sz="3200" dirty="0"/>
              <a:t>STANDARDNI</a:t>
            </a:r>
            <a:r>
              <a:rPr lang="sl-SI" sz="3200" dirty="0"/>
              <a:t>" načini shranjevanja podatkov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6738" y="1341438"/>
            <a:ext cx="8109718" cy="5040312"/>
          </a:xfrm>
        </p:spPr>
        <p:txBody>
          <a:bodyPr/>
          <a:lstStyle/>
          <a:p>
            <a:r>
              <a:rPr lang="en-US" sz="2000" dirty="0">
                <a:hlinkClick r:id="rId2"/>
              </a:rPr>
              <a:t>http://www.cs.usfca.edu/~galles/visualization/Heap.html</a:t>
            </a:r>
            <a:r>
              <a:rPr lang="sl-SI" sz="2000" dirty="0"/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89" y="3485420"/>
            <a:ext cx="2684725" cy="201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2123728" y="4005064"/>
            <a:ext cx="360040" cy="144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38939" y="5589240"/>
            <a:ext cx="60612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Viri slik: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100" dirty="0"/>
              <a:t>http://www.cs.auckland.ac.nz/software/AlgAnim/fig/stack.gif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100" dirty="0"/>
              <a:t>http://assets.20bits.com/20080513/b-tree.png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http://www.mathworks.com/matlabcentral/fx_files/24238/2/queue_line_2.jpg</a:t>
            </a:r>
            <a:endParaRPr lang="sl-SI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http://upload.wikimedia.org/wikipedia/commons/thumb</a:t>
            </a:r>
            <a:br>
              <a:rPr lang="sl-SI" sz="1100" dirty="0"/>
            </a:br>
            <a:r>
              <a:rPr lang="en-US" sz="1100" dirty="0"/>
              <a:t>/1/1b/C_language_linked_list.png/400px-C_language_linked_list.png</a:t>
            </a:r>
            <a:r>
              <a:rPr lang="sl-SI" sz="11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152185" y="2852936"/>
            <a:ext cx="2354188" cy="3167956"/>
            <a:chOff x="251520" y="3008120"/>
            <a:chExt cx="2354188" cy="3167956"/>
          </a:xfrm>
        </p:grpSpPr>
        <p:grpSp>
          <p:nvGrpSpPr>
            <p:cNvPr id="9" name="Group 3"/>
            <p:cNvGrpSpPr>
              <a:grpSpLocks/>
            </p:cNvGrpSpPr>
            <p:nvPr/>
          </p:nvGrpSpPr>
          <p:grpSpPr bwMode="auto">
            <a:xfrm>
              <a:off x="251520" y="3008120"/>
              <a:ext cx="2354188" cy="3167956"/>
              <a:chOff x="1247" y="260"/>
              <a:chExt cx="3025" cy="3760"/>
            </a:xfrm>
          </p:grpSpPr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2" y="845"/>
                <a:ext cx="2790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3" name="Text Box 5"/>
              <p:cNvSpPr txBox="1">
                <a:spLocks noChangeArrowheads="1"/>
              </p:cNvSpPr>
              <p:nvPr/>
            </p:nvSpPr>
            <p:spPr bwMode="auto">
              <a:xfrm>
                <a:off x="1247" y="260"/>
                <a:ext cx="2790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/>
              </a:p>
            </p:txBody>
          </p:sp>
        </p:grpSp>
        <p:sp>
          <p:nvSpPr>
            <p:cNvPr id="16" name="Rectangle 15"/>
            <p:cNvSpPr/>
            <p:nvPr/>
          </p:nvSpPr>
          <p:spPr bwMode="auto">
            <a:xfrm flipV="1">
              <a:off x="2035895" y="3870773"/>
              <a:ext cx="360040" cy="26858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 flipV="1">
              <a:off x="539552" y="3736482"/>
              <a:ext cx="360040" cy="26858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268" y="1892111"/>
            <a:ext cx="3515454" cy="128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53083" y="2083069"/>
            <a:ext cx="3027383" cy="131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36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Namen predmeta</a:t>
            </a:r>
            <a:endParaRPr lang="en-US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400" dirty="0"/>
              <a:t>Naučiti se, zakaj je pomembno </a:t>
            </a:r>
            <a:r>
              <a:rPr lang="sl-SI" sz="3200" dirty="0">
                <a:solidFill>
                  <a:srgbClr val="FF0000"/>
                </a:solidFill>
              </a:rPr>
              <a:t>kako</a:t>
            </a:r>
            <a:r>
              <a:rPr lang="sl-SI" sz="2400" dirty="0"/>
              <a:t> rešimo določen problem</a:t>
            </a:r>
          </a:p>
          <a:p>
            <a:pPr eaLnBrk="1" hangingPunct="1"/>
            <a:r>
              <a:rPr lang="sl-SI" sz="2400" dirty="0"/>
              <a:t>Spoznati določene podatkovne strukture in algoritme</a:t>
            </a:r>
          </a:p>
          <a:p>
            <a:pPr lvl="1"/>
            <a:r>
              <a:rPr lang="sl-SI" dirty="0"/>
              <a:t>Razumeti idejo</a:t>
            </a:r>
          </a:p>
          <a:p>
            <a:pPr lvl="1"/>
            <a:r>
              <a:rPr lang="sl-SI" dirty="0"/>
              <a:t>Samo golo kodiranje tako ali tako obvladate!</a:t>
            </a:r>
          </a:p>
          <a:p>
            <a:pPr eaLnBrk="1" hangingPunct="1"/>
            <a:r>
              <a:rPr lang="sl-SI" sz="2400" dirty="0"/>
              <a:t>Poročati o njih</a:t>
            </a:r>
          </a:p>
          <a:p>
            <a:pPr lvl="1"/>
            <a:r>
              <a:rPr lang="sl-SI" sz="2200" dirty="0"/>
              <a:t>Nastopi </a:t>
            </a:r>
          </a:p>
          <a:p>
            <a:pPr lvl="1"/>
            <a:r>
              <a:rPr lang="sl-SI" sz="2200" dirty="0"/>
              <a:t>Priprava pisnega gradiva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IZBIRA odvisna od problema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Kaj počnemo s podatki</a:t>
            </a:r>
          </a:p>
          <a:p>
            <a:r>
              <a:rPr lang="sl-SI" dirty="0"/>
              <a:t>Koliko je podatkov</a:t>
            </a:r>
          </a:p>
          <a:p>
            <a:endParaRPr lang="sl-SI" dirty="0"/>
          </a:p>
          <a:p>
            <a:r>
              <a:rPr lang="sl-SI" dirty="0"/>
              <a:t>Spisek telefonskih številk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913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ŠTUDIJ </a:t>
            </a:r>
            <a:r>
              <a:rPr lang="sl-SI" dirty="0" err="1"/>
              <a:t>PodatkovnIH</a:t>
            </a:r>
            <a:r>
              <a:rPr lang="sl-SI" dirty="0"/>
              <a:t> struktur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98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l-SI" dirty="0"/>
            </a:br>
            <a:br>
              <a:rPr lang="sl-SI" dirty="0"/>
            </a:br>
            <a:br>
              <a:rPr lang="sl-SI" dirty="0"/>
            </a:br>
            <a:r>
              <a:rPr lang="sl-SI" dirty="0"/>
              <a:t>KDO JE NAJBOLJŠI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Med algoritmi / podatkovnimi strukturami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pic>
        <p:nvPicPr>
          <p:cNvPr id="1026" name="Picture 2" descr="Rezultat iskanja slik za who is the best boxing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107"/>
            <a:ext cx="4551375" cy="275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859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ČASOVNA IN PROSTORSKA ZAHTEVNOST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25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  <p:pic>
        <p:nvPicPr>
          <p:cNvPr id="5" name="Picture 2" descr="https://cdn-images-1.medium.com/max/720/1*tXDAZzUr_Iijsc1kSTtzx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96" y="1055803"/>
            <a:ext cx="7241982" cy="362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432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Viri</a:t>
            </a:r>
            <a:r>
              <a:rPr lang="en-US" dirty="0"/>
              <a:t> </a:t>
            </a:r>
            <a:r>
              <a:rPr lang="en-US" dirty="0" err="1"/>
              <a:t>slik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Določeni</a:t>
            </a:r>
            <a:r>
              <a:rPr lang="en-US" dirty="0"/>
              <a:t> </a:t>
            </a:r>
            <a:r>
              <a:rPr lang="en-US" dirty="0" err="1"/>
              <a:t>viri</a:t>
            </a:r>
            <a:r>
              <a:rPr lang="en-US" dirty="0"/>
              <a:t> </a:t>
            </a:r>
            <a:r>
              <a:rPr lang="en-US" dirty="0" err="1"/>
              <a:t>slik</a:t>
            </a:r>
            <a:r>
              <a:rPr lang="en-US"/>
              <a:t> mi </a:t>
            </a:r>
            <a:r>
              <a:rPr lang="en-US" dirty="0" err="1"/>
              <a:t>žal</a:t>
            </a:r>
            <a:r>
              <a:rPr lang="en-US" dirty="0"/>
              <a:t> </a:t>
            </a:r>
            <a:r>
              <a:rPr lang="en-US" dirty="0" err="1"/>
              <a:t>niso</a:t>
            </a:r>
            <a:r>
              <a:rPr lang="en-US" dirty="0"/>
              <a:t> </a:t>
            </a:r>
            <a:r>
              <a:rPr lang="en-US" dirty="0" err="1"/>
              <a:t>poznani</a:t>
            </a:r>
            <a:r>
              <a:rPr lang="en-US" dirty="0"/>
              <a:t>. </a:t>
            </a:r>
          </a:p>
          <a:p>
            <a:r>
              <a:rPr lang="en-US" dirty="0"/>
              <a:t>Ker pa </a:t>
            </a:r>
            <a:r>
              <a:rPr lang="en-US" dirty="0" err="1"/>
              <a:t>gre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interno</a:t>
            </a:r>
            <a:r>
              <a:rPr lang="en-US" dirty="0"/>
              <a:t> </a:t>
            </a:r>
            <a:r>
              <a:rPr lang="en-US" dirty="0" err="1"/>
              <a:t>gradivo</a:t>
            </a:r>
            <a:r>
              <a:rPr lang="en-US" dirty="0"/>
              <a:t> (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objavljeno</a:t>
            </a:r>
            <a:r>
              <a:rPr lang="en-US" dirty="0"/>
              <a:t>), </a:t>
            </a:r>
            <a:r>
              <a:rPr lang="en-US" dirty="0" err="1"/>
              <a:t>težav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SI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32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600" dirty="0"/>
              <a:t>Splošna pravila uporabe prosojnic </a:t>
            </a:r>
            <a:r>
              <a:rPr lang="sl-SI" sz="2800" dirty="0"/>
              <a:t>(in ostalega študijskega gradiva pri R1)</a:t>
            </a:r>
            <a:endParaRPr lang="sl-SI" sz="3600" dirty="0"/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/>
              <a:t>Prosojnice in ostala v spletni učilnici objavljena gradiva so OPORA k delu in ne celotno študijsko gradivo</a:t>
            </a:r>
          </a:p>
          <a:p>
            <a:pPr eaLnBrk="1" hangingPunct="1">
              <a:lnSpc>
                <a:spcPct val="90000"/>
              </a:lnSpc>
            </a:pPr>
            <a:r>
              <a:rPr lang="sl-SI" dirty="0"/>
              <a:t>Osnovni namen prosojnic je lažje spremljanje in izvajanje predavanj</a:t>
            </a:r>
          </a:p>
          <a:p>
            <a:pPr eaLnBrk="1" hangingPunct="1">
              <a:lnSpc>
                <a:spcPct val="90000"/>
              </a:lnSpc>
            </a:pPr>
            <a:r>
              <a:rPr lang="pl-PL" dirty="0"/>
              <a:t>Tu in tam zadevo poenostavimo ali kaj zamolčimo. </a:t>
            </a:r>
          </a:p>
          <a:p>
            <a:pPr eaLnBrk="1" hangingPunct="1">
              <a:lnSpc>
                <a:spcPct val="90000"/>
              </a:lnSpc>
            </a:pPr>
            <a:r>
              <a:rPr lang="pl-PL" dirty="0"/>
              <a:t>Zagotovo so na prosojnicah napake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Namerne (da lahko ob predavanju pojasnimo določeno zadevo)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Nenamerne (v upanju, da jih bomo ob predavanju opazili)</a:t>
            </a:r>
          </a:p>
          <a:p>
            <a:pPr eaLnBrk="1" hangingPunct="1">
              <a:lnSpc>
                <a:spcPct val="90000"/>
              </a:lnSpc>
            </a:pPr>
            <a:endParaRPr lang="sl-SI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Predavanja/VAJE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Oblika se bo prilagajala stanju</a:t>
            </a:r>
          </a:p>
          <a:p>
            <a:r>
              <a:rPr lang="sl-SI" sz="2400" dirty="0"/>
              <a:t>Želim si aktivnega sodelovanja</a:t>
            </a:r>
          </a:p>
          <a:p>
            <a:endParaRPr lang="sl-SI" sz="2400" dirty="0"/>
          </a:p>
          <a:p>
            <a:endParaRPr lang="sl-SI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63" y="421660"/>
            <a:ext cx="5688632" cy="608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83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56992"/>
            <a:ext cx="7429501" cy="21730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sl-SI" dirty="0">
                <a:solidFill>
                  <a:schemeClr val="bg1"/>
                </a:solidFill>
              </a:rPr>
            </a:br>
            <a:br>
              <a:rPr lang="sl-SI" dirty="0">
                <a:solidFill>
                  <a:schemeClr val="bg1"/>
                </a:solidFill>
              </a:rPr>
            </a:br>
            <a:br>
              <a:rPr lang="sl-SI" dirty="0">
                <a:solidFill>
                  <a:schemeClr val="bg1"/>
                </a:solidFill>
              </a:rPr>
            </a:br>
            <a:r>
              <a:rPr lang="sl-SI" sz="3675" dirty="0">
                <a:solidFill>
                  <a:schemeClr val="bg1"/>
                </a:solidFill>
              </a:rPr>
              <a:t>Vaša naloga:</a:t>
            </a:r>
            <a:br>
              <a:rPr lang="sl-SI" sz="3675" dirty="0">
                <a:solidFill>
                  <a:schemeClr val="bg1"/>
                </a:solidFill>
              </a:rPr>
            </a:br>
            <a:r>
              <a:rPr lang="sl-SI" sz="1500" dirty="0">
                <a:solidFill>
                  <a:schemeClr val="bg1"/>
                </a:solidFill>
              </a:rPr>
              <a:t> </a:t>
            </a:r>
            <a:br>
              <a:rPr lang="sl-SI" sz="3675" dirty="0">
                <a:solidFill>
                  <a:schemeClr val="bg1"/>
                </a:solidFill>
              </a:rPr>
            </a:br>
            <a:r>
              <a:rPr lang="sl-SI" sz="3675" dirty="0">
                <a:solidFill>
                  <a:schemeClr val="bg1"/>
                </a:solidFill>
              </a:rPr>
              <a:t>poskrbeti, da boste imeli ustrezno znanje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608" y="2132856"/>
            <a:ext cx="6009606" cy="10475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2400" dirty="0">
                <a:solidFill>
                  <a:schemeClr val="bg1"/>
                </a:solidFill>
              </a:rPr>
              <a:t> Moja/asistentova naloga: </a:t>
            </a:r>
          </a:p>
          <a:p>
            <a:pPr algn="ctr"/>
            <a:br>
              <a:rPr lang="sl-SI" sz="2100" dirty="0">
                <a:solidFill>
                  <a:schemeClr val="bg1"/>
                </a:solidFill>
              </a:rPr>
            </a:br>
            <a:r>
              <a:rPr lang="sl-SI" sz="2100" dirty="0">
                <a:solidFill>
                  <a:schemeClr val="bg1"/>
                </a:solidFill>
              </a:rPr>
              <a:t>vam pomagati, da boste znanje LAHKO DOBILI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21625" y="1124744"/>
            <a:ext cx="3489290" cy="69333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50" dirty="0">
                <a:solidFill>
                  <a:schemeClr val="bg1"/>
                </a:solidFill>
              </a:rPr>
              <a:t>DELITEV DELA</a:t>
            </a:r>
            <a:endParaRPr lang="en-US" sz="4050" dirty="0">
              <a:solidFill>
                <a:schemeClr val="bg1"/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51520" y="0"/>
            <a:ext cx="8280920" cy="7101408"/>
          </a:xfrm>
          <a:prstGeom prst="star5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solidFill>
                  <a:schemeClr val="bg1"/>
                </a:solidFill>
              </a:rPr>
              <a:t>SAMI STE ODGOVORNI ZA USPEH PRI PREDMETU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2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/>
              <a:t>Obveznosti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9572" y="5301208"/>
            <a:ext cx="7704856" cy="106984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ct val="0"/>
              </a:spcBef>
            </a:pPr>
            <a:r>
              <a:rPr lang="sl-SI" sz="2800" dirty="0"/>
              <a:t>Preberite v spletni učilnici</a:t>
            </a:r>
          </a:p>
          <a:p>
            <a:pPr algn="r" eaLnBrk="1" hangingPunct="1">
              <a:spcBef>
                <a:spcPct val="0"/>
              </a:spcBef>
            </a:pPr>
            <a:br>
              <a:rPr lang="en-US" sz="2000" dirty="0">
                <a:solidFill>
                  <a:srgbClr val="FF0000"/>
                </a:solidFill>
              </a:rPr>
            </a:br>
            <a:r>
              <a:rPr lang="sl-SI" sz="2000" dirty="0">
                <a:solidFill>
                  <a:srgbClr val="FF0000"/>
                </a:solidFill>
              </a:rPr>
              <a:t>Pripombe, želje … napišite v Forumu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ali</a:t>
            </a:r>
            <a:br>
              <a:rPr lang="en-US" sz="2000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 (</a:t>
            </a:r>
            <a:r>
              <a:rPr lang="en-US" sz="2000" dirty="0" err="1">
                <a:solidFill>
                  <a:srgbClr val="FF0000"/>
                </a:solidFill>
              </a:rPr>
              <a:t>anonimno</a:t>
            </a:r>
            <a:r>
              <a:rPr lang="en-US" sz="2000" dirty="0">
                <a:solidFill>
                  <a:srgbClr val="FF0000"/>
                </a:solidFill>
              </a:rPr>
              <a:t>) </a:t>
            </a:r>
            <a:r>
              <a:rPr lang="en-US" sz="2000" dirty="0" err="1">
                <a:solidFill>
                  <a:srgbClr val="FF0000"/>
                </a:solidFill>
              </a:rPr>
              <a:t>na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oglasni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deski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endParaRPr lang="sl-SI" sz="900" dirty="0"/>
          </a:p>
        </p:txBody>
      </p:sp>
    </p:spTree>
    <p:extLst>
      <p:ext uri="{BB962C8B-B14F-4D97-AF65-F5344CB8AC3E}">
        <p14:creationId xmlns:p14="http://schemas.microsoft.com/office/powerpoint/2010/main" val="1319358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Pričakovano </a:t>
            </a:r>
            <a:r>
              <a:rPr lang="sl-SI" dirty="0" err="1"/>
              <a:t>PREDznanje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Pri predmetu pričakujem, da vam ne dela težav</a:t>
            </a:r>
          </a:p>
          <a:p>
            <a:pPr lvl="1"/>
            <a:r>
              <a:rPr lang="sl-SI" dirty="0"/>
              <a:t>Rekurzija</a:t>
            </a:r>
          </a:p>
          <a:p>
            <a:pPr lvl="2"/>
            <a:r>
              <a:rPr lang="sl-SI" dirty="0"/>
              <a:t>Programiranje 1, Programiranje 2</a:t>
            </a:r>
          </a:p>
          <a:p>
            <a:pPr lvl="1"/>
            <a:r>
              <a:rPr lang="sl-SI" dirty="0"/>
              <a:t>Sestavljanje razredov (OOP)</a:t>
            </a:r>
          </a:p>
          <a:p>
            <a:pPr lvl="2"/>
            <a:r>
              <a:rPr lang="sl-SI" dirty="0"/>
              <a:t>Programiranje 1, Programiranje 2</a:t>
            </a:r>
          </a:p>
          <a:p>
            <a:pPr lvl="1"/>
            <a:r>
              <a:rPr lang="sl-SI" dirty="0"/>
              <a:t>Iskanje pomoči po spletu</a:t>
            </a:r>
          </a:p>
          <a:p>
            <a:pPr lvl="1"/>
            <a:r>
              <a:rPr lang="sl-SI" dirty="0">
                <a:solidFill>
                  <a:srgbClr val="FF0000"/>
                </a:solidFill>
              </a:rPr>
              <a:t>Način navajanja podatkov </a:t>
            </a:r>
            <a:r>
              <a:rPr lang="sl-SI" dirty="0"/>
              <a:t>(citiranje, navajanje virov …)</a:t>
            </a:r>
          </a:p>
          <a:p>
            <a:pPr lvl="2"/>
            <a:r>
              <a:rPr lang="sl-SI" dirty="0"/>
              <a:t>Komunikacija v matematiki</a:t>
            </a:r>
          </a:p>
          <a:p>
            <a:pPr lvl="1"/>
            <a:endParaRPr lang="sl-SI" dirty="0"/>
          </a:p>
          <a:p>
            <a:pPr lvl="1"/>
            <a:endParaRPr lang="sl-SI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5125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čem bo govora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14196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Računalniška orodja &amp;#x0D;&amp;#x0A;v matematiki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Kdo - predavatelj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Namen predmeta&amp;quot;&quot;/&gt;&lt;property id=&quot;20307&quot; value=&quot;271&quot;/&gt;&lt;/object&gt;&lt;object type=&quot;3&quot; unique_id=&quot;10007&quot;&gt;&lt;property id=&quot;20148&quot; value=&quot;5&quot;/&gt;&lt;property id=&quot;20300&quot; value=&quot;Slide 6 - &amp;quot;Vsebina predmeta&amp;quot;&quot;/&gt;&lt;property id=&quot;20307&quot; value=&quot;266&quot;/&gt;&lt;/object&gt;&lt;object type=&quot;3&quot; unique_id=&quot;10008&quot;&gt;&lt;property id=&quot;20148&quot; value=&quot;5&quot;/&gt;&lt;property id=&quot;20300&quot; value=&quot;Slide 7 - &amp;quot;Splošna pravila uporabe prosojnic (in ostalega študijskega gradiva pri ROM)&amp;quot;&quot;/&gt;&lt;property id=&quot;20307&quot; value=&quot;257&quot;/&gt;&lt;/object&gt;&lt;object type=&quot;3&quot; unique_id=&quot;10009&quot;&gt;&lt;property id=&quot;20148&quot; value=&quot;5&quot;/&gt;&lt;property id=&quot;20300&quot; value=&quot;Slide 8 - &amp;quot;Predavanja&amp;quot;&quot;/&gt;&lt;property id=&quot;20307&quot; value=&quot;259&quot;/&gt;&lt;/object&gt;&lt;object type=&quot;3&quot; unique_id=&quot;10011&quot;&gt;&lt;property id=&quot;20148&quot; value=&quot;5&quot;/&gt;&lt;property id=&quot;20300&quot; value=&quot;Slide 9 - &amp;quot;Vaje&amp;quot;&quot;/&gt;&lt;property id=&quot;20307&quot; value=&quot;262&quot;/&gt;&lt;/object&gt;&lt;object type=&quot;3&quot; unique_id=&quot;10012&quot;&gt;&lt;property id=&quot;20148&quot; value=&quot;5&quot;/&gt;&lt;property id=&quot;20300&quot; value=&quot;Slide 10 - &amp;quot;Obveznosti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Obveznosti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Izjava&amp;quot;&quot;/&gt;&lt;property id=&quot;20307&quot; value=&quot;273&quot;/&gt;&lt;/object&gt;&lt;object type=&quot;3&quot; unique_id=&quot;10016&quot;&gt;&lt;property id=&quot;20148&quot; value=&quot;5&quot;/&gt;&lt;property id=&quot;20300&quot; value=&quot;Slide 13 - &amp;quot;Način opravljanja nalog&amp;quot;&quot;/&gt;&lt;property id=&quot;20307&quot; value=&quot;274&quot;/&gt;&lt;/object&gt;&lt;object type=&quot;3&quot; unique_id=&quot;10017&quot;&gt;&lt;property id=&quot;20148&quot; value=&quot;5&quot;/&gt;&lt;property id=&quot;20300&quot; value=&quot;Slide 14 - &amp;quot;Spletna učilnica&amp;quot;&quot;/&gt;&lt;property id=&quot;20307&quot; value=&quot;267&quot;/&gt;&lt;/object&gt;&lt;object type=&quot;3&quot; unique_id=&quot;10374&quot;&gt;&lt;property id=&quot;20148&quot; value=&quot;5&quot;/&gt;&lt;property id=&quot;20300&quot; value=&quot;Slide 3 - &amp;quot;Kdo - asistent&amp;quot;&quot;/&gt;&lt;property id=&quot;20307&quot; value=&quot;277&quot;/&gt;&lt;/object&gt;&lt;object type=&quot;3&quot; unique_id=&quot;10407&quot;&gt;&lt;property id=&quot;20148&quot; value=&quot;5&quot;/&gt;&lt;property id=&quot;20300&quot; value=&quot;Slide 15 - &amp;quot;Da ne bo ravno 13 prosojnic &amp;quot;&quot;/&gt;&lt;property id=&quot;20307&quot; value=&quot;278&quot;/&gt;&lt;/object&gt;&lt;object type=&quot;3&quot; unique_id=&quot;10424&quot;&gt;&lt;property id=&quot;20148&quot; value=&quot;5&quot;/&gt;&lt;property id=&quot;20300&quot; value=&quot;Slide 5 - &amp;quot;Zakaj&amp;quot;&quot;/&gt;&lt;property id=&quot;20307&quot; value=&quot;279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Osebni pogled na stanje predmetov s področja računalništva</Template>
  <TotalTime>744</TotalTime>
  <Words>725</Words>
  <Application>Microsoft Office PowerPoint</Application>
  <PresentationFormat>On-screen Show (4:3)</PresentationFormat>
  <Paragraphs>180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Rockwell</vt:lpstr>
      <vt:lpstr>Rockwell Condensed</vt:lpstr>
      <vt:lpstr>Times New Roman</vt:lpstr>
      <vt:lpstr>Verdana</vt:lpstr>
      <vt:lpstr>Wingdings</vt:lpstr>
      <vt:lpstr>Wood Type</vt:lpstr>
      <vt:lpstr>RaČunalnišTVo 1</vt:lpstr>
      <vt:lpstr>Namen predmeta</vt:lpstr>
      <vt:lpstr>Splošna pravila uporabe prosojnic (in ostalega študijskega gradiva pri R1)</vt:lpstr>
      <vt:lpstr>Predavanja/VAJE</vt:lpstr>
      <vt:lpstr>PowerPoint Presentation</vt:lpstr>
      <vt:lpstr>   Vaša naloga:   poskrbeti, da boste imeli ustrezno znanje  </vt:lpstr>
      <vt:lpstr>Obveznosti</vt:lpstr>
      <vt:lpstr>Pričakovano PREDznanje</vt:lpstr>
      <vt:lpstr>O čem bo govora</vt:lpstr>
      <vt:lpstr>1962</vt:lpstr>
      <vt:lpstr>Ocenimo čas </vt:lpstr>
      <vt:lpstr>Ocenimo čas </vt:lpstr>
      <vt:lpstr>Ocenimo čas </vt:lpstr>
      <vt:lpstr>Ocenimo čas </vt:lpstr>
      <vt:lpstr>In naš problem</vt:lpstr>
      <vt:lpstr>Bodimo pametnejši</vt:lpstr>
      <vt:lpstr>PowerPoint Presentation</vt:lpstr>
      <vt:lpstr>Dobra shramba je zlata vredna</vt:lpstr>
      <vt:lpstr>Obstajajo “STANDARDNI" načini shranjevanja podatkov</vt:lpstr>
      <vt:lpstr>IZBIRA odvisna od problema</vt:lpstr>
      <vt:lpstr>ŠTUDIJ PodatkovnIH struktur</vt:lpstr>
      <vt:lpstr>   KDO JE NAJBOLJŠI</vt:lpstr>
      <vt:lpstr>ČASOVNA IN PROSTORSKA ZAHTEVNOST</vt:lpstr>
      <vt:lpstr>PowerPoint Presentation</vt:lpstr>
      <vt:lpstr>Viri slik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Lokar, Matija</cp:lastModifiedBy>
  <cp:revision>83</cp:revision>
  <dcterms:created xsi:type="dcterms:W3CDTF">2006-09-27T08:07:01Z</dcterms:created>
  <dcterms:modified xsi:type="dcterms:W3CDTF">2021-09-24T11:09:24Z</dcterms:modified>
</cp:coreProperties>
</file>