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7"/>
  </p:notesMasterIdLst>
  <p:sldIdLst>
    <p:sldId id="256" r:id="rId2"/>
    <p:sldId id="271" r:id="rId3"/>
    <p:sldId id="257" r:id="rId4"/>
    <p:sldId id="259" r:id="rId5"/>
    <p:sldId id="309" r:id="rId6"/>
    <p:sldId id="308" r:id="rId7"/>
    <p:sldId id="283" r:id="rId8"/>
    <p:sldId id="284" r:id="rId9"/>
    <p:sldId id="299" r:id="rId10"/>
    <p:sldId id="287" r:id="rId11"/>
    <p:sldId id="288" r:id="rId12"/>
    <p:sldId id="289" r:id="rId13"/>
    <p:sldId id="290" r:id="rId14"/>
    <p:sldId id="291" r:id="rId15"/>
    <p:sldId id="294" r:id="rId16"/>
    <p:sldId id="295" r:id="rId17"/>
    <p:sldId id="303" r:id="rId18"/>
    <p:sldId id="296" r:id="rId19"/>
    <p:sldId id="297" r:id="rId20"/>
    <p:sldId id="310" r:id="rId21"/>
    <p:sldId id="298" r:id="rId22"/>
    <p:sldId id="300" r:id="rId23"/>
    <p:sldId id="302" r:id="rId24"/>
    <p:sldId id="301" r:id="rId25"/>
    <p:sldId id="306" r:id="rId26"/>
  </p:sldIdLst>
  <p:sldSz cx="9144000" cy="6858000" type="screen4x3"/>
  <p:notesSz cx="6858000" cy="9144000"/>
  <p:custDataLst>
    <p:tags r:id="rId28"/>
  </p:custDataLst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D4109-740C-46F5-B296-367419E393D1}" v="1" dt="2021-09-24T11:09:22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F6AED-B3AA-4D67-95DC-41C434997261}" type="datetimeFigureOut">
              <a:rPr lang="sl-SI" smtClean="0"/>
              <a:t>24. 09. 2021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04E90-C0FF-4C48-BCA8-15CC08B9F9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573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dirty="0">
                <a:solidFill>
                  <a:schemeClr val="bg1"/>
                </a:solidFill>
              </a:rPr>
              <a:t>Moja/asistentova naloga: </a:t>
            </a:r>
            <a:br>
              <a:rPr lang="sl-SI" sz="1200" dirty="0">
                <a:solidFill>
                  <a:schemeClr val="bg1"/>
                </a:solidFill>
              </a:rPr>
            </a:br>
            <a:br>
              <a:rPr lang="sl-SI" sz="12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04E90-C0FF-4C48-BCA8-15CC08B9F96D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08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B5BA13-0E7E-4F8B-B42A-6D2B13289A46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686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B5BA13-0E7E-4F8B-B42A-6D2B13289A46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5069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B5BA13-0E7E-4F8B-B42A-6D2B13289A46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4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B5BA13-0E7E-4F8B-B42A-6D2B13289A46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826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5511332-F228-469E-B12E-6D04A72AD8B7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48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81D6F-F706-4C41-B224-27FC91D1B112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766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16B12-1E00-4C27-BBB0-3877EDC6CDB8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037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01000" cy="684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341438"/>
            <a:ext cx="39243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41438"/>
            <a:ext cx="39243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Matija Lokar, FMF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AFA56-7D7B-4C24-8639-79D5CC9C494D}" type="slidenum">
              <a:rPr lang="sl-SI"/>
              <a:pPr>
                <a:defRPr/>
              </a:pPr>
              <a:t>‹#›</a:t>
            </a:fld>
            <a:r>
              <a:rPr lang="sl-SI"/>
              <a:t> : 2005/6</a:t>
            </a:r>
          </a:p>
        </p:txBody>
      </p:sp>
    </p:spTree>
    <p:extLst>
      <p:ext uri="{BB962C8B-B14F-4D97-AF65-F5344CB8AC3E}">
        <p14:creationId xmlns:p14="http://schemas.microsoft.com/office/powerpoint/2010/main" val="182538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8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50357-D89B-434E-8E5C-19DD0D128E6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72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4B7C057-0AC1-4D02-B82D-9D3AA614185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363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6FFC6-1C01-4ADB-8AB3-B0408D520697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490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621E7-8C66-4AEA-8F0B-A882F1D04AE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625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4BB88-7E86-4791-BBCE-1585FB227D0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447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3C2F4-E163-4332-9916-87E597798917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36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13368-D0B5-48B0-8A64-B45DD2C08CF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35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06534-A58B-4D3D-BAFD-FB29AE3C1A2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353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70840D6E-6D38-4377-BDFD-776B0840028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309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p.gsfc.nasa.gov/universe/uni_age.html" TargetMode="External"/><Relationship Id="rId2" Type="http://schemas.openxmlformats.org/officeDocument/2006/relationships/hyperlink" Target="https://www.wikiwand.com/en/Supercomput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s.usfca.edu/~galles/visualization/Hea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16632"/>
            <a:ext cx="7920880" cy="4680520"/>
          </a:xfrm>
        </p:spPr>
        <p:txBody>
          <a:bodyPr/>
          <a:lstStyle/>
          <a:p>
            <a:pPr eaLnBrk="1" hangingPunct="1"/>
            <a:r>
              <a:rPr lang="sl-SI" dirty="0" err="1"/>
              <a:t>RaČunalnišTVo</a:t>
            </a:r>
            <a:r>
              <a:rPr lang="sl-SI" dirty="0"/>
              <a:t> 1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924944"/>
            <a:ext cx="6400800" cy="1600200"/>
          </a:xfrm>
        </p:spPr>
        <p:txBody>
          <a:bodyPr/>
          <a:lstStyle/>
          <a:p>
            <a:pPr eaLnBrk="1" hangingPunct="1"/>
            <a:r>
              <a:rPr lang="sl-SI" sz="2800" b="1" dirty="0">
                <a:latin typeface="Arial" charset="0"/>
              </a:rPr>
              <a:t>Praktična matematika </a:t>
            </a:r>
            <a:endParaRPr lang="en-US" sz="2800" b="1" dirty="0">
              <a:latin typeface="Arial" charset="0"/>
            </a:endParaRPr>
          </a:p>
          <a:p>
            <a:pPr eaLnBrk="1" hangingPunct="1"/>
            <a:r>
              <a:rPr lang="sl-SI" sz="2800" b="1" dirty="0">
                <a:latin typeface="Arial" charset="0"/>
              </a:rPr>
              <a:t>3. letnik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11332-F228-469E-B12E-6D04A72AD8B7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1962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04" y="1268760"/>
            <a:ext cx="5616624" cy="5040312"/>
          </a:xfrm>
        </p:spPr>
        <p:txBody>
          <a:bodyPr>
            <a:noAutofit/>
          </a:bodyPr>
          <a:lstStyle/>
          <a:p>
            <a:r>
              <a:rPr lang="sl-SI" sz="1800" dirty="0" err="1"/>
              <a:t>Procter</a:t>
            </a:r>
            <a:r>
              <a:rPr lang="sl-SI" sz="1800" dirty="0"/>
              <a:t> &amp; </a:t>
            </a:r>
            <a:r>
              <a:rPr lang="sl-SI" sz="1800" dirty="0" err="1"/>
              <a:t>Gamble</a:t>
            </a:r>
            <a:endParaRPr lang="sl-SI" sz="1800" dirty="0"/>
          </a:p>
          <a:p>
            <a:r>
              <a:rPr lang="sl-SI" sz="1800" dirty="0"/>
              <a:t>33 mest, najkrajša pot, 10000$ </a:t>
            </a:r>
            <a:br>
              <a:rPr lang="sl-SI" sz="1800" dirty="0"/>
            </a:br>
            <a:r>
              <a:rPr lang="sl-SI" sz="1800" dirty="0"/>
              <a:t>(spodobna hiša)</a:t>
            </a:r>
          </a:p>
          <a:p>
            <a:r>
              <a:rPr lang="sl-SI" sz="1800" dirty="0"/>
              <a:t>Vse možnosti …</a:t>
            </a:r>
          </a:p>
          <a:p>
            <a:r>
              <a:rPr lang="sl-SI" sz="1800" dirty="0"/>
              <a:t>Peš pregledati vse možnosti verjetno</a:t>
            </a:r>
            <a:br>
              <a:rPr lang="sl-SI" sz="1800" dirty="0"/>
            </a:br>
            <a:r>
              <a:rPr lang="sl-SI" sz="1800" dirty="0"/>
              <a:t>ne bo šlo</a:t>
            </a:r>
          </a:p>
          <a:p>
            <a:r>
              <a:rPr lang="sl-SI" sz="1800" dirty="0"/>
              <a:t>Kaj pa z računalnikom?</a:t>
            </a:r>
          </a:p>
          <a:p>
            <a:pPr marL="0" indent="0">
              <a:buNone/>
            </a:pPr>
            <a:endParaRPr lang="sl-SI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634084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Plakat: slika last </a:t>
            </a:r>
            <a:r>
              <a:rPr lang="sl-SI" sz="1200" dirty="0" err="1"/>
              <a:t>Procter</a:t>
            </a:r>
            <a:r>
              <a:rPr lang="sl-SI" sz="1200" dirty="0"/>
              <a:t> &amp; </a:t>
            </a:r>
            <a:r>
              <a:rPr lang="sl-SI" sz="1200" dirty="0" err="1"/>
              <a:t>Gamble</a:t>
            </a:r>
            <a:endParaRPr lang="sl-SI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85" y="690552"/>
            <a:ext cx="4572000" cy="560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Ocenimo čas 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6381750" cy="5040312"/>
          </a:xfrm>
        </p:spPr>
        <p:txBody>
          <a:bodyPr/>
          <a:lstStyle/>
          <a:p>
            <a:pPr eaLnBrk="1" hangingPunct="1"/>
            <a:r>
              <a:rPr lang="en-US" sz="2200" dirty="0" err="1"/>
              <a:t>Pregled</a:t>
            </a:r>
            <a:r>
              <a:rPr lang="en-US" sz="2200" dirty="0"/>
              <a:t> </a:t>
            </a:r>
            <a:r>
              <a:rPr lang="en-US" sz="2200" dirty="0" err="1"/>
              <a:t>vseh</a:t>
            </a:r>
            <a:r>
              <a:rPr lang="en-US" sz="2200" dirty="0"/>
              <a:t> </a:t>
            </a:r>
            <a:r>
              <a:rPr lang="en-US" sz="2200" dirty="0" err="1"/>
              <a:t>možnosti</a:t>
            </a:r>
            <a:endParaRPr lang="en-US" sz="2200" dirty="0"/>
          </a:p>
          <a:p>
            <a:pPr lvl="1" eaLnBrk="1" hangingPunct="1"/>
            <a:r>
              <a:rPr lang="en-US" sz="2000" dirty="0"/>
              <a:t>(n-1)! </a:t>
            </a:r>
            <a:r>
              <a:rPr lang="en-US" sz="2000" dirty="0" err="1"/>
              <a:t>možnih</a:t>
            </a:r>
            <a:r>
              <a:rPr lang="en-US" sz="2000" dirty="0"/>
              <a:t> </a:t>
            </a:r>
            <a:r>
              <a:rPr lang="en-US" sz="2000" dirty="0" err="1"/>
              <a:t>rešitev</a:t>
            </a:r>
            <a:r>
              <a:rPr lang="en-US" sz="2000" dirty="0"/>
              <a:t> - </a:t>
            </a:r>
            <a:r>
              <a:rPr lang="en-US" sz="2000" dirty="0" err="1"/>
              <a:t>cikličnih</a:t>
            </a:r>
            <a:r>
              <a:rPr lang="en-US" sz="2000" dirty="0"/>
              <a:t> </a:t>
            </a:r>
            <a:r>
              <a:rPr lang="en-US" sz="2000" dirty="0" err="1"/>
              <a:t>permutacij</a:t>
            </a:r>
            <a:endParaRPr lang="en-US" sz="2000" dirty="0"/>
          </a:p>
          <a:p>
            <a:pPr lvl="1" eaLnBrk="1" hangingPunct="1"/>
            <a:r>
              <a:rPr lang="en-US" sz="2000" dirty="0" err="1"/>
              <a:t>čas</a:t>
            </a:r>
            <a:r>
              <a:rPr lang="en-US" sz="2000" dirty="0"/>
              <a:t> 1: </a:t>
            </a:r>
            <a:r>
              <a:rPr lang="en-US" sz="2000" dirty="0" err="1"/>
              <a:t>milijon</a:t>
            </a:r>
            <a:r>
              <a:rPr lang="en-US" sz="2000" dirty="0"/>
              <a:t> </a:t>
            </a:r>
            <a:r>
              <a:rPr lang="en-US" sz="2000" dirty="0" err="1"/>
              <a:t>pregledov</a:t>
            </a:r>
            <a:r>
              <a:rPr lang="en-US" sz="2000" dirty="0"/>
              <a:t>/</a:t>
            </a:r>
            <a:r>
              <a:rPr lang="en-US" sz="2000" dirty="0" err="1"/>
              <a:t>sek</a:t>
            </a:r>
            <a:endParaRPr lang="en-US" sz="2000" dirty="0"/>
          </a:p>
          <a:p>
            <a:pPr marL="471487" lvl="1" indent="0" eaLnBrk="1" hangingPunct="1">
              <a:buNone/>
            </a:pPr>
            <a:r>
              <a:rPr lang="sl-SI" sz="2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528" y="3429000"/>
          <a:ext cx="8640960" cy="223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880812700"/>
                    </a:ext>
                  </a:extLst>
                </a:gridCol>
                <a:gridCol w="4748164">
                  <a:extLst>
                    <a:ext uri="{9D8B030D-6E8A-4147-A177-3AD203B41FA5}">
                      <a16:colId xmlns:a16="http://schemas.microsoft.com/office/drawing/2014/main" val="3701780541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337646013"/>
                    </a:ext>
                  </a:extLst>
                </a:gridCol>
                <a:gridCol w="1396518">
                  <a:extLst>
                    <a:ext uri="{9D8B030D-6E8A-4147-A177-3AD203B41FA5}">
                      <a16:colId xmlns:a16="http://schemas.microsoft.com/office/drawing/2014/main" val="1921903132"/>
                    </a:ext>
                  </a:extLst>
                </a:gridCol>
              </a:tblGrid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(N-1)!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Čas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9672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362880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0,36 </a:t>
                      </a:r>
                      <a:r>
                        <a:rPr lang="sl-SI" dirty="0" err="1"/>
                        <a:t>sek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47803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479001600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8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61431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65794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443470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40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4282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Ocenimo čas 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6381750" cy="5040312"/>
          </a:xfrm>
        </p:spPr>
        <p:txBody>
          <a:bodyPr/>
          <a:lstStyle/>
          <a:p>
            <a:pPr eaLnBrk="1" hangingPunct="1"/>
            <a:r>
              <a:rPr lang="en-US" sz="2200" dirty="0" err="1"/>
              <a:t>Pregled</a:t>
            </a:r>
            <a:r>
              <a:rPr lang="en-US" sz="2200" dirty="0"/>
              <a:t> </a:t>
            </a:r>
            <a:r>
              <a:rPr lang="en-US" sz="2200" dirty="0" err="1"/>
              <a:t>vseh</a:t>
            </a:r>
            <a:r>
              <a:rPr lang="en-US" sz="2200" dirty="0"/>
              <a:t> </a:t>
            </a:r>
            <a:r>
              <a:rPr lang="en-US" sz="2200" dirty="0" err="1"/>
              <a:t>možnosti</a:t>
            </a:r>
            <a:endParaRPr lang="en-US" sz="2200" dirty="0"/>
          </a:p>
          <a:p>
            <a:pPr lvl="1" eaLnBrk="1" hangingPunct="1"/>
            <a:r>
              <a:rPr lang="en-US" sz="2000" dirty="0"/>
              <a:t>(n-1)! </a:t>
            </a:r>
            <a:r>
              <a:rPr lang="en-US" sz="2000" dirty="0" err="1"/>
              <a:t>možnih</a:t>
            </a:r>
            <a:r>
              <a:rPr lang="en-US" sz="2000" dirty="0"/>
              <a:t> </a:t>
            </a:r>
            <a:r>
              <a:rPr lang="en-US" sz="2000" dirty="0" err="1"/>
              <a:t>rešitev</a:t>
            </a:r>
            <a:r>
              <a:rPr lang="en-US" sz="2000" dirty="0"/>
              <a:t> - </a:t>
            </a:r>
            <a:r>
              <a:rPr lang="en-US" sz="2000" dirty="0" err="1"/>
              <a:t>cikličnih</a:t>
            </a:r>
            <a:r>
              <a:rPr lang="en-US" sz="2000" dirty="0"/>
              <a:t> </a:t>
            </a:r>
            <a:r>
              <a:rPr lang="en-US" sz="2000" dirty="0" err="1"/>
              <a:t>permutacij</a:t>
            </a:r>
            <a:endParaRPr lang="en-US" sz="2000" dirty="0"/>
          </a:p>
          <a:p>
            <a:pPr lvl="1" eaLnBrk="1" hangingPunct="1"/>
            <a:r>
              <a:rPr lang="en-US" sz="2000" dirty="0" err="1"/>
              <a:t>čas</a:t>
            </a:r>
            <a:r>
              <a:rPr lang="en-US" sz="2000" dirty="0"/>
              <a:t> 1: </a:t>
            </a:r>
            <a:r>
              <a:rPr lang="en-US" sz="2000" dirty="0" err="1"/>
              <a:t>milijon</a:t>
            </a:r>
            <a:r>
              <a:rPr lang="en-US" sz="2000" dirty="0"/>
              <a:t> </a:t>
            </a:r>
            <a:r>
              <a:rPr lang="en-US" sz="2000" dirty="0" err="1"/>
              <a:t>pregledov</a:t>
            </a:r>
            <a:r>
              <a:rPr lang="en-US" sz="2000" dirty="0"/>
              <a:t>/</a:t>
            </a:r>
            <a:r>
              <a:rPr lang="en-US" sz="2000" dirty="0" err="1"/>
              <a:t>sek</a:t>
            </a:r>
            <a:endParaRPr lang="en-US" sz="2000" dirty="0"/>
          </a:p>
          <a:p>
            <a:pPr marL="471487" lvl="1" indent="0" eaLnBrk="1" hangingPunct="1">
              <a:buNone/>
            </a:pPr>
            <a:r>
              <a:rPr lang="sl-SI" sz="2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528" y="3429000"/>
          <a:ext cx="8640960" cy="223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880812700"/>
                    </a:ext>
                  </a:extLst>
                </a:gridCol>
                <a:gridCol w="4748164">
                  <a:extLst>
                    <a:ext uri="{9D8B030D-6E8A-4147-A177-3AD203B41FA5}">
                      <a16:colId xmlns:a16="http://schemas.microsoft.com/office/drawing/2014/main" val="3701780541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337646013"/>
                    </a:ext>
                  </a:extLst>
                </a:gridCol>
                <a:gridCol w="1396518">
                  <a:extLst>
                    <a:ext uri="{9D8B030D-6E8A-4147-A177-3AD203B41FA5}">
                      <a16:colId xmlns:a16="http://schemas.microsoft.com/office/drawing/2014/main" val="1921903132"/>
                    </a:ext>
                  </a:extLst>
                </a:gridCol>
              </a:tblGrid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(N-1)!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Čas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9672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362880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0,36 </a:t>
                      </a:r>
                      <a:r>
                        <a:rPr lang="sl-SI" dirty="0" err="1"/>
                        <a:t>sek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47803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479001600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8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61431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87178291200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24.2 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65794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443470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40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8386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Ocenimo čas 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6381750" cy="5040312"/>
          </a:xfrm>
        </p:spPr>
        <p:txBody>
          <a:bodyPr/>
          <a:lstStyle/>
          <a:p>
            <a:pPr eaLnBrk="1" hangingPunct="1"/>
            <a:r>
              <a:rPr lang="en-US" sz="2200" dirty="0" err="1"/>
              <a:t>Pregled</a:t>
            </a:r>
            <a:r>
              <a:rPr lang="en-US" sz="2200" dirty="0"/>
              <a:t> </a:t>
            </a:r>
            <a:r>
              <a:rPr lang="en-US" sz="2200" dirty="0" err="1"/>
              <a:t>vseh</a:t>
            </a:r>
            <a:r>
              <a:rPr lang="en-US" sz="2200" dirty="0"/>
              <a:t> </a:t>
            </a:r>
            <a:r>
              <a:rPr lang="en-US" sz="2200" dirty="0" err="1"/>
              <a:t>možnosti</a:t>
            </a:r>
            <a:endParaRPr lang="en-US" sz="2200" dirty="0"/>
          </a:p>
          <a:p>
            <a:pPr lvl="1" eaLnBrk="1" hangingPunct="1"/>
            <a:r>
              <a:rPr lang="en-US" sz="2000" dirty="0"/>
              <a:t>(n-1)! </a:t>
            </a:r>
            <a:r>
              <a:rPr lang="en-US" sz="2000" dirty="0" err="1"/>
              <a:t>možnih</a:t>
            </a:r>
            <a:r>
              <a:rPr lang="en-US" sz="2000" dirty="0"/>
              <a:t> </a:t>
            </a:r>
            <a:r>
              <a:rPr lang="en-US" sz="2000" dirty="0" err="1"/>
              <a:t>rešitev</a:t>
            </a:r>
            <a:r>
              <a:rPr lang="en-US" sz="2000" dirty="0"/>
              <a:t> - </a:t>
            </a:r>
            <a:r>
              <a:rPr lang="en-US" sz="2000" dirty="0" err="1"/>
              <a:t>cikličnih</a:t>
            </a:r>
            <a:r>
              <a:rPr lang="en-US" sz="2000" dirty="0"/>
              <a:t> </a:t>
            </a:r>
            <a:r>
              <a:rPr lang="en-US" sz="2000" dirty="0" err="1"/>
              <a:t>permutacij</a:t>
            </a:r>
            <a:endParaRPr lang="en-US" sz="2000" dirty="0"/>
          </a:p>
          <a:p>
            <a:pPr lvl="1" eaLnBrk="1" hangingPunct="1"/>
            <a:r>
              <a:rPr lang="en-US" sz="2000" dirty="0" err="1"/>
              <a:t>čas</a:t>
            </a:r>
            <a:r>
              <a:rPr lang="en-US" sz="2000" dirty="0"/>
              <a:t> 1: </a:t>
            </a:r>
            <a:r>
              <a:rPr lang="en-US" sz="2000" dirty="0" err="1"/>
              <a:t>milijon</a:t>
            </a:r>
            <a:r>
              <a:rPr lang="en-US" sz="2000" dirty="0"/>
              <a:t> </a:t>
            </a:r>
            <a:r>
              <a:rPr lang="en-US" sz="2000" dirty="0" err="1"/>
              <a:t>pregledov</a:t>
            </a:r>
            <a:r>
              <a:rPr lang="en-US" sz="2000" dirty="0"/>
              <a:t>/</a:t>
            </a:r>
            <a:r>
              <a:rPr lang="en-US" sz="2000" dirty="0" err="1"/>
              <a:t>sek</a:t>
            </a:r>
            <a:endParaRPr lang="en-US" sz="2000" dirty="0"/>
          </a:p>
          <a:p>
            <a:pPr marL="471487" lvl="1" indent="0" eaLnBrk="1" hangingPunct="1">
              <a:buNone/>
            </a:pPr>
            <a:r>
              <a:rPr lang="sl-SI" sz="2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528" y="3429000"/>
          <a:ext cx="8640960" cy="223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880812700"/>
                    </a:ext>
                  </a:extLst>
                </a:gridCol>
                <a:gridCol w="4748164">
                  <a:extLst>
                    <a:ext uri="{9D8B030D-6E8A-4147-A177-3AD203B41FA5}">
                      <a16:colId xmlns:a16="http://schemas.microsoft.com/office/drawing/2014/main" val="3701780541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337646013"/>
                    </a:ext>
                  </a:extLst>
                </a:gridCol>
                <a:gridCol w="1396518">
                  <a:extLst>
                    <a:ext uri="{9D8B030D-6E8A-4147-A177-3AD203B41FA5}">
                      <a16:colId xmlns:a16="http://schemas.microsoft.com/office/drawing/2014/main" val="1921903132"/>
                    </a:ext>
                  </a:extLst>
                </a:gridCol>
              </a:tblGrid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(N-1)!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Čas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9672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362880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0,36 </a:t>
                      </a:r>
                      <a:r>
                        <a:rPr lang="sl-SI" dirty="0" err="1"/>
                        <a:t>sek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47803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479001600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8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61431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87178291200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24.2 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65794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355687428096000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11.3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443470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40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3001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Ocenimo čas 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6381750" cy="5040312"/>
          </a:xfrm>
        </p:spPr>
        <p:txBody>
          <a:bodyPr/>
          <a:lstStyle/>
          <a:p>
            <a:pPr eaLnBrk="1" hangingPunct="1"/>
            <a:r>
              <a:rPr lang="en-US" sz="2200" dirty="0" err="1"/>
              <a:t>Pregled</a:t>
            </a:r>
            <a:r>
              <a:rPr lang="en-US" sz="2200" dirty="0"/>
              <a:t> </a:t>
            </a:r>
            <a:r>
              <a:rPr lang="en-US" sz="2200" dirty="0" err="1"/>
              <a:t>vseh</a:t>
            </a:r>
            <a:r>
              <a:rPr lang="en-US" sz="2200" dirty="0"/>
              <a:t> </a:t>
            </a:r>
            <a:r>
              <a:rPr lang="en-US" sz="2200" dirty="0" err="1"/>
              <a:t>možnosti</a:t>
            </a:r>
            <a:endParaRPr lang="en-US" sz="2200" dirty="0"/>
          </a:p>
          <a:p>
            <a:pPr lvl="1" eaLnBrk="1" hangingPunct="1"/>
            <a:r>
              <a:rPr lang="en-US" sz="2000" dirty="0"/>
              <a:t>(n-1)! </a:t>
            </a:r>
            <a:r>
              <a:rPr lang="en-US" sz="2000" dirty="0" err="1"/>
              <a:t>možnih</a:t>
            </a:r>
            <a:r>
              <a:rPr lang="en-US" sz="2000" dirty="0"/>
              <a:t> </a:t>
            </a:r>
            <a:r>
              <a:rPr lang="en-US" sz="2000" dirty="0" err="1"/>
              <a:t>rešitev</a:t>
            </a:r>
            <a:r>
              <a:rPr lang="en-US" sz="2000" dirty="0"/>
              <a:t> - </a:t>
            </a:r>
            <a:r>
              <a:rPr lang="en-US" sz="2000" dirty="0" err="1"/>
              <a:t>cikličnih</a:t>
            </a:r>
            <a:r>
              <a:rPr lang="en-US" sz="2000" dirty="0"/>
              <a:t> </a:t>
            </a:r>
            <a:r>
              <a:rPr lang="en-US" sz="2000" dirty="0" err="1"/>
              <a:t>permutacij</a:t>
            </a:r>
            <a:endParaRPr lang="en-US" sz="2000" dirty="0"/>
          </a:p>
          <a:p>
            <a:pPr lvl="1" eaLnBrk="1" hangingPunct="1"/>
            <a:r>
              <a:rPr lang="en-US" sz="2000" dirty="0" err="1"/>
              <a:t>čas</a:t>
            </a:r>
            <a:r>
              <a:rPr lang="en-US" sz="2000" dirty="0"/>
              <a:t> 1: </a:t>
            </a:r>
            <a:r>
              <a:rPr lang="en-US" sz="2000" dirty="0" err="1"/>
              <a:t>milijon</a:t>
            </a:r>
            <a:r>
              <a:rPr lang="en-US" sz="2000" dirty="0"/>
              <a:t> </a:t>
            </a:r>
            <a:r>
              <a:rPr lang="en-US" sz="2000" dirty="0" err="1"/>
              <a:t>pregledov</a:t>
            </a:r>
            <a:r>
              <a:rPr lang="en-US" sz="2000" dirty="0"/>
              <a:t>/</a:t>
            </a:r>
            <a:r>
              <a:rPr lang="en-US" sz="2000" dirty="0" err="1"/>
              <a:t>sek</a:t>
            </a:r>
            <a:endParaRPr lang="en-US" sz="2000" dirty="0"/>
          </a:p>
          <a:p>
            <a:pPr marL="471487" lvl="1" indent="0" eaLnBrk="1" hangingPunct="1">
              <a:buNone/>
            </a:pPr>
            <a:r>
              <a:rPr lang="sl-SI" sz="2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528" y="3429000"/>
          <a:ext cx="8640960" cy="223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880812700"/>
                    </a:ext>
                  </a:extLst>
                </a:gridCol>
                <a:gridCol w="4748164">
                  <a:extLst>
                    <a:ext uri="{9D8B030D-6E8A-4147-A177-3AD203B41FA5}">
                      <a16:colId xmlns:a16="http://schemas.microsoft.com/office/drawing/2014/main" val="3701780541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337646013"/>
                    </a:ext>
                  </a:extLst>
                </a:gridCol>
                <a:gridCol w="1396518">
                  <a:extLst>
                    <a:ext uri="{9D8B030D-6E8A-4147-A177-3AD203B41FA5}">
                      <a16:colId xmlns:a16="http://schemas.microsoft.com/office/drawing/2014/main" val="1921903132"/>
                    </a:ext>
                  </a:extLst>
                </a:gridCol>
              </a:tblGrid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(N-1)!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Čas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9672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362880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0,36 </a:t>
                      </a:r>
                      <a:r>
                        <a:rPr lang="sl-SI" dirty="0" err="1"/>
                        <a:t>sek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47803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479001600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8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61431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87178291200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24.2 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65794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355687428096000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11.3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443470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r>
                        <a:rPr lang="sl-SI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8841761993739701954543616000000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2.8 10</a:t>
                      </a:r>
                      <a:r>
                        <a:rPr lang="sl-SI" strike="noStrike" baseline="50000" dirty="0"/>
                        <a:t>17</a:t>
                      </a:r>
                      <a:r>
                        <a:rPr lang="sl-SI" dirty="0"/>
                        <a:t>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40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2694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In naš problem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3568" y="1817688"/>
            <a:ext cx="8397750" cy="5040312"/>
          </a:xfrm>
        </p:spPr>
        <p:txBody>
          <a:bodyPr>
            <a:normAutofit/>
          </a:bodyPr>
          <a:lstStyle/>
          <a:p>
            <a:r>
              <a:rPr lang="sl-SI" sz="2800" dirty="0"/>
              <a:t>Možnosti:</a:t>
            </a:r>
          </a:p>
          <a:p>
            <a:r>
              <a:rPr lang="sl-SI" sz="2800" dirty="0"/>
              <a:t>32! / 2 = </a:t>
            </a:r>
            <a:r>
              <a:rPr lang="sl-SI" sz="2400" dirty="0"/>
              <a:t>131,565,418,466,846,765,083,609,006,080,000,000</a:t>
            </a:r>
          </a:p>
          <a:p>
            <a:r>
              <a:rPr lang="sl-SI" sz="2800" dirty="0"/>
              <a:t>Z računalnikom</a:t>
            </a:r>
          </a:p>
          <a:p>
            <a:pPr lvl="1"/>
            <a:r>
              <a:rPr lang="sl-SI" sz="2400" dirty="0" err="1"/>
              <a:t>RoadRunner</a:t>
            </a:r>
            <a:r>
              <a:rPr lang="sl-SI" sz="2400" dirty="0"/>
              <a:t>, ameriško ministrstvo za energijo</a:t>
            </a:r>
          </a:p>
          <a:p>
            <a:pPr lvl="2"/>
            <a:r>
              <a:rPr lang="sl-SI" sz="2000" dirty="0"/>
              <a:t>1,457 bilijonov (10</a:t>
            </a:r>
            <a:r>
              <a:rPr lang="sl-SI" sz="2000" baseline="30000" dirty="0"/>
              <a:t>12</a:t>
            </a:r>
            <a:r>
              <a:rPr lang="sl-SI" sz="2000" dirty="0"/>
              <a:t>) </a:t>
            </a:r>
            <a:r>
              <a:rPr lang="sl-SI" sz="2000" dirty="0">
                <a:hlinkClick r:id="rId2"/>
              </a:rPr>
              <a:t>aritm. operacij na sekundo</a:t>
            </a:r>
            <a:endParaRPr lang="sl-SI" sz="2000" dirty="0"/>
          </a:p>
          <a:p>
            <a:pPr lvl="1"/>
            <a:r>
              <a:rPr lang="sl-SI" sz="2400" dirty="0"/>
              <a:t>Če bi vsako pot pregledali v eni </a:t>
            </a:r>
            <a:r>
              <a:rPr lang="sl-SI" sz="2400" dirty="0" err="1"/>
              <a:t>aritm</a:t>
            </a:r>
            <a:r>
              <a:rPr lang="sl-SI" sz="2400" dirty="0"/>
              <a:t>. operaciji </a:t>
            </a:r>
          </a:p>
          <a:p>
            <a:pPr lvl="2"/>
            <a:r>
              <a:rPr lang="sl-SI" sz="2000" dirty="0"/>
              <a:t>28 bilijonov let!</a:t>
            </a:r>
          </a:p>
          <a:p>
            <a:pPr lvl="2"/>
            <a:r>
              <a:rPr lang="sl-SI" sz="2000" dirty="0">
                <a:hlinkClick r:id="rId3"/>
              </a:rPr>
              <a:t>Ocena starosti vesolja</a:t>
            </a:r>
            <a:endParaRPr lang="sl-SI" sz="2000" dirty="0"/>
          </a:p>
          <a:p>
            <a:pPr lvl="3"/>
            <a:r>
              <a:rPr lang="sl-SI" sz="2000" dirty="0"/>
              <a:t>14 milijard (10</a:t>
            </a:r>
            <a:r>
              <a:rPr lang="sl-SI" sz="2000" baseline="30000" dirty="0"/>
              <a:t>9</a:t>
            </a:r>
            <a:r>
              <a:rPr lang="sl-SI" sz="2000" dirty="0"/>
              <a:t>)let 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982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0" dirty="0"/>
              <a:t>Bodimo pametnejši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Pregled vseh možnosti je običajno enostavno zanič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48478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/>
              <a:t>ŠTUDIJ ALGORITMOV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9177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7C057-0AC1-4D02-B82D-9D3AA614185D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  <p:pic>
        <p:nvPicPr>
          <p:cNvPr id="2050" name="Picture 2" descr="Tour of Swe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" y="8316"/>
            <a:ext cx="5506283" cy="684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56176" y="2132856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/>
              <a:t>2004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320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Dobra shramba je zlata vredna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TABELA; SLOVAR; ….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4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01000" cy="684212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Obstajajo “</a:t>
            </a:r>
            <a:r>
              <a:rPr lang="en-US" sz="3200" dirty="0"/>
              <a:t>STANDARDNI</a:t>
            </a:r>
            <a:r>
              <a:rPr lang="sl-SI" sz="3200" dirty="0"/>
              <a:t>" načini shranjevanja podatkov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6738" y="1341438"/>
            <a:ext cx="8109718" cy="5040312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http://www.cs.usfca.edu/~galles/visualization/Heap.html</a:t>
            </a:r>
            <a:r>
              <a:rPr lang="sl-SI" sz="2000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89" y="3485420"/>
            <a:ext cx="2684725" cy="201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2123728" y="4005064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8939" y="5589240"/>
            <a:ext cx="60612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Viri slik: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100" dirty="0"/>
              <a:t>http://www.cs.auckland.ac.nz/software/AlgAnim/fig/stack.gif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100" dirty="0"/>
              <a:t>http://assets.20bits.com/20080513/b-tree.png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http://www.mathworks.com/matlabcentral/fx_files/24238/2/queue_line_2.jpg</a:t>
            </a:r>
            <a:endParaRPr lang="sl-S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http://upload.wikimedia.org/wikipedia/commons/thumb</a:t>
            </a:r>
            <a:br>
              <a:rPr lang="sl-SI" sz="1100" dirty="0"/>
            </a:br>
            <a:r>
              <a:rPr lang="en-US" sz="1100" dirty="0"/>
              <a:t>/1/1b/C_language_linked_list.png/400px-C_language_linked_list.png</a:t>
            </a:r>
            <a:r>
              <a:rPr lang="sl-SI" sz="11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2185" y="2852936"/>
            <a:ext cx="2354188" cy="3167956"/>
            <a:chOff x="251520" y="3008120"/>
            <a:chExt cx="2354188" cy="3167956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251520" y="3008120"/>
              <a:ext cx="2354188" cy="3167956"/>
              <a:chOff x="1247" y="260"/>
              <a:chExt cx="3025" cy="3760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2" y="845"/>
                <a:ext cx="2790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1247" y="260"/>
                <a:ext cx="2790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 flipV="1">
              <a:off x="2035895" y="3870773"/>
              <a:ext cx="360040" cy="2685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flipV="1">
              <a:off x="539552" y="3736482"/>
              <a:ext cx="360040" cy="2685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68" y="1892111"/>
            <a:ext cx="3515454" cy="128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3083" y="2083069"/>
            <a:ext cx="3027383" cy="131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6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/>
              <a:t>Namen predmeta</a:t>
            </a:r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2400" dirty="0"/>
              <a:t>Naučiti se, zakaj je pomembno </a:t>
            </a:r>
            <a:r>
              <a:rPr lang="sl-SI" sz="3200" dirty="0">
                <a:solidFill>
                  <a:srgbClr val="FF0000"/>
                </a:solidFill>
              </a:rPr>
              <a:t>kako</a:t>
            </a:r>
            <a:r>
              <a:rPr lang="sl-SI" sz="2400" dirty="0"/>
              <a:t> rešimo določen problem</a:t>
            </a:r>
          </a:p>
          <a:p>
            <a:pPr eaLnBrk="1" hangingPunct="1"/>
            <a:r>
              <a:rPr lang="sl-SI" sz="2400" dirty="0"/>
              <a:t>Spoznati določene podatkovne strukture in algoritme</a:t>
            </a:r>
          </a:p>
          <a:p>
            <a:pPr lvl="1"/>
            <a:r>
              <a:rPr lang="sl-SI" dirty="0"/>
              <a:t>Razumeti idejo</a:t>
            </a:r>
          </a:p>
          <a:p>
            <a:pPr lvl="1"/>
            <a:r>
              <a:rPr lang="sl-SI" dirty="0"/>
              <a:t>Samo golo kodiranje tako ali tako obvladate!</a:t>
            </a:r>
          </a:p>
          <a:p>
            <a:pPr eaLnBrk="1" hangingPunct="1"/>
            <a:r>
              <a:rPr lang="sl-SI" sz="2400" dirty="0"/>
              <a:t>Poročati o njih</a:t>
            </a:r>
          </a:p>
          <a:p>
            <a:pPr lvl="1"/>
            <a:r>
              <a:rPr lang="sl-SI" sz="2200" dirty="0"/>
              <a:t>Nastopi </a:t>
            </a:r>
          </a:p>
          <a:p>
            <a:pPr lvl="1"/>
            <a:r>
              <a:rPr lang="sl-SI" sz="2200" dirty="0"/>
              <a:t>Priprava pisnega gradiva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50357-D89B-434E-8E5C-19DD0D128E69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IZBIRA odvisna od 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počnemo s podatki</a:t>
            </a:r>
          </a:p>
          <a:p>
            <a:r>
              <a:rPr lang="sl-SI" dirty="0"/>
              <a:t>Koliko je podatkov</a:t>
            </a:r>
          </a:p>
          <a:p>
            <a:endParaRPr lang="sl-SI" dirty="0"/>
          </a:p>
          <a:p>
            <a:r>
              <a:rPr lang="sl-SI" dirty="0"/>
              <a:t>Spisek telefonskih številk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50357-D89B-434E-8E5C-19DD0D128E69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913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ŠTUDIJ </a:t>
            </a:r>
            <a:r>
              <a:rPr lang="sl-SI" dirty="0" err="1"/>
              <a:t>PodatkovnIH</a:t>
            </a:r>
            <a:r>
              <a:rPr lang="sl-SI" dirty="0"/>
              <a:t> struktur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98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dirty="0"/>
              <a:t>KDO JE NAJBOLJŠI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Med algoritmi / podatkovnimi strukturami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7C057-0AC1-4D02-B82D-9D3AA614185D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  <p:pic>
        <p:nvPicPr>
          <p:cNvPr id="1026" name="Picture 2" descr="Rezultat iskanja slik za who is the best boxin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107"/>
            <a:ext cx="4551375" cy="275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59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ČASOVNA IN PROSTORSKA ZAHTEVNOST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25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7C057-0AC1-4D02-B82D-9D3AA614185D}" type="slidenum">
              <a:rPr lang="sl-SI" smtClean="0"/>
              <a:pPr>
                <a:defRPr/>
              </a:pPr>
              <a:t>24</a:t>
            </a:fld>
            <a:endParaRPr lang="sl-SI"/>
          </a:p>
        </p:txBody>
      </p:sp>
      <p:pic>
        <p:nvPicPr>
          <p:cNvPr id="5" name="Picture 2" descr="https://cdn-images-1.medium.com/max/720/1*tXDAZzUr_Iijsc1kSTtzx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96" y="1055803"/>
            <a:ext cx="7241982" cy="36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32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Viri</a:t>
            </a:r>
            <a:r>
              <a:rPr lang="en-US" dirty="0"/>
              <a:t> </a:t>
            </a:r>
            <a:r>
              <a:rPr lang="en-US" dirty="0" err="1"/>
              <a:t>slik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Določeni</a:t>
            </a:r>
            <a:r>
              <a:rPr lang="en-US" dirty="0"/>
              <a:t> </a:t>
            </a:r>
            <a:r>
              <a:rPr lang="en-US" dirty="0" err="1"/>
              <a:t>viri</a:t>
            </a:r>
            <a:r>
              <a:rPr lang="en-US" dirty="0"/>
              <a:t> </a:t>
            </a:r>
            <a:r>
              <a:rPr lang="en-US" dirty="0" err="1"/>
              <a:t>slik</a:t>
            </a:r>
            <a:r>
              <a:rPr lang="en-US"/>
              <a:t> mi </a:t>
            </a:r>
            <a:r>
              <a:rPr lang="en-US" dirty="0" err="1"/>
              <a:t>žal</a:t>
            </a:r>
            <a:r>
              <a:rPr lang="en-US" dirty="0"/>
              <a:t> </a:t>
            </a:r>
            <a:r>
              <a:rPr lang="en-US" dirty="0" err="1"/>
              <a:t>niso</a:t>
            </a:r>
            <a:r>
              <a:rPr lang="en-US" dirty="0"/>
              <a:t> </a:t>
            </a:r>
            <a:r>
              <a:rPr lang="en-US" dirty="0" err="1"/>
              <a:t>poznani</a:t>
            </a:r>
            <a:r>
              <a:rPr lang="en-US" dirty="0"/>
              <a:t>. </a:t>
            </a:r>
          </a:p>
          <a:p>
            <a:r>
              <a:rPr lang="en-US" dirty="0"/>
              <a:t>Ker pa </a:t>
            </a:r>
            <a:r>
              <a:rPr lang="en-US" dirty="0" err="1"/>
              <a:t>gre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interno</a:t>
            </a:r>
            <a:r>
              <a:rPr lang="en-US" dirty="0"/>
              <a:t> </a:t>
            </a:r>
            <a:r>
              <a:rPr lang="en-US" dirty="0" err="1"/>
              <a:t>gradivo</a:t>
            </a:r>
            <a:r>
              <a:rPr lang="en-US" dirty="0"/>
              <a:t> (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javno</a:t>
            </a:r>
            <a:r>
              <a:rPr lang="en-US" dirty="0"/>
              <a:t> </a:t>
            </a:r>
            <a:r>
              <a:rPr lang="en-US" dirty="0" err="1"/>
              <a:t>objavljeno</a:t>
            </a:r>
            <a:r>
              <a:rPr lang="en-US" dirty="0"/>
              <a:t>), </a:t>
            </a:r>
            <a:r>
              <a:rPr lang="en-US" dirty="0" err="1"/>
              <a:t>težav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SI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7C057-0AC1-4D02-B82D-9D3AA614185D}" type="slidenum">
              <a:rPr lang="sl-SI" smtClean="0"/>
              <a:pPr>
                <a:defRPr/>
              </a:pPr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2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600" dirty="0"/>
              <a:t>Splošna pravila uporabe prosojnic </a:t>
            </a:r>
            <a:r>
              <a:rPr lang="sl-SI" sz="2800" dirty="0"/>
              <a:t>(in ostalega študijskega gradiva pri R1)</a:t>
            </a:r>
            <a:endParaRPr lang="sl-SI" sz="3600" dirty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dirty="0"/>
              <a:t>Prosojnice in ostala v spletni učilnici objavljena gradiva so OPORA k delu in ne celotno študijsko gradivo</a:t>
            </a:r>
          </a:p>
          <a:p>
            <a:pPr eaLnBrk="1" hangingPunct="1">
              <a:lnSpc>
                <a:spcPct val="90000"/>
              </a:lnSpc>
            </a:pPr>
            <a:r>
              <a:rPr lang="sl-SI" dirty="0"/>
              <a:t>Osnovni namen prosojnic je lažje spremljanje in izvajanje predavanj</a:t>
            </a:r>
          </a:p>
          <a:p>
            <a:pPr eaLnBrk="1" hangingPunct="1">
              <a:lnSpc>
                <a:spcPct val="90000"/>
              </a:lnSpc>
            </a:pPr>
            <a:r>
              <a:rPr lang="pl-PL" dirty="0"/>
              <a:t>Tu in tam zadevo poenostavimo ali kaj zamolčimo. </a:t>
            </a:r>
          </a:p>
          <a:p>
            <a:pPr eaLnBrk="1" hangingPunct="1">
              <a:lnSpc>
                <a:spcPct val="90000"/>
              </a:lnSpc>
            </a:pPr>
            <a:r>
              <a:rPr lang="pl-PL" dirty="0"/>
              <a:t>Zagotovo so na prosojnicah napake</a:t>
            </a:r>
          </a:p>
          <a:p>
            <a:pPr lvl="1" eaLnBrk="1" hangingPunct="1">
              <a:lnSpc>
                <a:spcPct val="90000"/>
              </a:lnSpc>
            </a:pPr>
            <a:r>
              <a:rPr lang="sl-SI" dirty="0"/>
              <a:t>Namerne (da lahko ob predavanju pojasnimo določeno zadevo)</a:t>
            </a:r>
          </a:p>
          <a:p>
            <a:pPr lvl="1" eaLnBrk="1" hangingPunct="1">
              <a:lnSpc>
                <a:spcPct val="90000"/>
              </a:lnSpc>
            </a:pPr>
            <a:r>
              <a:rPr lang="sl-SI" dirty="0"/>
              <a:t>Nenamerne (v upanju, da jih bomo ob predavanju opazili)</a:t>
            </a:r>
          </a:p>
          <a:p>
            <a:pPr eaLnBrk="1" hangingPunct="1">
              <a:lnSpc>
                <a:spcPct val="90000"/>
              </a:lnSpc>
            </a:pPr>
            <a:endParaRPr lang="sl-S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50357-D89B-434E-8E5C-19DD0D128E69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Predavanja/VAJE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Oblika se bo prilagajala stanju</a:t>
            </a:r>
          </a:p>
          <a:p>
            <a:r>
              <a:rPr lang="sl-SI" sz="2400" dirty="0"/>
              <a:t>Želim si aktivnega sodelovanja</a:t>
            </a:r>
          </a:p>
          <a:p>
            <a:endParaRPr lang="sl-SI" sz="2400" dirty="0"/>
          </a:p>
          <a:p>
            <a:endParaRPr lang="sl-SI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50357-D89B-434E-8E5C-19DD0D128E69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3" y="421660"/>
            <a:ext cx="5688632" cy="60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8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56992"/>
            <a:ext cx="7429501" cy="21730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sl-SI" dirty="0">
                <a:solidFill>
                  <a:schemeClr val="bg1"/>
                </a:solidFill>
              </a:rPr>
            </a:br>
            <a:br>
              <a:rPr lang="sl-SI" dirty="0">
                <a:solidFill>
                  <a:schemeClr val="bg1"/>
                </a:solidFill>
              </a:rPr>
            </a:br>
            <a:br>
              <a:rPr lang="sl-SI" dirty="0">
                <a:solidFill>
                  <a:schemeClr val="bg1"/>
                </a:solidFill>
              </a:rPr>
            </a:br>
            <a:r>
              <a:rPr lang="sl-SI" sz="3675" dirty="0">
                <a:solidFill>
                  <a:schemeClr val="bg1"/>
                </a:solidFill>
              </a:rPr>
              <a:t>Vaša naloga:</a:t>
            </a:r>
            <a:br>
              <a:rPr lang="sl-SI" sz="3675" dirty="0">
                <a:solidFill>
                  <a:schemeClr val="bg1"/>
                </a:solidFill>
              </a:rPr>
            </a:br>
            <a:r>
              <a:rPr lang="sl-SI" sz="1500" dirty="0">
                <a:solidFill>
                  <a:schemeClr val="bg1"/>
                </a:solidFill>
              </a:rPr>
              <a:t> </a:t>
            </a:r>
            <a:br>
              <a:rPr lang="sl-SI" sz="3675" dirty="0">
                <a:solidFill>
                  <a:schemeClr val="bg1"/>
                </a:solidFill>
              </a:rPr>
            </a:br>
            <a:r>
              <a:rPr lang="sl-SI" sz="3675" dirty="0">
                <a:solidFill>
                  <a:schemeClr val="bg1"/>
                </a:solidFill>
              </a:rPr>
              <a:t>poskrbeti, da boste imeli ustrezno znanje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43608" y="2132856"/>
            <a:ext cx="6009606" cy="10475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dirty="0">
                <a:solidFill>
                  <a:schemeClr val="bg1"/>
                </a:solidFill>
              </a:rPr>
              <a:t> Moja/asistentova naloga: </a:t>
            </a:r>
          </a:p>
          <a:p>
            <a:pPr algn="ctr"/>
            <a:br>
              <a:rPr lang="sl-SI" sz="2100" dirty="0">
                <a:solidFill>
                  <a:schemeClr val="bg1"/>
                </a:solidFill>
              </a:rPr>
            </a:br>
            <a:r>
              <a:rPr lang="sl-SI" sz="2100" dirty="0">
                <a:solidFill>
                  <a:schemeClr val="bg1"/>
                </a:solidFill>
              </a:rPr>
              <a:t>vam pomagati, da boste znanje LAHKO DOBILI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21625" y="1124744"/>
            <a:ext cx="3489290" cy="69333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050" dirty="0">
                <a:solidFill>
                  <a:schemeClr val="bg1"/>
                </a:solidFill>
              </a:rPr>
              <a:t>DELITEV DELA</a:t>
            </a:r>
            <a:endParaRPr lang="en-US" sz="4050" dirty="0">
              <a:solidFill>
                <a:schemeClr val="bg1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251520" y="0"/>
            <a:ext cx="8280920" cy="710140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>
                <a:solidFill>
                  <a:schemeClr val="bg1"/>
                </a:solidFill>
              </a:rPr>
              <a:t>SAMI STE ODGOVORNI ZA USPEH PRI PREDMETU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/>
              <a:t>Obveznosti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572" y="5301208"/>
            <a:ext cx="7704856" cy="106984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sl-SI" sz="2800" dirty="0"/>
              <a:t>Preberite v spletni učilnici</a:t>
            </a:r>
          </a:p>
          <a:p>
            <a:pPr algn="r" eaLnBrk="1" hangingPunct="1">
              <a:spcBef>
                <a:spcPct val="0"/>
              </a:spcBef>
            </a:pPr>
            <a:br>
              <a:rPr lang="en-US" sz="2000" dirty="0">
                <a:solidFill>
                  <a:srgbClr val="FF0000"/>
                </a:solidFill>
              </a:rPr>
            </a:br>
            <a:r>
              <a:rPr lang="sl-SI" sz="2000" dirty="0">
                <a:solidFill>
                  <a:srgbClr val="FF0000"/>
                </a:solidFill>
              </a:rPr>
              <a:t>Pripombe, želje … napišite v Forumu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ali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anonimno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 err="1">
                <a:solidFill>
                  <a:srgbClr val="FF0000"/>
                </a:solidFill>
              </a:rPr>
              <a:t>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oglasni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deski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sl-SI" sz="900" dirty="0"/>
          </a:p>
        </p:txBody>
      </p:sp>
    </p:spTree>
    <p:extLst>
      <p:ext uri="{BB962C8B-B14F-4D97-AF65-F5344CB8AC3E}">
        <p14:creationId xmlns:p14="http://schemas.microsoft.com/office/powerpoint/2010/main" val="131935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Pričakovano </a:t>
            </a:r>
            <a:r>
              <a:rPr lang="sl-SI" dirty="0" err="1"/>
              <a:t>PREDznanje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Pri predmetu pričakujem, da vam ne dela težav</a:t>
            </a:r>
          </a:p>
          <a:p>
            <a:pPr lvl="1"/>
            <a:r>
              <a:rPr lang="sl-SI" dirty="0"/>
              <a:t>Rekurzija</a:t>
            </a:r>
          </a:p>
          <a:p>
            <a:pPr lvl="2"/>
            <a:r>
              <a:rPr lang="sl-SI" dirty="0"/>
              <a:t>Programiranje 1, Programiranje 2</a:t>
            </a:r>
          </a:p>
          <a:p>
            <a:pPr lvl="1"/>
            <a:r>
              <a:rPr lang="sl-SI" dirty="0"/>
              <a:t>Sestavljanje razredov (OOP)</a:t>
            </a:r>
          </a:p>
          <a:p>
            <a:pPr lvl="2"/>
            <a:r>
              <a:rPr lang="sl-SI" dirty="0"/>
              <a:t>Programiranje 1, Programiranje 2</a:t>
            </a:r>
          </a:p>
          <a:p>
            <a:pPr lvl="1"/>
            <a:r>
              <a:rPr lang="sl-SI" dirty="0"/>
              <a:t>Iskanje pomoči po spletu</a:t>
            </a:r>
          </a:p>
          <a:p>
            <a:pPr lvl="1"/>
            <a:r>
              <a:rPr lang="sl-SI" dirty="0">
                <a:solidFill>
                  <a:srgbClr val="FF0000"/>
                </a:solidFill>
              </a:rPr>
              <a:t>Način navajanja podatkov </a:t>
            </a:r>
            <a:r>
              <a:rPr lang="sl-SI" dirty="0"/>
              <a:t>(citiranje, navajanje virov …)</a:t>
            </a:r>
          </a:p>
          <a:p>
            <a:pPr lvl="2"/>
            <a:r>
              <a:rPr lang="sl-SI" dirty="0"/>
              <a:t>Komunikacija v matematiki</a:t>
            </a:r>
          </a:p>
          <a:p>
            <a:pPr lvl="1"/>
            <a:endParaRPr lang="sl-SI" dirty="0"/>
          </a:p>
          <a:p>
            <a:pPr lvl="1"/>
            <a:endParaRPr lang="sl-SI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50357-D89B-434E-8E5C-19DD0D128E69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512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čem bo govora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50357-D89B-434E-8E5C-19DD0D128E69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1419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ačunalniška orodja &amp;#x0D;&amp;#x0A;v matematiki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Kdo - predavatelj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Namen predmeta&amp;quot;&quot;/&gt;&lt;property id=&quot;20307&quot; value=&quot;271&quot;/&gt;&lt;/object&gt;&lt;object type=&quot;3&quot; unique_id=&quot;10007&quot;&gt;&lt;property id=&quot;20148&quot; value=&quot;5&quot;/&gt;&lt;property id=&quot;20300&quot; value=&quot;Slide 6 - &amp;quot;Vsebina predmeta&amp;quot;&quot;/&gt;&lt;property id=&quot;20307&quot; value=&quot;266&quot;/&gt;&lt;/object&gt;&lt;object type=&quot;3&quot; unique_id=&quot;10008&quot;&gt;&lt;property id=&quot;20148&quot; value=&quot;5&quot;/&gt;&lt;property id=&quot;20300&quot; value=&quot;Slide 7 - &amp;quot;Splošna pravila uporabe prosojnic (in ostalega študijskega gradiva pri ROM)&amp;quot;&quot;/&gt;&lt;property id=&quot;20307&quot; value=&quot;257&quot;/&gt;&lt;/object&gt;&lt;object type=&quot;3&quot; unique_id=&quot;10009&quot;&gt;&lt;property id=&quot;20148&quot; value=&quot;5&quot;/&gt;&lt;property id=&quot;20300&quot; value=&quot;Slide 8 - &amp;quot;Predavanja&amp;quot;&quot;/&gt;&lt;property id=&quot;20307&quot; value=&quot;259&quot;/&gt;&lt;/object&gt;&lt;object type=&quot;3&quot; unique_id=&quot;10011&quot;&gt;&lt;property id=&quot;20148&quot; value=&quot;5&quot;/&gt;&lt;property id=&quot;20300&quot; value=&quot;Slide 9 - &amp;quot;Vaje&amp;quot;&quot;/&gt;&lt;property id=&quot;20307&quot; value=&quot;262&quot;/&gt;&lt;/object&gt;&lt;object type=&quot;3&quot; unique_id=&quot;10012&quot;&gt;&lt;property id=&quot;20148&quot; value=&quot;5&quot;/&gt;&lt;property id=&quot;20300&quot; value=&quot;Slide 10 - &amp;quot;Obveznosti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Obveznosti&amp;quot;&quot;/&gt;&lt;property id=&quot;20307&quot; value=&quot;276&quot;/&gt;&lt;/object&gt;&lt;object type=&quot;3&quot; unique_id=&quot;10015&quot;&gt;&lt;property id=&quot;20148&quot; value=&quot;5&quot;/&gt;&lt;property id=&quot;20300&quot; value=&quot;Slide 12 - &amp;quot;Izjava&amp;quot;&quot;/&gt;&lt;property id=&quot;20307&quot; value=&quot;273&quot;/&gt;&lt;/object&gt;&lt;object type=&quot;3&quot; unique_id=&quot;10016&quot;&gt;&lt;property id=&quot;20148&quot; value=&quot;5&quot;/&gt;&lt;property id=&quot;20300&quot; value=&quot;Slide 13 - &amp;quot;Način opravljanja nalog&amp;quot;&quot;/&gt;&lt;property id=&quot;20307&quot; value=&quot;274&quot;/&gt;&lt;/object&gt;&lt;object type=&quot;3&quot; unique_id=&quot;10017&quot;&gt;&lt;property id=&quot;20148&quot; value=&quot;5&quot;/&gt;&lt;property id=&quot;20300&quot; value=&quot;Slide 14 - &amp;quot;Spletna učilnica&amp;quot;&quot;/&gt;&lt;property id=&quot;20307&quot; value=&quot;267&quot;/&gt;&lt;/object&gt;&lt;object type=&quot;3&quot; unique_id=&quot;10374&quot;&gt;&lt;property id=&quot;20148&quot; value=&quot;5&quot;/&gt;&lt;property id=&quot;20300&quot; value=&quot;Slide 3 - &amp;quot;Kdo - asistent&amp;quot;&quot;/&gt;&lt;property id=&quot;20307&quot; value=&quot;277&quot;/&gt;&lt;/object&gt;&lt;object type=&quot;3&quot; unique_id=&quot;10407&quot;&gt;&lt;property id=&quot;20148&quot; value=&quot;5&quot;/&gt;&lt;property id=&quot;20300&quot; value=&quot;Slide 15 - &amp;quot;Da ne bo ravno 13 prosojnic &amp;quot;&quot;/&gt;&lt;property id=&quot;20307&quot; value=&quot;278&quot;/&gt;&lt;/object&gt;&lt;object type=&quot;3&quot; unique_id=&quot;10424&quot;&gt;&lt;property id=&quot;20148&quot; value=&quot;5&quot;/&gt;&lt;property id=&quot;20300&quot; value=&quot;Slide 5 - &amp;quot;Zakaj&amp;quot;&quot;/&gt;&lt;property id=&quot;20307&quot; value=&quot;27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Osebni pogled na stanje predmetov s področja računalništva</Template>
  <TotalTime>744</TotalTime>
  <Words>725</Words>
  <Application>Microsoft Office PowerPoint</Application>
  <PresentationFormat>On-screen Show (4:3)</PresentationFormat>
  <Paragraphs>180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Rockwell</vt:lpstr>
      <vt:lpstr>Rockwell Condensed</vt:lpstr>
      <vt:lpstr>Times New Roman</vt:lpstr>
      <vt:lpstr>Verdana</vt:lpstr>
      <vt:lpstr>Wingdings</vt:lpstr>
      <vt:lpstr>Wood Type</vt:lpstr>
      <vt:lpstr>RaČunalnišTVo 1</vt:lpstr>
      <vt:lpstr>Namen predmeta</vt:lpstr>
      <vt:lpstr>Splošna pravila uporabe prosojnic (in ostalega študijskega gradiva pri R1)</vt:lpstr>
      <vt:lpstr>Predavanja/VAJE</vt:lpstr>
      <vt:lpstr>PowerPoint Presentation</vt:lpstr>
      <vt:lpstr>   Vaša naloga:   poskrbeti, da boste imeli ustrezno znanje  </vt:lpstr>
      <vt:lpstr>Obveznosti</vt:lpstr>
      <vt:lpstr>Pričakovano PREDznanje</vt:lpstr>
      <vt:lpstr>O čem bo govora</vt:lpstr>
      <vt:lpstr>1962</vt:lpstr>
      <vt:lpstr>Ocenimo čas </vt:lpstr>
      <vt:lpstr>Ocenimo čas </vt:lpstr>
      <vt:lpstr>Ocenimo čas </vt:lpstr>
      <vt:lpstr>Ocenimo čas </vt:lpstr>
      <vt:lpstr>In naš problem</vt:lpstr>
      <vt:lpstr>Bodimo pametnejši</vt:lpstr>
      <vt:lpstr>PowerPoint Presentation</vt:lpstr>
      <vt:lpstr>Dobra shramba je zlata vredna</vt:lpstr>
      <vt:lpstr>Obstajajo “STANDARDNI" načini shranjevanja podatkov</vt:lpstr>
      <vt:lpstr>IZBIRA odvisna od problema</vt:lpstr>
      <vt:lpstr>ŠTUDIJ PodatkovnIH struktur</vt:lpstr>
      <vt:lpstr>   KDO JE NAJBOLJŠI</vt:lpstr>
      <vt:lpstr>ČASOVNA IN PROSTORSKA ZAHTEVNOST</vt:lpstr>
      <vt:lpstr>PowerPoint Presentation</vt:lpstr>
      <vt:lpstr>Viri slik</vt:lpstr>
    </vt:vector>
  </TitlesOfParts>
  <Company>FMF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Matija Lokar</dc:creator>
  <cp:lastModifiedBy>Lokar, Matija</cp:lastModifiedBy>
  <cp:revision>83</cp:revision>
  <dcterms:created xsi:type="dcterms:W3CDTF">2006-09-27T08:07:01Z</dcterms:created>
  <dcterms:modified xsi:type="dcterms:W3CDTF">2021-09-24T11:09:24Z</dcterms:modified>
</cp:coreProperties>
</file>