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28"/>
  </p:notesMasterIdLst>
  <p:handoutMasterIdLst>
    <p:handoutMasterId r:id="rId29"/>
  </p:handoutMasterIdLst>
  <p:sldIdLst>
    <p:sldId id="529" r:id="rId2"/>
    <p:sldId id="589" r:id="rId3"/>
    <p:sldId id="530" r:id="rId4"/>
    <p:sldId id="592" r:id="rId5"/>
    <p:sldId id="531" r:id="rId6"/>
    <p:sldId id="532" r:id="rId7"/>
    <p:sldId id="533" r:id="rId8"/>
    <p:sldId id="586" r:id="rId9"/>
    <p:sldId id="581" r:id="rId10"/>
    <p:sldId id="582" r:id="rId11"/>
    <p:sldId id="596" r:id="rId12"/>
    <p:sldId id="597" r:id="rId13"/>
    <p:sldId id="598" r:id="rId14"/>
    <p:sldId id="595" r:id="rId15"/>
    <p:sldId id="583" r:id="rId16"/>
    <p:sldId id="587" r:id="rId17"/>
    <p:sldId id="594" r:id="rId18"/>
    <p:sldId id="584" r:id="rId19"/>
    <p:sldId id="585" r:id="rId20"/>
    <p:sldId id="599" r:id="rId21"/>
    <p:sldId id="588" r:id="rId22"/>
    <p:sldId id="536" r:id="rId23"/>
    <p:sldId id="593" r:id="rId24"/>
    <p:sldId id="537" r:id="rId25"/>
    <p:sldId id="538" r:id="rId26"/>
    <p:sldId id="562" r:id="rId27"/>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2"/>
        </a:solidFill>
        <a:latin typeface="Arial" panose="020B0604020202020204" pitchFamily="34" charset="0"/>
        <a:ea typeface="+mn-ea"/>
        <a:cs typeface="+mn-cs"/>
      </a:defRPr>
    </a:lvl5pPr>
    <a:lvl6pPr marL="2286000" algn="l" defTabSz="914400" rtl="0" eaLnBrk="1" latinLnBrk="0" hangingPunct="1">
      <a:defRPr sz="2400" kern="1200">
        <a:solidFill>
          <a:schemeClr val="tx2"/>
        </a:solidFill>
        <a:latin typeface="Arial" panose="020B0604020202020204" pitchFamily="34" charset="0"/>
        <a:ea typeface="+mn-ea"/>
        <a:cs typeface="+mn-cs"/>
      </a:defRPr>
    </a:lvl6pPr>
    <a:lvl7pPr marL="2743200" algn="l" defTabSz="914400" rtl="0" eaLnBrk="1" latinLnBrk="0" hangingPunct="1">
      <a:defRPr sz="2400" kern="1200">
        <a:solidFill>
          <a:schemeClr val="tx2"/>
        </a:solidFill>
        <a:latin typeface="Arial" panose="020B0604020202020204" pitchFamily="34" charset="0"/>
        <a:ea typeface="+mn-ea"/>
        <a:cs typeface="+mn-cs"/>
      </a:defRPr>
    </a:lvl7pPr>
    <a:lvl8pPr marL="3200400" algn="l" defTabSz="914400" rtl="0" eaLnBrk="1" latinLnBrk="0" hangingPunct="1">
      <a:defRPr sz="2400" kern="1200">
        <a:solidFill>
          <a:schemeClr val="tx2"/>
        </a:solidFill>
        <a:latin typeface="Arial" panose="020B0604020202020204" pitchFamily="34" charset="0"/>
        <a:ea typeface="+mn-ea"/>
        <a:cs typeface="+mn-cs"/>
      </a:defRPr>
    </a:lvl8pPr>
    <a:lvl9pPr marL="3657600" algn="l" defTabSz="914400" rtl="0" eaLnBrk="1" latinLnBrk="0" hangingPunct="1">
      <a:defRPr sz="2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EAEA7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22" autoAdjust="0"/>
    <p:restoredTop sz="94558" autoAdjust="0"/>
  </p:normalViewPr>
  <p:slideViewPr>
    <p:cSldViewPr snapToObjects="1">
      <p:cViewPr varScale="1">
        <p:scale>
          <a:sx n="79" d="100"/>
          <a:sy n="79" d="100"/>
        </p:scale>
        <p:origin x="10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052"/>
    </p:cViewPr>
  </p:sorterViewPr>
  <p:notesViewPr>
    <p:cSldViewPr snapToObjects="1">
      <p:cViewPr varScale="1">
        <p:scale>
          <a:sx n="39" d="100"/>
          <a:sy n="39" d="100"/>
        </p:scale>
        <p:origin x="-1518"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39526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39526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39526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6CF678A5-CCCF-4EF8-B5BC-F74AE4A1EF82}" type="slidenum">
              <a:rPr lang="en-US" altLang="sl-SI"/>
              <a:pPr>
                <a:defRPr/>
              </a:pPr>
              <a:t>‹#›</a:t>
            </a:fld>
            <a:endParaRPr lang="en-US" altLang="sl-SI"/>
          </a:p>
        </p:txBody>
      </p:sp>
    </p:spTree>
    <p:extLst>
      <p:ext uri="{BB962C8B-B14F-4D97-AF65-F5344CB8AC3E}">
        <p14:creationId xmlns:p14="http://schemas.microsoft.com/office/powerpoint/2010/main" val="43510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50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Kliknite, če želite urediti sloge besedila matrice</a:t>
            </a:r>
          </a:p>
          <a:p>
            <a:pPr lvl="1"/>
            <a:r>
              <a:rPr lang="en-US" noProof="0" smtClean="0"/>
              <a:t>Druga raven</a:t>
            </a:r>
          </a:p>
          <a:p>
            <a:pPr lvl="2"/>
            <a:r>
              <a:rPr lang="en-US" noProof="0" smtClean="0"/>
              <a:t>Tretja raven</a:t>
            </a:r>
          </a:p>
          <a:p>
            <a:pPr lvl="3"/>
            <a:r>
              <a:rPr lang="en-US" noProof="0" smtClean="0"/>
              <a:t>Četrta raven</a:t>
            </a:r>
          </a:p>
          <a:p>
            <a:pPr lvl="4"/>
            <a:r>
              <a:rPr lang="en-US" noProof="0" smtClean="0"/>
              <a:t>Peta raven</a:t>
            </a:r>
          </a:p>
        </p:txBody>
      </p:sp>
      <p:sp>
        <p:nvSpPr>
          <p:cNvPr id="450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450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C732CAD1-ACF3-4556-9CA0-7FC799EE82E7}" type="slidenum">
              <a:rPr lang="en-US" altLang="sl-SI"/>
              <a:pPr>
                <a:defRPr/>
              </a:pPr>
              <a:t>‹#›</a:t>
            </a:fld>
            <a:endParaRPr lang="en-US" altLang="sl-SI"/>
          </a:p>
        </p:txBody>
      </p:sp>
    </p:spTree>
    <p:extLst>
      <p:ext uri="{BB962C8B-B14F-4D97-AF65-F5344CB8AC3E}">
        <p14:creationId xmlns:p14="http://schemas.microsoft.com/office/powerpoint/2010/main" val="2484560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sl-SI"/>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6982356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1600383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6603849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Vsebina">
    <p:spTree>
      <p:nvGrpSpPr>
        <p:cNvPr id="1" name=""/>
        <p:cNvGrpSpPr/>
        <p:nvPr/>
      </p:nvGrpSpPr>
      <p:grpSpPr>
        <a:xfrm>
          <a:off x="0" y="0"/>
          <a:ext cx="0" cy="0"/>
          <a:chOff x="0" y="0"/>
          <a:chExt cx="0" cy="0"/>
        </a:xfrm>
      </p:grpSpPr>
      <p:sp>
        <p:nvSpPr>
          <p:cNvPr id="2" name="Ograda vsebine 1"/>
          <p:cNvSpPr>
            <a:spLocks noGrp="1"/>
          </p:cNvSpPr>
          <p:nvPr>
            <p:ph/>
          </p:nvPr>
        </p:nvSpPr>
        <p:spPr>
          <a:xfrm>
            <a:off x="566738" y="304800"/>
            <a:ext cx="8008937" cy="57150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9346288-F109-4283-B987-ED84D790B817}" type="slidenum">
              <a:rPr lang="en-US" altLang="sl-SI"/>
              <a:pPr>
                <a:defRPr/>
              </a:pPr>
              <a:t>‹#›</a:t>
            </a:fld>
            <a:endParaRPr lang="en-US" altLang="sl-SI"/>
          </a:p>
        </p:txBody>
      </p:sp>
    </p:spTree>
    <p:extLst>
      <p:ext uri="{BB962C8B-B14F-4D97-AF65-F5344CB8AC3E}">
        <p14:creationId xmlns:p14="http://schemas.microsoft.com/office/powerpoint/2010/main" val="412403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326079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sl-SI"/>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16819044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293112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1712367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469717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18878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sl-SI"/>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30770849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sl-SI"/>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21260997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B36A951-3711-4415-99C4-3D5E2D10A5FF}" type="slidenum">
              <a:rPr lang="en-US" altLang="sl-SI" smtClean="0"/>
              <a:pPr>
                <a:defRPr/>
              </a:pPr>
              <a:t>‹#›</a:t>
            </a:fld>
            <a:endParaRPr lang="en-US" altLang="sl-SI"/>
          </a:p>
        </p:txBody>
      </p:sp>
    </p:spTree>
    <p:extLst>
      <p:ext uri="{BB962C8B-B14F-4D97-AF65-F5344CB8AC3E}">
        <p14:creationId xmlns:p14="http://schemas.microsoft.com/office/powerpoint/2010/main" val="189971363"/>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Entity%E2%80%93relationship_mode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dia-installer.de/index.html.en" TargetMode="External"/><Relationship Id="rId2" Type="http://schemas.openxmlformats.org/officeDocument/2006/relationships/hyperlink" Target="http://creately.com/" TargetMode="External"/><Relationship Id="rId1" Type="http://schemas.openxmlformats.org/officeDocument/2006/relationships/slideLayout" Target="../slideLayouts/slideLayout2.xml"/><Relationship Id="rId6" Type="http://schemas.openxmlformats.org/officeDocument/2006/relationships/hyperlink" Target="http://www.modelsphere.com/org/" TargetMode="External"/><Relationship Id="rId5" Type="http://schemas.openxmlformats.org/officeDocument/2006/relationships/hyperlink" Target="http://www.fabforce.net/dbdesigner4/" TargetMode="External"/><Relationship Id="rId4" Type="http://schemas.openxmlformats.org/officeDocument/2006/relationships/hyperlink" Target="http://case-studio.en.softonic.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a:t> Konceptualni nivo načrtovanja</a:t>
            </a:r>
          </a:p>
        </p:txBody>
      </p:sp>
      <p:sp>
        <p:nvSpPr>
          <p:cNvPr id="3" name="Content Placeholder 2"/>
          <p:cNvSpPr>
            <a:spLocks noGrp="1"/>
          </p:cNvSpPr>
          <p:nvPr>
            <p:ph idx="1"/>
          </p:nvPr>
        </p:nvSpPr>
        <p:spPr/>
        <p:txBody>
          <a:bodyPr>
            <a:normAutofit/>
          </a:bodyPr>
          <a:lstStyle/>
          <a:p>
            <a:pPr marL="0" indent="0">
              <a:buNone/>
            </a:pPr>
            <a:r>
              <a:rPr lang="sl-SI" dirty="0" smtClean="0"/>
              <a:t>Postopek :</a:t>
            </a:r>
          </a:p>
          <a:p>
            <a:pPr lvl="1"/>
            <a:r>
              <a:rPr lang="sl-SI" dirty="0" smtClean="0"/>
              <a:t>Identifikacija entitet (</a:t>
            </a:r>
            <a:r>
              <a:rPr lang="sl-SI" dirty="0" err="1" smtClean="0"/>
              <a:t>entitetnih</a:t>
            </a:r>
            <a:r>
              <a:rPr lang="sl-SI" dirty="0" smtClean="0"/>
              <a:t> tipov)</a:t>
            </a:r>
          </a:p>
          <a:p>
            <a:pPr lvl="1"/>
            <a:r>
              <a:rPr lang="sl-SI" dirty="0" smtClean="0"/>
              <a:t>Identifikacija povezav (</a:t>
            </a:r>
            <a:r>
              <a:rPr lang="sl-SI" dirty="0" err="1" smtClean="0"/>
              <a:t>relationship</a:t>
            </a:r>
            <a:r>
              <a:rPr lang="sl-SI" dirty="0" smtClean="0"/>
              <a:t>)</a:t>
            </a:r>
          </a:p>
          <a:p>
            <a:pPr lvl="1"/>
            <a:r>
              <a:rPr lang="sl-SI" dirty="0" smtClean="0"/>
              <a:t>Identifikacija atributov (ime, opis, privzeta vrednost,….) </a:t>
            </a:r>
          </a:p>
          <a:p>
            <a:pPr lvl="1"/>
            <a:r>
              <a:rPr lang="sl-SI" dirty="0" smtClean="0"/>
              <a:t>Opredelitev domen (zaloge vrednosti)</a:t>
            </a:r>
          </a:p>
          <a:p>
            <a:pPr lvl="1"/>
            <a:r>
              <a:rPr lang="sl-SI" dirty="0" smtClean="0"/>
              <a:t>Določitev kandidatnih ključev in primarnega ključa</a:t>
            </a:r>
          </a:p>
          <a:p>
            <a:pPr lvl="1"/>
            <a:r>
              <a:rPr lang="sl-SI" dirty="0" smtClean="0"/>
              <a:t>Specializacija/Generalizacija </a:t>
            </a:r>
            <a:r>
              <a:rPr lang="sl-SI" dirty="0" err="1" smtClean="0"/>
              <a:t>entitetnih</a:t>
            </a:r>
            <a:r>
              <a:rPr lang="sl-SI" dirty="0" smtClean="0"/>
              <a:t> tipov (po potrebi)</a:t>
            </a:r>
          </a:p>
          <a:p>
            <a:pPr lvl="1"/>
            <a:r>
              <a:rPr lang="sl-SI" dirty="0" smtClean="0"/>
              <a:t>Risanje E/R (</a:t>
            </a:r>
            <a:r>
              <a:rPr lang="sl-SI" dirty="0" err="1" smtClean="0"/>
              <a:t>entity-relationship</a:t>
            </a:r>
            <a:r>
              <a:rPr lang="sl-SI" dirty="0" smtClean="0"/>
              <a:t>) diagrama</a:t>
            </a:r>
          </a:p>
          <a:p>
            <a:pPr lvl="1"/>
            <a:r>
              <a:rPr lang="sl-SI" dirty="0" smtClean="0"/>
              <a:t>Konzultacija z uporabnikom(i)</a:t>
            </a:r>
            <a:endParaRPr lang="sl-S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Kardinalnosti/števnosti razmerij</a:t>
            </a:r>
            <a:endParaRPr lang="en-US" dirty="0"/>
          </a:p>
        </p:txBody>
      </p:sp>
      <p:sp>
        <p:nvSpPr>
          <p:cNvPr id="4" name="Content Placeholder 3"/>
          <p:cNvSpPr>
            <a:spLocks noGrp="1"/>
          </p:cNvSpPr>
          <p:nvPr>
            <p:ph idx="1"/>
          </p:nvPr>
        </p:nvSpPr>
        <p:spPr/>
        <p:txBody>
          <a:bodyPr/>
          <a:lstStyle/>
          <a:p>
            <a:r>
              <a:rPr lang="sl-SI" dirty="0"/>
              <a:t>Entiteta je lahko v razmerju z nič, eno ali več entitet drugega tipa (teoretično). V praksi pa obstajajo pravila, ki govorijo o dovoljenjem številu pojavitev neke entitete v nekem konkretnem razmerju. Ta pravila predstavimo s števnostjo razmerja:</a:t>
            </a:r>
          </a:p>
        </p:txBody>
      </p:sp>
      <p:pic>
        <p:nvPicPr>
          <p:cNvPr id="1026" name="Picture 2" descr="img24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364807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6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Načini prikaza v ER diagramih</a:t>
            </a:r>
            <a:endParaRPr lang="sl-SI" dirty="0"/>
          </a:p>
        </p:txBody>
      </p:sp>
      <p:sp>
        <p:nvSpPr>
          <p:cNvPr id="3" name="Content Placeholder 2"/>
          <p:cNvSpPr>
            <a:spLocks noGrp="1"/>
          </p:cNvSpPr>
          <p:nvPr>
            <p:ph idx="1"/>
          </p:nvPr>
        </p:nvSpPr>
        <p:spPr>
          <a:xfrm>
            <a:off x="628650" y="1825625"/>
            <a:ext cx="7886700" cy="739279"/>
          </a:xfrm>
        </p:spPr>
        <p:txBody>
          <a:bodyPr>
            <a:normAutofit fontScale="85000" lnSpcReduction="20000"/>
          </a:bodyPr>
          <a:lstStyle/>
          <a:p>
            <a:pPr marL="0" indent="0">
              <a:buNone/>
            </a:pPr>
            <a:r>
              <a:rPr lang="sl-SI" dirty="0" smtClean="0"/>
              <a:t>Originalno: </a:t>
            </a:r>
            <a:r>
              <a:rPr lang="sl-SI" dirty="0"/>
              <a:t>Min je najmanjše število pojavitev entitete v razmerju, </a:t>
            </a:r>
            <a:r>
              <a:rPr lang="sl-SI" dirty="0" err="1"/>
              <a:t>max</a:t>
            </a:r>
            <a:r>
              <a:rPr lang="sl-SI" dirty="0"/>
              <a:t> pa največje število pojavitev entitete v </a:t>
            </a:r>
            <a:r>
              <a:rPr lang="sl-SI" dirty="0" smtClean="0"/>
              <a:t>razmerju. Kardinalnost </a:t>
            </a:r>
            <a:r>
              <a:rPr lang="sl-SI" dirty="0"/>
              <a:t>opredelimo za vsak </a:t>
            </a:r>
            <a:r>
              <a:rPr lang="sl-SI" dirty="0" err="1"/>
              <a:t>entitetni</a:t>
            </a:r>
            <a:r>
              <a:rPr lang="sl-SI" dirty="0"/>
              <a:t> tip posebej.</a:t>
            </a:r>
          </a:p>
          <a:p>
            <a:endParaRPr lang="sl-SI" dirty="0"/>
          </a:p>
        </p:txBody>
      </p:sp>
      <p:pic>
        <p:nvPicPr>
          <p:cNvPr id="2050" name="Picture 2" descr="img26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636912"/>
            <a:ext cx="6057900" cy="8286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g28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03" y="4077072"/>
            <a:ext cx="4486275"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5661248"/>
            <a:ext cx="45243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0550" y="4962086"/>
            <a:ext cx="7708106" cy="584775"/>
          </a:xfrm>
          <a:prstGeom prst="rect">
            <a:avLst/>
          </a:prstGeom>
        </p:spPr>
        <p:txBody>
          <a:bodyPr wrap="square">
            <a:spAutoFit/>
          </a:bodyPr>
          <a:lstStyle/>
          <a:p>
            <a:r>
              <a:rPr lang="sl-SI" sz="1600" dirty="0" smtClean="0"/>
              <a:t>Pogosteje:  Minimalne </a:t>
            </a:r>
            <a:r>
              <a:rPr lang="sl-SI" sz="1600" dirty="0"/>
              <a:t>števnosti so izpuščene, strani za predstavitev števnosti sta glede na </a:t>
            </a:r>
            <a:r>
              <a:rPr lang="sl-SI" sz="1600" dirty="0" err="1"/>
              <a:t>entitetna</a:t>
            </a:r>
            <a:r>
              <a:rPr lang="sl-SI" sz="1600" dirty="0"/>
              <a:t> tipa zamenjani. </a:t>
            </a:r>
          </a:p>
        </p:txBody>
      </p:sp>
      <p:sp>
        <p:nvSpPr>
          <p:cNvPr id="9" name="Rectangle 8"/>
          <p:cNvSpPr/>
          <p:nvPr/>
        </p:nvSpPr>
        <p:spPr>
          <a:xfrm>
            <a:off x="568844" y="3599118"/>
            <a:ext cx="7708106" cy="338554"/>
          </a:xfrm>
          <a:prstGeom prst="rect">
            <a:avLst/>
          </a:prstGeom>
        </p:spPr>
        <p:txBody>
          <a:bodyPr wrap="square">
            <a:spAutoFit/>
          </a:bodyPr>
          <a:lstStyle/>
          <a:p>
            <a:r>
              <a:rPr lang="sl-SI" sz="1600" dirty="0" smtClean="0"/>
              <a:t>Primer: učitelj lahko vodi nekaj krožkov (tudi 0), vsaj </a:t>
            </a:r>
            <a:r>
              <a:rPr lang="sl-SI" sz="1600" dirty="0" smtClean="0"/>
              <a:t>krožek </a:t>
            </a:r>
            <a:r>
              <a:rPr lang="sl-SI" sz="1600" dirty="0" smtClean="0"/>
              <a:t>vodi natanko en učitelj</a:t>
            </a:r>
            <a:endParaRPr lang="sl-SI" sz="1600" dirty="0"/>
          </a:p>
        </p:txBody>
      </p:sp>
    </p:spTree>
    <p:extLst>
      <p:ext uri="{BB962C8B-B14F-4D97-AF65-F5344CB8AC3E}">
        <p14:creationId xmlns:p14="http://schemas.microsoft.com/office/powerpoint/2010/main" val="166475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Načini prikaza v ER diagramih</a:t>
            </a:r>
            <a:endParaRPr lang="sl-SI" dirty="0"/>
          </a:p>
        </p:txBody>
      </p:sp>
      <p:sp>
        <p:nvSpPr>
          <p:cNvPr id="3" name="Content Placeholder 2"/>
          <p:cNvSpPr>
            <a:spLocks noGrp="1"/>
          </p:cNvSpPr>
          <p:nvPr>
            <p:ph idx="1"/>
          </p:nvPr>
        </p:nvSpPr>
        <p:spPr>
          <a:xfrm>
            <a:off x="251520" y="1537593"/>
            <a:ext cx="7886700" cy="523255"/>
          </a:xfrm>
        </p:spPr>
        <p:txBody>
          <a:bodyPr>
            <a:normAutofit/>
          </a:bodyPr>
          <a:lstStyle/>
          <a:p>
            <a:pPr marL="0" indent="0">
              <a:buNone/>
            </a:pPr>
            <a:r>
              <a:rPr lang="sl-SI" dirty="0" smtClean="0"/>
              <a:t>"Vranja notacija" (Crow's </a:t>
            </a:r>
            <a:r>
              <a:rPr lang="sl-SI" dirty="0" err="1" smtClean="0"/>
              <a:t>foot</a:t>
            </a:r>
            <a:r>
              <a:rPr lang="sl-SI" dirty="0" smtClean="0"/>
              <a:t> </a:t>
            </a:r>
            <a:r>
              <a:rPr lang="sl-SI" dirty="0" err="1" smtClean="0"/>
              <a:t>notation</a:t>
            </a:r>
            <a:r>
              <a:rPr lang="sl-SI" dirty="0" smtClean="0"/>
              <a:t>)</a:t>
            </a:r>
            <a:endParaRPr lang="sl-SI" dirty="0"/>
          </a:p>
          <a:p>
            <a:endParaRPr lang="sl-SI" dirty="0"/>
          </a:p>
        </p:txBody>
      </p:sp>
      <p:pic>
        <p:nvPicPr>
          <p:cNvPr id="3074" name="Picture 2" descr="img30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48880"/>
            <a:ext cx="435882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437112"/>
            <a:ext cx="44672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251520" y="4067473"/>
            <a:ext cx="7886700" cy="36963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sl-SI" dirty="0" smtClean="0"/>
              <a:t>DB </a:t>
            </a:r>
            <a:r>
              <a:rPr lang="sl-SI" dirty="0" err="1" smtClean="0"/>
              <a:t>Designer</a:t>
            </a:r>
            <a:endParaRPr lang="sl-SI" dirty="0" smtClean="0"/>
          </a:p>
          <a:p>
            <a:pPr fontAlgn="auto">
              <a:spcAft>
                <a:spcPts val="0"/>
              </a:spcAft>
            </a:pPr>
            <a:endParaRPr lang="sl-SI" dirty="0"/>
          </a:p>
        </p:txBody>
      </p:sp>
      <p:pic>
        <p:nvPicPr>
          <p:cNvPr id="3078" name="Picture 6" descr="https://upload.wikimedia.org/wikipedia/commons/thumb/9/91/ERD-artist-performs-song.svg/370px-ERD-artist-performs-son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423614"/>
            <a:ext cx="2963346" cy="76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9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Notacije</a:t>
            </a:r>
            <a:endParaRPr lang="sl-SI" dirty="0"/>
          </a:p>
        </p:txBody>
      </p:sp>
      <p:pic>
        <p:nvPicPr>
          <p:cNvPr id="4098" name="Picture 2" descr="https://upload.wikimedia.org/wikipedia/commons/thumb/f/f1/ERD_Representation.svg/637px-ERD_Representa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961" y="548680"/>
            <a:ext cx="3642129" cy="5757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608" y="6345819"/>
            <a:ext cx="6678488" cy="338554"/>
          </a:xfrm>
          <a:prstGeom prst="rect">
            <a:avLst/>
          </a:prstGeom>
        </p:spPr>
        <p:txBody>
          <a:bodyPr wrap="square">
            <a:spAutoFit/>
          </a:bodyPr>
          <a:lstStyle/>
          <a:p>
            <a:r>
              <a:rPr lang="sl-SI" sz="1600" dirty="0">
                <a:hlinkClick r:id="rId3"/>
              </a:rPr>
              <a:t>https://</a:t>
            </a:r>
            <a:r>
              <a:rPr lang="sl-SI" sz="1600" dirty="0" smtClean="0">
                <a:hlinkClick r:id="rId3"/>
              </a:rPr>
              <a:t>en.wikipedia.org/wiki/Entity%E2%80%93relationship_model</a:t>
            </a:r>
            <a:r>
              <a:rPr lang="sl-SI" sz="1600" dirty="0" smtClean="0"/>
              <a:t> </a:t>
            </a:r>
            <a:endParaRPr lang="sl-SI" sz="1600" dirty="0"/>
          </a:p>
        </p:txBody>
      </p:sp>
    </p:spTree>
    <p:extLst>
      <p:ext uri="{BB962C8B-B14F-4D97-AF65-F5344CB8AC3E}">
        <p14:creationId xmlns:p14="http://schemas.microsoft.com/office/powerpoint/2010/main" val="299241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Kardinalnosti/števnosti razmerij v VN</a:t>
            </a:r>
            <a:endParaRPr lang="en-US" dirty="0"/>
          </a:p>
        </p:txBody>
      </p:sp>
      <p:sp>
        <p:nvSpPr>
          <p:cNvPr id="3" name="Content Placeholder 2"/>
          <p:cNvSpPr>
            <a:spLocks noGrp="1"/>
          </p:cNvSpPr>
          <p:nvPr>
            <p:ph idx="1"/>
          </p:nvPr>
        </p:nvSpPr>
        <p:spPr>
          <a:xfrm>
            <a:off x="457200" y="1600200"/>
            <a:ext cx="3538736" cy="4525963"/>
          </a:xfrm>
        </p:spPr>
        <p:txBody>
          <a:bodyPr/>
          <a:lstStyle/>
          <a:p>
            <a:r>
              <a:rPr lang="sl-SI" dirty="0" smtClean="0"/>
              <a:t>1 : 1</a:t>
            </a:r>
          </a:p>
          <a:p>
            <a:endParaRPr lang="sl-SI" dirty="0" smtClean="0"/>
          </a:p>
          <a:p>
            <a:r>
              <a:rPr lang="sl-SI" dirty="0" smtClean="0"/>
              <a:t>1 : M</a:t>
            </a:r>
          </a:p>
          <a:p>
            <a:endParaRPr lang="sl-SI" dirty="0" smtClean="0"/>
          </a:p>
          <a:p>
            <a:endParaRPr lang="sl-SI" dirty="0"/>
          </a:p>
          <a:p>
            <a:r>
              <a:rPr lang="sl-SI" dirty="0" smtClean="0"/>
              <a:t>N : M</a:t>
            </a:r>
            <a:endParaRPr lang="en-US" dirty="0"/>
          </a:p>
        </p:txBody>
      </p:sp>
      <p:pic>
        <p:nvPicPr>
          <p:cNvPr id="2050" name="Picture 2" descr="http://drenovec.tsckr.si/model/slike/eneen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28575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04" y="2509736"/>
            <a:ext cx="28575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300" y="4725144"/>
            <a:ext cx="28575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66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Obveznosti povezav v VN</a:t>
            </a:r>
            <a:endParaRPr lang="en-US" dirty="0"/>
          </a:p>
        </p:txBody>
      </p:sp>
      <p:sp>
        <p:nvSpPr>
          <p:cNvPr id="3" name="Content Placeholder 2"/>
          <p:cNvSpPr>
            <a:spLocks noGrp="1"/>
          </p:cNvSpPr>
          <p:nvPr>
            <p:ph idx="1"/>
          </p:nvPr>
        </p:nvSpPr>
        <p:spPr>
          <a:xfrm>
            <a:off x="457200" y="1600200"/>
            <a:ext cx="3178696" cy="4525963"/>
          </a:xfrm>
        </p:spPr>
        <p:txBody>
          <a:bodyPr>
            <a:normAutofit/>
          </a:bodyPr>
          <a:lstStyle/>
          <a:p>
            <a:r>
              <a:rPr lang="sv-SE" sz="2400" dirty="0"/>
              <a:t>Obvezna povezava - ena in natanko </a:t>
            </a:r>
            <a:r>
              <a:rPr lang="sv-SE" sz="2400" dirty="0" smtClean="0"/>
              <a:t>ena</a:t>
            </a:r>
            <a:endParaRPr lang="sl-SI" sz="2400" dirty="0" smtClean="0"/>
          </a:p>
          <a:p>
            <a:r>
              <a:rPr lang="pt-BR" sz="2400" dirty="0"/>
              <a:t>Neobvezna povezava - nič ali </a:t>
            </a:r>
            <a:r>
              <a:rPr lang="pt-BR" sz="2400" dirty="0" smtClean="0"/>
              <a:t>ena</a:t>
            </a:r>
            <a:endParaRPr lang="sl-SI" sz="2400" dirty="0" smtClean="0"/>
          </a:p>
          <a:p>
            <a:r>
              <a:rPr lang="pt-BR" sz="2400" dirty="0"/>
              <a:t>Obvezna povezava - ena ali </a:t>
            </a:r>
            <a:r>
              <a:rPr lang="pt-BR" sz="2400" dirty="0" smtClean="0"/>
              <a:t>več</a:t>
            </a:r>
            <a:endParaRPr lang="sl-SI" sz="2400" dirty="0" smtClean="0"/>
          </a:p>
          <a:p>
            <a:r>
              <a:rPr lang="sl-SI" sz="2400" dirty="0"/>
              <a:t>Neobvezna povezava - nič, ena ali </a:t>
            </a:r>
            <a:r>
              <a:rPr lang="sl-SI" sz="2400" dirty="0" smtClean="0"/>
              <a:t>več</a:t>
            </a:r>
          </a:p>
          <a:p>
            <a:r>
              <a:rPr lang="sl-SI" sz="2400" dirty="0" smtClean="0"/>
              <a:t>Min/Max</a:t>
            </a:r>
            <a:endParaRPr lang="en-US" sz="2400" dirty="0"/>
          </a:p>
        </p:txBody>
      </p:sp>
      <p:pic>
        <p:nvPicPr>
          <p:cNvPr id="3076" name="Picture 4" descr="http://drenovec.tsckr.si/model/slike/ena_ena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44824"/>
            <a:ext cx="28575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drenovec.tsckr.si/model/slike/nicen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707009"/>
            <a:ext cx="28575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861" y="3607207"/>
            <a:ext cx="28575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257" y="4365104"/>
            <a:ext cx="28575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915" y="5157191"/>
            <a:ext cx="3564713" cy="68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81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Primeri E-R diagramov</a:t>
            </a:r>
            <a:endParaRPr lang="sl-SI" dirty="0"/>
          </a:p>
        </p:txBody>
      </p:sp>
      <p:sp>
        <p:nvSpPr>
          <p:cNvPr id="5" name="Text Placeholder 4"/>
          <p:cNvSpPr>
            <a:spLocks noGrp="1"/>
          </p:cNvSpPr>
          <p:nvPr>
            <p:ph type="body" idx="1"/>
          </p:nvPr>
        </p:nvSpPr>
        <p:spPr/>
        <p:txBody>
          <a:bodyPr/>
          <a:lstStyle/>
          <a:p>
            <a:endParaRPr lang="sl-SI"/>
          </a:p>
        </p:txBody>
      </p:sp>
    </p:spTree>
    <p:extLst>
      <p:ext uri="{BB962C8B-B14F-4D97-AF65-F5344CB8AC3E}">
        <p14:creationId xmlns:p14="http://schemas.microsoft.com/office/powerpoint/2010/main" val="404857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ChangeArrowheads="1"/>
          </p:cNvSpPr>
          <p:nvPr/>
        </p:nvSpPr>
        <p:spPr bwMode="auto">
          <a:xfrm>
            <a:off x="2055813" y="2408238"/>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64" name="Line 6"/>
          <p:cNvSpPr>
            <a:spLocks noChangeShapeType="1"/>
          </p:cNvSpPr>
          <p:nvPr/>
        </p:nvSpPr>
        <p:spPr bwMode="auto">
          <a:xfrm>
            <a:off x="3130550" y="3402013"/>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65" name="AutoShape 7"/>
          <p:cNvSpPr>
            <a:spLocks noChangeArrowheads="1"/>
          </p:cNvSpPr>
          <p:nvPr/>
        </p:nvSpPr>
        <p:spPr bwMode="auto">
          <a:xfrm>
            <a:off x="4211638" y="3025775"/>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66" name="Rectangle 8"/>
          <p:cNvSpPr>
            <a:spLocks noChangeArrowheads="1"/>
          </p:cNvSpPr>
          <p:nvPr/>
        </p:nvSpPr>
        <p:spPr bwMode="auto">
          <a:xfrm>
            <a:off x="6084888" y="2349500"/>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67" name="Line 9"/>
          <p:cNvSpPr>
            <a:spLocks noChangeShapeType="1"/>
          </p:cNvSpPr>
          <p:nvPr/>
        </p:nvSpPr>
        <p:spPr bwMode="auto">
          <a:xfrm>
            <a:off x="5003800" y="3381375"/>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68" name="Text Box 10"/>
          <p:cNvSpPr txBox="1">
            <a:spLocks noChangeArrowheads="1"/>
          </p:cNvSpPr>
          <p:nvPr/>
        </p:nvSpPr>
        <p:spPr bwMode="auto">
          <a:xfrm>
            <a:off x="2195513" y="2781300"/>
            <a:ext cx="75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OSEBA</a:t>
            </a:r>
            <a:endParaRPr lang="en-US" altLang="sl-SI" sz="1200">
              <a:solidFill>
                <a:schemeClr val="tx2"/>
              </a:solidFill>
              <a:latin typeface="Arial" panose="020B0604020202020204" pitchFamily="34" charset="0"/>
            </a:endParaRPr>
          </a:p>
        </p:txBody>
      </p:sp>
      <p:sp>
        <p:nvSpPr>
          <p:cNvPr id="66569" name="Text Box 11"/>
          <p:cNvSpPr txBox="1">
            <a:spLocks noChangeArrowheads="1"/>
          </p:cNvSpPr>
          <p:nvPr/>
        </p:nvSpPr>
        <p:spPr bwMode="auto">
          <a:xfrm>
            <a:off x="4211638" y="3213100"/>
            <a:ext cx="973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Je bivala</a:t>
            </a:r>
            <a:endParaRPr lang="en-US" altLang="sl-SI" sz="1200">
              <a:solidFill>
                <a:schemeClr val="tx2"/>
              </a:solidFill>
              <a:latin typeface="Arial" panose="020B0604020202020204" pitchFamily="34" charset="0"/>
            </a:endParaRPr>
          </a:p>
        </p:txBody>
      </p:sp>
      <p:sp>
        <p:nvSpPr>
          <p:cNvPr id="66570" name="Text Box 12"/>
          <p:cNvSpPr txBox="1">
            <a:spLocks noChangeArrowheads="1"/>
          </p:cNvSpPr>
          <p:nvPr/>
        </p:nvSpPr>
        <p:spPr bwMode="auto">
          <a:xfrm>
            <a:off x="6227763" y="2636838"/>
            <a:ext cx="755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KRAJI</a:t>
            </a:r>
            <a:endParaRPr lang="en-US" altLang="sl-SI" sz="1200">
              <a:solidFill>
                <a:schemeClr val="tx2"/>
              </a:solidFill>
              <a:latin typeface="Arial" panose="020B0604020202020204" pitchFamily="34" charset="0"/>
            </a:endParaRPr>
          </a:p>
        </p:txBody>
      </p:sp>
      <p:sp>
        <p:nvSpPr>
          <p:cNvPr id="66571" name="Line 13"/>
          <p:cNvSpPr>
            <a:spLocks noChangeShapeType="1"/>
          </p:cNvSpPr>
          <p:nvPr/>
        </p:nvSpPr>
        <p:spPr bwMode="auto">
          <a:xfrm flipV="1">
            <a:off x="6588125" y="3514725"/>
            <a:ext cx="0" cy="273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72" name="AutoShape 14"/>
          <p:cNvSpPr>
            <a:spLocks noChangeArrowheads="1"/>
          </p:cNvSpPr>
          <p:nvPr/>
        </p:nvSpPr>
        <p:spPr bwMode="auto">
          <a:xfrm>
            <a:off x="6172200" y="3787775"/>
            <a:ext cx="811213"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3" name="Line 15"/>
          <p:cNvSpPr>
            <a:spLocks noChangeShapeType="1"/>
          </p:cNvSpPr>
          <p:nvPr/>
        </p:nvSpPr>
        <p:spPr bwMode="auto">
          <a:xfrm>
            <a:off x="6588125" y="4468813"/>
            <a:ext cx="0" cy="387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74" name="Rectangle 16"/>
          <p:cNvSpPr>
            <a:spLocks noChangeArrowheads="1"/>
          </p:cNvSpPr>
          <p:nvPr/>
        </p:nvSpPr>
        <p:spPr bwMode="auto">
          <a:xfrm>
            <a:off x="6103938" y="4856163"/>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5" name="Text Box 17"/>
          <p:cNvSpPr txBox="1">
            <a:spLocks noChangeArrowheads="1"/>
          </p:cNvSpPr>
          <p:nvPr/>
        </p:nvSpPr>
        <p:spPr bwMode="auto">
          <a:xfrm rot="10800000" flipV="1">
            <a:off x="6227763" y="517048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DRZAVE</a:t>
            </a:r>
            <a:endParaRPr lang="en-US" altLang="sl-SI" sz="1200">
              <a:solidFill>
                <a:schemeClr val="tx2"/>
              </a:solidFill>
              <a:latin typeface="Arial" panose="020B0604020202020204" pitchFamily="34" charset="0"/>
            </a:endParaRPr>
          </a:p>
        </p:txBody>
      </p:sp>
      <p:sp>
        <p:nvSpPr>
          <p:cNvPr id="66576" name="Rectangle 18"/>
          <p:cNvSpPr>
            <a:spLocks noChangeArrowheads="1"/>
          </p:cNvSpPr>
          <p:nvPr/>
        </p:nvSpPr>
        <p:spPr bwMode="auto">
          <a:xfrm>
            <a:off x="1303338" y="4468813"/>
            <a:ext cx="1076325" cy="830262"/>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7" name="Rectangle 19"/>
          <p:cNvSpPr>
            <a:spLocks noChangeArrowheads="1"/>
          </p:cNvSpPr>
          <p:nvPr/>
        </p:nvSpPr>
        <p:spPr bwMode="auto">
          <a:xfrm>
            <a:off x="2593975" y="4468813"/>
            <a:ext cx="1076325" cy="830262"/>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78" name="Line 20"/>
          <p:cNvSpPr>
            <a:spLocks noChangeShapeType="1"/>
          </p:cNvSpPr>
          <p:nvPr/>
        </p:nvSpPr>
        <p:spPr bwMode="auto">
          <a:xfrm>
            <a:off x="2038350" y="3970338"/>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79" name="Line 21"/>
          <p:cNvSpPr>
            <a:spLocks noChangeShapeType="1"/>
          </p:cNvSpPr>
          <p:nvPr/>
        </p:nvSpPr>
        <p:spPr bwMode="auto">
          <a:xfrm flipV="1">
            <a:off x="3117850" y="3970338"/>
            <a:ext cx="0"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0" name="Line 22"/>
          <p:cNvSpPr>
            <a:spLocks noChangeShapeType="1"/>
          </p:cNvSpPr>
          <p:nvPr/>
        </p:nvSpPr>
        <p:spPr bwMode="auto">
          <a:xfrm flipV="1">
            <a:off x="2054225" y="3970338"/>
            <a:ext cx="1588"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1" name="Text Box 23"/>
          <p:cNvSpPr txBox="1">
            <a:spLocks noChangeArrowheads="1"/>
          </p:cNvSpPr>
          <p:nvPr/>
        </p:nvSpPr>
        <p:spPr bwMode="auto">
          <a:xfrm>
            <a:off x="2700338" y="4738688"/>
            <a:ext cx="933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ZENSKA</a:t>
            </a:r>
            <a:endParaRPr lang="en-US" altLang="sl-SI" sz="1200">
              <a:solidFill>
                <a:schemeClr val="tx2"/>
              </a:solidFill>
              <a:latin typeface="Arial" panose="020B0604020202020204" pitchFamily="34" charset="0"/>
            </a:endParaRPr>
          </a:p>
        </p:txBody>
      </p:sp>
      <p:sp>
        <p:nvSpPr>
          <p:cNvPr id="66582" name="Text Box 24"/>
          <p:cNvSpPr txBox="1">
            <a:spLocks noChangeArrowheads="1"/>
          </p:cNvSpPr>
          <p:nvPr/>
        </p:nvSpPr>
        <p:spPr bwMode="auto">
          <a:xfrm>
            <a:off x="1476375" y="4724400"/>
            <a:ext cx="75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MOSKI</a:t>
            </a:r>
            <a:endParaRPr lang="en-US" altLang="sl-SI" sz="1200">
              <a:solidFill>
                <a:schemeClr val="tx2"/>
              </a:solidFill>
              <a:latin typeface="Arial" panose="020B0604020202020204" pitchFamily="34" charset="0"/>
            </a:endParaRPr>
          </a:p>
        </p:txBody>
      </p:sp>
      <p:sp>
        <p:nvSpPr>
          <p:cNvPr id="66583" name="Line 25"/>
          <p:cNvSpPr>
            <a:spLocks noChangeShapeType="1"/>
          </p:cNvSpPr>
          <p:nvPr/>
        </p:nvSpPr>
        <p:spPr bwMode="auto">
          <a:xfrm>
            <a:off x="1479550" y="2781300"/>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4" name="Oval 26"/>
          <p:cNvSpPr>
            <a:spLocks noChangeArrowheads="1"/>
          </p:cNvSpPr>
          <p:nvPr/>
        </p:nvSpPr>
        <p:spPr bwMode="auto">
          <a:xfrm>
            <a:off x="466725" y="26384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85" name="Line 27"/>
          <p:cNvSpPr>
            <a:spLocks noChangeShapeType="1"/>
          </p:cNvSpPr>
          <p:nvPr/>
        </p:nvSpPr>
        <p:spPr bwMode="auto">
          <a:xfrm>
            <a:off x="1479550" y="3282950"/>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86" name="Oval 28"/>
          <p:cNvSpPr>
            <a:spLocks noChangeArrowheads="1"/>
          </p:cNvSpPr>
          <p:nvPr/>
        </p:nvSpPr>
        <p:spPr bwMode="auto">
          <a:xfrm>
            <a:off x="466725" y="314166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87" name="Text Box 29"/>
          <p:cNvSpPr txBox="1">
            <a:spLocks noChangeArrowheads="1"/>
          </p:cNvSpPr>
          <p:nvPr/>
        </p:nvSpPr>
        <p:spPr bwMode="auto">
          <a:xfrm>
            <a:off x="539750" y="3130550"/>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Starost</a:t>
            </a:r>
            <a:endParaRPr lang="en-US" altLang="sl-SI" sz="1200">
              <a:solidFill>
                <a:schemeClr val="tx2"/>
              </a:solidFill>
              <a:latin typeface="Arial" panose="020B0604020202020204" pitchFamily="34" charset="0"/>
            </a:endParaRPr>
          </a:p>
        </p:txBody>
      </p:sp>
      <p:sp>
        <p:nvSpPr>
          <p:cNvPr id="66588" name="Text Box 30"/>
          <p:cNvSpPr txBox="1">
            <a:spLocks noChangeArrowheads="1"/>
          </p:cNvSpPr>
          <p:nvPr/>
        </p:nvSpPr>
        <p:spPr bwMode="auto">
          <a:xfrm>
            <a:off x="395288" y="2627313"/>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Ime,priimek</a:t>
            </a:r>
            <a:endParaRPr lang="en-US" altLang="sl-SI" sz="1200" u="sng">
              <a:solidFill>
                <a:schemeClr val="tx2"/>
              </a:solidFill>
              <a:latin typeface="Arial" panose="020B0604020202020204" pitchFamily="34" charset="0"/>
            </a:endParaRPr>
          </a:p>
        </p:txBody>
      </p:sp>
      <p:sp>
        <p:nvSpPr>
          <p:cNvPr id="66589" name="Line 31"/>
          <p:cNvSpPr>
            <a:spLocks noChangeShapeType="1"/>
          </p:cNvSpPr>
          <p:nvPr/>
        </p:nvSpPr>
        <p:spPr bwMode="auto">
          <a:xfrm>
            <a:off x="1120775" y="4865688"/>
            <a:ext cx="182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0" name="Oval 32"/>
          <p:cNvSpPr>
            <a:spLocks noChangeArrowheads="1"/>
          </p:cNvSpPr>
          <p:nvPr/>
        </p:nvSpPr>
        <p:spPr bwMode="auto">
          <a:xfrm>
            <a:off x="107950" y="47244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1" name="Text Box 33"/>
          <p:cNvSpPr txBox="1">
            <a:spLocks noChangeArrowheads="1"/>
          </p:cNvSpPr>
          <p:nvPr/>
        </p:nvSpPr>
        <p:spPr bwMode="auto">
          <a:xfrm>
            <a:off x="179388" y="4714875"/>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Voj.cin</a:t>
            </a:r>
            <a:endParaRPr lang="en-US" altLang="sl-SI" sz="1200">
              <a:solidFill>
                <a:schemeClr val="tx2"/>
              </a:solidFill>
              <a:latin typeface="Arial" panose="020B0604020202020204" pitchFamily="34" charset="0"/>
            </a:endParaRPr>
          </a:p>
        </p:txBody>
      </p:sp>
      <p:sp>
        <p:nvSpPr>
          <p:cNvPr id="66592" name="Line 34"/>
          <p:cNvSpPr>
            <a:spLocks noChangeShapeType="1"/>
          </p:cNvSpPr>
          <p:nvPr/>
        </p:nvSpPr>
        <p:spPr bwMode="auto">
          <a:xfrm flipV="1">
            <a:off x="7180263" y="2590800"/>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3" name="Oval 35"/>
          <p:cNvSpPr>
            <a:spLocks noChangeArrowheads="1"/>
          </p:cNvSpPr>
          <p:nvPr/>
        </p:nvSpPr>
        <p:spPr bwMode="auto">
          <a:xfrm>
            <a:off x="7566025" y="24479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4" name="Text Box 36"/>
          <p:cNvSpPr txBox="1">
            <a:spLocks noChangeArrowheads="1"/>
          </p:cNvSpPr>
          <p:nvPr/>
        </p:nvSpPr>
        <p:spPr bwMode="auto">
          <a:xfrm>
            <a:off x="7667625" y="2433638"/>
            <a:ext cx="908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66595" name="Line 37"/>
          <p:cNvSpPr>
            <a:spLocks noChangeShapeType="1"/>
          </p:cNvSpPr>
          <p:nvPr/>
        </p:nvSpPr>
        <p:spPr bwMode="auto">
          <a:xfrm flipV="1">
            <a:off x="7164388" y="3238500"/>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6" name="Oval 38"/>
          <p:cNvSpPr>
            <a:spLocks noChangeArrowheads="1"/>
          </p:cNvSpPr>
          <p:nvPr/>
        </p:nvSpPr>
        <p:spPr bwMode="auto">
          <a:xfrm>
            <a:off x="7550150" y="30956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7" name="Line 39"/>
          <p:cNvSpPr>
            <a:spLocks noChangeShapeType="1"/>
          </p:cNvSpPr>
          <p:nvPr/>
        </p:nvSpPr>
        <p:spPr bwMode="auto">
          <a:xfrm flipV="1">
            <a:off x="7180263" y="5610225"/>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598" name="Oval 40"/>
          <p:cNvSpPr>
            <a:spLocks noChangeArrowheads="1"/>
          </p:cNvSpPr>
          <p:nvPr/>
        </p:nvSpPr>
        <p:spPr bwMode="auto">
          <a:xfrm>
            <a:off x="7524750" y="547211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599" name="Line 41"/>
          <p:cNvSpPr>
            <a:spLocks noChangeShapeType="1"/>
          </p:cNvSpPr>
          <p:nvPr/>
        </p:nvSpPr>
        <p:spPr bwMode="auto">
          <a:xfrm flipV="1">
            <a:off x="7180263" y="5173663"/>
            <a:ext cx="385762"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00" name="Oval 42"/>
          <p:cNvSpPr>
            <a:spLocks noChangeArrowheads="1"/>
          </p:cNvSpPr>
          <p:nvPr/>
        </p:nvSpPr>
        <p:spPr bwMode="auto">
          <a:xfrm>
            <a:off x="7524750" y="50419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01" name="Line 43"/>
          <p:cNvSpPr>
            <a:spLocks noChangeShapeType="1"/>
          </p:cNvSpPr>
          <p:nvPr/>
        </p:nvSpPr>
        <p:spPr bwMode="auto">
          <a:xfrm flipV="1">
            <a:off x="3681413" y="4854575"/>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02" name="Oval 44"/>
          <p:cNvSpPr>
            <a:spLocks noChangeArrowheads="1"/>
          </p:cNvSpPr>
          <p:nvPr/>
        </p:nvSpPr>
        <p:spPr bwMode="auto">
          <a:xfrm>
            <a:off x="4067175" y="47244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03" name="Text Box 45"/>
          <p:cNvSpPr txBox="1">
            <a:spLocks noChangeArrowheads="1"/>
          </p:cNvSpPr>
          <p:nvPr/>
        </p:nvSpPr>
        <p:spPr bwMode="auto">
          <a:xfrm>
            <a:off x="7667625" y="3068638"/>
            <a:ext cx="908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sp>
        <p:nvSpPr>
          <p:cNvPr id="66604" name="Text Box 46"/>
          <p:cNvSpPr txBox="1">
            <a:spLocks noChangeArrowheads="1"/>
          </p:cNvSpPr>
          <p:nvPr/>
        </p:nvSpPr>
        <p:spPr bwMode="auto">
          <a:xfrm>
            <a:off x="7596188" y="5027613"/>
            <a:ext cx="979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66605" name="Text Box 47"/>
          <p:cNvSpPr txBox="1">
            <a:spLocks noChangeArrowheads="1"/>
          </p:cNvSpPr>
          <p:nvPr/>
        </p:nvSpPr>
        <p:spPr bwMode="auto">
          <a:xfrm>
            <a:off x="7624763" y="54451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sp>
        <p:nvSpPr>
          <p:cNvPr id="66606" name="Text Box 48"/>
          <p:cNvSpPr txBox="1">
            <a:spLocks noChangeArrowheads="1"/>
          </p:cNvSpPr>
          <p:nvPr/>
        </p:nvSpPr>
        <p:spPr bwMode="auto">
          <a:xfrm>
            <a:off x="4067175" y="4714875"/>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dek.priimek</a:t>
            </a:r>
            <a:endParaRPr lang="en-US" altLang="sl-SI" sz="1200">
              <a:solidFill>
                <a:schemeClr val="tx2"/>
              </a:solidFill>
              <a:latin typeface="Arial" panose="020B0604020202020204" pitchFamily="34" charset="0"/>
            </a:endParaRPr>
          </a:p>
        </p:txBody>
      </p:sp>
      <p:sp>
        <p:nvSpPr>
          <p:cNvPr id="66607" name="Line 49"/>
          <p:cNvSpPr>
            <a:spLocks noChangeShapeType="1"/>
          </p:cNvSpPr>
          <p:nvPr/>
        </p:nvSpPr>
        <p:spPr bwMode="auto">
          <a:xfrm>
            <a:off x="4597400" y="3716338"/>
            <a:ext cx="0" cy="309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08" name="Oval 50"/>
          <p:cNvSpPr>
            <a:spLocks noChangeArrowheads="1"/>
          </p:cNvSpPr>
          <p:nvPr/>
        </p:nvSpPr>
        <p:spPr bwMode="auto">
          <a:xfrm>
            <a:off x="4140200" y="4037013"/>
            <a:ext cx="938213"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09" name="Text Box 51"/>
          <p:cNvSpPr txBox="1">
            <a:spLocks noChangeArrowheads="1"/>
          </p:cNvSpPr>
          <p:nvPr/>
        </p:nvSpPr>
        <p:spPr bwMode="auto">
          <a:xfrm>
            <a:off x="4283075" y="4025900"/>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Št.let</a:t>
            </a:r>
            <a:endParaRPr lang="en-US" altLang="sl-SI" sz="1200">
              <a:solidFill>
                <a:schemeClr val="tx2"/>
              </a:solidFill>
              <a:latin typeface="Arial" panose="020B0604020202020204" pitchFamily="34" charset="0"/>
            </a:endParaRPr>
          </a:p>
        </p:txBody>
      </p:sp>
      <p:sp>
        <p:nvSpPr>
          <p:cNvPr id="66610" name="Line 52"/>
          <p:cNvSpPr>
            <a:spLocks noChangeShapeType="1"/>
          </p:cNvSpPr>
          <p:nvPr/>
        </p:nvSpPr>
        <p:spPr bwMode="auto">
          <a:xfrm>
            <a:off x="3130550" y="2579688"/>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11" name="AutoShape 53"/>
          <p:cNvSpPr>
            <a:spLocks noChangeArrowheads="1"/>
          </p:cNvSpPr>
          <p:nvPr/>
        </p:nvSpPr>
        <p:spPr bwMode="auto">
          <a:xfrm>
            <a:off x="4211638" y="2203450"/>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6612" name="Line 54"/>
          <p:cNvSpPr>
            <a:spLocks noChangeShapeType="1"/>
          </p:cNvSpPr>
          <p:nvPr/>
        </p:nvSpPr>
        <p:spPr bwMode="auto">
          <a:xfrm>
            <a:off x="5003800" y="2559050"/>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6613" name="Text Box 55"/>
          <p:cNvSpPr txBox="1">
            <a:spLocks noChangeArrowheads="1"/>
          </p:cNvSpPr>
          <p:nvPr/>
        </p:nvSpPr>
        <p:spPr bwMode="auto">
          <a:xfrm>
            <a:off x="4211638" y="2420938"/>
            <a:ext cx="973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Je rojena</a:t>
            </a:r>
            <a:endParaRPr lang="en-US" altLang="sl-SI" sz="1200">
              <a:solidFill>
                <a:schemeClr val="tx2"/>
              </a:solidFill>
              <a:latin typeface="Arial" panose="020B0604020202020204" pitchFamily="34" charset="0"/>
            </a:endParaRPr>
          </a:p>
        </p:txBody>
      </p:sp>
      <p:sp>
        <p:nvSpPr>
          <p:cNvPr id="66614" name="Text Box 56"/>
          <p:cNvSpPr txBox="1">
            <a:spLocks noChangeArrowheads="1"/>
          </p:cNvSpPr>
          <p:nvPr/>
        </p:nvSpPr>
        <p:spPr bwMode="auto">
          <a:xfrm>
            <a:off x="6156325" y="4017963"/>
            <a:ext cx="973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Se nahaja</a:t>
            </a:r>
            <a:endParaRPr lang="en-US" altLang="sl-SI" sz="1200">
              <a:solidFill>
                <a:schemeClr val="tx2"/>
              </a:solidFill>
              <a:latin typeface="Arial" panose="020B0604020202020204" pitchFamily="34" charset="0"/>
            </a:endParaRPr>
          </a:p>
        </p:txBody>
      </p:sp>
      <p:sp>
        <p:nvSpPr>
          <p:cNvPr id="66615" name="Text Box 57"/>
          <p:cNvSpPr txBox="1">
            <a:spLocks noChangeArrowheads="1"/>
          </p:cNvSpPr>
          <p:nvPr/>
        </p:nvSpPr>
        <p:spPr bwMode="auto">
          <a:xfrm>
            <a:off x="3203575" y="229076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(1,1)</a:t>
            </a:r>
            <a:endParaRPr lang="en-US" altLang="sl-SI" sz="1200">
              <a:solidFill>
                <a:schemeClr val="tx2"/>
              </a:solidFill>
              <a:latin typeface="Arial" panose="020B0604020202020204" pitchFamily="34" charset="0"/>
            </a:endParaRPr>
          </a:p>
        </p:txBody>
      </p:sp>
      <p:sp>
        <p:nvSpPr>
          <p:cNvPr id="66616" name="Text Box 58"/>
          <p:cNvSpPr txBox="1">
            <a:spLocks noChangeArrowheads="1"/>
          </p:cNvSpPr>
          <p:nvPr/>
        </p:nvSpPr>
        <p:spPr bwMode="auto">
          <a:xfrm>
            <a:off x="2555875" y="3730625"/>
            <a:ext cx="538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smtClean="0">
                <a:solidFill>
                  <a:schemeClr val="tx2"/>
                </a:solidFill>
                <a:latin typeface="Arial" panose="020B0604020202020204" pitchFamily="34" charset="0"/>
              </a:rPr>
              <a:t>ISA</a:t>
            </a:r>
            <a:endParaRPr lang="en-US" altLang="sl-SI" sz="1200" dirty="0">
              <a:solidFill>
                <a:schemeClr val="tx2"/>
              </a:solidFill>
              <a:latin typeface="Arial" panose="020B0604020202020204" pitchFamily="34" charset="0"/>
            </a:endParaRPr>
          </a:p>
        </p:txBody>
      </p:sp>
      <p:sp>
        <p:nvSpPr>
          <p:cNvPr id="66617" name="Text Box 59"/>
          <p:cNvSpPr txBox="1">
            <a:spLocks noChangeArrowheads="1"/>
          </p:cNvSpPr>
          <p:nvPr/>
        </p:nvSpPr>
        <p:spPr bwMode="auto">
          <a:xfrm>
            <a:off x="5546725" y="2276475"/>
            <a:ext cx="538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18" name="Text Box 60"/>
          <p:cNvSpPr txBox="1">
            <a:spLocks noChangeArrowheads="1"/>
          </p:cNvSpPr>
          <p:nvPr/>
        </p:nvSpPr>
        <p:spPr bwMode="auto">
          <a:xfrm>
            <a:off x="3203575" y="3154363"/>
            <a:ext cx="538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19" name="Text Box 61"/>
          <p:cNvSpPr txBox="1">
            <a:spLocks noChangeArrowheads="1"/>
          </p:cNvSpPr>
          <p:nvPr/>
        </p:nvSpPr>
        <p:spPr bwMode="auto">
          <a:xfrm>
            <a:off x="5580063" y="3141663"/>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20" name="Text Box 62"/>
          <p:cNvSpPr txBox="1">
            <a:spLocks noChangeArrowheads="1"/>
          </p:cNvSpPr>
          <p:nvPr/>
        </p:nvSpPr>
        <p:spPr bwMode="auto">
          <a:xfrm>
            <a:off x="6554788" y="3500438"/>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(1,1)</a:t>
            </a:r>
            <a:endParaRPr lang="en-US" altLang="sl-SI" sz="1200">
              <a:solidFill>
                <a:schemeClr val="tx2"/>
              </a:solidFill>
              <a:latin typeface="Arial" panose="020B0604020202020204" pitchFamily="34" charset="0"/>
            </a:endParaRPr>
          </a:p>
        </p:txBody>
      </p:sp>
      <p:sp>
        <p:nvSpPr>
          <p:cNvPr id="66621" name="Text Box 63"/>
          <p:cNvSpPr txBox="1">
            <a:spLocks noChangeArrowheads="1"/>
          </p:cNvSpPr>
          <p:nvPr/>
        </p:nvSpPr>
        <p:spPr bwMode="auto">
          <a:xfrm>
            <a:off x="6554788" y="4594225"/>
            <a:ext cx="538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(1,n)</a:t>
            </a:r>
            <a:endParaRPr lang="en-US" altLang="sl-SI" sz="1200">
              <a:solidFill>
                <a:schemeClr val="tx2"/>
              </a:solidFill>
              <a:latin typeface="Arial" panose="020B0604020202020204" pitchFamily="34" charset="0"/>
            </a:endParaRPr>
          </a:p>
        </p:txBody>
      </p:sp>
      <p:sp>
        <p:nvSpPr>
          <p:cNvPr id="66622" name="Line 64"/>
          <p:cNvSpPr>
            <a:spLocks noChangeShapeType="1"/>
          </p:cNvSpPr>
          <p:nvPr/>
        </p:nvSpPr>
        <p:spPr bwMode="auto">
          <a:xfrm flipH="1" flipV="1">
            <a:off x="2555875" y="3573463"/>
            <a:ext cx="0"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sp>
        <p:nvSpPr>
          <p:cNvPr id="66624"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dirty="0">
                <a:solidFill>
                  <a:schemeClr val="tx2"/>
                </a:solidFill>
                <a:latin typeface="Arial" panose="020B0604020202020204" pitchFamily="34" charset="0"/>
              </a:rPr>
              <a:t> </a:t>
            </a:r>
            <a:r>
              <a:rPr lang="sl-SI" altLang="sl-SI" sz="4800" dirty="0" smtClean="0">
                <a:solidFill>
                  <a:schemeClr val="tx2"/>
                </a:solidFill>
                <a:latin typeface="Arial" panose="020B0604020202020204" pitchFamily="34" charset="0"/>
              </a:rPr>
              <a:t>Naš primer</a:t>
            </a:r>
            <a:endParaRPr lang="en-US" altLang="sl-SI" dirty="0">
              <a:solidFill>
                <a:schemeClr val="tx2"/>
              </a:solidFill>
              <a:latin typeface="Arial" panose="020B0604020202020204" pitchFamily="34" charset="0"/>
            </a:endParaRPr>
          </a:p>
        </p:txBody>
      </p:sp>
    </p:spTree>
    <p:extLst>
      <p:ext uri="{BB962C8B-B14F-4D97-AF65-F5344CB8AC3E}">
        <p14:creationId xmlns:p14="http://schemas.microsoft.com/office/powerpoint/2010/main" val="4027915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Model Šola</a:t>
            </a:r>
            <a:endParaRPr lang="en-US" dirty="0"/>
          </a:p>
        </p:txBody>
      </p:sp>
      <p:pic>
        <p:nvPicPr>
          <p:cNvPr id="4098" name="Picture 2" descr="http://drenovec.tsckr.si/model/slike/dija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6909701"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88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Model Knjižnica</a:t>
            </a:r>
            <a:endParaRPr lang="en-US" dirty="0"/>
          </a:p>
        </p:txBody>
      </p:sp>
      <p:pic>
        <p:nvPicPr>
          <p:cNvPr id="5122" name="Picture 2" descr="http://drenovec.tsckr.si/model/slike/knj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5238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drenovec.tsckr.si/model/slike/knj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77072"/>
            <a:ext cx="52387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0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en-US" altLang="sl-SI" dirty="0">
              <a:solidFill>
                <a:schemeClr val="tx2"/>
              </a:solidFill>
              <a:latin typeface="Arial" panose="020B0604020202020204" pitchFamily="34" charset="0"/>
            </a:endParaRPr>
          </a:p>
        </p:txBody>
      </p:sp>
      <p:sp>
        <p:nvSpPr>
          <p:cNvPr id="2" name="Title 1"/>
          <p:cNvSpPr>
            <a:spLocks noGrp="1"/>
          </p:cNvSpPr>
          <p:nvPr>
            <p:ph type="title"/>
          </p:nvPr>
        </p:nvSpPr>
        <p:spPr/>
        <p:txBody>
          <a:bodyPr/>
          <a:lstStyle/>
          <a:p>
            <a:r>
              <a:rPr lang="sl-SI" altLang="sl-SI" dirty="0" smtClean="0"/>
              <a:t>Konceptualni nivo načrtovanja</a:t>
            </a:r>
            <a:endParaRPr lang="sl-SI" dirty="0"/>
          </a:p>
        </p:txBody>
      </p:sp>
      <p:sp>
        <p:nvSpPr>
          <p:cNvPr id="5" name="Content Placeholder 4"/>
          <p:cNvSpPr>
            <a:spLocks noGrp="1"/>
          </p:cNvSpPr>
          <p:nvPr>
            <p:ph idx="1"/>
          </p:nvPr>
        </p:nvSpPr>
        <p:spPr/>
        <p:txBody>
          <a:bodyPr/>
          <a:lstStyle/>
          <a:p>
            <a:pPr marL="285750" indent="-285750">
              <a:spcBef>
                <a:spcPct val="50000"/>
              </a:spcBef>
            </a:pPr>
            <a:r>
              <a:rPr lang="sl-SI" altLang="sl-SI" sz="2400" dirty="0" smtClean="0"/>
              <a:t>Na </a:t>
            </a:r>
            <a:r>
              <a:rPr lang="sl-SI" altLang="sl-SI" sz="2400" dirty="0"/>
              <a:t>osnovi opisa </a:t>
            </a:r>
            <a:r>
              <a:rPr lang="sl-SI" altLang="sl-SI" sz="2400" dirty="0" smtClean="0"/>
              <a:t>sistema</a:t>
            </a:r>
          </a:p>
          <a:p>
            <a:pPr marL="285750" indent="-285750">
              <a:spcBef>
                <a:spcPct val="50000"/>
              </a:spcBef>
            </a:pPr>
            <a:r>
              <a:rPr lang="pl-PL" sz="2400" dirty="0" smtClean="0"/>
              <a:t>Na </a:t>
            </a:r>
            <a:r>
              <a:rPr lang="pl-PL" sz="2400" dirty="0"/>
              <a:t>osnovi dokumenta</a:t>
            </a:r>
            <a:endParaRPr lang="en-US" altLang="sl-SI" sz="2400" dirty="0">
              <a:solidFill>
                <a:schemeClr val="tx2"/>
              </a:solidFill>
              <a:latin typeface="Arial" panose="020B0604020202020204" pitchFamily="34" charset="0"/>
            </a:endParaRPr>
          </a:p>
          <a:p>
            <a:endParaRPr lang="sl-SI" dirty="0"/>
          </a:p>
        </p:txBody>
      </p:sp>
    </p:spTree>
    <p:extLst>
      <p:ext uri="{BB962C8B-B14F-4D97-AF65-F5344CB8AC3E}">
        <p14:creationId xmlns:p14="http://schemas.microsoft.com/office/powerpoint/2010/main" val="169074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visual-paradigm.com/VPGallery/img/datamodeling/EntityRelationshipDiagram/Entity-Relationship-Diagram-Sam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84784"/>
            <a:ext cx="4752528" cy="373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Primeri izdelave modelov</a:t>
            </a:r>
            <a:endParaRPr lang="sl-SI" dirty="0"/>
          </a:p>
        </p:txBody>
      </p:sp>
      <p:sp>
        <p:nvSpPr>
          <p:cNvPr id="5" name="Text Placeholder 4"/>
          <p:cNvSpPr>
            <a:spLocks noGrp="1"/>
          </p:cNvSpPr>
          <p:nvPr>
            <p:ph type="body" idx="1"/>
          </p:nvPr>
        </p:nvSpPr>
        <p:spPr/>
        <p:txBody>
          <a:bodyPr/>
          <a:lstStyle/>
          <a:p>
            <a:endParaRPr lang="sl-SI"/>
          </a:p>
        </p:txBody>
      </p:sp>
    </p:spTree>
    <p:extLst>
      <p:ext uri="{BB962C8B-B14F-4D97-AF65-F5344CB8AC3E}">
        <p14:creationId xmlns:p14="http://schemas.microsoft.com/office/powerpoint/2010/main" val="3192968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en-US" altLang="sl-SI" dirty="0">
              <a:solidFill>
                <a:schemeClr val="tx2"/>
              </a:solidFill>
              <a:latin typeface="Arial" panose="020B0604020202020204" pitchFamily="34" charset="0"/>
            </a:endParaRPr>
          </a:p>
        </p:txBody>
      </p:sp>
      <p:sp>
        <p:nvSpPr>
          <p:cNvPr id="2" name="Title 1"/>
          <p:cNvSpPr>
            <a:spLocks noGrp="1"/>
          </p:cNvSpPr>
          <p:nvPr>
            <p:ph type="title"/>
          </p:nvPr>
        </p:nvSpPr>
        <p:spPr/>
        <p:txBody>
          <a:bodyPr/>
          <a:lstStyle/>
          <a:p>
            <a:r>
              <a:rPr lang="sl-SI" altLang="sl-SI" smtClean="0"/>
              <a:t>Konceptualni nivo načrtovanja (na osnovi opisa sistema)</a:t>
            </a:r>
            <a:endParaRPr lang="sl-SI" dirty="0"/>
          </a:p>
        </p:txBody>
      </p:sp>
      <p:sp>
        <p:nvSpPr>
          <p:cNvPr id="5" name="Content Placeholder 4"/>
          <p:cNvSpPr>
            <a:spLocks noGrp="1"/>
          </p:cNvSpPr>
          <p:nvPr>
            <p:ph idx="1"/>
          </p:nvPr>
        </p:nvSpPr>
        <p:spPr/>
        <p:txBody>
          <a:bodyPr/>
          <a:lstStyle/>
          <a:p>
            <a:pPr marL="285750" indent="-285750">
              <a:spcBef>
                <a:spcPct val="50000"/>
              </a:spcBef>
            </a:pPr>
            <a:r>
              <a:rPr lang="sl-SI" altLang="sl-SI" sz="2400" dirty="0">
                <a:solidFill>
                  <a:schemeClr val="tx2"/>
                </a:solidFill>
                <a:latin typeface="Arial" panose="020B0604020202020204" pitchFamily="34" charset="0"/>
              </a:rPr>
              <a:t>enostavno bančno poslovanje</a:t>
            </a:r>
          </a:p>
          <a:p>
            <a:pPr>
              <a:spcBef>
                <a:spcPct val="50000"/>
              </a:spcBef>
              <a:buFontTx/>
              <a:buChar char="•"/>
            </a:pPr>
            <a:r>
              <a:rPr lang="sl-SI" altLang="sl-SI" sz="2400" dirty="0">
                <a:solidFill>
                  <a:schemeClr val="tx2"/>
                </a:solidFill>
                <a:latin typeface="Arial" panose="020B0604020202020204" pitchFamily="34" charset="0"/>
              </a:rPr>
              <a:t> poslovanje transportne organizacije</a:t>
            </a:r>
          </a:p>
          <a:p>
            <a:pPr>
              <a:spcBef>
                <a:spcPct val="50000"/>
              </a:spcBef>
              <a:buFontTx/>
              <a:buChar char="•"/>
            </a:pPr>
            <a:r>
              <a:rPr lang="sl-SI" altLang="sl-SI" sz="2400" dirty="0">
                <a:solidFill>
                  <a:schemeClr val="tx2"/>
                </a:solidFill>
                <a:latin typeface="Arial" panose="020B0604020202020204" pitchFamily="34" charset="0"/>
              </a:rPr>
              <a:t> CD izposojevalnica</a:t>
            </a:r>
          </a:p>
          <a:p>
            <a:pPr>
              <a:spcBef>
                <a:spcPct val="50000"/>
              </a:spcBef>
              <a:buFontTx/>
              <a:buChar char="•"/>
            </a:pPr>
            <a:r>
              <a:rPr lang="sl-SI" altLang="sl-SI" sz="2400" dirty="0">
                <a:solidFill>
                  <a:schemeClr val="tx2"/>
                </a:solidFill>
                <a:latin typeface="Arial" panose="020B0604020202020204" pitchFamily="34" charset="0"/>
              </a:rPr>
              <a:t> GSM </a:t>
            </a:r>
          </a:p>
          <a:p>
            <a:pPr>
              <a:spcBef>
                <a:spcPct val="50000"/>
              </a:spcBef>
              <a:buFontTx/>
              <a:buChar char="•"/>
            </a:pPr>
            <a:r>
              <a:rPr lang="sl-SI" altLang="sl-SI" sz="2400" dirty="0">
                <a:solidFill>
                  <a:schemeClr val="tx2"/>
                </a:solidFill>
                <a:latin typeface="Arial" panose="020B0604020202020204" pitchFamily="34" charset="0"/>
              </a:rPr>
              <a:t> športno tekmovanje (Planica, Formula1)</a:t>
            </a:r>
          </a:p>
          <a:p>
            <a:pPr>
              <a:spcBef>
                <a:spcPct val="50000"/>
              </a:spcBef>
              <a:buFontTx/>
              <a:buChar char="•"/>
            </a:pPr>
            <a:r>
              <a:rPr lang="sl-SI" altLang="sl-SI" sz="2400" dirty="0">
                <a:solidFill>
                  <a:schemeClr val="tx2"/>
                </a:solidFill>
                <a:latin typeface="Arial" panose="020B0604020202020204" pitchFamily="34" charset="0"/>
              </a:rPr>
              <a:t> ...</a:t>
            </a:r>
            <a:endParaRPr lang="en-US" altLang="sl-SI" sz="2400" dirty="0">
              <a:solidFill>
                <a:schemeClr val="tx2"/>
              </a:solidFill>
              <a:latin typeface="Arial" panose="020B0604020202020204" pitchFamily="34" charset="0"/>
            </a:endParaRPr>
          </a:p>
          <a:p>
            <a:pPr>
              <a:spcBef>
                <a:spcPct val="50000"/>
              </a:spcBef>
              <a:buFontTx/>
              <a:buChar char="•"/>
            </a:pPr>
            <a:endParaRPr lang="en-US" altLang="sl-SI" sz="2400" dirty="0">
              <a:solidFill>
                <a:schemeClr val="tx2"/>
              </a:solidFill>
              <a:latin typeface="Arial" panose="020B0604020202020204" pitchFamily="34" charset="0"/>
            </a:endParaRPr>
          </a:p>
          <a:p>
            <a:endParaRPr lang="sl-SI"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en-US" altLang="sl-SI" dirty="0">
              <a:solidFill>
                <a:schemeClr val="tx2"/>
              </a:solidFill>
              <a:latin typeface="Arial" panose="020B0604020202020204" pitchFamily="34" charset="0"/>
            </a:endParaRPr>
          </a:p>
        </p:txBody>
      </p:sp>
      <p:sp>
        <p:nvSpPr>
          <p:cNvPr id="4" name="Title 3"/>
          <p:cNvSpPr>
            <a:spLocks noGrp="1"/>
          </p:cNvSpPr>
          <p:nvPr>
            <p:ph type="title"/>
          </p:nvPr>
        </p:nvSpPr>
        <p:spPr/>
        <p:txBody>
          <a:bodyPr/>
          <a:lstStyle/>
          <a:p>
            <a:r>
              <a:rPr lang="sl-SI" altLang="sl-SI" dirty="0" smtClean="0"/>
              <a:t>Konceptualni nivo načrtovanja (na osnovi dokumenta)                     </a:t>
            </a:r>
            <a:endParaRPr lang="sl-SI" dirty="0"/>
          </a:p>
        </p:txBody>
      </p:sp>
      <p:pic>
        <p:nvPicPr>
          <p:cNvPr id="6" name="Picture 2" descr="http://sobotainfo.com/sites/default/files/pictures/544f356b6dc368e929ea3deea192a4e71375688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456384" cy="2167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slo-tech.com/45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8760"/>
            <a:ext cx="3118047" cy="475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691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Konceptualni </a:t>
            </a:r>
            <a:r>
              <a:rPr lang="pl-PL" dirty="0"/>
              <a:t>nivo </a:t>
            </a:r>
            <a:r>
              <a:rPr lang="pl-PL" dirty="0" smtClean="0"/>
              <a:t>načrtovanja </a:t>
            </a:r>
            <a:r>
              <a:rPr lang="pl-PL" dirty="0"/>
              <a:t>(na osnovi dokumenta) </a:t>
            </a:r>
            <a:endParaRPr lang="sl-SI" dirty="0"/>
          </a:p>
        </p:txBody>
      </p:sp>
      <p:sp>
        <p:nvSpPr>
          <p:cNvPr id="3" name="Content Placeholder 2"/>
          <p:cNvSpPr>
            <a:spLocks noGrp="1"/>
          </p:cNvSpPr>
          <p:nvPr>
            <p:ph idx="1"/>
          </p:nvPr>
        </p:nvSpPr>
        <p:spPr/>
        <p:txBody>
          <a:bodyPr/>
          <a:lstStyle/>
          <a:p>
            <a:r>
              <a:rPr lang="sl-SI" altLang="sl-SI" dirty="0"/>
              <a:t>napoved za odmero dohodnine</a:t>
            </a:r>
          </a:p>
          <a:p>
            <a:r>
              <a:rPr lang="sl-SI" altLang="sl-SI" dirty="0" smtClean="0"/>
              <a:t>obvestilo </a:t>
            </a:r>
            <a:r>
              <a:rPr lang="sl-SI" altLang="sl-SI" dirty="0"/>
              <a:t>o učnem uspehu </a:t>
            </a:r>
            <a:r>
              <a:rPr lang="sl-SI" altLang="sl-SI" dirty="0" smtClean="0"/>
              <a:t>študenta</a:t>
            </a:r>
            <a:endParaRPr lang="sl-SI" altLang="sl-SI" dirty="0"/>
          </a:p>
          <a:p>
            <a:r>
              <a:rPr lang="sl-SI" altLang="sl-SI" dirty="0" smtClean="0"/>
              <a:t>osebna </a:t>
            </a:r>
            <a:r>
              <a:rPr lang="sl-SI" altLang="sl-SI" dirty="0"/>
              <a:t>izkaznica (evidenca prebivalstva)</a:t>
            </a:r>
          </a:p>
          <a:p>
            <a:r>
              <a:rPr lang="sl-SI" altLang="sl-SI" dirty="0"/>
              <a:t> ….</a:t>
            </a:r>
            <a:endParaRPr lang="en-US" altLang="sl-SI" dirty="0"/>
          </a:p>
          <a:p>
            <a:pPr marL="0" indent="0">
              <a:buNone/>
            </a:pPr>
            <a:endParaRPr lang="en-US" altLang="sl-S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9" name="Picture 5" descr="Diagra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1863725"/>
            <a:ext cx="55054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sl-SI" dirty="0" smtClean="0"/>
              <a:t> Osebna izkaznica</a:t>
            </a:r>
            <a:endParaRPr lang="sl-SI"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smtClean="0"/>
              <a:t> Ocene</a:t>
            </a:r>
            <a:endParaRPr lang="sl-SI" dirty="0"/>
          </a:p>
        </p:txBody>
      </p:sp>
      <p:pic>
        <p:nvPicPr>
          <p:cNvPr id="4" name="Picture 5" descr="Diagram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2788"/>
            <a:ext cx="5791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942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endParaRPr lang="en-US" altLang="sl-SI" dirty="0">
              <a:solidFill>
                <a:schemeClr val="tx2"/>
              </a:solidFill>
              <a:latin typeface="Arial" panose="020B0604020202020204" pitchFamily="34" charset="0"/>
            </a:endParaRPr>
          </a:p>
        </p:txBody>
      </p:sp>
      <p:sp>
        <p:nvSpPr>
          <p:cNvPr id="4" name="Title 3"/>
          <p:cNvSpPr>
            <a:spLocks noGrp="1"/>
          </p:cNvSpPr>
          <p:nvPr>
            <p:ph type="title"/>
          </p:nvPr>
        </p:nvSpPr>
        <p:spPr/>
        <p:txBody>
          <a:bodyPr/>
          <a:lstStyle/>
          <a:p>
            <a:r>
              <a:rPr lang="sl-SI" altLang="sl-SI" dirty="0" smtClean="0"/>
              <a:t>Konceptualni nivo načrtovanja (na osnovi opisa sistema)                     </a:t>
            </a:r>
            <a:endParaRPr lang="sl-SI" dirty="0"/>
          </a:p>
        </p:txBody>
      </p:sp>
      <p:sp>
        <p:nvSpPr>
          <p:cNvPr id="7" name="Content Placeholder 6"/>
          <p:cNvSpPr>
            <a:spLocks noGrp="1"/>
          </p:cNvSpPr>
          <p:nvPr>
            <p:ph idx="1"/>
          </p:nvPr>
        </p:nvSpPr>
        <p:spPr/>
        <p:txBody>
          <a:bodyPr/>
          <a:lstStyle/>
          <a:p>
            <a:pPr marL="0" indent="0">
              <a:buNone/>
            </a:pPr>
            <a:r>
              <a:rPr lang="sl-SI" altLang="sl-SI" dirty="0" smtClean="0"/>
              <a:t>Podan je naslednji opis sistema. </a:t>
            </a:r>
          </a:p>
          <a:p>
            <a:pPr marL="342900" lvl="1" indent="0">
              <a:buNone/>
            </a:pPr>
            <a:r>
              <a:rPr lang="sl-SI" altLang="sl-SI" dirty="0" smtClean="0"/>
              <a:t>Obstajajo osebe, ki jih opišemo z imenom, priimkom, starostjo, krajem bivanja in krajem rojstva. Osebe so lahko moškega in ženskega spola. Za moške nas zanima še vojaški čin, če ga ima, za ženske pa dekliški priimek. Za kraj nas zanima še čas bivanja v kraju (leta bivanja) in število prebivalstva. Tako za kraj rojstva kot tudi kraj bivanja, nas zanima država v kateri se nahaja(jo). Poleg imena države nas zanima še število prebivalstva države.</a:t>
            </a:r>
          </a:p>
          <a:p>
            <a:pPr marL="0" indent="0">
              <a:buNone/>
            </a:pPr>
            <a:endParaRPr lang="sl-SI" altLang="sl-SI" dirty="0" smtClean="0"/>
          </a:p>
          <a:p>
            <a:pPr marL="0" indent="0">
              <a:buNone/>
            </a:pPr>
            <a:r>
              <a:rPr lang="sl-SI" altLang="sl-SI" dirty="0" smtClean="0"/>
              <a:t>Izdelajmo konceptualni model </a:t>
            </a:r>
            <a:endParaRPr lang="en-US" altLang="sl-SI" dirty="0" smtClean="0"/>
          </a:p>
          <a:p>
            <a:endParaRPr lang="sl-S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055813" y="2408238"/>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5" name="Line 6"/>
          <p:cNvSpPr>
            <a:spLocks noChangeShapeType="1"/>
          </p:cNvSpPr>
          <p:nvPr/>
        </p:nvSpPr>
        <p:spPr bwMode="auto">
          <a:xfrm>
            <a:off x="3130550" y="3402013"/>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 name="AutoShape 7"/>
          <p:cNvSpPr>
            <a:spLocks noChangeArrowheads="1"/>
          </p:cNvSpPr>
          <p:nvPr/>
        </p:nvSpPr>
        <p:spPr bwMode="auto">
          <a:xfrm>
            <a:off x="4211638" y="3025775"/>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7" name="Rectangle 8"/>
          <p:cNvSpPr>
            <a:spLocks noChangeArrowheads="1"/>
          </p:cNvSpPr>
          <p:nvPr/>
        </p:nvSpPr>
        <p:spPr bwMode="auto">
          <a:xfrm>
            <a:off x="6084888" y="2349500"/>
            <a:ext cx="1076325" cy="1165225"/>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8" name="Line 9"/>
          <p:cNvSpPr>
            <a:spLocks noChangeShapeType="1"/>
          </p:cNvSpPr>
          <p:nvPr/>
        </p:nvSpPr>
        <p:spPr bwMode="auto">
          <a:xfrm>
            <a:off x="5003800" y="3381375"/>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9" name="Text Box 10"/>
          <p:cNvSpPr txBox="1">
            <a:spLocks noChangeArrowheads="1"/>
          </p:cNvSpPr>
          <p:nvPr/>
        </p:nvSpPr>
        <p:spPr bwMode="auto">
          <a:xfrm>
            <a:off x="2195513" y="2781300"/>
            <a:ext cx="75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OSEBA</a:t>
            </a:r>
            <a:endParaRPr lang="en-US" altLang="sl-SI" sz="1200">
              <a:solidFill>
                <a:schemeClr val="tx2"/>
              </a:solidFill>
              <a:latin typeface="Arial" panose="020B0604020202020204" pitchFamily="34" charset="0"/>
            </a:endParaRPr>
          </a:p>
        </p:txBody>
      </p:sp>
      <p:sp>
        <p:nvSpPr>
          <p:cNvPr id="10" name="Text Box 11"/>
          <p:cNvSpPr txBox="1">
            <a:spLocks noChangeArrowheads="1"/>
          </p:cNvSpPr>
          <p:nvPr/>
        </p:nvSpPr>
        <p:spPr bwMode="auto">
          <a:xfrm>
            <a:off x="4211638" y="3213100"/>
            <a:ext cx="9731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smtClean="0">
                <a:solidFill>
                  <a:schemeClr val="tx2"/>
                </a:solidFill>
                <a:latin typeface="Arial" panose="020B0604020202020204" pitchFamily="34" charset="0"/>
              </a:rPr>
              <a:t>    biva</a:t>
            </a:r>
            <a:endParaRPr lang="en-US" altLang="sl-SI" sz="1200" dirty="0">
              <a:solidFill>
                <a:schemeClr val="tx2"/>
              </a:solidFill>
              <a:latin typeface="Arial" panose="020B0604020202020204" pitchFamily="34" charset="0"/>
            </a:endParaRPr>
          </a:p>
        </p:txBody>
      </p:sp>
      <p:sp>
        <p:nvSpPr>
          <p:cNvPr id="11" name="Text Box 12"/>
          <p:cNvSpPr txBox="1">
            <a:spLocks noChangeArrowheads="1"/>
          </p:cNvSpPr>
          <p:nvPr/>
        </p:nvSpPr>
        <p:spPr bwMode="auto">
          <a:xfrm>
            <a:off x="6227763" y="2636838"/>
            <a:ext cx="755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smtClean="0">
                <a:solidFill>
                  <a:schemeClr val="tx2"/>
                </a:solidFill>
                <a:latin typeface="Arial" panose="020B0604020202020204" pitchFamily="34" charset="0"/>
              </a:rPr>
              <a:t>KRAJ</a:t>
            </a:r>
            <a:endParaRPr lang="en-US" altLang="sl-SI" sz="1200" dirty="0">
              <a:solidFill>
                <a:schemeClr val="tx2"/>
              </a:solidFill>
              <a:latin typeface="Arial" panose="020B0604020202020204" pitchFamily="34" charset="0"/>
            </a:endParaRPr>
          </a:p>
        </p:txBody>
      </p:sp>
      <p:sp>
        <p:nvSpPr>
          <p:cNvPr id="12" name="Line 13"/>
          <p:cNvSpPr>
            <a:spLocks noChangeShapeType="1"/>
          </p:cNvSpPr>
          <p:nvPr/>
        </p:nvSpPr>
        <p:spPr bwMode="auto">
          <a:xfrm flipV="1">
            <a:off x="6588125" y="3514725"/>
            <a:ext cx="0" cy="273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3" name="AutoShape 14"/>
          <p:cNvSpPr>
            <a:spLocks noChangeArrowheads="1"/>
          </p:cNvSpPr>
          <p:nvPr/>
        </p:nvSpPr>
        <p:spPr bwMode="auto">
          <a:xfrm>
            <a:off x="6172200" y="3787775"/>
            <a:ext cx="811213"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14" name="Line 15"/>
          <p:cNvSpPr>
            <a:spLocks noChangeShapeType="1"/>
          </p:cNvSpPr>
          <p:nvPr/>
        </p:nvSpPr>
        <p:spPr bwMode="auto">
          <a:xfrm>
            <a:off x="6588125" y="4468813"/>
            <a:ext cx="0" cy="387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5" name="Rectangle 16"/>
          <p:cNvSpPr>
            <a:spLocks noChangeArrowheads="1"/>
          </p:cNvSpPr>
          <p:nvPr/>
        </p:nvSpPr>
        <p:spPr bwMode="auto">
          <a:xfrm>
            <a:off x="6103938" y="4856163"/>
            <a:ext cx="1076325" cy="877887"/>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16" name="Text Box 17"/>
          <p:cNvSpPr txBox="1">
            <a:spLocks noChangeArrowheads="1"/>
          </p:cNvSpPr>
          <p:nvPr/>
        </p:nvSpPr>
        <p:spPr bwMode="auto">
          <a:xfrm rot="10800000" flipV="1">
            <a:off x="6227763" y="517048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smtClean="0">
                <a:solidFill>
                  <a:schemeClr val="tx2"/>
                </a:solidFill>
                <a:latin typeface="Arial" panose="020B0604020202020204" pitchFamily="34" charset="0"/>
              </a:rPr>
              <a:t>DRZAVA</a:t>
            </a:r>
            <a:endParaRPr lang="en-US" altLang="sl-SI" sz="1200" dirty="0">
              <a:solidFill>
                <a:schemeClr val="tx2"/>
              </a:solidFill>
              <a:latin typeface="Arial" panose="020B0604020202020204" pitchFamily="34" charset="0"/>
            </a:endParaRPr>
          </a:p>
        </p:txBody>
      </p:sp>
      <p:sp>
        <p:nvSpPr>
          <p:cNvPr id="17" name="Rectangle 18"/>
          <p:cNvSpPr>
            <a:spLocks noChangeArrowheads="1"/>
          </p:cNvSpPr>
          <p:nvPr/>
        </p:nvSpPr>
        <p:spPr bwMode="auto">
          <a:xfrm>
            <a:off x="1303338" y="4468813"/>
            <a:ext cx="1076325" cy="830262"/>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18" name="Rectangle 19"/>
          <p:cNvSpPr>
            <a:spLocks noChangeArrowheads="1"/>
          </p:cNvSpPr>
          <p:nvPr/>
        </p:nvSpPr>
        <p:spPr bwMode="auto">
          <a:xfrm>
            <a:off x="2593975" y="4468813"/>
            <a:ext cx="1076325" cy="830262"/>
          </a:xfrm>
          <a:prstGeom prst="rect">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19" name="Line 20"/>
          <p:cNvSpPr>
            <a:spLocks noChangeShapeType="1"/>
          </p:cNvSpPr>
          <p:nvPr/>
        </p:nvSpPr>
        <p:spPr bwMode="auto">
          <a:xfrm>
            <a:off x="2038350" y="3970338"/>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0" name="Line 21"/>
          <p:cNvSpPr>
            <a:spLocks noChangeShapeType="1"/>
          </p:cNvSpPr>
          <p:nvPr/>
        </p:nvSpPr>
        <p:spPr bwMode="auto">
          <a:xfrm flipV="1">
            <a:off x="3117850" y="3970338"/>
            <a:ext cx="0"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1" name="Line 22"/>
          <p:cNvSpPr>
            <a:spLocks noChangeShapeType="1"/>
          </p:cNvSpPr>
          <p:nvPr/>
        </p:nvSpPr>
        <p:spPr bwMode="auto">
          <a:xfrm flipV="1">
            <a:off x="2054225" y="3970338"/>
            <a:ext cx="1588" cy="498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2" name="Text Box 23"/>
          <p:cNvSpPr txBox="1">
            <a:spLocks noChangeArrowheads="1"/>
          </p:cNvSpPr>
          <p:nvPr/>
        </p:nvSpPr>
        <p:spPr bwMode="auto">
          <a:xfrm>
            <a:off x="2700338" y="4738688"/>
            <a:ext cx="933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ZENSKA</a:t>
            </a:r>
            <a:endParaRPr lang="en-US" altLang="sl-SI" sz="1200">
              <a:solidFill>
                <a:schemeClr val="tx2"/>
              </a:solidFill>
              <a:latin typeface="Arial" panose="020B0604020202020204" pitchFamily="34" charset="0"/>
            </a:endParaRPr>
          </a:p>
        </p:txBody>
      </p:sp>
      <p:sp>
        <p:nvSpPr>
          <p:cNvPr id="23" name="Text Box 24"/>
          <p:cNvSpPr txBox="1">
            <a:spLocks noChangeArrowheads="1"/>
          </p:cNvSpPr>
          <p:nvPr/>
        </p:nvSpPr>
        <p:spPr bwMode="auto">
          <a:xfrm>
            <a:off x="1476375" y="4724400"/>
            <a:ext cx="755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MOSKI</a:t>
            </a:r>
            <a:endParaRPr lang="en-US" altLang="sl-SI" sz="1200">
              <a:solidFill>
                <a:schemeClr val="tx2"/>
              </a:solidFill>
              <a:latin typeface="Arial" panose="020B0604020202020204" pitchFamily="34" charset="0"/>
            </a:endParaRPr>
          </a:p>
        </p:txBody>
      </p:sp>
      <p:sp>
        <p:nvSpPr>
          <p:cNvPr id="24" name="Line 25"/>
          <p:cNvSpPr>
            <a:spLocks noChangeShapeType="1"/>
          </p:cNvSpPr>
          <p:nvPr/>
        </p:nvSpPr>
        <p:spPr bwMode="auto">
          <a:xfrm>
            <a:off x="1479550" y="2781300"/>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5" name="Oval 26"/>
          <p:cNvSpPr>
            <a:spLocks noChangeArrowheads="1"/>
          </p:cNvSpPr>
          <p:nvPr/>
        </p:nvSpPr>
        <p:spPr bwMode="auto">
          <a:xfrm>
            <a:off x="466725" y="26384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26" name="Line 27"/>
          <p:cNvSpPr>
            <a:spLocks noChangeShapeType="1"/>
          </p:cNvSpPr>
          <p:nvPr/>
        </p:nvSpPr>
        <p:spPr bwMode="auto">
          <a:xfrm>
            <a:off x="1479550" y="3282950"/>
            <a:ext cx="571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7" name="Oval 28"/>
          <p:cNvSpPr>
            <a:spLocks noChangeArrowheads="1"/>
          </p:cNvSpPr>
          <p:nvPr/>
        </p:nvSpPr>
        <p:spPr bwMode="auto">
          <a:xfrm>
            <a:off x="466725" y="314166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28" name="Text Box 29"/>
          <p:cNvSpPr txBox="1">
            <a:spLocks noChangeArrowheads="1"/>
          </p:cNvSpPr>
          <p:nvPr/>
        </p:nvSpPr>
        <p:spPr bwMode="auto">
          <a:xfrm>
            <a:off x="539750" y="3130550"/>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Starost</a:t>
            </a:r>
            <a:endParaRPr lang="en-US" altLang="sl-SI" sz="1200">
              <a:solidFill>
                <a:schemeClr val="tx2"/>
              </a:solidFill>
              <a:latin typeface="Arial" panose="020B0604020202020204" pitchFamily="34" charset="0"/>
            </a:endParaRPr>
          </a:p>
        </p:txBody>
      </p:sp>
      <p:sp>
        <p:nvSpPr>
          <p:cNvPr id="29" name="Text Box 30"/>
          <p:cNvSpPr txBox="1">
            <a:spLocks noChangeArrowheads="1"/>
          </p:cNvSpPr>
          <p:nvPr/>
        </p:nvSpPr>
        <p:spPr bwMode="auto">
          <a:xfrm>
            <a:off x="395288" y="2627313"/>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Ime,priimek</a:t>
            </a:r>
            <a:endParaRPr lang="en-US" altLang="sl-SI" sz="1200" u="sng">
              <a:solidFill>
                <a:schemeClr val="tx2"/>
              </a:solidFill>
              <a:latin typeface="Arial" panose="020B0604020202020204" pitchFamily="34" charset="0"/>
            </a:endParaRPr>
          </a:p>
        </p:txBody>
      </p:sp>
      <p:sp>
        <p:nvSpPr>
          <p:cNvPr id="30" name="Line 31"/>
          <p:cNvSpPr>
            <a:spLocks noChangeShapeType="1"/>
          </p:cNvSpPr>
          <p:nvPr/>
        </p:nvSpPr>
        <p:spPr bwMode="auto">
          <a:xfrm>
            <a:off x="1120775" y="4865688"/>
            <a:ext cx="182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32" name="Line 34"/>
          <p:cNvSpPr>
            <a:spLocks noChangeShapeType="1"/>
          </p:cNvSpPr>
          <p:nvPr/>
        </p:nvSpPr>
        <p:spPr bwMode="auto">
          <a:xfrm flipV="1">
            <a:off x="7180263" y="2590800"/>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33" name="Oval 35"/>
          <p:cNvSpPr>
            <a:spLocks noChangeArrowheads="1"/>
          </p:cNvSpPr>
          <p:nvPr/>
        </p:nvSpPr>
        <p:spPr bwMode="auto">
          <a:xfrm>
            <a:off x="7566025" y="24479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34" name="Text Box 36"/>
          <p:cNvSpPr txBox="1">
            <a:spLocks noChangeArrowheads="1"/>
          </p:cNvSpPr>
          <p:nvPr/>
        </p:nvSpPr>
        <p:spPr bwMode="auto">
          <a:xfrm>
            <a:off x="7667625" y="2433638"/>
            <a:ext cx="908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35" name="Line 37"/>
          <p:cNvSpPr>
            <a:spLocks noChangeShapeType="1"/>
          </p:cNvSpPr>
          <p:nvPr/>
        </p:nvSpPr>
        <p:spPr bwMode="auto">
          <a:xfrm flipV="1">
            <a:off x="7164388" y="3238500"/>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36" name="Oval 38"/>
          <p:cNvSpPr>
            <a:spLocks noChangeArrowheads="1"/>
          </p:cNvSpPr>
          <p:nvPr/>
        </p:nvSpPr>
        <p:spPr bwMode="auto">
          <a:xfrm>
            <a:off x="7550150" y="309562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37" name="Line 39"/>
          <p:cNvSpPr>
            <a:spLocks noChangeShapeType="1"/>
          </p:cNvSpPr>
          <p:nvPr/>
        </p:nvSpPr>
        <p:spPr bwMode="auto">
          <a:xfrm flipV="1">
            <a:off x="7180263" y="5610225"/>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38" name="Oval 40"/>
          <p:cNvSpPr>
            <a:spLocks noChangeArrowheads="1"/>
          </p:cNvSpPr>
          <p:nvPr/>
        </p:nvSpPr>
        <p:spPr bwMode="auto">
          <a:xfrm>
            <a:off x="7524750" y="5472113"/>
            <a:ext cx="1009650"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39" name="Line 41"/>
          <p:cNvSpPr>
            <a:spLocks noChangeShapeType="1"/>
          </p:cNvSpPr>
          <p:nvPr/>
        </p:nvSpPr>
        <p:spPr bwMode="auto">
          <a:xfrm flipV="1">
            <a:off x="7180263" y="5173663"/>
            <a:ext cx="385762"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0" name="Oval 42"/>
          <p:cNvSpPr>
            <a:spLocks noChangeArrowheads="1"/>
          </p:cNvSpPr>
          <p:nvPr/>
        </p:nvSpPr>
        <p:spPr bwMode="auto">
          <a:xfrm>
            <a:off x="7524750" y="50419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43" name="Text Box 45"/>
          <p:cNvSpPr txBox="1">
            <a:spLocks noChangeArrowheads="1"/>
          </p:cNvSpPr>
          <p:nvPr/>
        </p:nvSpPr>
        <p:spPr bwMode="auto">
          <a:xfrm>
            <a:off x="7667625" y="3068638"/>
            <a:ext cx="908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sp>
        <p:nvSpPr>
          <p:cNvPr id="44" name="Text Box 46"/>
          <p:cNvSpPr txBox="1">
            <a:spLocks noChangeArrowheads="1"/>
          </p:cNvSpPr>
          <p:nvPr/>
        </p:nvSpPr>
        <p:spPr bwMode="auto">
          <a:xfrm>
            <a:off x="7596188" y="5027613"/>
            <a:ext cx="979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u="sng">
                <a:solidFill>
                  <a:schemeClr val="tx2"/>
                </a:solidFill>
                <a:latin typeface="Arial" panose="020B0604020202020204" pitchFamily="34" charset="0"/>
              </a:rPr>
              <a:t>Ime</a:t>
            </a:r>
            <a:endParaRPr lang="en-US" altLang="sl-SI" sz="1200" u="sng">
              <a:solidFill>
                <a:schemeClr val="tx2"/>
              </a:solidFill>
              <a:latin typeface="Arial" panose="020B0604020202020204" pitchFamily="34" charset="0"/>
            </a:endParaRPr>
          </a:p>
        </p:txBody>
      </p:sp>
      <p:sp>
        <p:nvSpPr>
          <p:cNvPr id="45" name="Text Box 47"/>
          <p:cNvSpPr txBox="1">
            <a:spLocks noChangeArrowheads="1"/>
          </p:cNvSpPr>
          <p:nvPr/>
        </p:nvSpPr>
        <p:spPr bwMode="auto">
          <a:xfrm>
            <a:off x="7624763" y="5445125"/>
            <a:ext cx="1050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št.preb.</a:t>
            </a:r>
            <a:endParaRPr lang="en-US" altLang="sl-SI" sz="1200">
              <a:solidFill>
                <a:schemeClr val="tx2"/>
              </a:solidFill>
              <a:latin typeface="Arial" panose="020B0604020202020204" pitchFamily="34" charset="0"/>
            </a:endParaRPr>
          </a:p>
        </p:txBody>
      </p:sp>
      <p:grpSp>
        <p:nvGrpSpPr>
          <p:cNvPr id="65" name="Group 64"/>
          <p:cNvGrpSpPr/>
          <p:nvPr/>
        </p:nvGrpSpPr>
        <p:grpSpPr>
          <a:xfrm>
            <a:off x="3681413" y="4714875"/>
            <a:ext cx="1754187" cy="274638"/>
            <a:chOff x="3681413" y="4714875"/>
            <a:chExt cx="1754187" cy="274638"/>
          </a:xfrm>
        </p:grpSpPr>
        <p:sp>
          <p:nvSpPr>
            <p:cNvPr id="41" name="Line 43"/>
            <p:cNvSpPr>
              <a:spLocks noChangeShapeType="1"/>
            </p:cNvSpPr>
            <p:nvPr/>
          </p:nvSpPr>
          <p:spPr bwMode="auto">
            <a:xfrm flipV="1">
              <a:off x="3681413" y="4854575"/>
              <a:ext cx="385762"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2" name="Oval 44"/>
            <p:cNvSpPr>
              <a:spLocks noChangeArrowheads="1"/>
            </p:cNvSpPr>
            <p:nvPr/>
          </p:nvSpPr>
          <p:spPr bwMode="auto">
            <a:xfrm>
              <a:off x="4067175" y="4724400"/>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46" name="Text Box 48"/>
            <p:cNvSpPr txBox="1">
              <a:spLocks noChangeArrowheads="1"/>
            </p:cNvSpPr>
            <p:nvPr/>
          </p:nvSpPr>
          <p:spPr bwMode="auto">
            <a:xfrm>
              <a:off x="4067175" y="4714875"/>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err="1">
                  <a:solidFill>
                    <a:schemeClr val="tx2"/>
                  </a:solidFill>
                  <a:latin typeface="Arial" panose="020B0604020202020204" pitchFamily="34" charset="0"/>
                </a:rPr>
                <a:t>dek.priimek</a:t>
              </a:r>
              <a:endParaRPr lang="en-US" altLang="sl-SI" sz="1200" dirty="0">
                <a:solidFill>
                  <a:schemeClr val="tx2"/>
                </a:solidFill>
                <a:latin typeface="Arial" panose="020B0604020202020204" pitchFamily="34" charset="0"/>
              </a:endParaRPr>
            </a:p>
          </p:txBody>
        </p:sp>
      </p:grpSp>
      <p:sp>
        <p:nvSpPr>
          <p:cNvPr id="47" name="Line 49"/>
          <p:cNvSpPr>
            <a:spLocks noChangeShapeType="1"/>
          </p:cNvSpPr>
          <p:nvPr/>
        </p:nvSpPr>
        <p:spPr bwMode="auto">
          <a:xfrm>
            <a:off x="4597400" y="3716338"/>
            <a:ext cx="0" cy="309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8" name="Oval 50"/>
          <p:cNvSpPr>
            <a:spLocks noChangeArrowheads="1"/>
          </p:cNvSpPr>
          <p:nvPr/>
        </p:nvSpPr>
        <p:spPr bwMode="auto">
          <a:xfrm>
            <a:off x="4140200" y="4037013"/>
            <a:ext cx="938213" cy="261937"/>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49" name="Text Box 51"/>
          <p:cNvSpPr txBox="1">
            <a:spLocks noChangeArrowheads="1"/>
          </p:cNvSpPr>
          <p:nvPr/>
        </p:nvSpPr>
        <p:spPr bwMode="auto">
          <a:xfrm>
            <a:off x="4283075" y="4025900"/>
            <a:ext cx="1368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Št.let</a:t>
            </a:r>
            <a:endParaRPr lang="en-US" altLang="sl-SI" sz="1200">
              <a:solidFill>
                <a:schemeClr val="tx2"/>
              </a:solidFill>
              <a:latin typeface="Arial" panose="020B0604020202020204" pitchFamily="34" charset="0"/>
            </a:endParaRPr>
          </a:p>
        </p:txBody>
      </p:sp>
      <p:sp>
        <p:nvSpPr>
          <p:cNvPr id="50" name="Line 52"/>
          <p:cNvSpPr>
            <a:spLocks noChangeShapeType="1"/>
          </p:cNvSpPr>
          <p:nvPr/>
        </p:nvSpPr>
        <p:spPr bwMode="auto">
          <a:xfrm>
            <a:off x="3130550" y="2579688"/>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1" name="AutoShape 53"/>
          <p:cNvSpPr>
            <a:spLocks noChangeArrowheads="1"/>
          </p:cNvSpPr>
          <p:nvPr/>
        </p:nvSpPr>
        <p:spPr bwMode="auto">
          <a:xfrm>
            <a:off x="4211638" y="2203450"/>
            <a:ext cx="811212" cy="720725"/>
          </a:xfrm>
          <a:prstGeom prst="diamond">
            <a:avLst/>
          </a:prstGeom>
          <a:solidFill>
            <a:srgbClr val="DDDDDD"/>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52" name="Line 54"/>
          <p:cNvSpPr>
            <a:spLocks noChangeShapeType="1"/>
          </p:cNvSpPr>
          <p:nvPr/>
        </p:nvSpPr>
        <p:spPr bwMode="auto">
          <a:xfrm>
            <a:off x="5003800" y="2559050"/>
            <a:ext cx="10810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53" name="Text Box 55"/>
          <p:cNvSpPr txBox="1">
            <a:spLocks noChangeArrowheads="1"/>
          </p:cNvSpPr>
          <p:nvPr/>
        </p:nvSpPr>
        <p:spPr bwMode="auto">
          <a:xfrm>
            <a:off x="4211638" y="2420938"/>
            <a:ext cx="973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Je rojena</a:t>
            </a:r>
            <a:endParaRPr lang="en-US" altLang="sl-SI" sz="1200">
              <a:solidFill>
                <a:schemeClr val="tx2"/>
              </a:solidFill>
              <a:latin typeface="Arial" panose="020B0604020202020204" pitchFamily="34" charset="0"/>
            </a:endParaRPr>
          </a:p>
        </p:txBody>
      </p:sp>
      <p:sp>
        <p:nvSpPr>
          <p:cNvPr id="54" name="Text Box 56"/>
          <p:cNvSpPr txBox="1">
            <a:spLocks noChangeArrowheads="1"/>
          </p:cNvSpPr>
          <p:nvPr/>
        </p:nvSpPr>
        <p:spPr bwMode="auto">
          <a:xfrm>
            <a:off x="6156325" y="4017963"/>
            <a:ext cx="973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a:solidFill>
                  <a:schemeClr val="tx2"/>
                </a:solidFill>
                <a:latin typeface="Arial" panose="020B0604020202020204" pitchFamily="34" charset="0"/>
              </a:rPr>
              <a:t>Se nahaja</a:t>
            </a:r>
            <a:endParaRPr lang="en-US" altLang="sl-SI" sz="1200">
              <a:solidFill>
                <a:schemeClr val="tx2"/>
              </a:solidFill>
              <a:latin typeface="Arial" panose="020B0604020202020204" pitchFamily="34" charset="0"/>
            </a:endParaRPr>
          </a:p>
        </p:txBody>
      </p:sp>
      <p:sp>
        <p:nvSpPr>
          <p:cNvPr id="56" name="Text Box 58"/>
          <p:cNvSpPr txBox="1">
            <a:spLocks noChangeArrowheads="1"/>
          </p:cNvSpPr>
          <p:nvPr/>
        </p:nvSpPr>
        <p:spPr bwMode="auto">
          <a:xfrm>
            <a:off x="2555875" y="3730625"/>
            <a:ext cx="538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200" dirty="0" smtClean="0">
                <a:solidFill>
                  <a:schemeClr val="tx2"/>
                </a:solidFill>
                <a:latin typeface="Arial" panose="020B0604020202020204" pitchFamily="34" charset="0"/>
              </a:rPr>
              <a:t>ISA</a:t>
            </a:r>
            <a:endParaRPr lang="en-US" altLang="sl-SI" sz="1200" dirty="0">
              <a:solidFill>
                <a:schemeClr val="tx2"/>
              </a:solidFill>
              <a:latin typeface="Arial" panose="020B0604020202020204" pitchFamily="34" charset="0"/>
            </a:endParaRPr>
          </a:p>
        </p:txBody>
      </p:sp>
      <p:sp>
        <p:nvSpPr>
          <p:cNvPr id="62" name="Line 64"/>
          <p:cNvSpPr>
            <a:spLocks noChangeShapeType="1"/>
          </p:cNvSpPr>
          <p:nvPr/>
        </p:nvSpPr>
        <p:spPr bwMode="auto">
          <a:xfrm flipH="1" flipV="1">
            <a:off x="2555875" y="3573463"/>
            <a:ext cx="0"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sl-SI"/>
          </a:p>
        </p:txBody>
      </p:sp>
      <p:grpSp>
        <p:nvGrpSpPr>
          <p:cNvPr id="70" name="Group 69"/>
          <p:cNvGrpSpPr/>
          <p:nvPr/>
        </p:nvGrpSpPr>
        <p:grpSpPr>
          <a:xfrm>
            <a:off x="111432" y="4737506"/>
            <a:ext cx="1009651" cy="276999"/>
            <a:chOff x="1261276" y="5731689"/>
            <a:chExt cx="1009651" cy="276999"/>
          </a:xfrm>
        </p:grpSpPr>
        <p:sp>
          <p:nvSpPr>
            <p:cNvPr id="68" name="Oval 44"/>
            <p:cNvSpPr>
              <a:spLocks noChangeArrowheads="1"/>
            </p:cNvSpPr>
            <p:nvPr/>
          </p:nvSpPr>
          <p:spPr bwMode="auto">
            <a:xfrm>
              <a:off x="1261276" y="5743575"/>
              <a:ext cx="1009650" cy="261938"/>
            </a:xfrm>
            <a:prstGeom prst="ellipse">
              <a:avLst/>
            </a:prstGeom>
            <a:solidFill>
              <a:srgbClr val="DDDDDD"/>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sl-SI" altLang="sl-SI" sz="2400">
                <a:solidFill>
                  <a:schemeClr val="tx2"/>
                </a:solidFill>
                <a:latin typeface="Arial" panose="020B0604020202020204" pitchFamily="34" charset="0"/>
              </a:endParaRPr>
            </a:p>
          </p:txBody>
        </p:sp>
        <p:sp>
          <p:nvSpPr>
            <p:cNvPr id="69" name="Text Box 48"/>
            <p:cNvSpPr txBox="1">
              <a:spLocks noChangeArrowheads="1"/>
            </p:cNvSpPr>
            <p:nvPr/>
          </p:nvSpPr>
          <p:spPr bwMode="auto">
            <a:xfrm>
              <a:off x="1261277" y="5731689"/>
              <a:ext cx="1009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None/>
              </a:pPr>
              <a:r>
                <a:rPr lang="sl-SI" altLang="sl-SI" sz="1200" dirty="0" err="1" smtClean="0">
                  <a:solidFill>
                    <a:schemeClr val="tx2"/>
                  </a:solidFill>
                  <a:latin typeface="Arial" panose="020B0604020202020204" pitchFamily="34" charset="0"/>
                </a:rPr>
                <a:t>Voj.cin</a:t>
              </a:r>
              <a:endParaRPr lang="en-US" altLang="sl-SI" sz="1200" dirty="0">
                <a:solidFill>
                  <a:schemeClr val="tx2"/>
                </a:solidFill>
                <a:latin typeface="Arial" panose="020B0604020202020204" pitchFamily="34" charset="0"/>
              </a:endParaRPr>
            </a:p>
          </p:txBody>
        </p:sp>
      </p:grpSp>
      <p:sp>
        <p:nvSpPr>
          <p:cNvPr id="71" name="Title 70"/>
          <p:cNvSpPr>
            <a:spLocks noGrp="1"/>
          </p:cNvSpPr>
          <p:nvPr>
            <p:ph type="title"/>
          </p:nvPr>
        </p:nvSpPr>
        <p:spPr/>
        <p:txBody>
          <a:bodyPr/>
          <a:lstStyle/>
          <a:p>
            <a:r>
              <a:rPr lang="sl-SI" dirty="0" smtClean="0"/>
              <a:t>KONCEPTUALNI MODEL</a:t>
            </a:r>
            <a:endParaRPr lang="sl-SI" dirty="0"/>
          </a:p>
        </p:txBody>
      </p:sp>
    </p:spTree>
    <p:extLst>
      <p:ext uri="{BB962C8B-B14F-4D97-AF65-F5344CB8AC3E}">
        <p14:creationId xmlns:p14="http://schemas.microsoft.com/office/powerpoint/2010/main" val="58619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Text Box 5"/>
          <p:cNvSpPr txBox="1">
            <a:spLocks noChangeArrowheads="1"/>
          </p:cNvSpPr>
          <p:nvPr/>
        </p:nvSpPr>
        <p:spPr bwMode="auto">
          <a:xfrm>
            <a:off x="467544" y="1628800"/>
            <a:ext cx="7489825"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2000" b="1" dirty="0" smtClean="0">
                <a:solidFill>
                  <a:schemeClr val="tx2"/>
                </a:solidFill>
                <a:latin typeface="Arial" panose="020B0604020202020204" pitchFamily="34" charset="0"/>
              </a:rPr>
              <a:t>Entitete</a:t>
            </a:r>
            <a:r>
              <a:rPr lang="sl-SI" altLang="sl-SI" sz="2000" dirty="0">
                <a:solidFill>
                  <a:schemeClr val="tx2"/>
                </a:solidFill>
                <a:latin typeface="Arial" panose="020B0604020202020204" pitchFamily="34" charset="0"/>
              </a:rPr>
              <a:t>:  entitete so posamezne stvari, ki obstajajo ali mislimo da obstajajo</a:t>
            </a:r>
          </a:p>
          <a:p>
            <a:pPr lvl="1" eaLnBrk="1" hangingPunct="1">
              <a:spcBef>
                <a:spcPct val="50000"/>
              </a:spcBef>
              <a:buClrTx/>
              <a:buFontTx/>
              <a:buChar char="•"/>
            </a:pPr>
            <a:r>
              <a:rPr lang="sl-SI" altLang="sl-SI" sz="1600" dirty="0">
                <a:solidFill>
                  <a:schemeClr val="tx2"/>
                </a:solidFill>
                <a:latin typeface="Arial" panose="020B0604020202020204" pitchFamily="34" charset="0"/>
              </a:rPr>
              <a:t> Osebe (moški + ženske; to so podtipi); specializacija</a:t>
            </a:r>
          </a:p>
          <a:p>
            <a:pPr lvl="1" eaLnBrk="1" hangingPunct="1">
              <a:spcBef>
                <a:spcPct val="50000"/>
              </a:spcBef>
              <a:buClrTx/>
              <a:buFontTx/>
              <a:buChar char="•"/>
            </a:pPr>
            <a:r>
              <a:rPr lang="sl-SI" altLang="sl-SI" sz="1600" dirty="0">
                <a:solidFill>
                  <a:schemeClr val="tx2"/>
                </a:solidFill>
                <a:latin typeface="Arial" panose="020B0604020202020204" pitchFamily="34" charset="0"/>
              </a:rPr>
              <a:t> Kraji</a:t>
            </a:r>
          </a:p>
          <a:p>
            <a:pPr lvl="1" eaLnBrk="1" hangingPunct="1">
              <a:spcBef>
                <a:spcPct val="50000"/>
              </a:spcBef>
              <a:buClrTx/>
              <a:buFontTx/>
              <a:buChar char="•"/>
            </a:pPr>
            <a:r>
              <a:rPr lang="sl-SI" altLang="sl-SI" sz="1600" dirty="0">
                <a:solidFill>
                  <a:schemeClr val="tx2"/>
                </a:solidFill>
                <a:latin typeface="Arial" panose="020B0604020202020204" pitchFamily="34" charset="0"/>
              </a:rPr>
              <a:t> Države</a:t>
            </a:r>
          </a:p>
          <a:p>
            <a:pPr eaLnBrk="1" hangingPunct="1">
              <a:spcBef>
                <a:spcPct val="50000"/>
              </a:spcBef>
              <a:buClrTx/>
              <a:buFontTx/>
              <a:buNone/>
            </a:pPr>
            <a:r>
              <a:rPr lang="sl-SI" altLang="sl-SI" sz="2000" dirty="0">
                <a:solidFill>
                  <a:schemeClr val="tx2"/>
                </a:solidFill>
                <a:latin typeface="Arial" panose="020B0604020202020204" pitchFamily="34" charset="0"/>
              </a:rPr>
              <a:t>  </a:t>
            </a:r>
            <a:r>
              <a:rPr lang="sl-SI" altLang="sl-SI" sz="1600" dirty="0">
                <a:solidFill>
                  <a:schemeClr val="tx2"/>
                </a:solidFill>
                <a:latin typeface="Arial" panose="020B0604020202020204" pitchFamily="34" charset="0"/>
              </a:rPr>
              <a:t> </a:t>
            </a:r>
            <a:endParaRPr lang="en-US" altLang="sl-SI" sz="1600" dirty="0">
              <a:solidFill>
                <a:schemeClr val="tx2"/>
              </a:solidFill>
              <a:latin typeface="Arial" panose="020B0604020202020204" pitchFamily="34" charset="0"/>
            </a:endParaRPr>
          </a:p>
        </p:txBody>
      </p:sp>
      <p:sp>
        <p:nvSpPr>
          <p:cNvPr id="63492" name="Text Box 6"/>
          <p:cNvSpPr txBox="1">
            <a:spLocks noChangeArrowheads="1"/>
          </p:cNvSpPr>
          <p:nvPr/>
        </p:nvSpPr>
        <p:spPr bwMode="auto">
          <a:xfrm>
            <a:off x="574675" y="3789040"/>
            <a:ext cx="7489825" cy="230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2000" b="1" dirty="0" smtClean="0">
                <a:solidFill>
                  <a:schemeClr val="tx2"/>
                </a:solidFill>
                <a:latin typeface="Arial" panose="020B0604020202020204" pitchFamily="34" charset="0"/>
              </a:rPr>
              <a:t>Atributi</a:t>
            </a:r>
            <a:r>
              <a:rPr lang="sl-SI" altLang="sl-SI" sz="2000" dirty="0" smtClean="0">
                <a:solidFill>
                  <a:schemeClr val="tx2"/>
                </a:solidFill>
                <a:latin typeface="Arial" panose="020B0604020202020204" pitchFamily="34" charset="0"/>
              </a:rPr>
              <a:t> </a:t>
            </a:r>
            <a:r>
              <a:rPr lang="sl-SI" altLang="sl-SI" sz="2000" dirty="0">
                <a:solidFill>
                  <a:schemeClr val="tx2"/>
                </a:solidFill>
                <a:latin typeface="Arial" panose="020B0604020202020204" pitchFamily="34" charset="0"/>
              </a:rPr>
              <a:t>: so lastnosti entitet. Vsakemu atributu definiramo kardinalnost (</a:t>
            </a:r>
            <a:r>
              <a:rPr lang="sl-SI" altLang="sl-SI" sz="2000" dirty="0" err="1">
                <a:solidFill>
                  <a:schemeClr val="tx2"/>
                </a:solidFill>
                <a:latin typeface="Arial" panose="020B0604020202020204" pitchFamily="34" charset="0"/>
              </a:rPr>
              <a:t>m,n</a:t>
            </a:r>
            <a:r>
              <a:rPr lang="sl-SI" altLang="sl-SI" sz="2000" dirty="0">
                <a:solidFill>
                  <a:schemeClr val="tx2"/>
                </a:solidFill>
                <a:latin typeface="Arial" panose="020B0604020202020204" pitchFamily="34" charset="0"/>
              </a:rPr>
              <a:t>); m je min. število in n </a:t>
            </a:r>
            <a:r>
              <a:rPr lang="sl-SI" altLang="sl-SI" sz="2000" dirty="0" err="1">
                <a:solidFill>
                  <a:schemeClr val="tx2"/>
                </a:solidFill>
                <a:latin typeface="Arial" panose="020B0604020202020204" pitchFamily="34" charset="0"/>
              </a:rPr>
              <a:t>max</a:t>
            </a:r>
            <a:r>
              <a:rPr lang="sl-SI" altLang="sl-SI" sz="2000" dirty="0">
                <a:solidFill>
                  <a:schemeClr val="tx2"/>
                </a:solidFill>
                <a:latin typeface="Arial" panose="020B0604020202020204" pitchFamily="34" charset="0"/>
              </a:rPr>
              <a:t>. pojavitev </a:t>
            </a:r>
          </a:p>
          <a:p>
            <a:pPr lvl="1" eaLnBrk="1" hangingPunct="1">
              <a:spcBef>
                <a:spcPct val="50000"/>
              </a:spcBef>
              <a:buClrTx/>
              <a:buFontTx/>
              <a:buChar char="•"/>
            </a:pPr>
            <a:r>
              <a:rPr lang="sl-SI" altLang="sl-SI" sz="1600" dirty="0">
                <a:solidFill>
                  <a:schemeClr val="tx2"/>
                </a:solidFill>
                <a:latin typeface="Arial" panose="020B0604020202020204" pitchFamily="34" charset="0"/>
              </a:rPr>
              <a:t> Osebe( ime, priimek, starost)</a:t>
            </a:r>
          </a:p>
          <a:p>
            <a:pPr lvl="2" eaLnBrk="1" hangingPunct="1">
              <a:spcBef>
                <a:spcPct val="50000"/>
              </a:spcBef>
              <a:buClrTx/>
              <a:buFontTx/>
              <a:buChar char="•"/>
            </a:pPr>
            <a:r>
              <a:rPr lang="sl-SI" altLang="sl-SI" sz="1050" dirty="0">
                <a:solidFill>
                  <a:schemeClr val="tx2"/>
                </a:solidFill>
                <a:latin typeface="Arial" panose="020B0604020202020204" pitchFamily="34" charset="0"/>
              </a:rPr>
              <a:t> podtip </a:t>
            </a:r>
            <a:r>
              <a:rPr lang="sl-SI" altLang="sl-SI" sz="1050" dirty="0" err="1">
                <a:solidFill>
                  <a:schemeClr val="tx2"/>
                </a:solidFill>
                <a:latin typeface="Arial" panose="020B0604020202020204" pitchFamily="34" charset="0"/>
              </a:rPr>
              <a:t>Moski</a:t>
            </a:r>
            <a:r>
              <a:rPr lang="sl-SI" altLang="sl-SI" sz="1050" dirty="0">
                <a:solidFill>
                  <a:schemeClr val="tx2"/>
                </a:solidFill>
                <a:latin typeface="Arial" panose="020B0604020202020204" pitchFamily="34" charset="0"/>
              </a:rPr>
              <a:t> (vojaški čin)</a:t>
            </a:r>
          </a:p>
          <a:p>
            <a:pPr lvl="2" eaLnBrk="1" hangingPunct="1">
              <a:spcBef>
                <a:spcPct val="50000"/>
              </a:spcBef>
              <a:buClrTx/>
              <a:buFontTx/>
              <a:buChar char="•"/>
            </a:pPr>
            <a:r>
              <a:rPr lang="sl-SI" altLang="sl-SI" sz="1050" dirty="0">
                <a:solidFill>
                  <a:schemeClr val="tx2"/>
                </a:solidFill>
                <a:latin typeface="Arial" panose="020B0604020202020204" pitchFamily="34" charset="0"/>
              </a:rPr>
              <a:t> podtip Zenska(dekliški priimek)</a:t>
            </a:r>
          </a:p>
          <a:p>
            <a:pPr lvl="1" eaLnBrk="1" hangingPunct="1">
              <a:spcBef>
                <a:spcPct val="50000"/>
              </a:spcBef>
              <a:buClrTx/>
              <a:buFontTx/>
              <a:buChar char="•"/>
            </a:pPr>
            <a:r>
              <a:rPr lang="sl-SI" altLang="sl-SI" sz="1600" dirty="0">
                <a:solidFill>
                  <a:schemeClr val="tx2"/>
                </a:solidFill>
                <a:latin typeface="Arial" panose="020B0604020202020204" pitchFamily="34" charset="0"/>
              </a:rPr>
              <a:t> Kraji(ime, število prebivalcev)</a:t>
            </a:r>
          </a:p>
          <a:p>
            <a:pPr lvl="1" eaLnBrk="1" hangingPunct="1">
              <a:spcBef>
                <a:spcPct val="50000"/>
              </a:spcBef>
              <a:buClrTx/>
              <a:buFontTx/>
              <a:buChar char="•"/>
            </a:pPr>
            <a:r>
              <a:rPr lang="sl-SI" altLang="sl-SI" sz="1600" dirty="0">
                <a:solidFill>
                  <a:schemeClr val="tx2"/>
                </a:solidFill>
                <a:latin typeface="Arial" panose="020B0604020202020204" pitchFamily="34" charset="0"/>
              </a:rPr>
              <a:t> </a:t>
            </a:r>
            <a:r>
              <a:rPr lang="sl-SI" altLang="sl-SI" sz="1600" dirty="0" err="1">
                <a:solidFill>
                  <a:schemeClr val="tx2"/>
                </a:solidFill>
                <a:latin typeface="Arial" panose="020B0604020202020204" pitchFamily="34" charset="0"/>
              </a:rPr>
              <a:t>Drzave</a:t>
            </a:r>
            <a:r>
              <a:rPr lang="sl-SI" altLang="sl-SI" sz="1600" dirty="0">
                <a:solidFill>
                  <a:schemeClr val="tx2"/>
                </a:solidFill>
                <a:latin typeface="Arial" panose="020B0604020202020204" pitchFamily="34" charset="0"/>
              </a:rPr>
              <a:t>(ime, število prebivalcev)</a:t>
            </a:r>
            <a:endParaRPr lang="en-US" altLang="sl-SI" sz="1600" dirty="0">
              <a:solidFill>
                <a:schemeClr val="tx2"/>
              </a:solidFill>
              <a:latin typeface="Arial" panose="020B0604020202020204" pitchFamily="34" charset="0"/>
            </a:endParaRPr>
          </a:p>
        </p:txBody>
      </p:sp>
      <p:sp>
        <p:nvSpPr>
          <p:cNvPr id="63493"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a:solidFill>
                  <a:schemeClr val="tx2"/>
                </a:solidFill>
                <a:latin typeface="Arial" panose="020B0604020202020204" pitchFamily="34" charset="0"/>
              </a:rPr>
              <a:t>   </a:t>
            </a:r>
            <a:r>
              <a:rPr lang="sl-SI" altLang="sl-SI" sz="3200">
                <a:solidFill>
                  <a:schemeClr val="tx2"/>
                </a:solidFill>
                <a:latin typeface="Arial" panose="020B0604020202020204" pitchFamily="34" charset="0"/>
              </a:rPr>
              <a:t>Konceptualni</a:t>
            </a:r>
            <a:r>
              <a:rPr lang="sl-SI" altLang="sl-SI">
                <a:solidFill>
                  <a:schemeClr val="tx2"/>
                </a:solidFill>
                <a:latin typeface="Arial" panose="020B0604020202020204" pitchFamily="34" charset="0"/>
              </a:rPr>
              <a:t> nivo načrtovanja</a:t>
            </a:r>
            <a:endParaRPr lang="en-US" altLang="sl-SI">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Text Box 5"/>
          <p:cNvSpPr txBox="1">
            <a:spLocks noChangeArrowheads="1"/>
          </p:cNvSpPr>
          <p:nvPr/>
        </p:nvSpPr>
        <p:spPr bwMode="auto">
          <a:xfrm>
            <a:off x="574675" y="1894205"/>
            <a:ext cx="8001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2000" b="1" dirty="0" smtClean="0">
                <a:solidFill>
                  <a:schemeClr val="tx2"/>
                </a:solidFill>
                <a:latin typeface="Arial" panose="020B0604020202020204" pitchFamily="34" charset="0"/>
              </a:rPr>
              <a:t>Povezave</a:t>
            </a:r>
            <a:r>
              <a:rPr lang="sl-SI" altLang="sl-SI" sz="2000" dirty="0">
                <a:solidFill>
                  <a:schemeClr val="tx2"/>
                </a:solidFill>
                <a:latin typeface="Arial" panose="020B0604020202020204" pitchFamily="34" charset="0"/>
              </a:rPr>
              <a:t>: razmerja med entitetami (1:1, 1:N, M:N)</a:t>
            </a:r>
          </a:p>
          <a:p>
            <a:pPr lvl="1" eaLnBrk="1" hangingPunct="1">
              <a:spcBef>
                <a:spcPct val="50000"/>
              </a:spcBef>
              <a:buClrTx/>
              <a:buFontTx/>
              <a:buChar char="•"/>
            </a:pPr>
            <a:r>
              <a:rPr lang="sl-SI" altLang="sl-SI" sz="1600" dirty="0">
                <a:solidFill>
                  <a:schemeClr val="tx2"/>
                </a:solidFill>
                <a:latin typeface="Arial" panose="020B0604020202020204" pitchFamily="34" charset="0"/>
              </a:rPr>
              <a:t> Oseba / Kraji (je rojena)</a:t>
            </a:r>
          </a:p>
          <a:p>
            <a:pPr lvl="1" eaLnBrk="1" hangingPunct="1">
              <a:spcBef>
                <a:spcPct val="50000"/>
              </a:spcBef>
              <a:buClrTx/>
              <a:buFontTx/>
              <a:buChar char="•"/>
            </a:pPr>
            <a:r>
              <a:rPr lang="sl-SI" altLang="sl-SI" sz="1600" dirty="0">
                <a:solidFill>
                  <a:schemeClr val="tx2"/>
                </a:solidFill>
                <a:latin typeface="Arial" panose="020B0604020202020204" pitchFamily="34" charset="0"/>
              </a:rPr>
              <a:t> Oseba / Kraji (je bivala) ; povezava vsebuje atribut: število let</a:t>
            </a:r>
          </a:p>
          <a:p>
            <a:pPr lvl="1" eaLnBrk="1" hangingPunct="1">
              <a:spcBef>
                <a:spcPct val="50000"/>
              </a:spcBef>
              <a:buClrTx/>
              <a:buFontTx/>
              <a:buChar char="•"/>
            </a:pPr>
            <a:r>
              <a:rPr lang="sl-SI" altLang="sl-SI" sz="1600" dirty="0">
                <a:solidFill>
                  <a:schemeClr val="tx2"/>
                </a:solidFill>
                <a:latin typeface="Arial" panose="020B0604020202020204" pitchFamily="34" charset="0"/>
              </a:rPr>
              <a:t> Kraji / </a:t>
            </a:r>
            <a:r>
              <a:rPr lang="sl-SI" altLang="sl-SI" sz="1600" dirty="0" err="1">
                <a:solidFill>
                  <a:schemeClr val="tx2"/>
                </a:solidFill>
                <a:latin typeface="Arial" panose="020B0604020202020204" pitchFamily="34" charset="0"/>
              </a:rPr>
              <a:t>Drzave</a:t>
            </a:r>
            <a:r>
              <a:rPr lang="sl-SI" altLang="sl-SI" sz="1600" dirty="0">
                <a:solidFill>
                  <a:schemeClr val="tx2"/>
                </a:solidFill>
                <a:latin typeface="Arial" panose="020B0604020202020204" pitchFamily="34" charset="0"/>
              </a:rPr>
              <a:t> (leži v)</a:t>
            </a:r>
          </a:p>
          <a:p>
            <a:pPr eaLnBrk="1" hangingPunct="1">
              <a:spcBef>
                <a:spcPct val="50000"/>
              </a:spcBef>
              <a:buClrTx/>
              <a:buFontTx/>
              <a:buNone/>
            </a:pPr>
            <a:r>
              <a:rPr lang="sl-SI" altLang="sl-SI" sz="2000" dirty="0">
                <a:solidFill>
                  <a:schemeClr val="tx2"/>
                </a:solidFill>
                <a:latin typeface="Arial" panose="020B0604020202020204" pitchFamily="34" charset="0"/>
              </a:rPr>
              <a:t>  </a:t>
            </a:r>
            <a:r>
              <a:rPr lang="sl-SI" altLang="sl-SI" sz="1600" dirty="0">
                <a:solidFill>
                  <a:schemeClr val="tx2"/>
                </a:solidFill>
                <a:latin typeface="Arial" panose="020B0604020202020204" pitchFamily="34" charset="0"/>
              </a:rPr>
              <a:t> </a:t>
            </a:r>
            <a:endParaRPr lang="en-US" altLang="sl-SI" sz="1600" dirty="0">
              <a:solidFill>
                <a:schemeClr val="tx2"/>
              </a:solidFill>
              <a:latin typeface="Arial" panose="020B0604020202020204" pitchFamily="34" charset="0"/>
            </a:endParaRPr>
          </a:p>
        </p:txBody>
      </p:sp>
      <p:sp>
        <p:nvSpPr>
          <p:cNvPr id="64516" name="Text Box 6"/>
          <p:cNvSpPr txBox="1">
            <a:spLocks noChangeArrowheads="1"/>
          </p:cNvSpPr>
          <p:nvPr/>
        </p:nvSpPr>
        <p:spPr bwMode="auto">
          <a:xfrm>
            <a:off x="827088" y="5684838"/>
            <a:ext cx="7489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endParaRPr lang="sl-SI" altLang="sl-SI" sz="1600">
              <a:solidFill>
                <a:schemeClr val="tx2"/>
              </a:solidFill>
              <a:latin typeface="Arial" panose="020B0604020202020204" pitchFamily="34" charset="0"/>
            </a:endParaRPr>
          </a:p>
        </p:txBody>
      </p:sp>
      <p:sp>
        <p:nvSpPr>
          <p:cNvPr id="64517" name="Text Box 7"/>
          <p:cNvSpPr txBox="1">
            <a:spLocks noChangeArrowheads="1"/>
          </p:cNvSpPr>
          <p:nvPr/>
        </p:nvSpPr>
        <p:spPr bwMode="auto">
          <a:xfrm>
            <a:off x="574675" y="3548836"/>
            <a:ext cx="8001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2000" b="1" dirty="0" smtClean="0">
                <a:solidFill>
                  <a:schemeClr val="tx2"/>
                </a:solidFill>
                <a:latin typeface="Arial" panose="020B0604020202020204" pitchFamily="34" charset="0"/>
              </a:rPr>
              <a:t>Domene</a:t>
            </a:r>
            <a:r>
              <a:rPr lang="sl-SI" altLang="sl-SI" sz="2000" dirty="0">
                <a:solidFill>
                  <a:schemeClr val="tx2"/>
                </a:solidFill>
                <a:latin typeface="Arial" panose="020B0604020202020204" pitchFamily="34" charset="0"/>
              </a:rPr>
              <a:t>: vrednosti, ki jih lahko ima atribut. Glede na domeno definiramo podatkovni tip. Poznamo </a:t>
            </a:r>
          </a:p>
          <a:p>
            <a:pPr lvl="1" eaLnBrk="1" hangingPunct="1">
              <a:spcBef>
                <a:spcPct val="50000"/>
              </a:spcBef>
              <a:buClrTx/>
              <a:buFontTx/>
              <a:buChar char="•"/>
            </a:pPr>
            <a:r>
              <a:rPr lang="sl-SI" altLang="sl-SI" sz="1600" dirty="0">
                <a:solidFill>
                  <a:schemeClr val="tx2"/>
                </a:solidFill>
                <a:latin typeface="Arial" panose="020B0604020202020204" pitchFamily="34" charset="0"/>
              </a:rPr>
              <a:t> znakovne tipe</a:t>
            </a:r>
          </a:p>
          <a:p>
            <a:pPr lvl="1" eaLnBrk="1" hangingPunct="1">
              <a:spcBef>
                <a:spcPct val="50000"/>
              </a:spcBef>
              <a:buClrTx/>
              <a:buFontTx/>
              <a:buChar char="•"/>
            </a:pPr>
            <a:r>
              <a:rPr lang="sl-SI" altLang="sl-SI" sz="1600" dirty="0">
                <a:solidFill>
                  <a:schemeClr val="tx2"/>
                </a:solidFill>
                <a:latin typeface="Arial" panose="020B0604020202020204" pitchFamily="34" charset="0"/>
              </a:rPr>
              <a:t> številčne tipe</a:t>
            </a:r>
          </a:p>
          <a:p>
            <a:pPr lvl="1" eaLnBrk="1" hangingPunct="1">
              <a:spcBef>
                <a:spcPct val="50000"/>
              </a:spcBef>
              <a:buClrTx/>
              <a:buFontTx/>
              <a:buChar char="•"/>
            </a:pPr>
            <a:r>
              <a:rPr lang="sl-SI" altLang="sl-SI" sz="1600" dirty="0">
                <a:solidFill>
                  <a:schemeClr val="tx2"/>
                </a:solidFill>
                <a:latin typeface="Arial" panose="020B0604020202020204" pitchFamily="34" charset="0"/>
              </a:rPr>
              <a:t> datumske tipe</a:t>
            </a:r>
          </a:p>
          <a:p>
            <a:pPr lvl="1" eaLnBrk="1" hangingPunct="1">
              <a:spcBef>
                <a:spcPct val="50000"/>
              </a:spcBef>
              <a:buClrTx/>
              <a:buFontTx/>
              <a:buChar char="•"/>
            </a:pPr>
            <a:r>
              <a:rPr lang="sl-SI" altLang="sl-SI" sz="1600" dirty="0">
                <a:solidFill>
                  <a:schemeClr val="tx2"/>
                </a:solidFill>
                <a:latin typeface="Arial" panose="020B0604020202020204" pitchFamily="34" charset="0"/>
              </a:rPr>
              <a:t> …</a:t>
            </a:r>
            <a:endParaRPr lang="en-US" altLang="sl-SI" sz="1600" dirty="0">
              <a:solidFill>
                <a:schemeClr val="tx2"/>
              </a:solidFill>
              <a:latin typeface="Arial" panose="020B0604020202020204" pitchFamily="34" charset="0"/>
            </a:endParaRPr>
          </a:p>
        </p:txBody>
      </p:sp>
      <p:sp>
        <p:nvSpPr>
          <p:cNvPr id="64518"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a:solidFill>
                  <a:schemeClr val="tx2"/>
                </a:solidFill>
                <a:latin typeface="Arial" panose="020B0604020202020204" pitchFamily="34" charset="0"/>
              </a:rPr>
              <a:t>   </a:t>
            </a:r>
            <a:r>
              <a:rPr lang="sl-SI" altLang="sl-SI" sz="3200">
                <a:solidFill>
                  <a:schemeClr val="tx2"/>
                </a:solidFill>
                <a:latin typeface="Arial" panose="020B0604020202020204" pitchFamily="34" charset="0"/>
              </a:rPr>
              <a:t>Konceptualni</a:t>
            </a:r>
            <a:r>
              <a:rPr lang="sl-SI" altLang="sl-SI">
                <a:solidFill>
                  <a:schemeClr val="tx2"/>
                </a:solidFill>
                <a:latin typeface="Arial" panose="020B0604020202020204" pitchFamily="34" charset="0"/>
              </a:rPr>
              <a:t> nivo načrtovanja</a:t>
            </a:r>
            <a:endParaRPr lang="en-US" altLang="sl-SI">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9" name="Text Box 5"/>
          <p:cNvSpPr txBox="1">
            <a:spLocks noChangeArrowheads="1"/>
          </p:cNvSpPr>
          <p:nvPr/>
        </p:nvSpPr>
        <p:spPr bwMode="auto">
          <a:xfrm>
            <a:off x="827087" y="2234481"/>
            <a:ext cx="748982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b="1" dirty="0" smtClean="0">
                <a:solidFill>
                  <a:schemeClr val="tx2"/>
                </a:solidFill>
                <a:latin typeface="Arial" panose="020B0604020202020204" pitchFamily="34" charset="0"/>
              </a:rPr>
              <a:t>Identifikatorji</a:t>
            </a:r>
            <a:r>
              <a:rPr lang="sl-SI" altLang="sl-SI" sz="1600" dirty="0" smtClean="0">
                <a:solidFill>
                  <a:schemeClr val="tx2"/>
                </a:solidFill>
                <a:latin typeface="Arial" panose="020B0604020202020204" pitchFamily="34" charset="0"/>
              </a:rPr>
              <a:t> </a:t>
            </a:r>
            <a:r>
              <a:rPr lang="sl-SI" altLang="sl-SI" sz="1600" dirty="0">
                <a:solidFill>
                  <a:schemeClr val="tx2"/>
                </a:solidFill>
                <a:latin typeface="Arial" panose="020B0604020202020204" pitchFamily="34" charset="0"/>
              </a:rPr>
              <a:t>– </a:t>
            </a:r>
            <a:r>
              <a:rPr lang="sl-SI" altLang="sl-SI" sz="1600" dirty="0" smtClean="0">
                <a:solidFill>
                  <a:schemeClr val="tx2"/>
                </a:solidFill>
                <a:latin typeface="Arial" panose="020B0604020202020204" pitchFamily="34" charset="0"/>
              </a:rPr>
              <a:t>ključi</a:t>
            </a:r>
            <a:endParaRPr lang="sl-SI" altLang="sl-SI" sz="1600" dirty="0">
              <a:solidFill>
                <a:schemeClr val="tx2"/>
              </a:solidFill>
              <a:latin typeface="Arial" panose="020B0604020202020204" pitchFamily="34" charset="0"/>
            </a:endParaRPr>
          </a:p>
          <a:p>
            <a:pPr lvl="1" eaLnBrk="1" hangingPunct="1">
              <a:spcBef>
                <a:spcPct val="50000"/>
              </a:spcBef>
              <a:buClrTx/>
              <a:buFontTx/>
              <a:buChar char="•"/>
            </a:pPr>
            <a:r>
              <a:rPr lang="sl-SI" altLang="sl-SI" sz="1200" dirty="0" smtClean="0">
                <a:solidFill>
                  <a:schemeClr val="tx2"/>
                </a:solidFill>
                <a:latin typeface="Arial" panose="020B0604020202020204" pitchFamily="34" charset="0"/>
              </a:rPr>
              <a:t>Kraji</a:t>
            </a:r>
            <a:r>
              <a:rPr lang="sl-SI" altLang="sl-SI" sz="1200" dirty="0">
                <a:solidFill>
                  <a:schemeClr val="tx2"/>
                </a:solidFill>
                <a:latin typeface="Arial" panose="020B0604020202020204" pitchFamily="34" charset="0"/>
              </a:rPr>
              <a:t>( </a:t>
            </a:r>
            <a:r>
              <a:rPr lang="sl-SI" altLang="sl-SI" sz="1200" u="sng" dirty="0">
                <a:solidFill>
                  <a:schemeClr val="tx2"/>
                </a:solidFill>
                <a:latin typeface="Arial" panose="020B0604020202020204" pitchFamily="34" charset="0"/>
              </a:rPr>
              <a:t>ime</a:t>
            </a:r>
            <a:r>
              <a:rPr lang="sl-SI" altLang="sl-SI" sz="1200" dirty="0">
                <a:solidFill>
                  <a:schemeClr val="tx2"/>
                </a:solidFill>
                <a:latin typeface="Arial" panose="020B0604020202020204" pitchFamily="34" charset="0"/>
              </a:rPr>
              <a:t>, število prebivalcev); lahko tudi ID</a:t>
            </a:r>
          </a:p>
          <a:p>
            <a:pPr lvl="1" eaLnBrk="1" hangingPunct="1">
              <a:spcBef>
                <a:spcPct val="50000"/>
              </a:spcBef>
              <a:buClrTx/>
              <a:buFontTx/>
              <a:buChar char="•"/>
            </a:pPr>
            <a:r>
              <a:rPr lang="sl-SI" altLang="sl-SI" sz="1200" dirty="0" err="1" smtClean="0">
                <a:solidFill>
                  <a:schemeClr val="tx2"/>
                </a:solidFill>
                <a:latin typeface="Arial" panose="020B0604020202020204" pitchFamily="34" charset="0"/>
              </a:rPr>
              <a:t>Drzave</a:t>
            </a:r>
            <a:r>
              <a:rPr lang="sl-SI" altLang="sl-SI" sz="1200" dirty="0">
                <a:solidFill>
                  <a:schemeClr val="tx2"/>
                </a:solidFill>
                <a:latin typeface="Arial" panose="020B0604020202020204" pitchFamily="34" charset="0"/>
              </a:rPr>
              <a:t>( </a:t>
            </a:r>
            <a:r>
              <a:rPr lang="sl-SI" altLang="sl-SI" sz="1200" u="sng" dirty="0">
                <a:solidFill>
                  <a:schemeClr val="tx2"/>
                </a:solidFill>
                <a:latin typeface="Arial" panose="020B0604020202020204" pitchFamily="34" charset="0"/>
              </a:rPr>
              <a:t>ime</a:t>
            </a:r>
            <a:r>
              <a:rPr lang="sl-SI" altLang="sl-SI" sz="1200" dirty="0">
                <a:solidFill>
                  <a:schemeClr val="tx2"/>
                </a:solidFill>
                <a:latin typeface="Arial" panose="020B0604020202020204" pitchFamily="34" charset="0"/>
              </a:rPr>
              <a:t>, število prebivalcev); lahko tudi ID</a:t>
            </a:r>
            <a:endParaRPr lang="en-US" altLang="sl-SI" sz="1200" dirty="0">
              <a:solidFill>
                <a:schemeClr val="tx2"/>
              </a:solidFill>
              <a:latin typeface="Arial" panose="020B0604020202020204" pitchFamily="34" charset="0"/>
            </a:endParaRPr>
          </a:p>
          <a:p>
            <a:pPr lvl="1" eaLnBrk="1" hangingPunct="1">
              <a:spcBef>
                <a:spcPct val="50000"/>
              </a:spcBef>
              <a:buClrTx/>
              <a:buFontTx/>
              <a:buChar char="•"/>
            </a:pPr>
            <a:r>
              <a:rPr lang="sl-SI" altLang="sl-SI" sz="1200" dirty="0" smtClean="0">
                <a:solidFill>
                  <a:schemeClr val="tx2"/>
                </a:solidFill>
                <a:latin typeface="Arial" panose="020B0604020202020204" pitchFamily="34" charset="0"/>
              </a:rPr>
              <a:t>Osebe</a:t>
            </a:r>
            <a:r>
              <a:rPr lang="sl-SI" altLang="sl-SI" sz="1200" dirty="0">
                <a:solidFill>
                  <a:schemeClr val="tx2"/>
                </a:solidFill>
                <a:latin typeface="Arial" panose="020B0604020202020204" pitchFamily="34" charset="0"/>
              </a:rPr>
              <a:t>( </a:t>
            </a:r>
            <a:r>
              <a:rPr lang="sl-SI" altLang="sl-SI" sz="1200" u="sng" dirty="0">
                <a:solidFill>
                  <a:schemeClr val="tx2"/>
                </a:solidFill>
                <a:latin typeface="Arial" panose="020B0604020202020204" pitchFamily="34" charset="0"/>
              </a:rPr>
              <a:t>ime, priimek</a:t>
            </a:r>
            <a:r>
              <a:rPr lang="sl-SI" altLang="sl-SI" sz="1200" dirty="0">
                <a:solidFill>
                  <a:schemeClr val="tx2"/>
                </a:solidFill>
                <a:latin typeface="Arial" panose="020B0604020202020204" pitchFamily="34" charset="0"/>
              </a:rPr>
              <a:t>, starost); lahko tudi ID</a:t>
            </a:r>
          </a:p>
          <a:p>
            <a:pPr lvl="1" eaLnBrk="1" hangingPunct="1">
              <a:spcBef>
                <a:spcPct val="50000"/>
              </a:spcBef>
              <a:buClrTx/>
              <a:buFontTx/>
              <a:buChar char="•"/>
            </a:pPr>
            <a:r>
              <a:rPr lang="sl-SI" altLang="sl-SI" sz="1200" dirty="0" smtClean="0">
                <a:solidFill>
                  <a:schemeClr val="tx2"/>
                </a:solidFill>
                <a:latin typeface="Arial" panose="020B0604020202020204" pitchFamily="34" charset="0"/>
              </a:rPr>
              <a:t>podtip </a:t>
            </a:r>
            <a:r>
              <a:rPr lang="sl-SI" altLang="sl-SI" sz="1200" dirty="0" err="1">
                <a:solidFill>
                  <a:schemeClr val="tx2"/>
                </a:solidFill>
                <a:latin typeface="Arial" panose="020B0604020202020204" pitchFamily="34" charset="0"/>
              </a:rPr>
              <a:t>Moski</a:t>
            </a:r>
            <a:r>
              <a:rPr lang="sl-SI" altLang="sl-SI" sz="1200" dirty="0">
                <a:solidFill>
                  <a:schemeClr val="tx2"/>
                </a:solidFill>
                <a:latin typeface="Arial" panose="020B0604020202020204" pitchFamily="34" charset="0"/>
              </a:rPr>
              <a:t> (vojaški čin)</a:t>
            </a:r>
          </a:p>
          <a:p>
            <a:pPr lvl="1" eaLnBrk="1" hangingPunct="1">
              <a:spcBef>
                <a:spcPct val="50000"/>
              </a:spcBef>
              <a:buClrTx/>
              <a:buFontTx/>
              <a:buChar char="•"/>
            </a:pPr>
            <a:r>
              <a:rPr lang="sl-SI" altLang="sl-SI" sz="1200" dirty="0" smtClean="0">
                <a:solidFill>
                  <a:schemeClr val="tx2"/>
                </a:solidFill>
                <a:latin typeface="Arial" panose="020B0604020202020204" pitchFamily="34" charset="0"/>
              </a:rPr>
              <a:t>podtip Zenska (</a:t>
            </a:r>
            <a:r>
              <a:rPr lang="sl-SI" altLang="sl-SI" sz="1200" dirty="0">
                <a:solidFill>
                  <a:schemeClr val="tx2"/>
                </a:solidFill>
                <a:latin typeface="Arial" panose="020B0604020202020204" pitchFamily="34" charset="0"/>
              </a:rPr>
              <a:t>dekliški priimek)</a:t>
            </a:r>
          </a:p>
          <a:p>
            <a:pPr eaLnBrk="1" hangingPunct="1">
              <a:spcBef>
                <a:spcPct val="50000"/>
              </a:spcBef>
              <a:buClrTx/>
              <a:buFontTx/>
              <a:buNone/>
            </a:pPr>
            <a:r>
              <a:rPr lang="sl-SI" altLang="sl-SI" sz="1600" dirty="0" smtClean="0">
                <a:solidFill>
                  <a:schemeClr val="tx2"/>
                </a:solidFill>
                <a:latin typeface="Arial" panose="020B0604020202020204" pitchFamily="34" charset="0"/>
              </a:rPr>
              <a:t>pri </a:t>
            </a:r>
            <a:r>
              <a:rPr lang="sl-SI" altLang="sl-SI" sz="1600" dirty="0">
                <a:solidFill>
                  <a:schemeClr val="tx2"/>
                </a:solidFill>
                <a:latin typeface="Arial" panose="020B0604020202020204" pitchFamily="34" charset="0"/>
              </a:rPr>
              <a:t>podtipih identifikatorja (ključa) nista </a:t>
            </a:r>
            <a:r>
              <a:rPr lang="sl-SI" altLang="sl-SI" sz="1600" dirty="0" smtClean="0">
                <a:solidFill>
                  <a:schemeClr val="tx2"/>
                </a:solidFill>
                <a:latin typeface="Arial" panose="020B0604020202020204" pitchFamily="34" charset="0"/>
              </a:rPr>
              <a:t>postavljena,  </a:t>
            </a:r>
            <a:r>
              <a:rPr lang="sl-SI" altLang="sl-SI" sz="1600" dirty="0">
                <a:solidFill>
                  <a:schemeClr val="tx2"/>
                </a:solidFill>
                <a:latin typeface="Arial" panose="020B0604020202020204" pitchFamily="34" charset="0"/>
              </a:rPr>
              <a:t>ker dedujeta vse lastnosti od  </a:t>
            </a:r>
            <a:r>
              <a:rPr lang="sl-SI" altLang="sl-SI" sz="1600" dirty="0" err="1">
                <a:solidFill>
                  <a:schemeClr val="tx2"/>
                </a:solidFill>
                <a:latin typeface="Arial" panose="020B0604020202020204" pitchFamily="34" charset="0"/>
              </a:rPr>
              <a:t>nadtipa</a:t>
            </a:r>
            <a:r>
              <a:rPr lang="sl-SI" altLang="sl-SI" sz="1600" dirty="0">
                <a:solidFill>
                  <a:schemeClr val="tx2"/>
                </a:solidFill>
                <a:latin typeface="Arial" panose="020B0604020202020204" pitchFamily="34" charset="0"/>
              </a:rPr>
              <a:t> OSEBE</a:t>
            </a:r>
          </a:p>
          <a:p>
            <a:pPr eaLnBrk="1" hangingPunct="1">
              <a:spcBef>
                <a:spcPct val="50000"/>
              </a:spcBef>
              <a:buClrTx/>
              <a:buFontTx/>
              <a:buNone/>
            </a:pPr>
            <a:endParaRPr lang="sl-SI" altLang="sl-SI" sz="1600" dirty="0">
              <a:solidFill>
                <a:schemeClr val="tx2"/>
              </a:solidFill>
              <a:latin typeface="Arial" panose="020B0604020202020204" pitchFamily="34" charset="0"/>
            </a:endParaRPr>
          </a:p>
        </p:txBody>
      </p:sp>
      <p:sp>
        <p:nvSpPr>
          <p:cNvPr id="65540" name="Text Box 6"/>
          <p:cNvSpPr txBox="1">
            <a:spLocks noChangeArrowheads="1"/>
          </p:cNvSpPr>
          <p:nvPr/>
        </p:nvSpPr>
        <p:spPr bwMode="auto">
          <a:xfrm>
            <a:off x="827086" y="5386525"/>
            <a:ext cx="74898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50000"/>
              </a:spcBef>
              <a:buClrTx/>
              <a:buFontTx/>
              <a:buNone/>
            </a:pPr>
            <a:r>
              <a:rPr lang="sl-SI" altLang="sl-SI" sz="1600" b="1" dirty="0" smtClean="0">
                <a:solidFill>
                  <a:schemeClr val="tx2"/>
                </a:solidFill>
                <a:latin typeface="Arial" panose="020B0604020202020204" pitchFamily="34" charset="0"/>
              </a:rPr>
              <a:t>Specializacija</a:t>
            </a:r>
            <a:r>
              <a:rPr lang="sl-SI" altLang="sl-SI" sz="1600" dirty="0" smtClean="0">
                <a:solidFill>
                  <a:schemeClr val="tx2"/>
                </a:solidFill>
                <a:latin typeface="Arial" panose="020B0604020202020204" pitchFamily="34" charset="0"/>
              </a:rPr>
              <a:t> </a:t>
            </a:r>
            <a:r>
              <a:rPr lang="sl-SI" altLang="sl-SI" sz="1600" dirty="0">
                <a:solidFill>
                  <a:schemeClr val="tx2"/>
                </a:solidFill>
                <a:latin typeface="Arial" panose="020B0604020202020204" pitchFamily="34" charset="0"/>
              </a:rPr>
              <a:t>/ </a:t>
            </a:r>
            <a:r>
              <a:rPr lang="sl-SI" altLang="sl-SI" sz="1600" dirty="0" smtClean="0">
                <a:solidFill>
                  <a:schemeClr val="tx2"/>
                </a:solidFill>
                <a:latin typeface="Arial" panose="020B0604020202020204" pitchFamily="34" charset="0"/>
              </a:rPr>
              <a:t>generalizacija</a:t>
            </a:r>
            <a:endParaRPr lang="sl-SI" altLang="sl-SI" sz="1600" dirty="0">
              <a:solidFill>
                <a:schemeClr val="tx2"/>
              </a:solidFill>
              <a:latin typeface="Arial" panose="020B0604020202020204" pitchFamily="34" charset="0"/>
            </a:endParaRPr>
          </a:p>
          <a:p>
            <a:pPr eaLnBrk="1" hangingPunct="1">
              <a:spcBef>
                <a:spcPct val="50000"/>
              </a:spcBef>
              <a:buClrTx/>
              <a:buFontTx/>
              <a:buChar char="•"/>
            </a:pPr>
            <a:r>
              <a:rPr lang="sl-SI" altLang="sl-SI" sz="1600" dirty="0">
                <a:solidFill>
                  <a:schemeClr val="tx2"/>
                </a:solidFill>
                <a:latin typeface="Arial" panose="020B0604020202020204" pitchFamily="34" charset="0"/>
              </a:rPr>
              <a:t> osebe </a:t>
            </a:r>
            <a:r>
              <a:rPr lang="sl-SI" altLang="sl-SI" sz="1600" dirty="0">
                <a:solidFill>
                  <a:schemeClr val="tx2"/>
                </a:solidFill>
                <a:latin typeface="Arial" panose="020B0604020202020204" pitchFamily="34" charset="0"/>
                <a:sym typeface="Wingdings" panose="05000000000000000000" pitchFamily="2" charset="2"/>
              </a:rPr>
              <a:t> moški, ženske</a:t>
            </a:r>
            <a:endParaRPr lang="en-US" altLang="sl-SI" sz="1600" dirty="0">
              <a:solidFill>
                <a:schemeClr val="tx2"/>
              </a:solidFill>
              <a:latin typeface="Arial" panose="020B0604020202020204" pitchFamily="34" charset="0"/>
            </a:endParaRPr>
          </a:p>
        </p:txBody>
      </p:sp>
      <p:sp>
        <p:nvSpPr>
          <p:cNvPr id="65541" name="Rectangle 2"/>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sl-SI" altLang="sl-SI" sz="4800">
                <a:solidFill>
                  <a:schemeClr val="tx2"/>
                </a:solidFill>
                <a:latin typeface="Arial" panose="020B0604020202020204" pitchFamily="34" charset="0"/>
              </a:rPr>
              <a:t>   </a:t>
            </a:r>
            <a:r>
              <a:rPr lang="sl-SI" altLang="sl-SI" sz="3200">
                <a:solidFill>
                  <a:schemeClr val="tx2"/>
                </a:solidFill>
                <a:latin typeface="Arial" panose="020B0604020202020204" pitchFamily="34" charset="0"/>
              </a:rPr>
              <a:t>Konceptualni</a:t>
            </a:r>
            <a:r>
              <a:rPr lang="sl-SI" altLang="sl-SI">
                <a:solidFill>
                  <a:schemeClr val="tx2"/>
                </a:solidFill>
                <a:latin typeface="Arial" panose="020B0604020202020204" pitchFamily="34" charset="0"/>
              </a:rPr>
              <a:t> nivo načrtovanja</a:t>
            </a:r>
            <a:endParaRPr lang="en-US" altLang="sl-SI">
              <a:solidFill>
                <a:schemeClr val="tx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Orodja</a:t>
            </a:r>
            <a:endParaRPr lang="sl-SI" dirty="0"/>
          </a:p>
        </p:txBody>
      </p:sp>
      <p:sp>
        <p:nvSpPr>
          <p:cNvPr id="3" name="Content Placeholder 2"/>
          <p:cNvSpPr>
            <a:spLocks noGrp="1"/>
          </p:cNvSpPr>
          <p:nvPr>
            <p:ph idx="1"/>
          </p:nvPr>
        </p:nvSpPr>
        <p:spPr/>
        <p:txBody>
          <a:bodyPr/>
          <a:lstStyle/>
          <a:p>
            <a:r>
              <a:rPr lang="sl-SI" dirty="0" smtClean="0"/>
              <a:t>Papir in svinčnik</a:t>
            </a:r>
          </a:p>
          <a:p>
            <a:r>
              <a:rPr lang="sl-SI" dirty="0" smtClean="0"/>
              <a:t>Orodja, ki podpirajo le konceptualno modeliranje (</a:t>
            </a:r>
            <a:r>
              <a:rPr lang="sl-SI" dirty="0" smtClean="0"/>
              <a:t>risanje </a:t>
            </a:r>
            <a:r>
              <a:rPr lang="sl-SI" dirty="0" smtClean="0"/>
              <a:t>E-R diagramov)</a:t>
            </a:r>
          </a:p>
          <a:p>
            <a:pPr lvl="1"/>
            <a:r>
              <a:rPr lang="sl-SI" dirty="0" err="1">
                <a:hlinkClick r:id="rId2"/>
              </a:rPr>
              <a:t>Creately</a:t>
            </a:r>
            <a:r>
              <a:rPr lang="sl-SI" dirty="0">
                <a:hlinkClick r:id="rId2"/>
              </a:rPr>
              <a:t> </a:t>
            </a:r>
            <a:endParaRPr lang="sl-SI" dirty="0"/>
          </a:p>
          <a:p>
            <a:pPr lvl="1"/>
            <a:r>
              <a:rPr lang="sl-SI" dirty="0">
                <a:hlinkClick r:id="rId3"/>
              </a:rPr>
              <a:t>DIA diagram </a:t>
            </a:r>
            <a:r>
              <a:rPr lang="sl-SI" dirty="0" smtClean="0">
                <a:hlinkClick r:id="rId3"/>
              </a:rPr>
              <a:t>editor</a:t>
            </a:r>
            <a:endParaRPr lang="sl-SI" dirty="0" smtClean="0"/>
          </a:p>
          <a:p>
            <a:pPr lvl="1"/>
            <a:r>
              <a:rPr lang="sl-SI" dirty="0" smtClean="0"/>
              <a:t>…</a:t>
            </a:r>
          </a:p>
          <a:p>
            <a:r>
              <a:rPr lang="sl-SI" dirty="0" smtClean="0"/>
              <a:t>Orodja, kjer je ER-model le ena od faz</a:t>
            </a:r>
          </a:p>
          <a:p>
            <a:pPr lvl="1"/>
            <a:r>
              <a:rPr lang="sl-SI" dirty="0" err="1">
                <a:hlinkClick r:id="rId4"/>
              </a:rPr>
              <a:t>Case</a:t>
            </a:r>
            <a:r>
              <a:rPr lang="sl-SI" dirty="0">
                <a:hlinkClick r:id="rId4"/>
              </a:rPr>
              <a:t> Studio 2</a:t>
            </a:r>
            <a:endParaRPr lang="sl-SI" dirty="0"/>
          </a:p>
          <a:p>
            <a:pPr lvl="1"/>
            <a:r>
              <a:rPr lang="sl-SI" dirty="0">
                <a:hlinkClick r:id="rId5"/>
              </a:rPr>
              <a:t>DB </a:t>
            </a:r>
            <a:r>
              <a:rPr lang="sl-SI" dirty="0" err="1">
                <a:hlinkClick r:id="rId5"/>
              </a:rPr>
              <a:t>Designer</a:t>
            </a:r>
            <a:endParaRPr lang="sl-SI" dirty="0"/>
          </a:p>
          <a:p>
            <a:pPr lvl="1"/>
            <a:r>
              <a:rPr lang="sl-SI" dirty="0">
                <a:hlinkClick r:id="rId6"/>
              </a:rPr>
              <a:t>Open Model </a:t>
            </a:r>
            <a:r>
              <a:rPr lang="sl-SI" dirty="0" err="1" smtClean="0">
                <a:hlinkClick r:id="rId6"/>
              </a:rPr>
              <a:t>Sphere</a:t>
            </a:r>
            <a:endParaRPr lang="sl-SI" dirty="0" smtClean="0"/>
          </a:p>
          <a:p>
            <a:pPr lvl="1"/>
            <a:r>
              <a:rPr lang="sl-SI" dirty="0" smtClean="0"/>
              <a:t>…</a:t>
            </a:r>
            <a:endParaRPr lang="sl-SI" dirty="0"/>
          </a:p>
          <a:p>
            <a:endParaRPr lang="sl-SI" dirty="0"/>
          </a:p>
          <a:p>
            <a:endParaRPr lang="sl-SI" dirty="0"/>
          </a:p>
        </p:txBody>
      </p:sp>
    </p:spTree>
    <p:extLst>
      <p:ext uri="{BB962C8B-B14F-4D97-AF65-F5344CB8AC3E}">
        <p14:creationId xmlns:p14="http://schemas.microsoft.com/office/powerpoint/2010/main" val="192320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Entiteta – primeri risanja</a:t>
            </a:r>
            <a:endParaRPr lang="en-US" dirty="0"/>
          </a:p>
        </p:txBody>
      </p:sp>
      <p:pic>
        <p:nvPicPr>
          <p:cNvPr id="1026" name="Picture 2" descr="http://drenovec.tsckr.si/model/slike/entite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3747547"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444" t="34995" r="6597" b="41564"/>
          <a:stretch/>
        </p:blipFill>
        <p:spPr bwMode="auto">
          <a:xfrm>
            <a:off x="4644008" y="1844824"/>
            <a:ext cx="3240360" cy="318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visual-paradigm.com/VPGallery/img/datamodeling/EntityRelationshipDiagram/Entity-Relationship-Diagram-Sample.png"/>
          <p:cNvPicPr>
            <a:picLocks noChangeAspect="1" noChangeArrowheads="1"/>
          </p:cNvPicPr>
          <p:nvPr/>
        </p:nvPicPr>
        <p:blipFill rotWithShape="1">
          <a:blip r:embed="rId4">
            <a:extLst>
              <a:ext uri="{28A0092B-C50C-407E-A947-70E740481C1C}">
                <a14:useLocalDpi xmlns:a14="http://schemas.microsoft.com/office/drawing/2010/main" val="0"/>
              </a:ext>
            </a:extLst>
          </a:blip>
          <a:srcRect t="53600" r="52940" b="11913"/>
          <a:stretch/>
        </p:blipFill>
        <p:spPr bwMode="auto">
          <a:xfrm>
            <a:off x="721137" y="3835767"/>
            <a:ext cx="3202791" cy="184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3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7677</TotalTime>
  <Words>786</Words>
  <Application>Microsoft Office PowerPoint</Application>
  <PresentationFormat>On-screen Show (4:3)</PresentationFormat>
  <Paragraphs>150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 Konceptualni nivo načrtovanja</vt:lpstr>
      <vt:lpstr>Konceptualni nivo načrtovanja</vt:lpstr>
      <vt:lpstr>Konceptualni nivo načrtovanja (na osnovi opisa sistema)                     </vt:lpstr>
      <vt:lpstr>KONCEPTUALNI MODEL</vt:lpstr>
      <vt:lpstr>PowerPoint Presentation</vt:lpstr>
      <vt:lpstr>PowerPoint Presentation</vt:lpstr>
      <vt:lpstr>PowerPoint Presentation</vt:lpstr>
      <vt:lpstr>Orodja</vt:lpstr>
      <vt:lpstr>Entiteta – primeri risanja</vt:lpstr>
      <vt:lpstr>Kardinalnosti/števnosti razmerij</vt:lpstr>
      <vt:lpstr>Načini prikaza v ER diagramih</vt:lpstr>
      <vt:lpstr>Načini prikaza v ER diagramih</vt:lpstr>
      <vt:lpstr>Notacije</vt:lpstr>
      <vt:lpstr>Kardinalnosti/števnosti razmerij v VN</vt:lpstr>
      <vt:lpstr>Obveznosti povezav v VN</vt:lpstr>
      <vt:lpstr>Primeri E-R diagramov</vt:lpstr>
      <vt:lpstr>PowerPoint Presentation</vt:lpstr>
      <vt:lpstr>Model Šola</vt:lpstr>
      <vt:lpstr>Model Knjižnica</vt:lpstr>
      <vt:lpstr>PowerPoint Presentation</vt:lpstr>
      <vt:lpstr>Primeri izdelave modelov</vt:lpstr>
      <vt:lpstr>Konceptualni nivo načrtovanja (na osnovi opisa sistema)</vt:lpstr>
      <vt:lpstr>Konceptualni nivo načrtovanja (na osnovi dokumenta)                     </vt:lpstr>
      <vt:lpstr>Konceptualni nivo načrtovanja (na osnovi dokumenta) </vt:lpstr>
      <vt:lpstr> Osebna izkaznica</vt:lpstr>
      <vt:lpstr> Ocene</vt:lpstr>
    </vt:vector>
  </TitlesOfParts>
  <Company>diging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 v podatkovne baze</dc:title>
  <dc:creator>diging</dc:creator>
  <cp:lastModifiedBy>Matija Lokar</cp:lastModifiedBy>
  <cp:revision>462</cp:revision>
  <dcterms:created xsi:type="dcterms:W3CDTF">2004-09-30T21:15:36Z</dcterms:created>
  <dcterms:modified xsi:type="dcterms:W3CDTF">2020-11-03T12:25:40Z</dcterms:modified>
</cp:coreProperties>
</file>