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3" r:id="rId5"/>
    <p:sldId id="277" r:id="rId6"/>
    <p:sldId id="274" r:id="rId7"/>
    <p:sldId id="275" r:id="rId8"/>
    <p:sldId id="276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303" r:id="rId22"/>
    <p:sldId id="304" r:id="rId23"/>
    <p:sldId id="305" r:id="rId24"/>
    <p:sldId id="307" r:id="rId25"/>
    <p:sldId id="278" r:id="rId26"/>
    <p:sldId id="279" r:id="rId27"/>
    <p:sldId id="308" r:id="rId28"/>
    <p:sldId id="280" r:id="rId29"/>
    <p:sldId id="281" r:id="rId30"/>
    <p:sldId id="282" r:id="rId31"/>
    <p:sldId id="306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63" r:id="rId41"/>
    <p:sldId id="264" r:id="rId42"/>
    <p:sldId id="270" r:id="rId43"/>
    <p:sldId id="259" r:id="rId44"/>
    <p:sldId id="260" r:id="rId45"/>
    <p:sldId id="309" r:id="rId46"/>
    <p:sldId id="271" r:id="rId4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8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09-Jun-20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217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09-Jun-20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747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09-Jun-20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269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09-Jun-20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746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09-Jun-20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57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09-Jun-20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9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09-Jun-20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991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09-Jun-20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034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09-Jun-20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545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09-Jun-20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203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8A6D6-539E-4FCF-94EE-603BFEBAFD1E}" type="datetimeFigureOut">
              <a:rPr lang="en-US" smtClean="0"/>
              <a:t>09-Jun-20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559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8A6D6-539E-4FCF-94EE-603BFEBAFD1E}" type="datetimeFigureOut">
              <a:rPr lang="en-US" smtClean="0"/>
              <a:t>09-Jun-20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6D5E7-1C23-4478-B973-BBB43F0503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265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python.org/3.8/library/timeit.html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Dinami&#269;no%20programiranje-memoizacija.pptx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hyperlink" Target="https://commons.wikimedia.org/wiki/File:SMirC-greedy.svg" TargetMode="Externa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Poberimo največ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7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95283" y="4089842"/>
            <a:ext cx="5039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največja_vsota</a:t>
            </a:r>
            <a:r>
              <a:rPr lang="en-US" sz="3200" dirty="0"/>
              <a:t>(0) ::=</a:t>
            </a:r>
          </a:p>
        </p:txBody>
      </p:sp>
      <p:sp>
        <p:nvSpPr>
          <p:cNvPr id="5" name="Rectangle 4"/>
          <p:cNvSpPr/>
          <p:nvPr/>
        </p:nvSpPr>
        <p:spPr>
          <a:xfrm>
            <a:off x="6697347" y="4089842"/>
            <a:ext cx="13064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0</a:t>
            </a:r>
          </a:p>
        </p:txBody>
      </p:sp>
      <p:sp>
        <p:nvSpPr>
          <p:cNvPr id="6" name="Explosion 2 5"/>
          <p:cNvSpPr/>
          <p:nvPr/>
        </p:nvSpPr>
        <p:spPr>
          <a:xfrm rot="20479181">
            <a:off x="3878764" y="712369"/>
            <a:ext cx="5344675" cy="2290575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3200" dirty="0"/>
              <a:t>Ni kovancev, ni bureka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28517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27836" y="4039821"/>
            <a:ext cx="5039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največja_vsota</a:t>
            </a:r>
            <a:r>
              <a:rPr lang="en-US" sz="3200" dirty="0"/>
              <a:t>(</a:t>
            </a:r>
            <a:r>
              <a:rPr lang="sl-SI" sz="3200" dirty="0"/>
              <a:t>1</a:t>
            </a:r>
            <a:r>
              <a:rPr lang="en-US" sz="3200" dirty="0"/>
              <a:t>) ::=</a:t>
            </a:r>
          </a:p>
        </p:txBody>
      </p:sp>
      <p:sp>
        <p:nvSpPr>
          <p:cNvPr id="5" name="Rectangle 4"/>
          <p:cNvSpPr/>
          <p:nvPr/>
        </p:nvSpPr>
        <p:spPr>
          <a:xfrm>
            <a:off x="7012230" y="4039821"/>
            <a:ext cx="13064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K[1]</a:t>
            </a:r>
            <a:endParaRPr lang="en-US" sz="3200" dirty="0"/>
          </a:p>
        </p:txBody>
      </p:sp>
      <p:sp>
        <p:nvSpPr>
          <p:cNvPr id="7" name="Explosion 2 6"/>
          <p:cNvSpPr/>
          <p:nvPr/>
        </p:nvSpPr>
        <p:spPr>
          <a:xfrm>
            <a:off x="3500016" y="222196"/>
            <a:ext cx="5344675" cy="2290575"/>
          </a:xfrm>
          <a:prstGeom prst="irregularSeal2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3200" dirty="0"/>
              <a:t>Le en kovanec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63493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963652" y="3887116"/>
            <a:ext cx="5039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največja_vsota</a:t>
            </a:r>
            <a:r>
              <a:rPr lang="en-US" sz="3200" dirty="0"/>
              <a:t>(</a:t>
            </a:r>
            <a:r>
              <a:rPr lang="sl-SI" sz="3200" dirty="0"/>
              <a:t>2</a:t>
            </a:r>
            <a:r>
              <a:rPr lang="en-US" sz="3200" dirty="0"/>
              <a:t>) ::=</a:t>
            </a:r>
          </a:p>
        </p:txBody>
      </p:sp>
      <p:sp>
        <p:nvSpPr>
          <p:cNvPr id="5" name="Rectangle 4"/>
          <p:cNvSpPr/>
          <p:nvPr/>
        </p:nvSpPr>
        <p:spPr>
          <a:xfrm>
            <a:off x="7349678" y="4199749"/>
            <a:ext cx="13064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K[2]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7349678" y="3594728"/>
            <a:ext cx="13064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K[1]</a:t>
            </a:r>
            <a:endParaRPr lang="en-US" sz="3200" dirty="0"/>
          </a:p>
        </p:txBody>
      </p:sp>
      <p:sp>
        <p:nvSpPr>
          <p:cNvPr id="7" name="Explosion 2 6"/>
          <p:cNvSpPr/>
          <p:nvPr/>
        </p:nvSpPr>
        <p:spPr>
          <a:xfrm>
            <a:off x="3347311" y="228707"/>
            <a:ext cx="5344675" cy="2290575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sz="3200" dirty="0"/>
              <a:t>Že izbiramo!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09901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83786" y="2665476"/>
            <a:ext cx="5039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največja_vsota</a:t>
            </a:r>
            <a:r>
              <a:rPr lang="en-US" sz="3200" dirty="0"/>
              <a:t>(</a:t>
            </a:r>
            <a:r>
              <a:rPr lang="sl-SI" sz="3200" dirty="0"/>
              <a:t>2</a:t>
            </a:r>
            <a:r>
              <a:rPr lang="en-US" sz="3200" dirty="0"/>
              <a:t>) </a:t>
            </a:r>
            <a:r>
              <a:rPr lang="sl-SI" sz="3200" dirty="0"/>
              <a:t>   </a:t>
            </a:r>
            <a:r>
              <a:rPr lang="en-US" sz="3200" dirty="0"/>
              <a:t>::=</a:t>
            </a:r>
          </a:p>
        </p:txBody>
      </p:sp>
      <p:sp>
        <p:nvSpPr>
          <p:cNvPr id="6" name="Rectangle 5"/>
          <p:cNvSpPr/>
          <p:nvPr/>
        </p:nvSpPr>
        <p:spPr>
          <a:xfrm>
            <a:off x="6706820" y="2631294"/>
            <a:ext cx="3401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600" dirty="0" err="1"/>
              <a:t>max</a:t>
            </a:r>
            <a:r>
              <a:rPr lang="sl-SI" sz="3600" dirty="0"/>
              <a:t> {K[1], K[2]}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13654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83786" y="2665476"/>
            <a:ext cx="5039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največja_vsota</a:t>
            </a:r>
            <a:r>
              <a:rPr lang="en-US" sz="3200" dirty="0"/>
              <a:t>(</a:t>
            </a:r>
            <a:r>
              <a:rPr lang="sl-SI" sz="3200" dirty="0"/>
              <a:t>3</a:t>
            </a:r>
            <a:r>
              <a:rPr lang="en-US" sz="3200" dirty="0"/>
              <a:t>) </a:t>
            </a:r>
            <a:r>
              <a:rPr lang="sl-SI" sz="3200" dirty="0"/>
              <a:t>   </a:t>
            </a:r>
            <a:r>
              <a:rPr lang="en-US" sz="3200" dirty="0"/>
              <a:t>::=</a:t>
            </a:r>
          </a:p>
        </p:txBody>
      </p:sp>
      <p:sp>
        <p:nvSpPr>
          <p:cNvPr id="5" name="Rectangle 4"/>
          <p:cNvSpPr/>
          <p:nvPr/>
        </p:nvSpPr>
        <p:spPr>
          <a:xfrm>
            <a:off x="6969812" y="2978109"/>
            <a:ext cx="13064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K[2]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6969812" y="2373088"/>
            <a:ext cx="23329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K[1] + K[3]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6896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0261" y="2818181"/>
            <a:ext cx="5039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največja_vsota</a:t>
            </a:r>
            <a:r>
              <a:rPr lang="en-US" sz="3200" dirty="0"/>
              <a:t>(</a:t>
            </a:r>
            <a:r>
              <a:rPr lang="sl-SI" sz="3200" dirty="0"/>
              <a:t>3</a:t>
            </a:r>
            <a:r>
              <a:rPr lang="en-US" sz="3200" dirty="0"/>
              <a:t>) </a:t>
            </a:r>
            <a:r>
              <a:rPr lang="sl-SI" sz="3200" dirty="0"/>
              <a:t>   </a:t>
            </a:r>
            <a:r>
              <a:rPr lang="en-US" sz="3200" dirty="0"/>
              <a:t>::=</a:t>
            </a:r>
          </a:p>
        </p:txBody>
      </p:sp>
      <p:sp>
        <p:nvSpPr>
          <p:cNvPr id="6" name="Rectangle 5"/>
          <p:cNvSpPr/>
          <p:nvPr/>
        </p:nvSpPr>
        <p:spPr>
          <a:xfrm>
            <a:off x="5943295" y="2802791"/>
            <a:ext cx="44284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 err="1"/>
              <a:t>max</a:t>
            </a:r>
            <a:r>
              <a:rPr lang="sl-SI" sz="3200" dirty="0"/>
              <a:t> {K[1] + K[3], K[2]}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38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83786" y="2665476"/>
            <a:ext cx="5039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največja_vsota</a:t>
            </a:r>
            <a:r>
              <a:rPr lang="en-US" sz="3200" dirty="0"/>
              <a:t>(</a:t>
            </a:r>
            <a:r>
              <a:rPr lang="sl-SI" sz="3200" dirty="0"/>
              <a:t>4</a:t>
            </a:r>
            <a:r>
              <a:rPr lang="en-US" sz="3200" dirty="0"/>
              <a:t>)</a:t>
            </a:r>
            <a:r>
              <a:rPr lang="sl-SI" sz="3200" dirty="0"/>
              <a:t>  </a:t>
            </a:r>
            <a:r>
              <a:rPr lang="en-US" sz="3200" dirty="0"/>
              <a:t> </a:t>
            </a:r>
            <a:r>
              <a:rPr lang="sl-SI" sz="3200" dirty="0"/>
              <a:t>  </a:t>
            </a:r>
            <a:r>
              <a:rPr lang="en-US" sz="3200" dirty="0"/>
              <a:t>::=</a:t>
            </a:r>
          </a:p>
        </p:txBody>
      </p:sp>
      <p:sp>
        <p:nvSpPr>
          <p:cNvPr id="5" name="Rectangle 4"/>
          <p:cNvSpPr/>
          <p:nvPr/>
        </p:nvSpPr>
        <p:spPr>
          <a:xfrm>
            <a:off x="6969812" y="2978109"/>
            <a:ext cx="20275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K[2] + K[4]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6969812" y="2373088"/>
            <a:ext cx="233299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K[1] + K[3]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6985273" y="3583130"/>
            <a:ext cx="20275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Še kaj?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6985273" y="4211651"/>
            <a:ext cx="20275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K[1] + K[4]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24979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83786" y="2665476"/>
            <a:ext cx="5039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največja_vsota</a:t>
            </a:r>
            <a:r>
              <a:rPr lang="en-US" sz="3200" dirty="0"/>
              <a:t>(</a:t>
            </a:r>
            <a:r>
              <a:rPr lang="sl-SI" sz="3200" dirty="0"/>
              <a:t>5</a:t>
            </a:r>
            <a:r>
              <a:rPr lang="en-US" sz="3200" dirty="0"/>
              <a:t>) </a:t>
            </a:r>
            <a:r>
              <a:rPr lang="sl-SI" sz="3200" dirty="0"/>
              <a:t>    </a:t>
            </a:r>
            <a:r>
              <a:rPr lang="en-US" sz="3200" dirty="0"/>
              <a:t>::=</a:t>
            </a:r>
          </a:p>
        </p:txBody>
      </p:sp>
      <p:sp>
        <p:nvSpPr>
          <p:cNvPr id="5" name="Rectangle 4"/>
          <p:cNvSpPr/>
          <p:nvPr/>
        </p:nvSpPr>
        <p:spPr>
          <a:xfrm>
            <a:off x="6969812" y="3661357"/>
            <a:ext cx="20275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K[2] + K[4]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6969812" y="2373088"/>
            <a:ext cx="309651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K[1] + K[3] + K[5]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6969812" y="3017222"/>
            <a:ext cx="20275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K[1] + K[4]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6969812" y="4256515"/>
            <a:ext cx="202758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3200" dirty="0"/>
              <a:t>K[2] + K[5]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81875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0261" y="2818181"/>
            <a:ext cx="503926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/>
              <a:t>največja_vsota</a:t>
            </a:r>
            <a:r>
              <a:rPr lang="en-US" sz="3200" dirty="0"/>
              <a:t>(</a:t>
            </a:r>
            <a:r>
              <a:rPr lang="sl-SI" sz="3200" dirty="0"/>
              <a:t>i</a:t>
            </a:r>
            <a:r>
              <a:rPr lang="en-US" sz="3200" dirty="0"/>
              <a:t>) </a:t>
            </a:r>
            <a:r>
              <a:rPr lang="sl-SI" sz="3200" dirty="0"/>
              <a:t> </a:t>
            </a:r>
            <a:r>
              <a:rPr lang="en-US" sz="3200" dirty="0"/>
              <a:t>::=</a:t>
            </a:r>
            <a:r>
              <a:rPr lang="sl-SI" sz="3200" dirty="0"/>
              <a:t> ??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7367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365127"/>
            <a:ext cx="6692040" cy="1325563"/>
          </a:xfrm>
        </p:spPr>
        <p:txBody>
          <a:bodyPr/>
          <a:lstStyle/>
          <a:p>
            <a:r>
              <a:rPr lang="sl-SI" dirty="0" smtClean="0"/>
              <a:t>Kaj naredimo z i-tim kovancem?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l-SI" sz="3200" dirty="0"/>
              <a:t>Vzamemo </a:t>
            </a:r>
          </a:p>
          <a:p>
            <a:pPr marL="514350" indent="-514350">
              <a:buFont typeface="+mj-lt"/>
              <a:buAutoNum type="arabicPeriod"/>
            </a:pPr>
            <a:r>
              <a:rPr lang="sl-SI" sz="3200" dirty="0"/>
              <a:t>Ne vzamemo</a:t>
            </a:r>
          </a:p>
          <a:p>
            <a:endParaRPr lang="sl-SI" sz="3200" dirty="0"/>
          </a:p>
          <a:p>
            <a:pPr marL="0" indent="0">
              <a:buNone/>
            </a:pPr>
            <a:r>
              <a:rPr lang="sl-SI" sz="3200" dirty="0"/>
              <a:t>Ad 1: če je optimalna rešitev za prvih i-kovancev ta, bomo morali najti optimalno rešitev s prvimi i – 2 kovanci (ker i – 1-tega ne smemo vzeti)!</a:t>
            </a:r>
          </a:p>
          <a:p>
            <a:pPr marL="0" indent="0">
              <a:buNone/>
            </a:pPr>
            <a:r>
              <a:rPr lang="sl-SI" sz="3200" dirty="0"/>
              <a:t>Ad 2: če je optimalna rešitev za prvih i-kovancev ta, bomo morali najti optimalno rešitev s prvimi i – 1 kovanci!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43201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Kovanci v vrsti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387" y="2622549"/>
            <a:ext cx="809625" cy="7905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8450" y="3046412"/>
            <a:ext cx="723900" cy="7334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1174" y="3046411"/>
            <a:ext cx="723900" cy="7334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5450" y="1643062"/>
            <a:ext cx="723900" cy="7334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3637" y="1690688"/>
            <a:ext cx="809625" cy="7905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087" y="4784724"/>
            <a:ext cx="809625" cy="79057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6187" y="5586412"/>
            <a:ext cx="809625" cy="79057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1187" y="4294187"/>
            <a:ext cx="809625" cy="7905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91061" y="2698749"/>
            <a:ext cx="714375" cy="695325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61000" y="1390650"/>
            <a:ext cx="714375" cy="69532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88262" y="4437061"/>
            <a:ext cx="714375" cy="6953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29112" y="4737099"/>
            <a:ext cx="714375" cy="69532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71187" y="2178049"/>
            <a:ext cx="714375" cy="6953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9062" y="2237581"/>
            <a:ext cx="666750" cy="66675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59437" y="4465636"/>
            <a:ext cx="666750" cy="66675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21151" y="3581400"/>
            <a:ext cx="666750" cy="66675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45448" y="3017836"/>
            <a:ext cx="666750" cy="66675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53187" y="3779836"/>
            <a:ext cx="628650" cy="65722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52662" y="4737099"/>
            <a:ext cx="628650" cy="65722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07537" y="3689348"/>
            <a:ext cx="628650" cy="6572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50387" y="4851398"/>
            <a:ext cx="628650" cy="65722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92180" y="3052760"/>
            <a:ext cx="619125" cy="60007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59787" y="6076949"/>
            <a:ext cx="619125" cy="600075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92637" y="5681661"/>
            <a:ext cx="619125" cy="60007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59949" y="1334293"/>
            <a:ext cx="619125" cy="60007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8913" y="3586162"/>
            <a:ext cx="619125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614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365127"/>
            <a:ext cx="6692040" cy="1325563"/>
          </a:xfrm>
        </p:spPr>
        <p:txBody>
          <a:bodyPr/>
          <a:lstStyle/>
          <a:p>
            <a:r>
              <a:rPr lang="sl-SI" dirty="0" smtClean="0"/>
              <a:t>Kaj naredimo z i-tim kovancem?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0" y="2818180"/>
            <a:ext cx="7886700" cy="18324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3200" dirty="0">
                <a:solidFill>
                  <a:srgbClr val="FF0000"/>
                </a:solidFill>
              </a:rPr>
              <a:t>Vzamemo : </a:t>
            </a:r>
            <a:r>
              <a:rPr lang="sl-SI" sz="3200" dirty="0"/>
              <a:t>K[i] + </a:t>
            </a:r>
            <a:r>
              <a:rPr lang="en-US" sz="3200" dirty="0" err="1"/>
              <a:t>največja_vsota</a:t>
            </a:r>
            <a:r>
              <a:rPr lang="en-US" sz="3200" dirty="0"/>
              <a:t>(</a:t>
            </a:r>
            <a:r>
              <a:rPr lang="sl-SI" sz="3200" dirty="0"/>
              <a:t>i – 2)</a:t>
            </a:r>
          </a:p>
          <a:p>
            <a:pPr marL="0" indent="0">
              <a:buNone/>
            </a:pPr>
            <a:endParaRPr lang="sl-SI" sz="3200" dirty="0"/>
          </a:p>
          <a:p>
            <a:pPr marL="0" indent="0">
              <a:buNone/>
            </a:pPr>
            <a:r>
              <a:rPr lang="sl-SI" sz="3200" dirty="0">
                <a:solidFill>
                  <a:srgbClr val="FF0000"/>
                </a:solidFill>
              </a:rPr>
              <a:t>Ne vzamemo: </a:t>
            </a:r>
            <a:r>
              <a:rPr lang="en-US" sz="3200" dirty="0" err="1"/>
              <a:t>največja_vsota</a:t>
            </a:r>
            <a:r>
              <a:rPr lang="en-US" sz="3200" dirty="0"/>
              <a:t>(</a:t>
            </a:r>
            <a:r>
              <a:rPr lang="sl-SI" sz="3200" dirty="0"/>
              <a:t>i – 1)</a:t>
            </a:r>
          </a:p>
          <a:p>
            <a:pPr marL="0" indent="0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772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72966" y="1901950"/>
            <a:ext cx="839877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/>
              <a:t>največja_vsota</a:t>
            </a:r>
            <a:r>
              <a:rPr lang="en-US" sz="3600" dirty="0"/>
              <a:t>(</a:t>
            </a:r>
            <a:r>
              <a:rPr lang="sl-SI" sz="3600" dirty="0"/>
              <a:t>i</a:t>
            </a:r>
            <a:r>
              <a:rPr lang="en-US" sz="3600" dirty="0"/>
              <a:t>) ::=</a:t>
            </a:r>
            <a:r>
              <a:rPr lang="sl-SI" sz="3600" dirty="0"/>
              <a:t> </a:t>
            </a:r>
            <a:br>
              <a:rPr lang="sl-SI" sz="3600" dirty="0"/>
            </a:br>
            <a:endParaRPr lang="sl-SI" sz="3600" dirty="0"/>
          </a:p>
          <a:p>
            <a:r>
              <a:rPr lang="sl-SI" sz="3600" dirty="0"/>
              <a:t>         </a:t>
            </a:r>
            <a:r>
              <a:rPr lang="sl-SI" sz="3600" dirty="0" err="1"/>
              <a:t>max</a:t>
            </a:r>
            <a:r>
              <a:rPr lang="sl-SI" sz="3600" dirty="0"/>
              <a:t>{ K[i] + največja_vsota(i – 2),          </a:t>
            </a:r>
          </a:p>
          <a:p>
            <a:r>
              <a:rPr lang="sl-SI" sz="3600" dirty="0"/>
              <a:t>                     0   + največja_vsota(i - 1)}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3213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Sprogramiramo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740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43556" y="0"/>
            <a:ext cx="11869150" cy="532453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rek_resitev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maksimalno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vsote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ki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jo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lahko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dobimo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iz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tabele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[: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če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v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vsoti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ne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smemo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imeti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sosednjih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elementov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if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== 1:  #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imamo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le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eno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[0]</a:t>
            </a: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if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== 2:  #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imamo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dve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vrednosti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max(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[0],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[1])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brez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rek_resitev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- 1,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i-tega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ne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vzamemo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z =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rek_resitev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- 2,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 +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vrednosti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- 1]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#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i-tega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vzamemo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return max(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brez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, z)</a:t>
            </a:r>
          </a:p>
        </p:txBody>
      </p:sp>
      <p:sp>
        <p:nvSpPr>
          <p:cNvPr id="2" name="Rectangle 1"/>
          <p:cNvSpPr/>
          <p:nvPr/>
        </p:nvSpPr>
        <p:spPr>
          <a:xfrm>
            <a:off x="1057836" y="5657671"/>
            <a:ext cx="12192000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opt_vsota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stevila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''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Vrne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maksimalno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vsoto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če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ne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smemo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vzeti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sosednjih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elementov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'''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rek_resitev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stevila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stevila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8776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</a:t>
            </a:r>
            <a:r>
              <a:rPr lang="sl-SI" dirty="0" smtClean="0"/>
              <a:t>reizkus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0443" y="2133600"/>
            <a:ext cx="12007703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40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TEŽAVE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"Ne gre"</a:t>
            </a:r>
          </a:p>
          <a:p>
            <a:pPr lvl="1"/>
            <a:r>
              <a:rPr lang="sl-SI" dirty="0" smtClean="0"/>
              <a:t>Predlogo časa …</a:t>
            </a:r>
          </a:p>
          <a:p>
            <a:pPr lvl="1"/>
            <a:r>
              <a:rPr lang="sl-SI" dirty="0" smtClean="0"/>
              <a:t>Razen, če je problem "majčken"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237130" y="3775973"/>
            <a:ext cx="10416988" cy="267765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import random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t_20 = 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random.randint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(1, 100) for _ in range(20)]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t_40 = 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random.randint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(1, 100) for _ in range(40)]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t_80 = [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random.randint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(1, 100) for _ in range(80)]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opt_vsota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(t_20)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618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opt_vsota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(t_40)</a:t>
            </a:r>
          </a:p>
        </p:txBody>
      </p:sp>
    </p:spTree>
    <p:extLst>
      <p:ext uri="{BB962C8B-B14F-4D97-AF65-F5344CB8AC3E}">
        <p14:creationId xmlns:p14="http://schemas.microsoft.com/office/powerpoint/2010/main" val="299238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Merjenje časa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Tabelirajmo čase </a:t>
            </a:r>
          </a:p>
          <a:p>
            <a:r>
              <a:rPr lang="sl-SI" dirty="0" smtClean="0"/>
              <a:t>funkcija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  <a:hlinkClick r:id="rId2"/>
              </a:rPr>
              <a:t>timeit</a:t>
            </a:r>
            <a:r>
              <a:rPr lang="sl-SI" dirty="0"/>
              <a:t> </a:t>
            </a:r>
          </a:p>
          <a:p>
            <a:r>
              <a:rPr lang="sl-SI" dirty="0" smtClean="0"/>
              <a:t>Povezava z matematiko (prepoznavanje eksponentne funkcije …)</a:t>
            </a:r>
          </a:p>
          <a:p>
            <a:endParaRPr lang="sl-SI" dirty="0" smtClean="0"/>
          </a:p>
          <a:p>
            <a:r>
              <a:rPr lang="sl-SI" dirty="0" smtClean="0"/>
              <a:t>Torej – če bomo želeli rešiti zadevo, bomo morali biti "pametnejši"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021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3200" y="2438400"/>
            <a:ext cx="5638800" cy="44196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86870" y="269011"/>
            <a:ext cx="1168997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timeit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random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matplotlib.pyplot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as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[]</a:t>
            </a: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[]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in range(20, 35):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tab = [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random.randint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(1, 100) for _ in range(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)]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num.append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meri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timeit.timeit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opt_vsota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(tab)',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globals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(), number = 5)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cas.append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meri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meri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plt.plot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plt.show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411200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Zakaj gre tako počasi …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Drevo klicev …</a:t>
            </a:r>
          </a:p>
          <a:p>
            <a:endParaRPr lang="sl-SI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46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</a:t>
            </a:r>
            <a:r>
              <a:rPr lang="sl-SI" dirty="0" smtClean="0"/>
              <a:t>remislimo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… tehnika </a:t>
            </a:r>
            <a:r>
              <a:rPr lang="sl-SI" dirty="0" err="1" smtClean="0">
                <a:hlinkClick r:id="rId2" action="ppaction://hlinkpres?slideindex=1&amp;slidetitle="/>
              </a:rPr>
              <a:t>memoizacije</a:t>
            </a:r>
            <a:r>
              <a:rPr lang="sl-SI" dirty="0" smtClean="0"/>
              <a:t>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058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Kovanci v vrsti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7011" y="3519487"/>
            <a:ext cx="809625" cy="7905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0145" y="3517106"/>
            <a:ext cx="723900" cy="7334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9539" y="3474242"/>
            <a:ext cx="723900" cy="7334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6760" y="3399630"/>
            <a:ext cx="723900" cy="73342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2882" y="3522660"/>
            <a:ext cx="714375" cy="69532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55048" y="3499640"/>
            <a:ext cx="714375" cy="6953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3909" y="3591716"/>
            <a:ext cx="714375" cy="695325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32686" y="3424229"/>
            <a:ext cx="666750" cy="66675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8339" y="3550443"/>
            <a:ext cx="666750" cy="66675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31966" y="3450431"/>
            <a:ext cx="666750" cy="66675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21737" y="3436930"/>
            <a:ext cx="628650" cy="65722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18597" y="3494080"/>
            <a:ext cx="619125" cy="60007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109793" y="3450431"/>
            <a:ext cx="619125" cy="60007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78748" y="3517106"/>
            <a:ext cx="619125" cy="600075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490668" y="3460741"/>
            <a:ext cx="619125" cy="6000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59358" y="2441435"/>
            <a:ext cx="81589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/>
              <a:t>Poberi največ tako, da nikoli ne vzameš sosednjih dveh</a:t>
            </a:r>
            <a:endParaRPr lang="en-US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3208339" y="6002334"/>
            <a:ext cx="20375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HOČEMO ČIMVEČ!</a:t>
            </a:r>
            <a:endParaRPr lang="en-US" dirty="0"/>
          </a:p>
        </p:txBody>
      </p:sp>
      <p:pic>
        <p:nvPicPr>
          <p:cNvPr id="1026" name="Picture 2" descr="File:SMirC-greedy.sv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405" y="4985542"/>
            <a:ext cx="1025525" cy="102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8222133" y="6211669"/>
            <a:ext cx="37753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9"/>
              </a:rPr>
              <a:t>https://commons.wikimedia.org/wiki/File:SMirC-greedy.svg</a:t>
            </a:r>
            <a:r>
              <a:rPr lang="sl-SI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98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Koda 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71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Merjenje časa!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4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Pa še enkrat premislimo – res potrebujemo rekurzijo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3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računamo</a:t>
            </a:r>
            <a:r>
              <a:rPr lang="en-US" dirty="0"/>
              <a:t> </a:t>
            </a:r>
            <a:r>
              <a:rPr lang="en-US" dirty="0" err="1" smtClean="0"/>
              <a:t>naj_vsota</a:t>
            </a:r>
            <a:r>
              <a:rPr lang="en-US" dirty="0" smtClean="0"/>
              <a:t>(</a:t>
            </a:r>
            <a:r>
              <a:rPr lang="sl-SI" dirty="0" smtClean="0"/>
              <a:t>20</a:t>
            </a:r>
            <a:r>
              <a:rPr lang="en-US" dirty="0" smtClean="0"/>
              <a:t>) </a:t>
            </a:r>
            <a:r>
              <a:rPr lang="en-US" dirty="0" err="1"/>
              <a:t>potrebujemo</a:t>
            </a:r>
            <a:r>
              <a:rPr lang="en-US" dirty="0"/>
              <a:t> </a:t>
            </a:r>
            <a:r>
              <a:rPr lang="en-US" dirty="0" err="1" smtClean="0"/>
              <a:t>naj_vsota</a:t>
            </a:r>
            <a:r>
              <a:rPr lang="en-US" dirty="0" smtClean="0"/>
              <a:t>(</a:t>
            </a:r>
            <a:r>
              <a:rPr lang="sl-SI" dirty="0" smtClean="0"/>
              <a:t>19</a:t>
            </a:r>
            <a:r>
              <a:rPr lang="en-US" dirty="0" smtClean="0"/>
              <a:t>) </a:t>
            </a:r>
            <a:r>
              <a:rPr lang="en-US" dirty="0"/>
              <a:t>in </a:t>
            </a:r>
            <a:r>
              <a:rPr lang="en-US" dirty="0" err="1" smtClean="0"/>
              <a:t>naj_vsota</a:t>
            </a:r>
            <a:r>
              <a:rPr lang="en-US" dirty="0" smtClean="0"/>
              <a:t>(</a:t>
            </a:r>
            <a:r>
              <a:rPr lang="sl-SI" dirty="0" smtClean="0"/>
              <a:t>18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34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računamo</a:t>
            </a:r>
            <a:r>
              <a:rPr lang="en-US" dirty="0"/>
              <a:t> </a:t>
            </a:r>
            <a:r>
              <a:rPr lang="en-US" dirty="0" err="1" smtClean="0"/>
              <a:t>naj_vsota</a:t>
            </a:r>
            <a:r>
              <a:rPr lang="en-US" dirty="0" smtClean="0"/>
              <a:t>(7</a:t>
            </a:r>
            <a:r>
              <a:rPr lang="en-US" dirty="0"/>
              <a:t>) </a:t>
            </a:r>
            <a:r>
              <a:rPr lang="en-US" dirty="0" err="1"/>
              <a:t>potrebujemo</a:t>
            </a:r>
            <a:r>
              <a:rPr lang="en-US" dirty="0"/>
              <a:t> </a:t>
            </a:r>
            <a:r>
              <a:rPr lang="en-US" dirty="0" err="1" smtClean="0"/>
              <a:t>naj_vsota</a:t>
            </a:r>
            <a:r>
              <a:rPr lang="en-US" dirty="0" smtClean="0"/>
              <a:t>(6</a:t>
            </a:r>
            <a:r>
              <a:rPr lang="en-US" dirty="0"/>
              <a:t>) in </a:t>
            </a:r>
            <a:r>
              <a:rPr lang="en-US" dirty="0" err="1" smtClean="0"/>
              <a:t>naj_vsota</a:t>
            </a:r>
            <a:r>
              <a:rPr lang="en-US" dirty="0" smtClean="0"/>
              <a:t>(5</a:t>
            </a:r>
            <a:r>
              <a:rPr lang="en-US" dirty="0"/>
              <a:t>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436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računamo</a:t>
            </a:r>
            <a:r>
              <a:rPr lang="en-US" dirty="0"/>
              <a:t> </a:t>
            </a:r>
            <a:r>
              <a:rPr lang="en-US" dirty="0" err="1" smtClean="0"/>
              <a:t>naj_vsota</a:t>
            </a:r>
            <a:r>
              <a:rPr lang="en-US" dirty="0" smtClean="0"/>
              <a:t>(</a:t>
            </a:r>
            <a:r>
              <a:rPr lang="sl-SI" dirty="0" smtClean="0"/>
              <a:t>x</a:t>
            </a:r>
            <a:r>
              <a:rPr lang="en-US" dirty="0" smtClean="0"/>
              <a:t>) </a:t>
            </a:r>
            <a:r>
              <a:rPr lang="sl-SI" dirty="0" smtClean="0"/>
              <a:t>zagotovo ne potrebujemo naj_vsota(y), kjer je y &gt; x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Torej … če računamo lepo po vrsti … je naj_vsota lahko kar tabela!!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34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Še premišljujemo 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Res potrebujemo celo tabelo? </a:t>
            </a:r>
            <a:endParaRPr lang="sl-SI" dirty="0"/>
          </a:p>
          <a:p>
            <a:endParaRPr lang="sl-SI" dirty="0" smtClean="0"/>
          </a:p>
          <a:p>
            <a:r>
              <a:rPr lang="sl-SI" dirty="0" smtClean="0"/>
              <a:t>Prostorska zahtevnost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6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Za i-to vrednost potrebujemo le dve prejšnji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Torej bomo shajali le s tremi spremenljivkami za naj_vsota!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45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38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68950" y="2512770"/>
            <a:ext cx="2383986" cy="70788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4000" dirty="0"/>
              <a:t>[1, 3, 4, 1] </a:t>
            </a:r>
          </a:p>
        </p:txBody>
      </p:sp>
      <p:sp>
        <p:nvSpPr>
          <p:cNvPr id="3" name="Rectangle 2"/>
          <p:cNvSpPr/>
          <p:nvPr/>
        </p:nvSpPr>
        <p:spPr>
          <a:xfrm>
            <a:off x="2583785" y="680310"/>
            <a:ext cx="2383986" cy="70788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4000" dirty="0"/>
              <a:t>[2, 4, 6, 5] </a:t>
            </a:r>
          </a:p>
        </p:txBody>
      </p:sp>
      <p:sp>
        <p:nvSpPr>
          <p:cNvPr id="5" name="Rectangle 4"/>
          <p:cNvSpPr/>
          <p:nvPr/>
        </p:nvSpPr>
        <p:spPr>
          <a:xfrm>
            <a:off x="2653571" y="4803345"/>
            <a:ext cx="2643672" cy="70788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4000" dirty="0"/>
              <a:t>[10, 2, 3, 4] </a:t>
            </a:r>
            <a:endParaRPr lang="sl-SI" sz="4000" dirty="0"/>
          </a:p>
        </p:txBody>
      </p:sp>
      <p:sp>
        <p:nvSpPr>
          <p:cNvPr id="6" name="Rectangle 5"/>
          <p:cNvSpPr/>
          <p:nvPr/>
        </p:nvSpPr>
        <p:spPr>
          <a:xfrm>
            <a:off x="6554115" y="4032743"/>
            <a:ext cx="3390672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4000" dirty="0"/>
              <a:t>[</a:t>
            </a:r>
            <a:r>
              <a:rPr lang="sl-SI" sz="4000" dirty="0"/>
              <a:t>4, 1</a:t>
            </a:r>
            <a:r>
              <a:rPr lang="en-US" sz="4000" dirty="0"/>
              <a:t>, 2, </a:t>
            </a:r>
            <a:r>
              <a:rPr lang="sl-SI" sz="4000" dirty="0"/>
              <a:t>5</a:t>
            </a:r>
            <a:r>
              <a:rPr lang="en-US" sz="4000" dirty="0"/>
              <a:t>, 4</a:t>
            </a:r>
            <a:r>
              <a:rPr lang="sl-SI" sz="4000" dirty="0"/>
              <a:t>, 2</a:t>
            </a:r>
            <a:r>
              <a:rPr lang="en-US" sz="4000" dirty="0"/>
              <a:t>] </a:t>
            </a:r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154757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5" grpId="0" animBg="1"/>
      <p:bldP spid="6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Ideja 2</a:t>
            </a:r>
            <a:endParaRPr lang="en-US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type="body" idx="1"/>
          </p:nvPr>
        </p:nvSpPr>
        <p:spPr bwMode="auto"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naj_vsota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(</a:t>
            </a:r>
            <a:r>
              <a:rPr kumimoji="0" lang="en-US" altLang="en-US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i</a:t>
            </a:r>
            <a:r>
              <a:rPr kumimoji="0" lang="en-US" alt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, K)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: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največja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možna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vsota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,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ki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jo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lahko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dobimo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</a:t>
            </a:r>
            <a:r>
              <a:rPr kumimoji="0" lang="sl-SI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/>
            </a:r>
            <a:br>
              <a:rPr kumimoji="0" lang="sl-SI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</a:br>
            <a:r>
              <a:rPr kumimoji="0" lang="sl-SI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                           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s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kovanci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K[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i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..n] </a:t>
            </a:r>
            <a:endParaRPr kumimoji="0" lang="sl-SI" altLang="en-US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 Unicode M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sl-SI" altLang="en-US" dirty="0">
              <a:solidFill>
                <a:srgbClr val="000000"/>
              </a:solidFill>
              <a:latin typeface="Arial Unicode M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altLang="en-US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 Unicode M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iščemo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 : </a:t>
            </a:r>
            <a:r>
              <a:rPr kumimoji="0" lang="en-US" altLang="en-US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naj_vsota</a:t>
            </a:r>
            <a:r>
              <a:rPr kumimoji="0" lang="en-US" altLang="en-U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Unicode MS"/>
              </a:rPr>
              <a:t>(1, K)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92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Izpeljava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smtClean="0"/>
              <a:t>Direktno z rekurzijo</a:t>
            </a:r>
          </a:p>
          <a:p>
            <a:endParaRPr lang="sl-SI" dirty="0"/>
          </a:p>
          <a:p>
            <a:endParaRPr lang="sl-SI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2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Kovanci v trikotniku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50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Kovanci v trikotniku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469899" y="1792288"/>
            <a:ext cx="9442256" cy="489987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50100" y="2451100"/>
            <a:ext cx="449580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sl-SI" sz="2000" dirty="0" smtClean="0"/>
              <a:t>V vsaki vrsti lahko poberemo le enega</a:t>
            </a:r>
          </a:p>
          <a:p>
            <a:endParaRPr lang="sl-SI" sz="2000" dirty="0" smtClean="0"/>
          </a:p>
          <a:p>
            <a:r>
              <a:rPr lang="sl-SI" sz="2000" dirty="0" smtClean="0"/>
              <a:t>Naslednja vrsta: levo / desno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5655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998" y="254000"/>
            <a:ext cx="9727180" cy="4851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15998" y="5397500"/>
            <a:ext cx="490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10 + 8 + 6 + 10 + 6 + 5 + 6 + 10 = 61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7734300" y="5232400"/>
            <a:ext cx="2857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 smtClean="0"/>
              <a:t>Je to največ?</a:t>
            </a:r>
            <a:endParaRPr lang="en-US" sz="3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44943" y="5628332"/>
            <a:ext cx="1030313" cy="102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14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Ideja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Vedno vzamemo večjega od levo in desno vzetega</a:t>
            </a:r>
          </a:p>
          <a:p>
            <a:r>
              <a:rPr lang="sl-SI" dirty="0" smtClean="0"/>
              <a:t>Bo OK?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7906" y="3251846"/>
            <a:ext cx="3646563" cy="3060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551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Premislimo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Sestavimo ustrezno funkcijo</a:t>
            </a:r>
          </a:p>
          <a:p>
            <a:r>
              <a:rPr lang="sl-SI" dirty="0" smtClean="0"/>
              <a:t>Rekurzija</a:t>
            </a:r>
          </a:p>
          <a:p>
            <a:r>
              <a:rPr lang="sl-SI" dirty="0" smtClean="0"/>
              <a:t>Kako kodiramo</a:t>
            </a:r>
          </a:p>
          <a:p>
            <a:pPr lvl="1"/>
            <a:r>
              <a:rPr lang="sl-SI" dirty="0" smtClean="0"/>
              <a:t>Kako pripravimo podatke</a:t>
            </a:r>
          </a:p>
          <a:p>
            <a:r>
              <a:rPr lang="sl-SI" dirty="0" smtClean="0"/>
              <a:t>Časovna zahtevnost?</a:t>
            </a:r>
          </a:p>
          <a:p>
            <a:r>
              <a:rPr lang="sl-SI" dirty="0" smtClean="0"/>
              <a:t>Prekrivanje podproblemov!</a:t>
            </a:r>
            <a:endParaRPr lang="sl-SI" dirty="0"/>
          </a:p>
          <a:p>
            <a:r>
              <a:rPr lang="sl-SI" dirty="0" err="1" smtClean="0"/>
              <a:t>Memoizacija</a:t>
            </a:r>
            <a:endParaRPr lang="sl-SI" dirty="0" smtClean="0"/>
          </a:p>
          <a:p>
            <a:r>
              <a:rPr lang="sl-SI" dirty="0" smtClean="0"/>
              <a:t>Kaj se dogaja pri </a:t>
            </a:r>
            <a:r>
              <a:rPr lang="sl-SI" dirty="0" err="1" smtClean="0"/>
              <a:t>memoizaciji</a:t>
            </a:r>
            <a:r>
              <a:rPr lang="sl-SI" dirty="0" smtClean="0"/>
              <a:t>?</a:t>
            </a:r>
          </a:p>
          <a:p>
            <a:pPr lvl="1"/>
            <a:r>
              <a:rPr lang="sl-SI" dirty="0" smtClean="0"/>
              <a:t>Lahko zadevo sami naredimo iterativno</a:t>
            </a:r>
            <a:r>
              <a:rPr lang="sl-SI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151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</a:t>
            </a:r>
            <a:r>
              <a:rPr lang="sl-SI" dirty="0" smtClean="0"/>
              <a:t>deje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Vzamemo vse lihe ali vse sode</a:t>
            </a:r>
          </a:p>
          <a:p>
            <a:r>
              <a:rPr lang="sl-SI" dirty="0" smtClean="0"/>
              <a:t>Vzamemo največjega, nato naslednjega največjega, ki ga lahko …</a:t>
            </a:r>
          </a:p>
          <a:p>
            <a:endParaRPr lang="sl-SI" dirty="0"/>
          </a:p>
          <a:p>
            <a:r>
              <a:rPr lang="sl-SI" dirty="0" smtClean="0"/>
              <a:t>PROTIPRIMERI?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1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66765" y="680310"/>
            <a:ext cx="9143999" cy="70788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l-SI" sz="4000" dirty="0"/>
              <a:t>[3, 7, 6, 1, 6, 10, 5, 4, 2, 7, 8, 11, 13, 15, 14]</a:t>
            </a:r>
          </a:p>
        </p:txBody>
      </p:sp>
      <p:sp>
        <p:nvSpPr>
          <p:cNvPr id="2" name="5-Point Star 1"/>
          <p:cNvSpPr/>
          <p:nvPr/>
        </p:nvSpPr>
        <p:spPr>
          <a:xfrm>
            <a:off x="4721655" y="2360065"/>
            <a:ext cx="2748690" cy="2137870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6600" dirty="0"/>
              <a:t>58</a:t>
            </a:r>
            <a:endParaRPr lang="en-US" sz="6600" dirty="0"/>
          </a:p>
        </p:txBody>
      </p:sp>
      <p:sp>
        <p:nvSpPr>
          <p:cNvPr id="5" name="Rectangle 4"/>
          <p:cNvSpPr/>
          <p:nvPr/>
        </p:nvSpPr>
        <p:spPr>
          <a:xfrm>
            <a:off x="1566765" y="4954705"/>
            <a:ext cx="9143999" cy="707886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l-SI" sz="4000" dirty="0">
                <a:solidFill>
                  <a:schemeClr val="bg1"/>
                </a:solidFill>
              </a:rPr>
              <a:t>[</a:t>
            </a:r>
            <a:r>
              <a:rPr lang="sl-SI" sz="4000" dirty="0">
                <a:solidFill>
                  <a:srgbClr val="FF0000"/>
                </a:solidFill>
              </a:rPr>
              <a:t>3</a:t>
            </a:r>
            <a:r>
              <a:rPr lang="sl-SI" sz="4000" dirty="0">
                <a:solidFill>
                  <a:schemeClr val="bg1"/>
                </a:solidFill>
              </a:rPr>
              <a:t>, 7, </a:t>
            </a:r>
            <a:r>
              <a:rPr lang="sl-SI" sz="4000" dirty="0">
                <a:solidFill>
                  <a:srgbClr val="FF0000"/>
                </a:solidFill>
              </a:rPr>
              <a:t>6</a:t>
            </a:r>
            <a:r>
              <a:rPr lang="sl-SI" sz="4000" dirty="0">
                <a:solidFill>
                  <a:schemeClr val="bg1"/>
                </a:solidFill>
              </a:rPr>
              <a:t>, 1, 6, </a:t>
            </a:r>
            <a:r>
              <a:rPr lang="sl-SI" sz="4000" dirty="0">
                <a:solidFill>
                  <a:srgbClr val="FF0000"/>
                </a:solidFill>
              </a:rPr>
              <a:t>10</a:t>
            </a:r>
            <a:r>
              <a:rPr lang="sl-SI" sz="4000" dirty="0">
                <a:solidFill>
                  <a:schemeClr val="bg1"/>
                </a:solidFill>
              </a:rPr>
              <a:t>, 5, </a:t>
            </a:r>
            <a:r>
              <a:rPr lang="sl-SI" sz="4000" dirty="0">
                <a:solidFill>
                  <a:srgbClr val="FF0000"/>
                </a:solidFill>
              </a:rPr>
              <a:t>4</a:t>
            </a:r>
            <a:r>
              <a:rPr lang="sl-SI" sz="4000" dirty="0">
                <a:solidFill>
                  <a:schemeClr val="bg1"/>
                </a:solidFill>
              </a:rPr>
              <a:t>, 2, 7, </a:t>
            </a:r>
            <a:r>
              <a:rPr lang="sl-SI" sz="4000" dirty="0">
                <a:solidFill>
                  <a:srgbClr val="FF0000"/>
                </a:solidFill>
              </a:rPr>
              <a:t>8</a:t>
            </a:r>
            <a:r>
              <a:rPr lang="sl-SI" sz="4000" dirty="0">
                <a:solidFill>
                  <a:schemeClr val="bg1"/>
                </a:solidFill>
              </a:rPr>
              <a:t>, 11, </a:t>
            </a:r>
            <a:r>
              <a:rPr lang="sl-SI" sz="4000" dirty="0">
                <a:solidFill>
                  <a:srgbClr val="FF0000"/>
                </a:solidFill>
              </a:rPr>
              <a:t>13,</a:t>
            </a:r>
            <a:r>
              <a:rPr lang="sl-SI" sz="4000" dirty="0">
                <a:solidFill>
                  <a:schemeClr val="bg1"/>
                </a:solidFill>
              </a:rPr>
              <a:t> 15, </a:t>
            </a:r>
            <a:r>
              <a:rPr lang="sl-SI" sz="4000" dirty="0">
                <a:solidFill>
                  <a:srgbClr val="FF0000"/>
                </a:solidFill>
              </a:rPr>
              <a:t>14</a:t>
            </a:r>
            <a:r>
              <a:rPr lang="sl-SI" sz="4000" dirty="0">
                <a:solidFill>
                  <a:schemeClr val="bg1"/>
                </a:solidFill>
              </a:rPr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2635157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66765" y="680311"/>
            <a:ext cx="9143999" cy="120032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l-SI" sz="3600" dirty="0"/>
              <a:t>[13, 11, 6, 4, 4, 17, 5, 4, 15, 7, 17, 11, 13, 15, 14]</a:t>
            </a:r>
          </a:p>
          <a:p>
            <a:endParaRPr lang="sl-SI" sz="3600" dirty="0"/>
          </a:p>
        </p:txBody>
      </p:sp>
      <p:sp>
        <p:nvSpPr>
          <p:cNvPr id="2" name="5-Point Star 1"/>
          <p:cNvSpPr/>
          <p:nvPr/>
        </p:nvSpPr>
        <p:spPr>
          <a:xfrm>
            <a:off x="4721655" y="2360065"/>
            <a:ext cx="2748690" cy="2137870"/>
          </a:xfrm>
          <a:prstGeom prst="star5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6600" dirty="0"/>
              <a:t>95</a:t>
            </a:r>
            <a:endParaRPr lang="en-US" sz="6600" dirty="0"/>
          </a:p>
        </p:txBody>
      </p:sp>
      <p:sp>
        <p:nvSpPr>
          <p:cNvPr id="5" name="Rectangle 4"/>
          <p:cNvSpPr/>
          <p:nvPr/>
        </p:nvSpPr>
        <p:spPr>
          <a:xfrm>
            <a:off x="1566765" y="4954706"/>
            <a:ext cx="9143999" cy="1200329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sl-SI" sz="3600" dirty="0"/>
              <a:t>[</a:t>
            </a:r>
            <a:r>
              <a:rPr lang="sl-SI" sz="3600" dirty="0">
                <a:solidFill>
                  <a:srgbClr val="FF0000"/>
                </a:solidFill>
              </a:rPr>
              <a:t>13</a:t>
            </a:r>
            <a:r>
              <a:rPr lang="sl-SI" sz="3600" dirty="0"/>
              <a:t>, 11, </a:t>
            </a:r>
            <a:r>
              <a:rPr lang="sl-SI" sz="3600" dirty="0">
                <a:solidFill>
                  <a:srgbClr val="FF0000"/>
                </a:solidFill>
              </a:rPr>
              <a:t>6</a:t>
            </a:r>
            <a:r>
              <a:rPr lang="sl-SI" sz="3600" dirty="0"/>
              <a:t>, 4, 4, </a:t>
            </a:r>
            <a:r>
              <a:rPr lang="sl-SI" sz="3600" dirty="0">
                <a:solidFill>
                  <a:srgbClr val="FF0000"/>
                </a:solidFill>
              </a:rPr>
              <a:t>17</a:t>
            </a:r>
            <a:r>
              <a:rPr lang="sl-SI" sz="3600" dirty="0"/>
              <a:t>, 5, 4, </a:t>
            </a:r>
            <a:r>
              <a:rPr lang="sl-SI" sz="3600" dirty="0">
                <a:solidFill>
                  <a:srgbClr val="FF0000"/>
                </a:solidFill>
              </a:rPr>
              <a:t>15</a:t>
            </a:r>
            <a:r>
              <a:rPr lang="sl-SI" sz="3600" dirty="0"/>
              <a:t>, 7, </a:t>
            </a:r>
            <a:r>
              <a:rPr lang="sl-SI" sz="3600" dirty="0">
                <a:solidFill>
                  <a:srgbClr val="FF0000"/>
                </a:solidFill>
              </a:rPr>
              <a:t>17</a:t>
            </a:r>
            <a:r>
              <a:rPr lang="sl-SI" sz="3600" dirty="0"/>
              <a:t>, 11, </a:t>
            </a:r>
            <a:r>
              <a:rPr lang="sl-SI" sz="3600" dirty="0">
                <a:solidFill>
                  <a:srgbClr val="FF0000"/>
                </a:solidFill>
              </a:rPr>
              <a:t>13</a:t>
            </a:r>
            <a:r>
              <a:rPr lang="sl-SI" sz="3600" dirty="0"/>
              <a:t>, 15, </a:t>
            </a:r>
            <a:r>
              <a:rPr lang="sl-SI" sz="3600" dirty="0">
                <a:solidFill>
                  <a:srgbClr val="FF0000"/>
                </a:solidFill>
              </a:rPr>
              <a:t>14</a:t>
            </a:r>
            <a:r>
              <a:rPr lang="sl-SI" sz="3600" dirty="0"/>
              <a:t>]</a:t>
            </a:r>
          </a:p>
          <a:p>
            <a:endParaRPr lang="sl-SI" sz="3600" dirty="0"/>
          </a:p>
        </p:txBody>
      </p:sp>
    </p:spTree>
    <p:extLst>
      <p:ext uri="{BB962C8B-B14F-4D97-AF65-F5344CB8AC3E}">
        <p14:creationId xmlns:p14="http://schemas.microsoft.com/office/powerpoint/2010/main" val="264149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Torej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err="1">
                <a:solidFill>
                  <a:srgbClr val="FF0000"/>
                </a:solidFill>
              </a:rPr>
              <a:t>največja_vsota</a:t>
            </a:r>
            <a:r>
              <a:rPr lang="en-US" sz="3200" dirty="0">
                <a:solidFill>
                  <a:srgbClr val="FF0000"/>
                </a:solidFill>
              </a:rPr>
              <a:t>(</a:t>
            </a:r>
            <a:r>
              <a:rPr lang="en-US" sz="3200" dirty="0" err="1">
                <a:solidFill>
                  <a:srgbClr val="FF0000"/>
                </a:solidFill>
              </a:rPr>
              <a:t>i</a:t>
            </a:r>
            <a:r>
              <a:rPr lang="en-US" sz="3200" dirty="0">
                <a:solidFill>
                  <a:srgbClr val="FF0000"/>
                </a:solidFill>
              </a:rPr>
              <a:t>, K) </a:t>
            </a:r>
            <a:r>
              <a:rPr lang="en-US" sz="3200" dirty="0"/>
              <a:t>: </a:t>
            </a:r>
            <a:r>
              <a:rPr lang="en-US" sz="3200" dirty="0" err="1"/>
              <a:t>največja</a:t>
            </a:r>
            <a:r>
              <a:rPr lang="en-US" sz="3200" dirty="0"/>
              <a:t> </a:t>
            </a:r>
            <a:r>
              <a:rPr lang="en-US" sz="3200" dirty="0" err="1"/>
              <a:t>možna</a:t>
            </a:r>
            <a:r>
              <a:rPr lang="en-US" sz="3200" dirty="0"/>
              <a:t> </a:t>
            </a:r>
            <a:r>
              <a:rPr lang="en-US" sz="3200" dirty="0" err="1"/>
              <a:t>vsota</a:t>
            </a:r>
            <a:r>
              <a:rPr lang="en-US" sz="3200" dirty="0"/>
              <a:t>, </a:t>
            </a:r>
            <a:r>
              <a:rPr lang="en-US" sz="3200" dirty="0" err="1"/>
              <a:t>ki</a:t>
            </a:r>
            <a:r>
              <a:rPr lang="en-US" sz="3200" dirty="0"/>
              <a:t> jo </a:t>
            </a:r>
            <a:r>
              <a:rPr lang="en-US" sz="3200" dirty="0" err="1"/>
              <a:t>lahko</a:t>
            </a:r>
            <a:r>
              <a:rPr lang="en-US" sz="3200" dirty="0"/>
              <a:t> </a:t>
            </a:r>
            <a:r>
              <a:rPr lang="en-US" sz="3200" dirty="0" err="1"/>
              <a:t>dobimo</a:t>
            </a:r>
            <a:r>
              <a:rPr lang="en-US" sz="3200" dirty="0"/>
              <a:t> s </a:t>
            </a:r>
            <a:r>
              <a:rPr lang="en-US" sz="3200" dirty="0" err="1"/>
              <a:t>kovanci</a:t>
            </a:r>
            <a:r>
              <a:rPr lang="en-US" sz="3200" dirty="0"/>
              <a:t> K[1..i]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200" dirty="0" err="1"/>
              <a:t>iščemo</a:t>
            </a:r>
            <a:r>
              <a:rPr lang="en-US" sz="3200" dirty="0"/>
              <a:t>:</a:t>
            </a:r>
            <a:endParaRPr lang="sl-SI" sz="3200" dirty="0"/>
          </a:p>
          <a:p>
            <a:pPr marL="0" indent="0">
              <a:buNone/>
            </a:pPr>
            <a:r>
              <a:rPr lang="sl-SI" sz="3200" dirty="0"/>
              <a:t>             </a:t>
            </a:r>
            <a:r>
              <a:rPr lang="en-US" sz="3200" dirty="0"/>
              <a:t> </a:t>
            </a:r>
            <a:r>
              <a:rPr lang="en-US" sz="4800" dirty="0" err="1">
                <a:solidFill>
                  <a:srgbClr val="C00000"/>
                </a:solidFill>
              </a:rPr>
              <a:t>največja_vsota</a:t>
            </a:r>
            <a:r>
              <a:rPr lang="en-US" sz="4800" dirty="0">
                <a:solidFill>
                  <a:srgbClr val="C00000"/>
                </a:solidFill>
              </a:rPr>
              <a:t>(</a:t>
            </a:r>
            <a:r>
              <a:rPr lang="en-US" sz="9600" dirty="0">
                <a:solidFill>
                  <a:srgbClr val="FF0000"/>
                </a:solidFill>
              </a:rPr>
              <a:t>n</a:t>
            </a:r>
            <a:r>
              <a:rPr lang="en-US" sz="4800" dirty="0">
                <a:solidFill>
                  <a:srgbClr val="C00000"/>
                </a:solidFill>
              </a:rPr>
              <a:t>, K)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466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Razvijmo idejo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 err="1" smtClean="0"/>
              <a:t>Parmeter</a:t>
            </a:r>
            <a:r>
              <a:rPr lang="sl-SI" dirty="0" smtClean="0"/>
              <a:t> K bomo kar spustili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9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982</Words>
  <Application>Microsoft Office PowerPoint</Application>
  <PresentationFormat>Widescreen</PresentationFormat>
  <Paragraphs>165</Paragraphs>
  <Slides>46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2" baseType="lpstr">
      <vt:lpstr>Arial</vt:lpstr>
      <vt:lpstr>Arial Unicode MS</vt:lpstr>
      <vt:lpstr>Calibri</vt:lpstr>
      <vt:lpstr>Calibri Light</vt:lpstr>
      <vt:lpstr>Courier New</vt:lpstr>
      <vt:lpstr>Office Theme</vt:lpstr>
      <vt:lpstr>Poberimo največ</vt:lpstr>
      <vt:lpstr>Kovanci v vrsti</vt:lpstr>
      <vt:lpstr>Kovanci v vrsti</vt:lpstr>
      <vt:lpstr>PowerPoint Presentation</vt:lpstr>
      <vt:lpstr>Ideje</vt:lpstr>
      <vt:lpstr>PowerPoint Presentation</vt:lpstr>
      <vt:lpstr>PowerPoint Presentation</vt:lpstr>
      <vt:lpstr>Torej</vt:lpstr>
      <vt:lpstr>Razvijmo idejo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Kaj naredimo z i-tim kovancem?</vt:lpstr>
      <vt:lpstr>Kaj naredimo z i-tim kovancem?</vt:lpstr>
      <vt:lpstr>PowerPoint Presentation</vt:lpstr>
      <vt:lpstr>Sprogramiramo</vt:lpstr>
      <vt:lpstr>PowerPoint Presentation</vt:lpstr>
      <vt:lpstr>Preizkus</vt:lpstr>
      <vt:lpstr>TEŽAVE</vt:lpstr>
      <vt:lpstr>Merjenje časa</vt:lpstr>
      <vt:lpstr>PowerPoint Presentation</vt:lpstr>
      <vt:lpstr>Zakaj gre tako počasi … </vt:lpstr>
      <vt:lpstr>Premislimo</vt:lpstr>
      <vt:lpstr>Koda …</vt:lpstr>
      <vt:lpstr>Merjenje časa!</vt:lpstr>
      <vt:lpstr>Pa še enkrat premislimo – res potrebujemo rekurzijo</vt:lpstr>
      <vt:lpstr>Ko računamo naj_vsota(20) potrebujemo naj_vsota(19) in naj_vsota(18)</vt:lpstr>
      <vt:lpstr>Ko računamo naj_vsota(7) potrebujemo naj_vsota(6) in naj_vsota(5)</vt:lpstr>
      <vt:lpstr>Ko računamo naj_vsota(x) zagotovo ne potrebujemo naj_vsota(y), kjer je y &gt; x</vt:lpstr>
      <vt:lpstr>Koda</vt:lpstr>
      <vt:lpstr>Še premišljujemo …</vt:lpstr>
      <vt:lpstr>Za i-to vrednost potrebujemo le dve prejšnji</vt:lpstr>
      <vt:lpstr>Koda</vt:lpstr>
      <vt:lpstr>Ideja 2</vt:lpstr>
      <vt:lpstr>Izpeljava</vt:lpstr>
      <vt:lpstr>Kovanci v trikotniku</vt:lpstr>
      <vt:lpstr>Kovanci v trikotniku</vt:lpstr>
      <vt:lpstr>PowerPoint Presentation</vt:lpstr>
      <vt:lpstr>Ideja</vt:lpstr>
      <vt:lpstr>Premislimo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Poberimo največ</dc:title>
  <dc:creator>Matija Lokar</dc:creator>
  <cp:lastModifiedBy>Matija Lokar</cp:lastModifiedBy>
  <cp:revision>11</cp:revision>
  <dcterms:created xsi:type="dcterms:W3CDTF">2019-02-15T06:47:48Z</dcterms:created>
  <dcterms:modified xsi:type="dcterms:W3CDTF">2020-06-09T12:00:12Z</dcterms:modified>
</cp:coreProperties>
</file>