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sldIdLst>
    <p:sldId id="256" r:id="rId3"/>
    <p:sldId id="276" r:id="rId4"/>
    <p:sldId id="258" r:id="rId5"/>
    <p:sldId id="259" r:id="rId6"/>
    <p:sldId id="260" r:id="rId7"/>
    <p:sldId id="300" r:id="rId8"/>
    <p:sldId id="261" r:id="rId9"/>
    <p:sldId id="262" r:id="rId10"/>
    <p:sldId id="263" r:id="rId11"/>
    <p:sldId id="264" r:id="rId12"/>
    <p:sldId id="302" r:id="rId13"/>
    <p:sldId id="265" r:id="rId14"/>
    <p:sldId id="257" r:id="rId15"/>
    <p:sldId id="266" r:id="rId16"/>
    <p:sldId id="267" r:id="rId17"/>
    <p:sldId id="268" r:id="rId18"/>
    <p:sldId id="269" r:id="rId19"/>
    <p:sldId id="270" r:id="rId20"/>
    <p:sldId id="277" r:id="rId21"/>
    <p:sldId id="278" r:id="rId22"/>
    <p:sldId id="279" r:id="rId23"/>
    <p:sldId id="280" r:id="rId24"/>
    <p:sldId id="281" r:id="rId25"/>
    <p:sldId id="283" r:id="rId26"/>
    <p:sldId id="284" r:id="rId27"/>
    <p:sldId id="285" r:id="rId28"/>
    <p:sldId id="286" r:id="rId29"/>
    <p:sldId id="287" r:id="rId30"/>
    <p:sldId id="289" r:id="rId31"/>
    <p:sldId id="291" r:id="rId32"/>
    <p:sldId id="292" r:id="rId33"/>
    <p:sldId id="293" r:id="rId34"/>
    <p:sldId id="295" r:id="rId35"/>
    <p:sldId id="299" r:id="rId36"/>
  </p:sldIdLst>
  <p:sldSz cx="13004800" cy="9753600"/>
  <p:notesSz cx="6858000" cy="9144000"/>
  <p:custDataLst>
    <p:tags r:id="rId37"/>
  </p:custDataLst>
  <p:defaultTextStyle>
    <a:defPPr>
      <a:defRPr lang="en-US"/>
    </a:defPPr>
    <a:lvl1pPr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1pPr>
    <a:lvl2pPr marL="4572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2pPr>
    <a:lvl3pPr marL="9144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3pPr>
    <a:lvl4pPr marL="13716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4pPr>
    <a:lvl5pPr marL="18288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5pPr>
    <a:lvl6pPr marL="22860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6pPr>
    <a:lvl7pPr marL="27432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7pPr>
    <a:lvl8pPr marL="32004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8pPr>
    <a:lvl9pPr marL="36576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032" y="7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76601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463363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91700" y="0"/>
            <a:ext cx="3263900" cy="78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3930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808514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C0CB04-71C3-4E76-A0EA-31FDCC3E3E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0366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Gothic Std B" pitchFamily="34" charset="-128"/>
                <a:ea typeface="Adobe Gothic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  <a:lvl2pPr>
              <a:defRPr>
                <a:latin typeface="Corbel" pitchFamily="34" charset="0"/>
              </a:defRPr>
            </a:lvl2pPr>
            <a:lvl3pPr>
              <a:defRPr>
                <a:latin typeface="Corbel" pitchFamily="34" charset="0"/>
              </a:defRPr>
            </a:lvl3pPr>
            <a:lvl4pPr>
              <a:defRPr>
                <a:latin typeface="Corbel" pitchFamily="34" charset="0"/>
              </a:defRPr>
            </a:lvl4pPr>
            <a:lvl5pPr>
              <a:defRPr>
                <a:latin typeface="Corbe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8126DB-9387-40D0-8CE0-3513D490C5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1703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latin typeface="Adobe Gothic Std B" pitchFamily="34" charset="-128"/>
                <a:ea typeface="Adobe Gothic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5B2217-1538-47E3-B9F5-747F6B7F69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4144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Gothic Std B" pitchFamily="34" charset="-128"/>
                <a:ea typeface="Adobe Gothic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143000"/>
            <a:ext cx="5613400" cy="8128000"/>
          </a:xfrm>
        </p:spPr>
        <p:txBody>
          <a:bodyPr/>
          <a:lstStyle>
            <a:lvl1pPr>
              <a:defRPr sz="2800">
                <a:latin typeface="Adobe Gothic Std B" pitchFamily="34" charset="-128"/>
                <a:ea typeface="Adobe Gothic Std B" pitchFamily="34" charset="-128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143000"/>
            <a:ext cx="5613400" cy="8128000"/>
          </a:xfrm>
        </p:spPr>
        <p:txBody>
          <a:bodyPr/>
          <a:lstStyle>
            <a:lvl1pPr>
              <a:defRPr sz="2800">
                <a:latin typeface="Adobe Gothic Std B" pitchFamily="34" charset="-128"/>
                <a:ea typeface="Adobe Gothic Std B" pitchFamily="34" charset="-128"/>
              </a:defRPr>
            </a:lvl1pPr>
            <a:lvl2pPr>
              <a:defRPr sz="2400">
                <a:latin typeface="Corbel" pitchFamily="34" charset="0"/>
              </a:defRPr>
            </a:lvl2pPr>
            <a:lvl3pPr>
              <a:defRPr sz="2000">
                <a:latin typeface="Corbel" pitchFamily="34" charset="0"/>
              </a:defRPr>
            </a:lvl3pPr>
            <a:lvl4pPr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13A74C-64BC-4850-909C-36DE1864EF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3954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40A7BA-4760-40DC-B707-BCBA8FA858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7734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Gothic Std B" pitchFamily="34" charset="-128"/>
                <a:ea typeface="Adobe Gothic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17682D-AA92-48BB-A7B5-3C53A737FA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799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DDBF29-58B7-4BF4-88C9-4D35C1BD77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3233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F44D851-4C4B-4418-9CAC-E4799B196C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0812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543359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FCFB5-FCD0-4A00-AC33-A9250824D2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0783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FAFAA8-760D-4009-82F4-7AA7B17F6E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8103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0"/>
            <a:ext cx="3251200" cy="927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01200" cy="927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405AD4-7AAD-4D9F-B905-AC59DB13BF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2781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7752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52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56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89946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963990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716992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98453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220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54255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3055600" cy="1231900"/>
          </a:xfrm>
          <a:prstGeom prst="rect">
            <a:avLst/>
          </a:prstGeom>
          <a:solidFill>
            <a:srgbClr val="7921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Bold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45200" y="3238500"/>
            <a:ext cx="624840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Semi" charset="0"/>
              </a:rPr>
              <a:t>Click to edit Master text styles</a:t>
            </a:r>
          </a:p>
          <a:p>
            <a:pPr lvl="1"/>
            <a:r>
              <a:rPr lang="en-US" smtClean="0">
                <a:sym typeface="Stone Sans ITC TT-Semi" charset="0"/>
              </a:rPr>
              <a:t>Second level</a:t>
            </a:r>
          </a:p>
          <a:p>
            <a:pPr lvl="2"/>
            <a:r>
              <a:rPr lang="en-US" smtClean="0">
                <a:sym typeface="Stone Sans ITC TT-Semi" charset="0"/>
              </a:rPr>
              <a:t>Third level</a:t>
            </a:r>
          </a:p>
          <a:p>
            <a:pPr lvl="3"/>
            <a:r>
              <a:rPr lang="en-US" smtClean="0">
                <a:sym typeface="Stone Sans ITC TT-Semi" charset="0"/>
              </a:rPr>
              <a:t>Fourth level</a:t>
            </a:r>
          </a:p>
          <a:p>
            <a:pPr lvl="4"/>
            <a:r>
              <a:rPr lang="en-US" smtClean="0">
                <a:sym typeface="Stone Sans ITC TT-Sem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+mj-lt"/>
          <a:ea typeface="+mj-ea"/>
          <a:cs typeface="+mj-cs"/>
          <a:sym typeface="Stone Sans ITC TT-Bold" charset="0"/>
        </a:defRPr>
      </a:lvl1pPr>
      <a:lvl2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2pPr>
      <a:lvl3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3pPr>
      <a:lvl4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4pPr>
      <a:lvl5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5pPr>
      <a:lvl6pPr marL="4635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6pPr>
      <a:lvl7pPr marL="9207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7pPr>
      <a:lvl8pPr marL="13779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8pPr>
      <a:lvl9pPr marL="18351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9pPr>
    </p:titleStyle>
    <p:bodyStyle>
      <a:lvl1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1pPr>
      <a:lvl2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2pPr>
      <a:lvl3pPr marL="392113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3pPr>
      <a:lvl4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4pPr>
      <a:lvl5pPr marL="3937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5pPr>
      <a:lvl6pPr marL="8509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6pPr>
      <a:lvl7pPr marL="13081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7pPr>
      <a:lvl8pPr marL="17653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8pPr>
      <a:lvl9pPr marL="22225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143000"/>
            <a:ext cx="11379200" cy="81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omic Sans MS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omic Sans MS" charset="0"/>
              </a:rPr>
              <a:t>Second level</a:t>
            </a:r>
          </a:p>
          <a:p>
            <a:pPr lvl="2"/>
            <a:r>
              <a:rPr lang="en-US" dirty="0" smtClean="0">
                <a:sym typeface="Comic Sans MS" charset="0"/>
              </a:rPr>
              <a:t>Third level</a:t>
            </a:r>
          </a:p>
          <a:p>
            <a:pPr lvl="3"/>
            <a:r>
              <a:rPr lang="en-US" dirty="0" smtClean="0">
                <a:sym typeface="Comic Sans MS" charset="0"/>
              </a:rPr>
              <a:t>Fourth level</a:t>
            </a:r>
          </a:p>
          <a:p>
            <a:pPr lvl="4"/>
            <a:r>
              <a:rPr lang="en-US" dirty="0" smtClean="0">
                <a:sym typeface="Comic Sans MS" charset="0"/>
              </a:rPr>
              <a:t>Fifth level</a:t>
            </a:r>
          </a:p>
        </p:txBody>
      </p:sp>
      <p:sp>
        <p:nvSpPr>
          <p:cNvPr id="2050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617450" y="9375775"/>
            <a:ext cx="306388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>
              <a:defRPr sz="1200">
                <a:solidFill>
                  <a:schemeClr val="tx1"/>
                </a:solidFill>
                <a:latin typeface="Lucida Sans" charset="0"/>
              </a:defRPr>
            </a:lvl2pPr>
            <a:lvl3pPr>
              <a:defRPr sz="1200">
                <a:solidFill>
                  <a:schemeClr val="tx1"/>
                </a:solidFill>
                <a:latin typeface="Lucida Sans" charset="0"/>
              </a:defRPr>
            </a:lvl3pPr>
            <a:lvl4pPr>
              <a:defRPr sz="1200">
                <a:solidFill>
                  <a:schemeClr val="tx1"/>
                </a:solidFill>
                <a:latin typeface="Lucida Sans" charset="0"/>
              </a:defRPr>
            </a:lvl4pPr>
            <a:lvl5pPr>
              <a:defRPr sz="1200">
                <a:solidFill>
                  <a:schemeClr val="tx1"/>
                </a:solidFill>
                <a:latin typeface="Lucida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9pPr>
          </a:lstStyle>
          <a:p>
            <a:fld id="{40E491F0-7CEC-4A41-A9AD-59122B2952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3004800" cy="812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omic Sans M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Arial" pitchFamily="34" charset="0"/>
          <a:ea typeface="+mj-ea"/>
          <a:cs typeface="+mj-cs"/>
          <a:sym typeface="Comic Sans MS" charset="0"/>
        </a:defRPr>
      </a:lvl1pPr>
      <a:lvl2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2pPr>
      <a:lvl3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3pPr>
      <a:lvl4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4pPr>
      <a:lvl5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5pPr>
      <a:lvl6pPr marL="12382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16954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21526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26098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6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Arial" pitchFamily="34" charset="0"/>
          <a:ea typeface="+mn-ea"/>
          <a:cs typeface="+mn-cs"/>
          <a:sym typeface="Comic Sans MS" charset="0"/>
        </a:defRPr>
      </a:lvl1pPr>
      <a:lvl2pPr marL="328613" indent="-322263" algn="l" rtl="0" fontAlgn="base">
        <a:lnSpc>
          <a:spcPct val="120000"/>
        </a:lnSpc>
        <a:spcBef>
          <a:spcPct val="0"/>
        </a:spcBef>
        <a:spcAft>
          <a:spcPct val="0"/>
        </a:spcAft>
        <a:buSzPct val="150000"/>
        <a:buFont typeface="Comic Sans MS" charset="0"/>
        <a:buChar char="•"/>
        <a:defRPr sz="2400">
          <a:solidFill>
            <a:srgbClr val="000000"/>
          </a:solidFill>
          <a:latin typeface="Arial" pitchFamily="34" charset="0"/>
          <a:ea typeface="+mn-ea"/>
          <a:cs typeface="+mn-cs"/>
          <a:sym typeface="Comic Sans MS" charset="0"/>
        </a:defRPr>
      </a:lvl2pPr>
      <a:lvl3pPr marL="557213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Arial" pitchFamily="34" charset="0"/>
          <a:ea typeface="+mn-ea"/>
          <a:cs typeface="+mn-cs"/>
          <a:sym typeface="Comic Sans MS" charset="0"/>
        </a:defRPr>
      </a:lvl3pPr>
      <a:lvl4pPr marL="558800" indent="-254000" algn="l" rtl="0" fontAlgn="base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125000"/>
        <a:buFont typeface="Comic Sans MS" charset="0"/>
        <a:buChar char="-"/>
        <a:defRPr sz="2400">
          <a:solidFill>
            <a:srgbClr val="000000"/>
          </a:solidFill>
          <a:latin typeface="Arial" pitchFamily="34" charset="0"/>
          <a:ea typeface="+mn-ea"/>
          <a:cs typeface="+mn-cs"/>
          <a:sym typeface="Comic Sans MS" charset="0"/>
        </a:defRPr>
      </a:lvl4pPr>
      <a:lvl5pPr marL="5588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Arial" pitchFamily="34" charset="0"/>
          <a:ea typeface="+mn-ea"/>
          <a:cs typeface="+mn-cs"/>
          <a:sym typeface="Comic Sans MS" charset="0"/>
        </a:defRPr>
      </a:lvl5pPr>
      <a:lvl6pPr marL="10160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14732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19304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23876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" name="Group 1"/>
          <p:cNvGraphicFramePr>
            <a:graphicFrameLocks noGrp="1"/>
          </p:cNvGraphicFramePr>
          <p:nvPr/>
        </p:nvGraphicFramePr>
        <p:xfrm>
          <a:off x="379413" y="9272588"/>
          <a:ext cx="12180887" cy="368300"/>
        </p:xfrm>
        <a:graphic>
          <a:graphicData uri="http://schemas.openxmlformats.org/drawingml/2006/table">
            <a:tbl>
              <a:tblPr/>
              <a:tblGrid>
                <a:gridCol w="2143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6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7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05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Algorithms, 4</a:t>
                      </a:r>
                      <a:r>
                        <a:rPr kumimoji="0" lang="en-US" sz="1600" b="0" i="1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th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 Edition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Lucida Grande" charset="0"/>
                          <a:cs typeface="Lucida Grande" charset="0"/>
                          <a:sym typeface="Times" charset="0"/>
                        </a:rPr>
                        <a:t>∙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Robert Sedgewick and Kevin Wayne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Lucida Grande" charset="0"/>
                          <a:cs typeface="Lucida Grande" charset="0"/>
                          <a:sym typeface="Times" charset="0"/>
                        </a:rPr>
                        <a:t>∙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Copyright © 2002–2012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Lucida Grande" charset="0"/>
                          <a:cs typeface="Lucida Grande" charset="0"/>
                          <a:sym typeface="Times" charset="0"/>
                        </a:rPr>
                        <a:t>∙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February 14, 2013 2:50:25 PM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94" t="4114" r="2625" b="4681"/>
          <a:stretch>
            <a:fillRect/>
          </a:stretch>
        </p:blipFill>
        <p:spPr bwMode="auto">
          <a:xfrm>
            <a:off x="1209675" y="3243263"/>
            <a:ext cx="3684588" cy="4584700"/>
          </a:xfrm>
          <a:prstGeom prst="rect">
            <a:avLst/>
          </a:prstGeom>
          <a:noFill/>
          <a:ln>
            <a:noFill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104" name="Rectangle 3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/>
              <a:t>4.4  </a:t>
            </a:r>
            <a:r>
              <a:rPr lang="en-US" dirty="0" err="1" smtClean="0"/>
              <a:t>Dijkstr</a:t>
            </a:r>
            <a:r>
              <a:rPr lang="sl-SI" dirty="0" smtClean="0"/>
              <a:t>in</a:t>
            </a:r>
            <a:r>
              <a:rPr lang="en-US" dirty="0" smtClean="0"/>
              <a:t> </a:t>
            </a: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9938" y="2160723"/>
            <a:ext cx="3816424" cy="47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Povzeto po</a:t>
            </a:r>
            <a:endParaRPr lang="sl-SI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F67BB-4E89-4EFE-95AD-0D4470D8491F}" type="slidenum">
              <a:rPr lang="en-US"/>
              <a:pPr/>
              <a:t>10</a:t>
            </a:fld>
            <a:endParaRPr lang="en-US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7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230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230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31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231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1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31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2314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2    17.0       1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6" name="Oval 28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80B00-60C5-41F2-B33A-A80493FFE3CD}" type="slidenum">
              <a:rPr lang="en-US"/>
              <a:pPr/>
              <a:t>11</a:t>
            </a:fld>
            <a:endParaRPr lang="en-US"/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333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333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3334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35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3336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37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38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3339" name="Rectangle 27"/>
          <p:cNvSpPr>
            <a:spLocks/>
          </p:cNvSpPr>
          <p:nvPr/>
        </p:nvSpPr>
        <p:spPr bwMode="auto">
          <a:xfrm>
            <a:off x="1016000" y="8483600"/>
            <a:ext cx="2284243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7</a:t>
            </a:r>
          </a:p>
        </p:txBody>
      </p:sp>
      <p:sp>
        <p:nvSpPr>
          <p:cNvPr id="13340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2    17.0       1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H="1">
            <a:off x="8856663" y="6594475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2E782-35D2-40E9-A93D-90A07C383704}" type="slidenum">
              <a:rPr lang="en-US"/>
              <a:pPr/>
              <a:t>12</a:t>
            </a:fld>
            <a:endParaRPr lang="en-US"/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4254500" y="6845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6" name="Oval 20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4357" name="Oval 21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4358" name="Oval 22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4359" name="Oval 23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60" name="Oval 24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4361" name="Oval 25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62" name="Oval 26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4363" name="Oval 27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4364" name="Rectangle 28"/>
          <p:cNvSpPr>
            <a:spLocks/>
          </p:cNvSpPr>
          <p:nvPr/>
        </p:nvSpPr>
        <p:spPr bwMode="auto">
          <a:xfrm>
            <a:off x="1016000" y="8483600"/>
            <a:ext cx="5721082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7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4365" name="Rectangle 29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2    17.0       1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7" name="Oval 31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4368" name="Oval 32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 flipH="1">
            <a:off x="8856663" y="6608669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70" name="Rectangle 34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4371" name="Rectangle 35"/>
          <p:cNvSpPr>
            <a:spLocks/>
          </p:cNvSpPr>
          <p:nvPr/>
        </p:nvSpPr>
        <p:spPr bwMode="auto">
          <a:xfrm>
            <a:off x="6464300" y="4965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0C671-7924-4335-BA38-68677E053681}" type="slidenum">
              <a:rPr lang="en-US"/>
              <a:pPr/>
              <a:t>13</a:t>
            </a:fld>
            <a:endParaRPr lang="en-US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538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538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538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83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5384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85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5386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5387" name="Rectangle 27"/>
          <p:cNvSpPr>
            <a:spLocks/>
          </p:cNvSpPr>
          <p:nvPr/>
        </p:nvSpPr>
        <p:spPr bwMode="auto">
          <a:xfrm>
            <a:off x="1016000" y="8483600"/>
            <a:ext cx="590061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7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5388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5    14.0       7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0" name="Oval 30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5391" name="Oval 31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 flipH="1">
            <a:off x="8856663" y="6669088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3" name="Oval 33"/>
          <p:cNvSpPr>
            <a:spLocks/>
          </p:cNvSpPr>
          <p:nvPr/>
        </p:nvSpPr>
        <p:spPr bwMode="auto">
          <a:xfrm>
            <a:off x="9550390" y="5704915"/>
            <a:ext cx="952500" cy="31115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4" name="Oval 34"/>
          <p:cNvSpPr>
            <a:spLocks/>
          </p:cNvSpPr>
          <p:nvPr/>
        </p:nvSpPr>
        <p:spPr bwMode="auto">
          <a:xfrm>
            <a:off x="9550390" y="4533900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5" name="Rectangle 35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5396" name="Rectangle 36"/>
          <p:cNvSpPr>
            <a:spLocks/>
          </p:cNvSpPr>
          <p:nvPr/>
        </p:nvSpPr>
        <p:spPr bwMode="auto">
          <a:xfrm>
            <a:off x="6464300" y="4965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15397" name="Rectangle 37"/>
          <p:cNvSpPr>
            <a:spLocks/>
          </p:cNvSpPr>
          <p:nvPr/>
        </p:nvSpPr>
        <p:spPr bwMode="auto">
          <a:xfrm>
            <a:off x="4254500" y="6845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 rot="10800000" flipH="1">
            <a:off x="4292600" y="70993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9" name="Rectangle 39"/>
          <p:cNvSpPr>
            <a:spLocks/>
          </p:cNvSpPr>
          <p:nvPr/>
        </p:nvSpPr>
        <p:spPr bwMode="auto">
          <a:xfrm>
            <a:off x="4762500" y="6959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 rot="10800000" flipH="1">
            <a:off x="6527800" y="51181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401" name="Rectangle 41"/>
          <p:cNvSpPr>
            <a:spLocks/>
          </p:cNvSpPr>
          <p:nvPr/>
        </p:nvSpPr>
        <p:spPr bwMode="auto">
          <a:xfrm>
            <a:off x="6997700" y="4965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8B126-FBBF-4C92-8E16-E27BCF123FF4}" type="slidenum">
              <a:rPr lang="en-US"/>
              <a:pPr/>
              <a:t>14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640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640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640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407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6408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09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6410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6411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5    14.0       7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FDCA0-01DF-4E42-8221-414DE2C79D6A}" type="slidenum">
              <a:rPr lang="en-US"/>
              <a:pPr/>
              <a:t>15</a:t>
            </a:fld>
            <a:endParaRPr lang="en-US"/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7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742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7429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7430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31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32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33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7434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7435" name="Rectangle 27"/>
          <p:cNvSpPr>
            <a:spLocks/>
          </p:cNvSpPr>
          <p:nvPr/>
        </p:nvSpPr>
        <p:spPr bwMode="auto">
          <a:xfrm>
            <a:off x="1016000" y="8483600"/>
            <a:ext cx="2284243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4</a:t>
            </a:r>
          </a:p>
        </p:txBody>
      </p:sp>
      <p:sp>
        <p:nvSpPr>
          <p:cNvPr id="17436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5    14.0       7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H="1">
            <a:off x="8726768" y="550545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2367-27EC-450A-AB9F-2CD09E9C7BDF}" type="slidenum">
              <a:rPr lang="en-US"/>
              <a:pPr/>
              <a:t>16</a:t>
            </a:fld>
            <a:endParaRPr lang="en-US"/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845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5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8454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55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56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57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8458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8459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5    14.0       7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1" name="Rectangle 29"/>
          <p:cNvSpPr>
            <a:spLocks/>
          </p:cNvSpPr>
          <p:nvPr/>
        </p:nvSpPr>
        <p:spPr bwMode="auto">
          <a:xfrm>
            <a:off x="1016000" y="8483600"/>
            <a:ext cx="590061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4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8462" name="Oval 30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63" name="Oval 31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64" name="Oval 32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 flipH="1">
            <a:off x="8753662" y="5487521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6" name="Rectangle 34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8467" name="Rectangle 35"/>
          <p:cNvSpPr>
            <a:spLocks/>
          </p:cNvSpPr>
          <p:nvPr/>
        </p:nvSpPr>
        <p:spPr bwMode="auto">
          <a:xfrm>
            <a:off x="4851400" y="6362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18468" name="Rectangle 36"/>
          <p:cNvSpPr>
            <a:spLocks/>
          </p:cNvSpPr>
          <p:nvPr/>
        </p:nvSpPr>
        <p:spPr bwMode="auto">
          <a:xfrm>
            <a:off x="495300" y="74041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18469" name="Rectangle 37"/>
          <p:cNvSpPr>
            <a:spLocks/>
          </p:cNvSpPr>
          <p:nvPr/>
        </p:nvSpPr>
        <p:spPr bwMode="auto">
          <a:xfrm>
            <a:off x="8940800" y="73152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9F259-4A5E-4EEB-A7F6-C02A12A8D2B2}" type="slidenum">
              <a:rPr lang="en-US"/>
              <a:pPr/>
              <a:t>17</a:t>
            </a:fld>
            <a:endParaRPr lang="en-US"/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947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7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947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79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80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81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9482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9483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6    29.0       4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5" name="Rectangle 29"/>
          <p:cNvSpPr>
            <a:spLocks/>
          </p:cNvSpPr>
          <p:nvPr/>
        </p:nvSpPr>
        <p:spPr bwMode="auto">
          <a:xfrm>
            <a:off x="1016000" y="8483600"/>
            <a:ext cx="590061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4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9486" name="Oval 30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87" name="Oval 31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88" name="Oval 32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 flipH="1">
            <a:off x="8779249" y="5500968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90" name="Rectangle 34"/>
          <p:cNvSpPr>
            <a:spLocks/>
          </p:cNvSpPr>
          <p:nvPr/>
        </p:nvSpPr>
        <p:spPr bwMode="auto">
          <a:xfrm>
            <a:off x="10092578" y="6494463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ea typeface="Zapf Dingbats" charset="0"/>
                <a:cs typeface="Zapf Dingbats" charset="0"/>
              </a:rPr>
              <a:t>✔</a:t>
            </a:r>
          </a:p>
        </p:txBody>
      </p:sp>
      <p:sp>
        <p:nvSpPr>
          <p:cNvPr id="19491" name="Oval 35"/>
          <p:cNvSpPr>
            <a:spLocks/>
          </p:cNvSpPr>
          <p:nvPr/>
        </p:nvSpPr>
        <p:spPr bwMode="auto">
          <a:xfrm>
            <a:off x="9465609" y="6116637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92" name="Oval 36"/>
          <p:cNvSpPr>
            <a:spLocks/>
          </p:cNvSpPr>
          <p:nvPr/>
        </p:nvSpPr>
        <p:spPr bwMode="auto">
          <a:xfrm>
            <a:off x="9505203" y="5670176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93" name="Rectangle 37"/>
          <p:cNvSpPr>
            <a:spLocks/>
          </p:cNvSpPr>
          <p:nvPr/>
        </p:nvSpPr>
        <p:spPr bwMode="auto">
          <a:xfrm>
            <a:off x="8940800" y="73152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rot="10800000" flipH="1">
            <a:off x="9029513" y="75184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95" name="Rectangle 39"/>
          <p:cNvSpPr>
            <a:spLocks/>
          </p:cNvSpPr>
          <p:nvPr/>
        </p:nvSpPr>
        <p:spPr bwMode="auto">
          <a:xfrm>
            <a:off x="9448800" y="7429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29</a:t>
            </a:r>
          </a:p>
        </p:txBody>
      </p:sp>
      <p:sp>
        <p:nvSpPr>
          <p:cNvPr id="19496" name="Rectangle 40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9497" name="Rectangle 41"/>
          <p:cNvSpPr>
            <a:spLocks/>
          </p:cNvSpPr>
          <p:nvPr/>
        </p:nvSpPr>
        <p:spPr bwMode="auto">
          <a:xfrm>
            <a:off x="4851400" y="6362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19498" name="Rectangle 42"/>
          <p:cNvSpPr>
            <a:spLocks/>
          </p:cNvSpPr>
          <p:nvPr/>
        </p:nvSpPr>
        <p:spPr bwMode="auto">
          <a:xfrm>
            <a:off x="495300" y="74041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 rot="10800000" flipH="1">
            <a:off x="4914900" y="65024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500" name="Rectangle 44"/>
          <p:cNvSpPr>
            <a:spLocks/>
          </p:cNvSpPr>
          <p:nvPr/>
        </p:nvSpPr>
        <p:spPr bwMode="auto">
          <a:xfrm>
            <a:off x="5372100" y="6350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23FBE-A004-4225-BA11-483776DA5BB3}" type="slidenum">
              <a:rPr lang="en-US"/>
              <a:pPr/>
              <a:t>18</a:t>
            </a:fld>
            <a:endParaRPr lang="en-US"/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050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50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050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0503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504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05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0506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0507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6    29.0       4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1560-A879-42D8-BC51-7A86348CD3DD}" type="slidenum">
              <a:rPr lang="en-US"/>
              <a:pPr/>
              <a:t>19</a:t>
            </a:fld>
            <a:endParaRPr lang="en-US"/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152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152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152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1527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28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29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1530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1531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6    29.0       4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 flipH="1">
            <a:off x="8664573" y="5872816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4" name="Rectangle 30"/>
          <p:cNvSpPr>
            <a:spLocks/>
          </p:cNvSpPr>
          <p:nvPr/>
        </p:nvSpPr>
        <p:spPr bwMode="auto">
          <a:xfrm>
            <a:off x="1016000" y="8483600"/>
            <a:ext cx="22842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20885-1AE2-4780-9138-A6DA4D0BA519}" type="slidenum">
              <a:rPr lang="en-US"/>
              <a:pPr/>
              <a:t>2</a:t>
            </a:fld>
            <a:endParaRPr lang="en-US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 smtClean="0"/>
              <a:t>Vozlišča </a:t>
            </a:r>
            <a:r>
              <a:rPr lang="sl-SI" dirty="0" smtClean="0"/>
              <a:t>dodamo </a:t>
            </a:r>
            <a:r>
              <a:rPr lang="sl-SI" dirty="0" smtClean="0"/>
              <a:t>glede na njihovo razdaljo od začetnega vozlišča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(0)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(vozlišče, ki še ni v drevesu in ima najmanjšo vrednost </a:t>
            </a:r>
            <a:r>
              <a:rPr lang="en-US" dirty="0" smtClean="0"/>
              <a:t> </a:t>
            </a:r>
            <a:r>
              <a:rPr lang="en-US" sz="2000" dirty="0" err="1" smtClean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 smtClean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 smtClean="0"/>
              <a:t>).</a:t>
            </a:r>
            <a:endParaRPr lang="en-US" dirty="0"/>
          </a:p>
          <a:p>
            <a:pPr marL="379413" lvl="1"/>
            <a:r>
              <a:rPr lang="sl-SI" dirty="0" smtClean="0"/>
              <a:t>Dodamo vozlišče v drevo in po potrebi popravimo </a:t>
            </a:r>
            <a:r>
              <a:rPr lang="sl-SI" dirty="0" smtClean="0"/>
              <a:t>razdalje za vsa </a:t>
            </a:r>
            <a:r>
              <a:rPr lang="sl-SI" dirty="0" smtClean="0"/>
              <a:t>sosednja (glede na to) 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1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11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11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11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119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20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121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122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123" name="Rectangle 27"/>
          <p:cNvSpPr>
            <a:spLocks/>
          </p:cNvSpPr>
          <p:nvPr/>
        </p:nvSpPr>
        <p:spPr bwMode="auto">
          <a:xfrm>
            <a:off x="558800" y="4343400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4124" name="Oval 28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125" name="Oval 29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126" name="Oval 30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4127" name="Oval 31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128" name="Oval 32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129" name="Oval 33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130" name="Oval 34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131" name="Oval 35"/>
          <p:cNvSpPr>
            <a:spLocks/>
          </p:cNvSpPr>
          <p:nvPr/>
        </p:nvSpPr>
        <p:spPr bwMode="auto">
          <a:xfrm>
            <a:off x="2247900" y="3898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132" name="Oval 36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133" name="Oval 37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4134" name="Oval 38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135" name="Oval 39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4136" name="Oval 40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4137" name="Oval 41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138" name="Oval 42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4139" name="Oval 43"/>
          <p:cNvSpPr>
            <a:spLocks/>
          </p:cNvSpPr>
          <p:nvPr/>
        </p:nvSpPr>
        <p:spPr bwMode="auto">
          <a:xfrm>
            <a:off x="7442200" y="5016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141" name="Rectangle 45"/>
          <p:cNvSpPr>
            <a:spLocks/>
          </p:cNvSpPr>
          <p:nvPr/>
        </p:nvSpPr>
        <p:spPr bwMode="auto">
          <a:xfrm>
            <a:off x="10058400" y="2664063"/>
            <a:ext cx="1181377" cy="664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1   5.0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4   9.0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7   8.0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2  12.0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3  15.0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7   4.0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3   3.0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6  11.0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6   9.0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5   4.0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6  20.0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7   5.0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2   1.0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6  13.0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5   6.0</a:t>
            </a:r>
          </a:p>
          <a:p>
            <a:pPr marL="57150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2   7.0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F03C4-963F-4F8B-906B-D85F8B1EEFA9}" type="slidenum">
              <a:rPr lang="en-US"/>
              <a:pPr/>
              <a:t>20</a:t>
            </a:fld>
            <a:endParaRPr lang="en-US"/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7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54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49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2550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2551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52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53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2554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2555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2    15.0       7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6    29.0       4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 flipH="1">
            <a:off x="8735453" y="5806141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8" name="Rectangle 30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5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2559" name="Oval 31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2560" name="Oval 32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2561" name="Rectangle 33"/>
          <p:cNvSpPr>
            <a:spLocks/>
          </p:cNvSpPr>
          <p:nvPr/>
        </p:nvSpPr>
        <p:spPr bwMode="auto">
          <a:xfrm>
            <a:off x="90170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29</a:t>
            </a:r>
          </a:p>
        </p:txBody>
      </p:sp>
      <p:sp>
        <p:nvSpPr>
          <p:cNvPr id="22562" name="Rectangle 34"/>
          <p:cNvSpPr>
            <a:spLocks/>
          </p:cNvSpPr>
          <p:nvPr/>
        </p:nvSpPr>
        <p:spPr bwMode="auto">
          <a:xfrm>
            <a:off x="4216400" y="69469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2563" name="Rectangle 35"/>
          <p:cNvSpPr>
            <a:spLocks/>
          </p:cNvSpPr>
          <p:nvPr/>
        </p:nvSpPr>
        <p:spPr bwMode="auto">
          <a:xfrm>
            <a:off x="6464300" y="5105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E022D-AD5D-4889-9BBE-B8754ED44CEB}" type="slidenum">
              <a:rPr lang="en-US"/>
              <a:pPr/>
              <a:t>21</a:t>
            </a:fld>
            <a:endParaRPr lang="en-US"/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357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7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3574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3575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76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77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3578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3579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6    26.0       5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 flipH="1">
            <a:off x="8813006" y="58674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2" name="Rectangle 30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5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3583" name="Oval 31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3584" name="Oval 32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3585" name="Oval 33"/>
          <p:cNvSpPr>
            <a:spLocks/>
          </p:cNvSpPr>
          <p:nvPr/>
        </p:nvSpPr>
        <p:spPr bwMode="auto">
          <a:xfrm>
            <a:off x="9550390" y="4550989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6" name="Oval 34"/>
          <p:cNvSpPr>
            <a:spLocks/>
          </p:cNvSpPr>
          <p:nvPr/>
        </p:nvSpPr>
        <p:spPr bwMode="auto">
          <a:xfrm>
            <a:off x="9461500" y="6045200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7" name="Rectangle 35"/>
          <p:cNvSpPr>
            <a:spLocks/>
          </p:cNvSpPr>
          <p:nvPr/>
        </p:nvSpPr>
        <p:spPr bwMode="auto">
          <a:xfrm>
            <a:off x="8966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29</a:t>
            </a:r>
          </a:p>
        </p:txBody>
      </p:sp>
      <p:sp>
        <p:nvSpPr>
          <p:cNvPr id="23588" name="Rectangle 36"/>
          <p:cNvSpPr>
            <a:spLocks/>
          </p:cNvSpPr>
          <p:nvPr/>
        </p:nvSpPr>
        <p:spPr bwMode="auto">
          <a:xfrm>
            <a:off x="4216400" y="69469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3589" name="Rectangle 37"/>
          <p:cNvSpPr>
            <a:spLocks/>
          </p:cNvSpPr>
          <p:nvPr/>
        </p:nvSpPr>
        <p:spPr bwMode="auto">
          <a:xfrm>
            <a:off x="6464300" y="5105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rot="10800000" flipH="1">
            <a:off x="6502400" y="52705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91" name="Rectangle 39"/>
          <p:cNvSpPr>
            <a:spLocks/>
          </p:cNvSpPr>
          <p:nvPr/>
        </p:nvSpPr>
        <p:spPr bwMode="auto">
          <a:xfrm>
            <a:off x="6934200" y="5105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 rot="10800000" flipH="1">
            <a:off x="9029700" y="75438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93" name="Rectangle 41"/>
          <p:cNvSpPr>
            <a:spLocks/>
          </p:cNvSpPr>
          <p:nvPr/>
        </p:nvSpPr>
        <p:spPr bwMode="auto">
          <a:xfrm>
            <a:off x="94615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98871-3FC8-4007-B0A4-690EE8D9016E}" type="slidenum">
              <a:rPr lang="en-US"/>
              <a:pPr/>
              <a:t>22</a:t>
            </a:fld>
            <a:endParaRPr lang="en-US"/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459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59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459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4599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600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601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4602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4603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6    26.0       5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1F1FE-C142-401E-A0D3-969597B958E4}" type="slidenum">
              <a:rPr lang="en-US"/>
              <a:pPr/>
              <a:t>23</a:t>
            </a:fld>
            <a:endParaRPr lang="en-US"/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562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2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562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623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24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5625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5626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5627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6    26.0       5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H="1">
            <a:off x="8669337" y="4722906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1016000" y="8483600"/>
            <a:ext cx="22842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720384-26A3-4747-A730-7C4AF4D651DD}" type="slidenum">
              <a:rPr lang="en-US"/>
              <a:pPr/>
              <a:t>24</a:t>
            </a:fld>
            <a:endParaRPr lang="en-US"/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664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4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664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6647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48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6649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6650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6651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6    26.0       5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 flipH="1">
            <a:off x="8777754" y="4735606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4" name="Rectangle 30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6655" name="Oval 31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56" name="Oval 32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26657" name="Rectangle 33"/>
          <p:cNvSpPr>
            <a:spLocks/>
          </p:cNvSpPr>
          <p:nvPr/>
        </p:nvSpPr>
        <p:spPr bwMode="auto">
          <a:xfrm>
            <a:off x="8966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  <p:sp>
        <p:nvSpPr>
          <p:cNvPr id="26658" name="Rectangle 34"/>
          <p:cNvSpPr>
            <a:spLocks/>
          </p:cNvSpPr>
          <p:nvPr/>
        </p:nvSpPr>
        <p:spPr bwMode="auto">
          <a:xfrm>
            <a:off x="6464300" y="5105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26659" name="Rectangle 35"/>
          <p:cNvSpPr>
            <a:spLocks/>
          </p:cNvSpPr>
          <p:nvPr/>
        </p:nvSpPr>
        <p:spPr bwMode="auto">
          <a:xfrm>
            <a:off x="69596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15EFB-CA5E-4F5C-8954-32F79BDDF0D5}" type="slidenum">
              <a:rPr lang="en-US"/>
              <a:pPr/>
              <a:t>25</a:t>
            </a:fld>
            <a:endParaRPr lang="en-US"/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7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766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69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7670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7671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72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673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7674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H="1">
            <a:off x="8774112" y="4695265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1016000" y="8483600"/>
            <a:ext cx="5900618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7679" name="Oval 31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80" name="Oval 32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27681" name="Oval 33"/>
          <p:cNvSpPr>
            <a:spLocks/>
          </p:cNvSpPr>
          <p:nvPr/>
        </p:nvSpPr>
        <p:spPr bwMode="auto">
          <a:xfrm>
            <a:off x="9428163" y="4919009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2" name="Oval 34"/>
          <p:cNvSpPr>
            <a:spLocks/>
          </p:cNvSpPr>
          <p:nvPr/>
        </p:nvSpPr>
        <p:spPr bwMode="auto">
          <a:xfrm>
            <a:off x="9536477" y="6049682"/>
            <a:ext cx="952500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8966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6464300" y="5105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27685" name="Rectangle 37"/>
          <p:cNvSpPr>
            <a:spLocks/>
          </p:cNvSpPr>
          <p:nvPr/>
        </p:nvSpPr>
        <p:spPr bwMode="auto">
          <a:xfrm>
            <a:off x="69596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rot="10800000" flipH="1">
            <a:off x="6985000" y="30607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7" name="Rectangle 39"/>
          <p:cNvSpPr>
            <a:spLocks/>
          </p:cNvSpPr>
          <p:nvPr/>
        </p:nvSpPr>
        <p:spPr bwMode="auto">
          <a:xfrm>
            <a:off x="74168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27688" name="Line 40"/>
          <p:cNvSpPr>
            <a:spLocks noChangeShapeType="1"/>
          </p:cNvSpPr>
          <p:nvPr/>
        </p:nvSpPr>
        <p:spPr bwMode="auto">
          <a:xfrm rot="10800000" flipH="1">
            <a:off x="8991600" y="750570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9" name="Rectangle 41"/>
          <p:cNvSpPr>
            <a:spLocks/>
          </p:cNvSpPr>
          <p:nvPr/>
        </p:nvSpPr>
        <p:spPr bwMode="auto">
          <a:xfrm>
            <a:off x="94234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EF3AB-5E2C-4877-A084-A237805924A8}" type="slidenum">
              <a:rPr lang="en-US"/>
              <a:pPr/>
              <a:t>26</a:t>
            </a:fld>
            <a:endParaRPr lang="en-US"/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</a:p>
          <a:p>
            <a:pPr marL="379413" lvl="1"/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869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69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8694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8695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8696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8697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8698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8699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B90CB-69CD-4D58-8135-FD643DF5329C}" type="slidenum">
              <a:rPr lang="en-US"/>
              <a:pPr/>
              <a:t>27</a:t>
            </a:fld>
            <a:endParaRPr lang="en-US"/>
          </a:p>
        </p:txBody>
      </p:sp>
      <p:sp>
        <p:nvSpPr>
          <p:cNvPr id="2969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971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1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971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9719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9720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9721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722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9723" name="Rectangle 27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 flipH="1">
            <a:off x="8726768" y="5123293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6" name="Rectangle 30"/>
          <p:cNvSpPr>
            <a:spLocks/>
          </p:cNvSpPr>
          <p:nvPr/>
        </p:nvSpPr>
        <p:spPr bwMode="auto">
          <a:xfrm>
            <a:off x="1016000" y="8483600"/>
            <a:ext cx="22842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6E50D-5218-455A-BB3C-45FDF151C07B}" type="slidenum">
              <a:rPr lang="en-US"/>
              <a:pPr/>
              <a:t>28</a:t>
            </a:fld>
            <a:endParaRPr lang="en-US"/>
          </a:p>
        </p:txBody>
      </p:sp>
      <p:sp>
        <p:nvSpPr>
          <p:cNvPr id="3072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074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4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074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074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074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074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0746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 flipH="1">
            <a:off x="8813006" y="5123293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9" name="Rectangle 29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0750" name="Oval 30"/>
          <p:cNvSpPr>
            <a:spLocks/>
          </p:cNvSpPr>
          <p:nvPr/>
        </p:nvSpPr>
        <p:spPr bwMode="auto">
          <a:xfrm>
            <a:off x="7442200" y="5016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30751" name="Oval 31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0752" name="Rectangle 32"/>
          <p:cNvSpPr>
            <a:spLocks/>
          </p:cNvSpPr>
          <p:nvPr/>
        </p:nvSpPr>
        <p:spPr bwMode="auto">
          <a:xfrm>
            <a:off x="8966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30753" name="Rectangle 33"/>
          <p:cNvSpPr>
            <a:spLocks/>
          </p:cNvSpPr>
          <p:nvPr/>
        </p:nvSpPr>
        <p:spPr bwMode="auto">
          <a:xfrm>
            <a:off x="6959600" y="2895600"/>
            <a:ext cx="408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  <a:endParaRPr lang="en-US" sz="18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1ACAC-E7EC-46B5-97D7-994FC1D10E1A}" type="slidenum">
              <a:rPr lang="en-US"/>
              <a:pPr/>
              <a:t>29</a:t>
            </a:fld>
            <a:endParaRPr lang="en-US"/>
          </a:p>
        </p:txBody>
      </p:sp>
      <p:sp>
        <p:nvSpPr>
          <p:cNvPr id="3174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176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6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176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176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176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176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770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8813006" y="5123293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73" name="Rectangle 29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1774" name="Oval 30"/>
          <p:cNvSpPr>
            <a:spLocks/>
          </p:cNvSpPr>
          <p:nvPr/>
        </p:nvSpPr>
        <p:spPr bwMode="auto">
          <a:xfrm>
            <a:off x="7442200" y="5016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31775" name="Rectangle 31"/>
          <p:cNvSpPr>
            <a:spLocks/>
          </p:cNvSpPr>
          <p:nvPr/>
        </p:nvSpPr>
        <p:spPr bwMode="auto">
          <a:xfrm>
            <a:off x="10175958" y="6103937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ea typeface="Zapf Dingbats" charset="0"/>
                <a:cs typeface="Zapf Dingbats" charset="0"/>
              </a:rPr>
              <a:t>✔</a:t>
            </a:r>
          </a:p>
        </p:txBody>
      </p:sp>
      <p:sp>
        <p:nvSpPr>
          <p:cNvPr id="31776" name="Oval 3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1777" name="Rectangle 33"/>
          <p:cNvSpPr>
            <a:spLocks/>
          </p:cNvSpPr>
          <p:nvPr/>
        </p:nvSpPr>
        <p:spPr bwMode="auto">
          <a:xfrm>
            <a:off x="8966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31778" name="Rectangle 34"/>
          <p:cNvSpPr>
            <a:spLocks/>
          </p:cNvSpPr>
          <p:nvPr/>
        </p:nvSpPr>
        <p:spPr bwMode="auto">
          <a:xfrm>
            <a:off x="6959600" y="2895600"/>
            <a:ext cx="408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  <a:endParaRPr lang="en-US" sz="18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AA25-F48C-45ED-92D9-B36EA7F298ED}" type="slidenum">
              <a:rPr lang="en-US"/>
              <a:pPr/>
              <a:t>3</a:t>
            </a:fld>
            <a:endParaRPr lang="en-US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3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4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4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4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43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44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45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46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47" name="Rectangle 27"/>
          <p:cNvSpPr>
            <a:spLocks/>
          </p:cNvSpPr>
          <p:nvPr/>
        </p:nvSpPr>
        <p:spPr bwMode="auto">
          <a:xfrm>
            <a:off x="1016000" y="8483600"/>
            <a:ext cx="3233221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izhodno vozlišče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48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 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   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  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  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inf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 flipH="1">
            <a:off x="8861425" y="3911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B1E67-D8DD-43DC-B06F-23715175CF58}" type="slidenum">
              <a:rPr lang="en-US"/>
              <a:pPr/>
              <a:t>30</a:t>
            </a:fld>
            <a:endParaRPr lang="en-US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7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278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89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2790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279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279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279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2794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96" name="Oval 28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FB691-3333-4C3F-BE81-9AA5E0B03C89}" type="slidenum">
              <a:rPr lang="en-US"/>
              <a:pPr/>
              <a:t>31</a:t>
            </a:fld>
            <a:endParaRPr lang="en-US"/>
          </a:p>
        </p:txBody>
      </p:sp>
      <p:sp>
        <p:nvSpPr>
          <p:cNvPr id="3379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381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381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3814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381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381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381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3818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20" name="Oval 28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3821" name="Line 29"/>
          <p:cNvSpPr>
            <a:spLocks noChangeShapeType="1"/>
          </p:cNvSpPr>
          <p:nvPr/>
        </p:nvSpPr>
        <p:spPr bwMode="auto">
          <a:xfrm flipH="1">
            <a:off x="8713321" y="6219265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22" name="Rectangle 30"/>
          <p:cNvSpPr>
            <a:spLocks/>
          </p:cNvSpPr>
          <p:nvPr/>
        </p:nvSpPr>
        <p:spPr bwMode="auto">
          <a:xfrm>
            <a:off x="1016000" y="8483600"/>
            <a:ext cx="22842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8437D-2D14-458C-B990-A21DC7928F78}" type="slidenum">
              <a:rPr lang="en-US"/>
              <a:pPr/>
              <a:t>32</a:t>
            </a:fld>
            <a:endParaRPr lang="en-US"/>
          </a:p>
        </p:txBody>
      </p:sp>
      <p:sp>
        <p:nvSpPr>
          <p:cNvPr id="3481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483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83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483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483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484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484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4842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4" name="Oval 28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4845" name="Line 29"/>
          <p:cNvSpPr>
            <a:spLocks noChangeShapeType="1"/>
          </p:cNvSpPr>
          <p:nvPr/>
        </p:nvSpPr>
        <p:spPr bwMode="auto">
          <a:xfrm flipH="1">
            <a:off x="8753662" y="6324601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6" name="Rectangle 30"/>
          <p:cNvSpPr>
            <a:spLocks/>
          </p:cNvSpPr>
          <p:nvPr/>
        </p:nvSpPr>
        <p:spPr bwMode="auto">
          <a:xfrm>
            <a:off x="1016000" y="8483600"/>
            <a:ext cx="590061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vozlišč sosednjih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6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739E6-A662-4B50-B5C9-DC3BC5353BBD}" type="slidenum">
              <a:rPr lang="en-US"/>
              <a:pPr/>
              <a:t>33</a:t>
            </a:fld>
            <a:endParaRPr lang="en-US"/>
          </a:p>
        </p:txBody>
      </p:sp>
      <p:sp>
        <p:nvSpPr>
          <p:cNvPr id="35841" name="Line 1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2" name="Line 2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586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586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586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586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86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586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5866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68" name="Oval 28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B669-D2D9-4FF6-9464-756A73CE4A4C}" type="slidenum">
              <a:rPr lang="en-US"/>
              <a:pPr/>
              <a:t>34</a:t>
            </a:fld>
            <a:endParaRPr lang="en-US"/>
          </a:p>
        </p:txBody>
      </p:sp>
      <p:sp>
        <p:nvSpPr>
          <p:cNvPr id="3686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 lvl="1" indent="0">
              <a:buNone/>
            </a:pPr>
            <a:endParaRPr 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889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688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688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88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688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688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688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6890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2    14.0       5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3    17.0       2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5    13.0       4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6    25.0       2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92" name="Oval 28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6893" name="Rectangle 29"/>
          <p:cNvSpPr>
            <a:spLocks/>
          </p:cNvSpPr>
          <p:nvPr/>
        </p:nvSpPr>
        <p:spPr bwMode="auto">
          <a:xfrm>
            <a:off x="1016000" y="8483600"/>
            <a:ext cx="41437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Drevo najkrajših poti iz vozlišča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  <a:r>
              <a:rPr lang="sl-SI" sz="1800" b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(0)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6894" name="Rectangle 30"/>
          <p:cNvSpPr>
            <a:spLocks/>
          </p:cNvSpPr>
          <p:nvPr/>
        </p:nvSpPr>
        <p:spPr bwMode="auto">
          <a:xfrm>
            <a:off x="558800" y="4343400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53EE7-88D1-4988-B746-26AD9BEFFCA3}" type="slidenum">
              <a:rPr lang="en-US"/>
              <a:pPr/>
              <a:t>4</a:t>
            </a:fld>
            <a:endParaRPr lang="en-US"/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6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16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6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16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16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16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616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6170" name="Rectangle 26"/>
          <p:cNvSpPr>
            <a:spLocks/>
          </p:cNvSpPr>
          <p:nvPr/>
        </p:nvSpPr>
        <p:spPr bwMode="auto">
          <a:xfrm>
            <a:off x="1016000" y="8483600"/>
            <a:ext cx="390007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povezave, ki izhajajo iz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6171" name="Oval 27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6172" name="Oval 28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6173" name="Oval 29"/>
          <p:cNvSpPr>
            <a:spLocks/>
          </p:cNvSpPr>
          <p:nvPr/>
        </p:nvSpPr>
        <p:spPr bwMode="auto">
          <a:xfrm>
            <a:off x="2247900" y="3898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174" name="Rectangle 30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    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   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    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marL="57150"/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     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inf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</a:t>
            </a:r>
            <a:r>
              <a:rPr lang="sl-SI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</a:t>
            </a:r>
            <a:r>
              <a:rPr lang="sl-SI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inf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175" name="Oval 31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H="1">
            <a:off x="8861425" y="3911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6178" name="Rectangle 34"/>
          <p:cNvSpPr>
            <a:spLocks/>
          </p:cNvSpPr>
          <p:nvPr/>
        </p:nvSpPr>
        <p:spPr bwMode="auto">
          <a:xfrm>
            <a:off x="1066800" y="38862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6179" name="Rectangle 35"/>
          <p:cNvSpPr>
            <a:spLocks/>
          </p:cNvSpPr>
          <p:nvPr/>
        </p:nvSpPr>
        <p:spPr bwMode="auto">
          <a:xfrm>
            <a:off x="3505200" y="2806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6180" name="Rectangle 36"/>
          <p:cNvSpPr>
            <a:spLocks/>
          </p:cNvSpPr>
          <p:nvPr/>
        </p:nvSpPr>
        <p:spPr bwMode="auto">
          <a:xfrm>
            <a:off x="3987800" y="4686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6181" name="Rectangle 37"/>
          <p:cNvSpPr>
            <a:spLocks/>
          </p:cNvSpPr>
          <p:nvPr/>
        </p:nvSpPr>
        <p:spPr bwMode="auto">
          <a:xfrm>
            <a:off x="1003300" y="7759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496CB-EF06-4EC2-8875-2FC87CDE2977}" type="slidenum">
              <a:rPr lang="en-US"/>
              <a:pPr/>
              <a:t>5</a:t>
            </a:fld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170" name="Rectangle 2"/>
          <p:cNvSpPr>
            <a:spLocks/>
          </p:cNvSpPr>
          <p:nvPr/>
        </p:nvSpPr>
        <p:spPr bwMode="auto">
          <a:xfrm>
            <a:off x="3505200" y="2806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8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7189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7190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7191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7192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93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7194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7195" name="Rectangle 27"/>
          <p:cNvSpPr>
            <a:spLocks/>
          </p:cNvSpPr>
          <p:nvPr/>
        </p:nvSpPr>
        <p:spPr bwMode="auto">
          <a:xfrm>
            <a:off x="1016000" y="8483600"/>
            <a:ext cx="5900618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7196" name="Oval 28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7197" name="Oval 29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7198" name="Oval 30"/>
          <p:cNvSpPr>
            <a:spLocks/>
          </p:cNvSpPr>
          <p:nvPr/>
        </p:nvSpPr>
        <p:spPr bwMode="auto">
          <a:xfrm>
            <a:off x="2247900" y="3898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99" name="Rectangle 31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</a:t>
            </a:r>
            <a:r>
              <a:rPr lang="sl-SI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-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	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   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inf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  inf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   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 inf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 inf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</a:t>
            </a:r>
            <a:r>
              <a:rPr lang="sl-SI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       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7200" name="Oval 32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H="1">
            <a:off x="8861425" y="3911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3" name="Oval 35"/>
          <p:cNvSpPr>
            <a:spLocks/>
          </p:cNvSpPr>
          <p:nvPr/>
        </p:nvSpPr>
        <p:spPr bwMode="auto">
          <a:xfrm>
            <a:off x="9725960" y="6472237"/>
            <a:ext cx="493050" cy="384175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4" name="Oval 36"/>
          <p:cNvSpPr>
            <a:spLocks/>
          </p:cNvSpPr>
          <p:nvPr/>
        </p:nvSpPr>
        <p:spPr bwMode="auto">
          <a:xfrm>
            <a:off x="9725960" y="5258707"/>
            <a:ext cx="634990" cy="4699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5" name="Oval 37"/>
          <p:cNvSpPr>
            <a:spLocks/>
          </p:cNvSpPr>
          <p:nvPr/>
        </p:nvSpPr>
        <p:spPr bwMode="auto">
          <a:xfrm>
            <a:off x="9742760" y="4076699"/>
            <a:ext cx="601390" cy="506413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 rot="10800000" flipH="1">
            <a:off x="3500438" y="3033486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07" name="Rectangle 39"/>
          <p:cNvSpPr>
            <a:spLocks/>
          </p:cNvSpPr>
          <p:nvPr/>
        </p:nvSpPr>
        <p:spPr bwMode="auto">
          <a:xfrm>
            <a:off x="3987800" y="4686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7208" name="Rectangle 40"/>
          <p:cNvSpPr>
            <a:spLocks/>
          </p:cNvSpPr>
          <p:nvPr/>
        </p:nvSpPr>
        <p:spPr bwMode="auto">
          <a:xfrm>
            <a:off x="40513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209" name="Rectangle 41"/>
          <p:cNvSpPr>
            <a:spLocks/>
          </p:cNvSpPr>
          <p:nvPr/>
        </p:nvSpPr>
        <p:spPr bwMode="auto">
          <a:xfrm>
            <a:off x="1066800" y="38862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 rot="10800000" flipH="1">
            <a:off x="3956050" y="4881563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211" name="Rectangle 43"/>
          <p:cNvSpPr>
            <a:spLocks/>
          </p:cNvSpPr>
          <p:nvPr/>
        </p:nvSpPr>
        <p:spPr bwMode="auto">
          <a:xfrm>
            <a:off x="1003300" y="7759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7212" name="Rectangle 44"/>
          <p:cNvSpPr>
            <a:spLocks/>
          </p:cNvSpPr>
          <p:nvPr/>
        </p:nvSpPr>
        <p:spPr bwMode="auto">
          <a:xfrm>
            <a:off x="4495800" y="47752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7213" name="Rectangle 45"/>
          <p:cNvSpPr>
            <a:spLocks/>
          </p:cNvSpPr>
          <p:nvPr/>
        </p:nvSpPr>
        <p:spPr bwMode="auto">
          <a:xfrm>
            <a:off x="1460500" y="78613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7214" name="Line 46"/>
          <p:cNvSpPr>
            <a:spLocks noChangeShapeType="1"/>
          </p:cNvSpPr>
          <p:nvPr/>
        </p:nvSpPr>
        <p:spPr bwMode="auto">
          <a:xfrm rot="10800000" flipH="1">
            <a:off x="990600" y="8045450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4C0086-637D-42AD-9E10-B06F58771C81}" type="slidenum">
              <a:rPr lang="en-US"/>
              <a:pPr/>
              <a:t>6</a:t>
            </a:fld>
            <a:endParaRPr lang="en-US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vozlišče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1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8212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8213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821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821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1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821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8218" name="Rectangle 26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       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20" name="Oval 28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057C9-6422-4177-AE76-B4648031E5B1}" type="slidenum">
              <a:rPr lang="en-US"/>
              <a:pPr/>
              <a:t>7</a:t>
            </a:fld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5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36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9237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9238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9239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9240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9241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9242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9243" name="Rectangle 27"/>
          <p:cNvSpPr>
            <a:spLocks/>
          </p:cNvSpPr>
          <p:nvPr/>
        </p:nvSpPr>
        <p:spPr bwMode="auto">
          <a:xfrm>
            <a:off x="1016000" y="8483600"/>
            <a:ext cx="2284243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vozlišče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9244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       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 flipH="1">
            <a:off x="8861425" y="4292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D99A6-7726-4FAC-B004-B3EE037ECE28}" type="slidenum">
              <a:rPr lang="en-US"/>
              <a:pPr/>
              <a:t>8</a:t>
            </a:fld>
            <a:endParaRPr lang="en-US"/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9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0260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0261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0262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0263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0264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65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66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0267" name="Rectangle 27"/>
          <p:cNvSpPr>
            <a:spLocks/>
          </p:cNvSpPr>
          <p:nvPr/>
        </p:nvSpPr>
        <p:spPr bwMode="auto">
          <a:xfrm>
            <a:off x="1016000" y="8483600"/>
            <a:ext cx="5849322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Izberemo povezave do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</a:t>
            </a:r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ih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0268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chemeClr val="tx1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        </a:t>
            </a:r>
          </a:p>
          <a:p>
            <a:pPr marL="57150"/>
            <a:r>
              <a:rPr lang="en-US" sz="1800" dirty="0">
                <a:solidFill>
                  <a:schemeClr val="tx1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0269" name="Oval 29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0270" name="Oval 30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10271" name="Oval 31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 flipH="1">
            <a:off x="8861425" y="4292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74" name="Rectangle 34"/>
          <p:cNvSpPr>
            <a:spLocks/>
          </p:cNvSpPr>
          <p:nvPr/>
        </p:nvSpPr>
        <p:spPr bwMode="auto">
          <a:xfrm>
            <a:off x="3556000" y="2933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75" name="Rectangle 35"/>
          <p:cNvSpPr>
            <a:spLocks/>
          </p:cNvSpPr>
          <p:nvPr/>
        </p:nvSpPr>
        <p:spPr bwMode="auto">
          <a:xfrm>
            <a:off x="6438900" y="50165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0276" name="Rectangle 36"/>
          <p:cNvSpPr>
            <a:spLocks/>
          </p:cNvSpPr>
          <p:nvPr/>
        </p:nvSpPr>
        <p:spPr bwMode="auto">
          <a:xfrm>
            <a:off x="6946900" y="28321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0277" name="Rectangle 37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760C2-0873-4006-97AA-6321ED7B7557}" type="slidenum">
              <a:rPr lang="en-US"/>
              <a:pPr/>
              <a:t>9</a:t>
            </a:fld>
            <a:endParaRPr lang="en-US"/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379413" lvl="1"/>
            <a:r>
              <a:rPr lang="sl-SI" dirty="0"/>
              <a:t>Vozlišča dodamo glede na njihovo razdaljo od začetnega vozlišča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s(0)</a:t>
            </a:r>
            <a:r>
              <a:rPr lang="sl-SI" dirty="0"/>
              <a:t/>
            </a:r>
            <a:br>
              <a:rPr lang="sl-SI" dirty="0"/>
            </a:br>
            <a:r>
              <a:rPr lang="sl-SI" dirty="0"/>
              <a:t>(vozlišče, ki še ni v drevesu in ima najmanjšo vrednost </a:t>
            </a:r>
            <a:r>
              <a:rPr lang="en-US" dirty="0"/>
              <a:t> </a:t>
            </a:r>
            <a:r>
              <a:rPr lang="en-US" sz="2000" dirty="0" err="1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razdDo</a:t>
            </a:r>
            <a:r>
              <a:rPr lang="en-US" sz="2000" dirty="0">
                <a:latin typeface="Courier New" panose="02070309020205020404" pitchFamily="49" charset="0"/>
                <a:ea typeface="Courier New Bold" charset="0"/>
                <a:cs typeface="Courier New" panose="02070309020205020404" pitchFamily="49" charset="0"/>
                <a:sym typeface="Courier New Bold" charset="0"/>
              </a:rPr>
              <a:t>[]</a:t>
            </a:r>
            <a:r>
              <a:rPr lang="en-US" dirty="0"/>
              <a:t>).</a:t>
            </a:r>
          </a:p>
          <a:p>
            <a:pPr marL="379413" lvl="1"/>
            <a:r>
              <a:rPr lang="sl-SI" dirty="0"/>
              <a:t>Dodamo vozlišče v drevo in po potrebi popravimo razdalje za vsa sosednja (glede na to) </a:t>
            </a:r>
            <a:r>
              <a:rPr lang="sl-SI" dirty="0" smtClean="0"/>
              <a:t>vozlišče</a:t>
            </a:r>
            <a:r>
              <a:rPr lang="sl-SI" dirty="0"/>
              <a:t>.</a:t>
            </a:r>
            <a:endParaRPr lang="en-US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Dijkstrin</a:t>
            </a:r>
            <a:r>
              <a:rPr lang="en-US" dirty="0" smtClean="0"/>
              <a:t> </a:t>
            </a:r>
            <a:r>
              <a:rPr lang="en-US" dirty="0" err="1" smtClean="0"/>
              <a:t>algoritem</a:t>
            </a:r>
            <a:endParaRPr lang="en-US" dirty="0"/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 cap="flat">
            <a:solidFill>
              <a:srgbClr val="ABABAB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3" name="Oval 1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1284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1285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1286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287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1288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289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290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1291" name="Rectangle 27"/>
          <p:cNvSpPr>
            <a:spLocks/>
          </p:cNvSpPr>
          <p:nvPr/>
        </p:nvSpPr>
        <p:spPr bwMode="auto">
          <a:xfrm>
            <a:off x="1016000" y="8483600"/>
            <a:ext cx="590061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popravimo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vrednosti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sosednja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vozlišču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1292" name="Rectangle 28"/>
          <p:cNvSpPr>
            <a:spLocks/>
          </p:cNvSpPr>
          <p:nvPr/>
        </p:nvSpPr>
        <p:spPr bwMode="auto">
          <a:xfrm>
            <a:off x="9271000" y="3378200"/>
            <a:ext cx="2463780" cy="349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v 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razdDo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 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povezDo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[]</a:t>
            </a:r>
            <a:endParaRPr lang="en-US" sz="1800" dirty="0">
              <a:solidFill>
                <a:srgbClr val="000000"/>
              </a:solidFill>
              <a:latin typeface="Arial" pitchFamily="34" charset="0"/>
              <a:ea typeface="Courier New Bold" charset="0"/>
              <a:cs typeface="Arial" pitchFamily="34" charset="0"/>
              <a:sym typeface="Courier New Bold" charset="0"/>
            </a:endParaRP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0     0.0        -</a:t>
            </a:r>
          </a:p>
          <a:p>
            <a:pPr marL="57150"/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4D4D4D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1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2    17.0       1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2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3    20.0       1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3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4 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5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6</a:t>
            </a:r>
          </a:p>
          <a:p>
            <a:pPr marL="57150"/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7     8.0       0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Symbol" charset="2"/>
                <a:cs typeface="Arial" pitchFamily="34" charset="0"/>
                <a:sym typeface="Symbol" charset="2"/>
              </a:rPr>
              <a:t>→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Courier New Bold" charset="0"/>
                <a:cs typeface="Arial" pitchFamily="34" charset="0"/>
                <a:sym typeface="Courier New Bold" charset="0"/>
              </a:rPr>
              <a:t>7 </a:t>
            </a:r>
          </a:p>
        </p:txBody>
      </p:sp>
      <p:sp>
        <p:nvSpPr>
          <p:cNvPr id="11293" name="Oval 29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1294" name="Oval 30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11295" name="Oval 31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 flipH="1">
            <a:off x="8861425" y="4292600"/>
            <a:ext cx="384175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8" name="Rectangle 34"/>
          <p:cNvSpPr>
            <a:spLocks/>
          </p:cNvSpPr>
          <p:nvPr/>
        </p:nvSpPr>
        <p:spPr bwMode="auto">
          <a:xfrm>
            <a:off x="10136261" y="6472237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dirty="0">
                <a:solidFill>
                  <a:schemeClr val="tx1"/>
                </a:solidFill>
                <a:ea typeface="Zapf Dingbats" charset="0"/>
                <a:cs typeface="Zapf Dingbats" charset="0"/>
              </a:rPr>
              <a:t>✔</a:t>
            </a:r>
          </a:p>
        </p:txBody>
      </p:sp>
      <p:sp>
        <p:nvSpPr>
          <p:cNvPr id="11299" name="Oval 35"/>
          <p:cNvSpPr>
            <a:spLocks/>
          </p:cNvSpPr>
          <p:nvPr/>
        </p:nvSpPr>
        <p:spPr bwMode="auto">
          <a:xfrm>
            <a:off x="9550390" y="4914864"/>
            <a:ext cx="768434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300" name="Oval 36"/>
          <p:cNvSpPr>
            <a:spLocks/>
          </p:cNvSpPr>
          <p:nvPr/>
        </p:nvSpPr>
        <p:spPr bwMode="auto">
          <a:xfrm>
            <a:off x="9550390" y="4525963"/>
            <a:ext cx="768434" cy="355600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301" name="Rectangle 37"/>
          <p:cNvSpPr>
            <a:spLocks/>
          </p:cNvSpPr>
          <p:nvPr/>
        </p:nvSpPr>
        <p:spPr bwMode="auto">
          <a:xfrm>
            <a:off x="6438900" y="50165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rot="10800000" flipH="1">
            <a:off x="6438900" y="5180013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303" name="Rectangle 39"/>
          <p:cNvSpPr>
            <a:spLocks/>
          </p:cNvSpPr>
          <p:nvPr/>
        </p:nvSpPr>
        <p:spPr bwMode="auto">
          <a:xfrm>
            <a:off x="6946900" y="28321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rot="10800000" flipH="1">
            <a:off x="6985000" y="3053976"/>
            <a:ext cx="412750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305" name="Rectangle 41"/>
          <p:cNvSpPr>
            <a:spLocks/>
          </p:cNvSpPr>
          <p:nvPr/>
        </p:nvSpPr>
        <p:spPr bwMode="auto">
          <a:xfrm>
            <a:off x="3556000" y="2933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306" name="Rectangle 42"/>
          <p:cNvSpPr>
            <a:spLocks/>
          </p:cNvSpPr>
          <p:nvPr/>
        </p:nvSpPr>
        <p:spPr bwMode="auto">
          <a:xfrm>
            <a:off x="69469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11307" name="Rectangle 43"/>
          <p:cNvSpPr>
            <a:spLocks/>
          </p:cNvSpPr>
          <p:nvPr/>
        </p:nvSpPr>
        <p:spPr bwMode="auto">
          <a:xfrm>
            <a:off x="7518400" y="2933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11308" name="Rectangle 44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4.4  Dijkstrin Algoritem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Dijkstrin algoritem&amp;quot;&quot;/&gt;&lt;property id=&quot;20307&quot; value=&quot;276&quot;/&gt;&lt;/object&gt;&lt;object type=&quot;3&quot; unique_id=&quot;10006&quot;&gt;&lt;property id=&quot;20148&quot; value=&quot;5&quot;/&gt;&lt;property id=&quot;20300&quot; value=&quot;Slide 3 - &amp;quot;Dijkstrin algoritem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Dijkstrin algoritem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Dijkstrin algoritem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Dijkstrin algoritem&amp;quot;&quot;/&gt;&lt;property id=&quot;20307&quot; value=&quot;300&quot;/&gt;&lt;/object&gt;&lt;object type=&quot;3&quot; unique_id=&quot;10010&quot;&gt;&lt;property id=&quot;20148&quot; value=&quot;5&quot;/&gt;&lt;property id=&quot;20300&quot; value=&quot;Slide 7 - &amp;quot;Dijkstrin algoritem&amp;quot;&quot;/&gt;&lt;property id=&quot;20307&quot; value=&quot;261&quot;/&gt;&lt;/object&gt;&lt;object type=&quot;3&quot; unique_id=&quot;10011&quot;&gt;&lt;property id=&quot;20148&quot; value=&quot;5&quot;/&gt;&lt;property id=&quot;20300&quot; value=&quot;Slide 8 - &amp;quot;Dijkstrin algoritem&amp;quot;&quot;/&gt;&lt;property id=&quot;20307&quot; value=&quot;262&quot;/&gt;&lt;/object&gt;&lt;object type=&quot;3&quot; unique_id=&quot;10012&quot;&gt;&lt;property id=&quot;20148&quot; value=&quot;5&quot;/&gt;&lt;property id=&quot;20300&quot; value=&quot;Slide 9 - &amp;quot;Dijkstrin algoritem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Dijkstrin algoritem&amp;quot;&quot;/&gt;&lt;property id=&quot;20307&quot; value=&quot;264&quot;/&gt;&lt;/object&gt;&lt;object type=&quot;3&quot; unique_id=&quot;10014&quot;&gt;&lt;property id=&quot;20148&quot; value=&quot;5&quot;/&gt;&lt;property id=&quot;20300&quot; value=&quot;Slide 11 - &amp;quot;Dijkstrin algoritem&amp;quot;&quot;/&gt;&lt;property id=&quot;20307&quot; value=&quot;302&quot;/&gt;&lt;/object&gt;&lt;object type=&quot;3&quot; unique_id=&quot;10015&quot;&gt;&lt;property id=&quot;20148&quot; value=&quot;5&quot;/&gt;&lt;property id=&quot;20300&quot; value=&quot;Slide 12 - &amp;quot;Dijkstrin algoritem&amp;quot;&quot;/&gt;&lt;property id=&quot;20307&quot; value=&quot;265&quot;/&gt;&lt;/object&gt;&lt;object type=&quot;3&quot; unique_id=&quot;10016&quot;&gt;&lt;property id=&quot;20148&quot; value=&quot;5&quot;/&gt;&lt;property id=&quot;20300&quot; value=&quot;Slide 13 - &amp;quot;Dijkstrin algoritem&amp;quot;&quot;/&gt;&lt;property id=&quot;20307&quot; value=&quot;257&quot;/&gt;&lt;/object&gt;&lt;object type=&quot;3&quot; unique_id=&quot;10017&quot;&gt;&lt;property id=&quot;20148&quot; value=&quot;5&quot;/&gt;&lt;property id=&quot;20300&quot; value=&quot;Slide 14 - &amp;quot;Dijkstrin algoritem&amp;quot;&quot;/&gt;&lt;property id=&quot;20307&quot; value=&quot;266&quot;/&gt;&lt;/object&gt;&lt;object type=&quot;3&quot; unique_id=&quot;10018&quot;&gt;&lt;property id=&quot;20148&quot; value=&quot;5&quot;/&gt;&lt;property id=&quot;20300&quot; value=&quot;Slide 15 - &amp;quot;Dijkstrin algoritem&amp;quot;&quot;/&gt;&lt;property id=&quot;20307&quot; value=&quot;267&quot;/&gt;&lt;/object&gt;&lt;object type=&quot;3&quot; unique_id=&quot;10019&quot;&gt;&lt;property id=&quot;20148&quot; value=&quot;5&quot;/&gt;&lt;property id=&quot;20300&quot; value=&quot;Slide 16 - &amp;quot;Dijkstrin algoritem&amp;quot;&quot;/&gt;&lt;property id=&quot;20307&quot; value=&quot;268&quot;/&gt;&lt;/object&gt;&lt;object type=&quot;3&quot; unique_id=&quot;10020&quot;&gt;&lt;property id=&quot;20148&quot; value=&quot;5&quot;/&gt;&lt;property id=&quot;20300&quot; value=&quot;Slide 17 - &amp;quot;Dijkstrin algoritem&amp;quot;&quot;/&gt;&lt;property id=&quot;20307&quot; value=&quot;269&quot;/&gt;&lt;/object&gt;&lt;object type=&quot;3&quot; unique_id=&quot;10021&quot;&gt;&lt;property id=&quot;20148&quot; value=&quot;5&quot;/&gt;&lt;property id=&quot;20300&quot; value=&quot;Slide 18 - &amp;quot;Dijkstrin algoritem&amp;quot;&quot;/&gt;&lt;property id=&quot;20307&quot; value=&quot;270&quot;/&gt;&lt;/object&gt;&lt;object type=&quot;3&quot; unique_id=&quot;10022&quot;&gt;&lt;property id=&quot;20148&quot; value=&quot;5&quot;/&gt;&lt;property id=&quot;20300&quot; value=&quot;Slide 19 - &amp;quot;Dijkstrin algoritem&amp;quot;&quot;/&gt;&lt;property id=&quot;20307&quot; value=&quot;277&quot;/&gt;&lt;/object&gt;&lt;object type=&quot;3&quot; unique_id=&quot;10023&quot;&gt;&lt;property id=&quot;20148&quot; value=&quot;5&quot;/&gt;&lt;property id=&quot;20300&quot; value=&quot;Slide 20 - &amp;quot;Dijkstrin algoritem&amp;quot;&quot;/&gt;&lt;property id=&quot;20307&quot; value=&quot;278&quot;/&gt;&lt;/object&gt;&lt;object type=&quot;3&quot; unique_id=&quot;10024&quot;&gt;&lt;property id=&quot;20148&quot; value=&quot;5&quot;/&gt;&lt;property id=&quot;20300&quot; value=&quot;Slide 21 - &amp;quot;Dijkstrin algoritem&amp;quot;&quot;/&gt;&lt;property id=&quot;20307&quot; value=&quot;279&quot;/&gt;&lt;/object&gt;&lt;object type=&quot;3&quot; unique_id=&quot;10025&quot;&gt;&lt;property id=&quot;20148&quot; value=&quot;5&quot;/&gt;&lt;property id=&quot;20300&quot; value=&quot;Slide 22 - &amp;quot;Dijkstrin algoritem&amp;quot;&quot;/&gt;&lt;property id=&quot;20307&quot; value=&quot;280&quot;/&gt;&lt;/object&gt;&lt;object type=&quot;3&quot; unique_id=&quot;10026&quot;&gt;&lt;property id=&quot;20148&quot; value=&quot;5&quot;/&gt;&lt;property id=&quot;20300&quot; value=&quot;Slide 23 - &amp;quot;Dijkstrin algoritem&amp;quot;&quot;/&gt;&lt;property id=&quot;20307&quot; value=&quot;281&quot;/&gt;&lt;/object&gt;&lt;object type=&quot;3&quot; unique_id=&quot;10027&quot;&gt;&lt;property id=&quot;20148&quot; value=&quot;5&quot;/&gt;&lt;property id=&quot;20300&quot; value=&quot;Slide 24 - &amp;quot;Dijkstrin algoritem&amp;quot;&quot;/&gt;&lt;property id=&quot;20307&quot; value=&quot;283&quot;/&gt;&lt;/object&gt;&lt;object type=&quot;3&quot; unique_id=&quot;10028&quot;&gt;&lt;property id=&quot;20148&quot; value=&quot;5&quot;/&gt;&lt;property id=&quot;20300&quot; value=&quot;Slide 25 - &amp;quot;Dijkstrin algoritem&amp;quot;&quot;/&gt;&lt;property id=&quot;20307&quot; value=&quot;284&quot;/&gt;&lt;/object&gt;&lt;object type=&quot;3&quot; unique_id=&quot;10029&quot;&gt;&lt;property id=&quot;20148&quot; value=&quot;5&quot;/&gt;&lt;property id=&quot;20300&quot; value=&quot;Slide 26 - &amp;quot;Dijkstrin algoritem&amp;quot;&quot;/&gt;&lt;property id=&quot;20307&quot; value=&quot;285&quot;/&gt;&lt;/object&gt;&lt;object type=&quot;3&quot; unique_id=&quot;10030&quot;&gt;&lt;property id=&quot;20148&quot; value=&quot;5&quot;/&gt;&lt;property id=&quot;20300&quot; value=&quot;Slide 27 - &amp;quot;Dijkstrin algoritem&amp;quot;&quot;/&gt;&lt;property id=&quot;20307&quot; value=&quot;286&quot;/&gt;&lt;/object&gt;&lt;object type=&quot;3&quot; unique_id=&quot;10031&quot;&gt;&lt;property id=&quot;20148&quot; value=&quot;5&quot;/&gt;&lt;property id=&quot;20300&quot; value=&quot;Slide 28 - &amp;quot;Dijkstrin algoritem&amp;quot;&quot;/&gt;&lt;property id=&quot;20307&quot; value=&quot;287&quot;/&gt;&lt;/object&gt;&lt;object type=&quot;3&quot; unique_id=&quot;10032&quot;&gt;&lt;property id=&quot;20148&quot; value=&quot;5&quot;/&gt;&lt;property id=&quot;20300&quot; value=&quot;Slide 29 - &amp;quot;Dijkstrin algoritem&amp;quot;&quot;/&gt;&lt;property id=&quot;20307&quot; value=&quot;289&quot;/&gt;&lt;/object&gt;&lt;object type=&quot;3&quot; unique_id=&quot;10033&quot;&gt;&lt;property id=&quot;20148&quot; value=&quot;5&quot;/&gt;&lt;property id=&quot;20300&quot; value=&quot;Slide 30 - &amp;quot;Dijkstrin algoritem&amp;quot;&quot;/&gt;&lt;property id=&quot;20307&quot; value=&quot;291&quot;/&gt;&lt;/object&gt;&lt;object type=&quot;3&quot; unique_id=&quot;10034&quot;&gt;&lt;property id=&quot;20148&quot; value=&quot;5&quot;/&gt;&lt;property id=&quot;20300&quot; value=&quot;Slide 31 - &amp;quot;Dijkstrin algoritem&amp;quot;&quot;/&gt;&lt;property id=&quot;20307&quot; value=&quot;292&quot;/&gt;&lt;/object&gt;&lt;object type=&quot;3&quot; unique_id=&quot;10035&quot;&gt;&lt;property id=&quot;20148&quot; value=&quot;5&quot;/&gt;&lt;property id=&quot;20300&quot; value=&quot;Slide 32 - &amp;quot;Dijkstrin algoritem&amp;quot;&quot;/&gt;&lt;property id=&quot;20307&quot; value=&quot;293&quot;/&gt;&lt;/object&gt;&lt;object type=&quot;3&quot; unique_id=&quot;10036&quot;&gt;&lt;property id=&quot;20148&quot; value=&quot;5&quot;/&gt;&lt;property id=&quot;20300&quot; value=&quot;Slide 33 - &amp;quot;Dijkstrin algoritem&amp;quot;&quot;/&gt;&lt;property id=&quot;20307&quot; value=&quot;295&quot;/&gt;&lt;/object&gt;&lt;object type=&quot;3&quot; unique_id=&quot;10037&quot;&gt;&lt;property id=&quot;20148&quot; value=&quot;5&quot;/&gt;&lt;property id=&quot;20300&quot; value=&quot;Slide 34 - &amp;quot;Dijkstrin algoritem&amp;quot;&quot;/&gt;&lt;property id=&quot;20307&quot; value=&quot;29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itle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Stone Sans ITC TT-Bold"/>
        <a:ea typeface="ヒラギノ角ゴ ProN W6"/>
        <a:cs typeface="ヒラギノ角ゴ ProN W6"/>
      </a:majorFont>
      <a:minorFont>
        <a:latin typeface="Stone Sans ITC TT-Semi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Bod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Pages>0</Pages>
  <Words>2262</Words>
  <Characters>0</Characters>
  <Application>Microsoft Office PowerPoint</Application>
  <PresentationFormat>Custom</PresentationFormat>
  <Lines>0</Lines>
  <Paragraphs>843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52" baseType="lpstr">
      <vt:lpstr>Adobe Gothic Std B</vt:lpstr>
      <vt:lpstr>Arial</vt:lpstr>
      <vt:lpstr>Comic Sans MS</vt:lpstr>
      <vt:lpstr>Corbel</vt:lpstr>
      <vt:lpstr>Courier New</vt:lpstr>
      <vt:lpstr>Courier New Bold</vt:lpstr>
      <vt:lpstr>Lucida Grande</vt:lpstr>
      <vt:lpstr>Lucida Sans</vt:lpstr>
      <vt:lpstr>Stone Sans ITC TT-Bold</vt:lpstr>
      <vt:lpstr>Stone Sans ITC TT-Semi</vt:lpstr>
      <vt:lpstr>Symbol</vt:lpstr>
      <vt:lpstr>Times</vt:lpstr>
      <vt:lpstr>Zapf Dingbats</vt:lpstr>
      <vt:lpstr>ヒラギノ明朝 ProN W3</vt:lpstr>
      <vt:lpstr>ヒラギノ角ゴ ProN W3</vt:lpstr>
      <vt:lpstr>ヒラギノ角ゴ ProN W6</vt:lpstr>
      <vt:lpstr>Title</vt:lpstr>
      <vt:lpstr>Body</vt:lpstr>
      <vt:lpstr>4.4  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  <vt:lpstr>Dijkstrin algoritem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Wayne;Lokar, Matija</dc:creator>
  <cp:lastModifiedBy> </cp:lastModifiedBy>
  <cp:revision>14</cp:revision>
  <dcterms:modified xsi:type="dcterms:W3CDTF">2017-03-15T09:47:37Z</dcterms:modified>
</cp:coreProperties>
</file>