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8" r:id="rId4"/>
    <p:sldId id="261" r:id="rId5"/>
    <p:sldId id="270" r:id="rId6"/>
    <p:sldId id="27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8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9791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6639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5451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21205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64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02906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59158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93190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5798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4945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9723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5244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6673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0919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9296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3877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18655D-8FC0-48EF-AF23-783178619C7B}" type="datetimeFigureOut">
              <a:rPr lang="en-SI" smtClean="0"/>
              <a:t>15/04/2022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D3CAE6C-7C9E-4EB1-B531-3A40E2EB73C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70517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9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5" y="2"/>
            <a:ext cx="12192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Snip Diagonal Corner Rectangle 6">
            <a:extLst>
              <a:ext uri="{FF2B5EF4-FFF2-40B4-BE49-F238E27FC236}">
                <a16:creationId xmlns:a16="http://schemas.microsoft.com/office/drawing/2014/main" id="{2D5EEA8B-2D86-4D1D-96B3-6B8290303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D40B39-E4AC-4B43-8A67-A84AF623F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6009" y="0"/>
            <a:ext cx="8001000" cy="2971801"/>
          </a:xfrm>
        </p:spPr>
        <p:txBody>
          <a:bodyPr>
            <a:normAutofit/>
          </a:bodyPr>
          <a:lstStyle/>
          <a:p>
            <a:r>
              <a:rPr lang="en-US" sz="8000" dirty="0"/>
              <a:t>UNION-FIND</a:t>
            </a:r>
            <a:endParaRPr lang="en-SI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4E262-B603-4FE5-83CA-AE268C7CE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0627" y="5280781"/>
            <a:ext cx="6400800" cy="1947333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Hana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Lukež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in Aljaž Penca</a:t>
            </a:r>
          </a:p>
          <a:p>
            <a:pPr algn="r"/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Računalništvo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2</a:t>
            </a:r>
          </a:p>
          <a:p>
            <a:pPr algn="r"/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15.4.2022</a:t>
            </a:r>
            <a:endParaRPr lang="en-SI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4" descr="A picture containing schematic&#10;&#10;Description automatically generated">
            <a:extLst>
              <a:ext uri="{FF2B5EF4-FFF2-40B4-BE49-F238E27FC236}">
                <a16:creationId xmlns:a16="http://schemas.microsoft.com/office/drawing/2014/main" id="{F4E593DE-5869-401E-96E3-74B73BA35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5" y="3886200"/>
            <a:ext cx="6864626" cy="25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113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678988" cy="9906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uporaba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1" y="1676400"/>
            <a:ext cx="10288590" cy="4114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Določanje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števila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komponent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neusmerjenem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grafu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Kruskalov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algoritem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–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iskanje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minimalnega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vpetega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poddrevesa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Določanje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ali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neusmerjen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graf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vsebuje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cikel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Uporaba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raznih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programih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za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obdelavo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slik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Razne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podatkovne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baze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sz="21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96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214745" y="186266"/>
            <a:ext cx="8690697" cy="9906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>
                <a:solidFill>
                  <a:schemeClr val="tx2"/>
                </a:solidFill>
              </a:rPr>
              <a:t>Kruskalov algoritem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214745" y="1236133"/>
            <a:ext cx="11894128" cy="512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G je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povezan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neusmerjen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graf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z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uteženimi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povezavami</a:t>
            </a:r>
            <a:endParaRPr lang="en-US" sz="22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Cilj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poiskati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vpeto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, da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vsota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cen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povezav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tem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vpetem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drevesu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minimalna</a:t>
            </a:r>
            <a:endParaRPr lang="en-US" sz="22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Ideja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rešitev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gradimo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po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korakih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„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požrešen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način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“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Pazimo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, da ne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dobimo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cikla</a:t>
            </a:r>
            <a:endParaRPr lang="en-US" sz="22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Končno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rešitev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sestavlja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n-1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povezav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Na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i-tem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alpha val="80000"/>
                  </a:schemeClr>
                </a:solidFill>
              </a:rPr>
              <a:t>koraku</a:t>
            </a:r>
            <a:r>
              <a:rPr lang="en-US" sz="2200" dirty="0">
                <a:solidFill>
                  <a:schemeClr val="tx1">
                    <a:alpha val="80000"/>
                  </a:schemeClr>
                </a:solidFill>
              </a:rPr>
              <a:t>:</a:t>
            </a:r>
          </a:p>
          <a:p>
            <a:pPr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Izberemo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najcenejšo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še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neizbrano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povezavo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Pogledamo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ali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dopustna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dopustna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povezavo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dodamo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k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rešitvi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in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označimo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katera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vozlišča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so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novo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povezana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marL="457200" lvl="2">
              <a:lnSpc>
                <a:spcPct val="90000"/>
              </a:lnSpc>
            </a:pP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Postopek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ponavljamo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dokler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nimamo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n - 1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povezav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marL="628650" lvl="1" indent="-1714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sz="600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sz="5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865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334433" y="538017"/>
            <a:ext cx="9678988" cy="62576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>
                <a:solidFill>
                  <a:schemeClr val="tx2"/>
                </a:solidFill>
              </a:rPr>
              <a:t>Kruskalov algoritem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značba mesta besedila 6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84211" y="1330036"/>
                <a:ext cx="10962843" cy="4461164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Predstavitev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matrike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povezav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Časovna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zahtevnost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000" b="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Pomagamo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si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s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podatkovno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strukturo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kopica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Izboljšamo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časovno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zahtevnost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Evidenca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o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že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povezanih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vozliščih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Na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i-tem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koraku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izberemo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najcenejšo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povezavo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, za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katero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moramo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preveriti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ali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je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dopustna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Vsako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vozlišče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gledamo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kot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na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samostojno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poddrevo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Na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začetku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imamo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n-1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poddreves</a:t>
                </a:r>
                <a:endParaRPr lang="en-US" sz="20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Po n-1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korakih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ostane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samo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eno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drevo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 (</a:t>
                </a:r>
                <a:r>
                  <a:rPr lang="en-US" sz="2000" dirty="0" err="1">
                    <a:solidFill>
                      <a:schemeClr val="tx1">
                        <a:alpha val="80000"/>
                      </a:schemeClr>
                    </a:solidFill>
                  </a:rPr>
                  <a:t>rešitev</a:t>
                </a:r>
                <a:r>
                  <a:rPr lang="en-US" sz="2000" dirty="0">
                    <a:solidFill>
                      <a:schemeClr val="tx1">
                        <a:alpha val="80000"/>
                      </a:schemeClr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7" name="Označba mesta besedila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4211" y="1330036"/>
                <a:ext cx="10962843" cy="4461164"/>
              </a:xfrm>
              <a:blipFill>
                <a:blip r:embed="rId2"/>
                <a:stretch>
                  <a:fillRect l="-556" t="-1366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4250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678988" cy="106911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uporaba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2" y="1814176"/>
            <a:ext cx="9586624" cy="39770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Problem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najcenejšega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železniškega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omrežja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Problem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telefonskega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omrežja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Najunčinkovitejše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vohunske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mreže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Računalniška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mreža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najmanjša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poraba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kabla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8148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153988" y="178860"/>
            <a:ext cx="11646948" cy="16499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Algoritem</a:t>
            </a:r>
            <a:r>
              <a:rPr lang="en-US" sz="6000" dirty="0">
                <a:solidFill>
                  <a:schemeClr val="tx2"/>
                </a:solidFill>
              </a:rPr>
              <a:t>: </a:t>
            </a:r>
            <a:r>
              <a:rPr lang="en-US" sz="6000" dirty="0" err="1">
                <a:solidFill>
                  <a:schemeClr val="tx2"/>
                </a:solidFill>
              </a:rPr>
              <a:t>kako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poiskati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cikel</a:t>
            </a:r>
            <a:r>
              <a:rPr lang="en-US" sz="6000" dirty="0">
                <a:solidFill>
                  <a:schemeClr val="tx2"/>
                </a:solidFill>
              </a:rPr>
              <a:t> v </a:t>
            </a:r>
            <a:r>
              <a:rPr lang="en-US" sz="6000" dirty="0" err="1">
                <a:solidFill>
                  <a:schemeClr val="tx2"/>
                </a:solidFill>
              </a:rPr>
              <a:t>neusmerjenem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grafu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2" y="4648198"/>
            <a:ext cx="7005742" cy="114300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100">
              <a:solidFill>
                <a:schemeClr val="tx1">
                  <a:alpha val="80000"/>
                </a:schemeClr>
              </a:solidFill>
            </a:endParaRPr>
          </a:p>
          <a:p>
            <a:endParaRPr lang="en-US" sz="21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9637C-B86E-4A19-8EF1-48774FCE7850}"/>
              </a:ext>
            </a:extLst>
          </p:cNvPr>
          <p:cNvSpPr txBox="1"/>
          <p:nvPr/>
        </p:nvSpPr>
        <p:spPr>
          <a:xfrm>
            <a:off x="422694" y="2234242"/>
            <a:ext cx="10593238" cy="3727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Vsako</a:t>
            </a:r>
            <a:r>
              <a:rPr lang="en-US" sz="2000" dirty="0"/>
              <a:t> </a:t>
            </a:r>
            <a:r>
              <a:rPr lang="en-US" sz="2000" dirty="0" err="1"/>
              <a:t>vozlišče</a:t>
            </a:r>
            <a:r>
              <a:rPr lang="en-US" sz="2000" dirty="0"/>
              <a:t> </a:t>
            </a:r>
            <a:r>
              <a:rPr lang="en-US" sz="2000" dirty="0" err="1"/>
              <a:t>postavimo</a:t>
            </a:r>
            <a:r>
              <a:rPr lang="en-US" sz="2000" dirty="0"/>
              <a:t> v </a:t>
            </a:r>
            <a:r>
              <a:rPr lang="en-US" sz="2000" dirty="0" err="1"/>
              <a:t>svojo</a:t>
            </a:r>
            <a:r>
              <a:rPr lang="en-US" sz="2000" dirty="0"/>
              <a:t> </a:t>
            </a:r>
            <a:r>
              <a:rPr lang="en-US" sz="2000" dirty="0" err="1"/>
              <a:t>množico</a:t>
            </a:r>
            <a:r>
              <a:rPr lang="en-US" sz="2000" dirty="0"/>
              <a:t> in </a:t>
            </a:r>
            <a:r>
              <a:rPr lang="en-US" sz="2000" dirty="0" err="1"/>
              <a:t>kot</a:t>
            </a:r>
            <a:r>
              <a:rPr lang="en-US" sz="2000" dirty="0"/>
              <a:t> </a:t>
            </a:r>
            <a:r>
              <a:rPr lang="en-US" sz="2000" dirty="0" err="1"/>
              <a:t>svojega</a:t>
            </a:r>
            <a:r>
              <a:rPr lang="en-US" sz="2000" dirty="0"/>
              <a:t> </a:t>
            </a:r>
            <a:r>
              <a:rPr lang="en-US" sz="2000" dirty="0" err="1"/>
              <a:t>očeta</a:t>
            </a:r>
            <a:r>
              <a:rPr lang="en-US" sz="2000" dirty="0"/>
              <a:t>. </a:t>
            </a:r>
            <a:r>
              <a:rPr lang="en-US" sz="2000" dirty="0" err="1"/>
              <a:t>Tabela</a:t>
            </a:r>
            <a:r>
              <a:rPr lang="en-US" sz="2000" dirty="0"/>
              <a:t> </a:t>
            </a:r>
            <a:r>
              <a:rPr lang="en-US" sz="2000" dirty="0" err="1"/>
              <a:t>oče</a:t>
            </a:r>
            <a:r>
              <a:rPr lang="en-US" sz="2000" dirty="0"/>
              <a:t>[], </a:t>
            </a:r>
            <a:r>
              <a:rPr lang="en-US" sz="2000" dirty="0" err="1"/>
              <a:t>kjer</a:t>
            </a:r>
            <a:r>
              <a:rPr lang="en-US" sz="2000" dirty="0"/>
              <a:t> </a:t>
            </a:r>
            <a:r>
              <a:rPr lang="en-US" sz="2000" dirty="0" err="1"/>
              <a:t>hranimo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očeta</a:t>
            </a:r>
            <a:r>
              <a:rPr lang="en-US" sz="2000" dirty="0"/>
              <a:t> za </a:t>
            </a:r>
            <a:r>
              <a:rPr lang="en-US" sz="2000" dirty="0" err="1"/>
              <a:t>vsako</a:t>
            </a:r>
            <a:r>
              <a:rPr lang="en-US" sz="2000" dirty="0"/>
              <a:t> </a:t>
            </a:r>
            <a:r>
              <a:rPr lang="en-US" sz="2000" dirty="0" err="1"/>
              <a:t>vozlišče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Izberemo</a:t>
            </a:r>
            <a:r>
              <a:rPr lang="en-US" sz="2000" dirty="0"/>
              <a:t> </a:t>
            </a:r>
            <a:r>
              <a:rPr lang="en-US" sz="2000" dirty="0" err="1"/>
              <a:t>še</a:t>
            </a:r>
            <a:r>
              <a:rPr lang="en-US" sz="2000" dirty="0"/>
              <a:t> </a:t>
            </a:r>
            <a:r>
              <a:rPr lang="en-US" sz="2000" dirty="0" err="1"/>
              <a:t>neizbrano</a:t>
            </a:r>
            <a:r>
              <a:rPr lang="en-US" sz="2000" dirty="0"/>
              <a:t> </a:t>
            </a:r>
            <a:r>
              <a:rPr lang="en-US" sz="2000" dirty="0" err="1"/>
              <a:t>povezavo</a:t>
            </a:r>
            <a:r>
              <a:rPr lang="en-US" sz="2000" dirty="0"/>
              <a:t>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Uporabimo</a:t>
            </a:r>
            <a:r>
              <a:rPr lang="en-US" sz="2000" dirty="0"/>
              <a:t> </a:t>
            </a:r>
            <a:r>
              <a:rPr lang="en-US" sz="2000" dirty="0" err="1"/>
              <a:t>funkcijo</a:t>
            </a:r>
            <a:r>
              <a:rPr lang="en-US" sz="2000" dirty="0"/>
              <a:t> find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obe</a:t>
            </a:r>
            <a:r>
              <a:rPr lang="en-US" sz="2000" dirty="0"/>
              <a:t> </a:t>
            </a:r>
            <a:r>
              <a:rPr lang="en-US" sz="2000" dirty="0" err="1"/>
              <a:t>krajišči</a:t>
            </a:r>
            <a:r>
              <a:rPr lang="en-US" sz="2000" dirty="0"/>
              <a:t> </a:t>
            </a:r>
            <a:r>
              <a:rPr lang="en-US" sz="2000" dirty="0" err="1"/>
              <a:t>povezave</a:t>
            </a:r>
            <a:r>
              <a:rPr lang="en-US" sz="2000" dirty="0"/>
              <a:t>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Če</a:t>
            </a:r>
            <a:r>
              <a:rPr lang="en-US" sz="2000" dirty="0"/>
              <a:t> </a:t>
            </a:r>
            <a:r>
              <a:rPr lang="en-US" sz="2000" dirty="0" err="1"/>
              <a:t>sta</a:t>
            </a:r>
            <a:r>
              <a:rPr lang="en-US" sz="2000" dirty="0"/>
              <a:t> </a:t>
            </a:r>
            <a:r>
              <a:rPr lang="en-US" sz="2000" dirty="0" err="1"/>
              <a:t>rezultata</a:t>
            </a:r>
            <a:r>
              <a:rPr lang="en-US" sz="2000" dirty="0"/>
              <a:t> </a:t>
            </a:r>
            <a:r>
              <a:rPr lang="en-US" sz="2000" dirty="0" err="1"/>
              <a:t>klicev</a:t>
            </a:r>
            <a:r>
              <a:rPr lang="en-US" sz="2000" dirty="0"/>
              <a:t> </a:t>
            </a:r>
            <a:r>
              <a:rPr lang="en-US" sz="2000" dirty="0" err="1"/>
              <a:t>enaka</a:t>
            </a:r>
            <a:r>
              <a:rPr lang="en-US" sz="2000" dirty="0"/>
              <a:t>(</a:t>
            </a:r>
            <a:r>
              <a:rPr lang="en-US" sz="2000" dirty="0" err="1"/>
              <a:t>isti</a:t>
            </a:r>
            <a:r>
              <a:rPr lang="en-US" sz="2000" dirty="0"/>
              <a:t> </a:t>
            </a:r>
            <a:r>
              <a:rPr lang="en-US" sz="2000" dirty="0" err="1"/>
              <a:t>koren</a:t>
            </a:r>
            <a:r>
              <a:rPr lang="en-US" sz="2000" dirty="0"/>
              <a:t>/</a:t>
            </a:r>
            <a:r>
              <a:rPr lang="en-US" sz="2000" dirty="0" err="1"/>
              <a:t>predstavnik</a:t>
            </a:r>
            <a:r>
              <a:rPr lang="en-US" sz="2000" dirty="0"/>
              <a:t>), </a:t>
            </a:r>
            <a:r>
              <a:rPr lang="en-US" sz="2000" dirty="0" err="1"/>
              <a:t>potem</a:t>
            </a:r>
            <a:r>
              <a:rPr lang="en-US" sz="2000" dirty="0"/>
              <a:t> </a:t>
            </a:r>
            <a:r>
              <a:rPr lang="en-US" sz="2000" dirty="0" err="1"/>
              <a:t>imamo</a:t>
            </a:r>
            <a:r>
              <a:rPr lang="en-US" sz="2000" dirty="0"/>
              <a:t> </a:t>
            </a:r>
            <a:r>
              <a:rPr lang="en-US" sz="2000" dirty="0" err="1"/>
              <a:t>cikel</a:t>
            </a:r>
            <a:r>
              <a:rPr lang="en-US" sz="2000" dirty="0"/>
              <a:t>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Če</a:t>
            </a:r>
            <a:r>
              <a:rPr lang="en-US" sz="2000" dirty="0"/>
              <a:t> </a:t>
            </a:r>
            <a:r>
              <a:rPr lang="en-US" sz="2000" dirty="0" err="1"/>
              <a:t>nista</a:t>
            </a:r>
            <a:r>
              <a:rPr lang="en-US" sz="2000" dirty="0"/>
              <a:t> </a:t>
            </a:r>
            <a:r>
              <a:rPr lang="en-US" sz="2000" dirty="0" err="1"/>
              <a:t>enaka</a:t>
            </a:r>
            <a:r>
              <a:rPr lang="en-US" sz="2000" dirty="0"/>
              <a:t>, </a:t>
            </a:r>
            <a:r>
              <a:rPr lang="en-US" sz="2000" dirty="0" err="1"/>
              <a:t>potem</a:t>
            </a:r>
            <a:r>
              <a:rPr lang="en-US" sz="2000" dirty="0"/>
              <a:t> </a:t>
            </a:r>
            <a:r>
              <a:rPr lang="en-US" sz="2000" dirty="0" err="1"/>
              <a:t>uporabimo</a:t>
            </a:r>
            <a:r>
              <a:rPr lang="en-US" sz="2000" dirty="0"/>
              <a:t> union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ti</a:t>
            </a:r>
            <a:r>
              <a:rPr lang="en-US" sz="2000" dirty="0"/>
              <a:t>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množici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Ponavljamo</a:t>
            </a:r>
            <a:r>
              <a:rPr lang="en-US" sz="2000" dirty="0"/>
              <a:t> 2-5, </a:t>
            </a:r>
            <a:r>
              <a:rPr lang="en-US" sz="2000" dirty="0" err="1"/>
              <a:t>dokler</a:t>
            </a:r>
            <a:r>
              <a:rPr lang="en-US" sz="2000" dirty="0"/>
              <a:t> ne </a:t>
            </a:r>
            <a:r>
              <a:rPr lang="en-US" sz="2000" dirty="0" err="1"/>
              <a:t>najdemo</a:t>
            </a:r>
            <a:r>
              <a:rPr lang="en-US" sz="2000" dirty="0"/>
              <a:t> </a:t>
            </a:r>
            <a:r>
              <a:rPr lang="en-US" sz="2000" dirty="0" err="1"/>
              <a:t>cikla</a:t>
            </a:r>
            <a:r>
              <a:rPr lang="en-US" sz="2000" dirty="0"/>
              <a:t>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nam</a:t>
            </a:r>
            <a:r>
              <a:rPr lang="en-US" sz="2000" dirty="0"/>
              <a:t> </a:t>
            </a:r>
            <a:r>
              <a:rPr lang="en-US" sz="2000" dirty="0" err="1"/>
              <a:t>zmanjka</a:t>
            </a:r>
            <a:r>
              <a:rPr lang="en-US" sz="2000" dirty="0"/>
              <a:t> </a:t>
            </a:r>
            <a:r>
              <a:rPr lang="en-US" sz="2000" dirty="0" err="1"/>
              <a:t>povezav</a:t>
            </a:r>
            <a:r>
              <a:rPr lang="en-US" sz="2000" dirty="0"/>
              <a:t>. </a:t>
            </a:r>
            <a:r>
              <a:rPr lang="en-US" sz="2000" dirty="0" err="1"/>
              <a:t>Če</a:t>
            </a:r>
            <a:r>
              <a:rPr lang="en-US" sz="2000" dirty="0"/>
              <a:t> </a:t>
            </a:r>
            <a:r>
              <a:rPr lang="en-US" sz="2000" dirty="0" err="1"/>
              <a:t>zmanjka</a:t>
            </a:r>
            <a:r>
              <a:rPr lang="en-US" sz="2000" dirty="0"/>
              <a:t> </a:t>
            </a:r>
            <a:r>
              <a:rPr lang="en-US" sz="2000" dirty="0" err="1"/>
              <a:t>povezav</a:t>
            </a:r>
            <a:r>
              <a:rPr lang="en-US" sz="2000" dirty="0"/>
              <a:t>, </a:t>
            </a:r>
            <a:r>
              <a:rPr lang="en-US" sz="2000" dirty="0" err="1"/>
              <a:t>potem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cikla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7453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7B61F-D181-4590-9F26-6D7A1F96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9678988" cy="9906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Osnovno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BA83-21A9-41A3-A3DB-621D15865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902691"/>
            <a:ext cx="10408661" cy="388850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Elementi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so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razdeljeni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disjunktne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podmnožice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Disjunktnost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dveh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množic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–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Njun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presek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prazna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množica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Union-find</a:t>
            </a:r>
          </a:p>
          <a:p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Osnovni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primer</a:t>
            </a:r>
          </a:p>
          <a:p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V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praksi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se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te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predstavljajo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kot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s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kazalci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očete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in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vsako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ima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“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predstavnika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”, ki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naj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kar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endParaRPr lang="en-US" sz="28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26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678988" cy="11430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chemeClr val="tx2"/>
                </a:solidFill>
              </a:rPr>
              <a:t>ZGODOVINA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značba mesta besedila 6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84211" y="1981200"/>
                <a:ext cx="11239933" cy="3810000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Prvič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predstavljen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leta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1964 v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članku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„an improved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equivalece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algorithm“</a:t>
                </a: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Bernard A.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Galler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in Michael J. Fischer</a:t>
                </a: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Zanimivo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: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spremenil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analizo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algoritmov</a:t>
                </a:r>
                <a:endParaRPr lang="en-US" sz="24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Leta 1973 -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dokaz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, ki je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omejil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algoritem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na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SI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*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Leta 1975 –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dokaz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, ki je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omejil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boljšo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spodnjo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mejo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>
                        <a:alpha val="80000"/>
                      </a:schemeClr>
                    </a:solidFill>
                  </a:rPr>
                  <a:t>na</a:t>
                </a:r>
                <a:r>
                  <a:rPr lang="en-US" sz="24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l-GR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)) </m:t>
                    </m:r>
                  </m:oMath>
                </a14:m>
                <a:endParaRPr lang="en-US" sz="2400" dirty="0">
                  <a:solidFill>
                    <a:schemeClr val="tx1">
                      <a:alpha val="8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Označba mesta besedila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4211" y="1981200"/>
                <a:ext cx="11239933" cy="3810000"/>
              </a:xfrm>
              <a:blipFill>
                <a:blip r:embed="rId2"/>
                <a:stretch>
                  <a:fillRect l="-380" t="-2240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1398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678988" cy="9906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Dodajanje</a:t>
            </a:r>
            <a:endParaRPr lang="en-US" sz="6000" dirty="0">
              <a:solidFill>
                <a:schemeClr val="tx2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2" y="1767944"/>
            <a:ext cx="10344006" cy="40232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100" b="1" dirty="0" err="1">
                <a:solidFill>
                  <a:schemeClr val="tx1">
                    <a:alpha val="80000"/>
                  </a:schemeClr>
                </a:solidFill>
              </a:rPr>
              <a:t>Algoritem</a:t>
            </a:r>
            <a:r>
              <a:rPr lang="en-US" sz="21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b="1" dirty="0" err="1">
                <a:solidFill>
                  <a:schemeClr val="tx1">
                    <a:alpha val="80000"/>
                  </a:schemeClr>
                </a:solidFill>
              </a:rPr>
              <a:t>dodajanja</a:t>
            </a:r>
            <a:r>
              <a:rPr lang="en-US" sz="21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b="1" dirty="0" err="1">
                <a:solidFill>
                  <a:schemeClr val="tx1">
                    <a:alpha val="80000"/>
                  </a:schemeClr>
                </a:solidFill>
              </a:rPr>
              <a:t>elementa</a:t>
            </a:r>
            <a:r>
              <a:rPr lang="en-US" sz="2100" b="1" dirty="0">
                <a:solidFill>
                  <a:schemeClr val="tx1">
                    <a:alpha val="80000"/>
                  </a:schemeClr>
                </a:solidFill>
              </a:rPr>
              <a:t> x: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Preveri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ali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je x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že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gozdu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(v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kateri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od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množic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x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postane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element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nove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(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) in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tudi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njen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endParaRPr lang="en-US" sz="2100" dirty="0">
              <a:solidFill>
                <a:schemeClr val="tx1">
                  <a:alpha val="8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x.oče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= x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Velikost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nove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= 1</a:t>
            </a:r>
          </a:p>
        </p:txBody>
      </p:sp>
    </p:spTree>
    <p:extLst>
      <p:ext uri="{BB962C8B-B14F-4D97-AF65-F5344CB8AC3E}">
        <p14:creationId xmlns:p14="http://schemas.microsoft.com/office/powerpoint/2010/main" val="3671447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748912-F184-4A4A-878D-EE30B2B19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799"/>
            <a:ext cx="8921606" cy="92132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Metoda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poišči</a:t>
            </a:r>
            <a:r>
              <a:rPr lang="en-US" sz="6000" dirty="0">
                <a:solidFill>
                  <a:schemeClr val="tx2"/>
                </a:solidFill>
              </a:rPr>
              <a:t> (find)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8A751-25DC-4F04-B59B-43852514A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1683325"/>
            <a:ext cx="10113097" cy="4107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Je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metoda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s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katero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poiščemo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kateri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nahaja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iskani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element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Metoda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sproti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izboljšuje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gozd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/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Z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vsakim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klicom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spreminjajo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kazalci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za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eno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bolj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“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navzgor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”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proti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korenu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Vsak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naslednji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klic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metode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zato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hitrejši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S to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metodo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lahko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preverjamo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ali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sta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dva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elementa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isti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množici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39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605097" cy="91209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Metoda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poišči</a:t>
            </a:r>
            <a:r>
              <a:rPr lang="en-US" sz="6000" dirty="0">
                <a:solidFill>
                  <a:schemeClr val="tx2"/>
                </a:solidFill>
              </a:rPr>
              <a:t> (find)</a:t>
            </a: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1" y="1801091"/>
            <a:ext cx="9697461" cy="399010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err="1">
                <a:solidFill>
                  <a:schemeClr val="tx1">
                    <a:alpha val="80000"/>
                  </a:schemeClr>
                </a:solidFill>
              </a:rPr>
              <a:t>Algoritem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alpha val="80000"/>
                  </a:schemeClr>
                </a:solidFill>
              </a:rPr>
              <a:t>iskanja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; find(x):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Preveri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ali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je x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sam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svoj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oče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skoči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6,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pojdi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2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Y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naj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oče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od x (y=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x.oce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Očeta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od x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nastavimo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očeta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od y (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x.oce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=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y.oce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X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postavimo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y (x=y)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Pojdi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nazaj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1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Vrni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x (Return x)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032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338354" y="372533"/>
            <a:ext cx="9235643" cy="88438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Metoda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unijA</a:t>
            </a:r>
            <a:r>
              <a:rPr lang="en-US" sz="6000" dirty="0">
                <a:solidFill>
                  <a:schemeClr val="tx2"/>
                </a:solidFill>
              </a:rPr>
              <a:t> (union)</a:t>
            </a: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391421" y="1362747"/>
            <a:ext cx="10305843" cy="49237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Unija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združi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dve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v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eno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ene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od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postal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nastale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množice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Kateri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pa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izberemo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Kako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definirati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funkcijo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Union?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Je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važno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katero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postane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pod-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drugega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Recimo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, da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definirano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funkcijo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tako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da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“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levo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”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postalo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poddrevo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“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desnega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” (Union(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x,y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))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Slaba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definicija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z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manj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elementi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postalo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poddrevo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oz.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z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več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elementov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bo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postal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koren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novega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1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2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420370" cy="9906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Metoda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unijA</a:t>
            </a:r>
            <a:r>
              <a:rPr lang="en-US" sz="6000" dirty="0">
                <a:solidFill>
                  <a:schemeClr val="tx2"/>
                </a:solidFill>
              </a:rPr>
              <a:t> (union)</a:t>
            </a: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>
          <a:xfrm>
            <a:off x="684212" y="1676400"/>
            <a:ext cx="9802956" cy="4114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100" b="1" dirty="0" err="1">
                <a:solidFill>
                  <a:schemeClr val="tx1">
                    <a:alpha val="80000"/>
                  </a:schemeClr>
                </a:solidFill>
              </a:rPr>
              <a:t>Algoritem</a:t>
            </a:r>
            <a:r>
              <a:rPr lang="en-US" sz="2100" b="1" dirty="0">
                <a:solidFill>
                  <a:schemeClr val="tx1">
                    <a:alpha val="80000"/>
                  </a:schemeClr>
                </a:solidFill>
              </a:rPr>
              <a:t> Union(x, y):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Uporabimo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find(x) in find(y);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označimo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korena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z x’ in y’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sta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enaka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algoritma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konec</a:t>
            </a:r>
            <a:endParaRPr lang="en-US" sz="2100" dirty="0">
              <a:solidFill>
                <a:schemeClr val="tx1">
                  <a:alpha val="8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je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velikost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od x’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večje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od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velikosti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od y’,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potem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nastavimo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y’.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oče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= x’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3 ne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drži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potem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nastavimo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x’.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oče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= y’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Povečamo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velikost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drevesa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x’ za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število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100" dirty="0" err="1">
                <a:solidFill>
                  <a:schemeClr val="tx1">
                    <a:alpha val="80000"/>
                  </a:schemeClr>
                </a:solidFill>
              </a:rPr>
              <a:t>elementov</a:t>
            </a:r>
            <a:r>
              <a:rPr lang="en-US" sz="2100" dirty="0">
                <a:solidFill>
                  <a:schemeClr val="tx1">
                    <a:alpha val="80000"/>
                  </a:schemeClr>
                </a:solidFill>
              </a:rPr>
              <a:t> v y’</a:t>
            </a:r>
          </a:p>
          <a:p>
            <a:pPr marL="457200" indent="-457200">
              <a:buFont typeface="+mj-lt"/>
              <a:buAutoNum type="arabicPeriod"/>
            </a:pPr>
            <a:endParaRPr lang="en-US" sz="21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83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84212" y="685799"/>
            <a:ext cx="9337243" cy="77354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 err="1">
                <a:solidFill>
                  <a:schemeClr val="tx2"/>
                </a:solidFill>
              </a:rPr>
              <a:t>Časovna</a:t>
            </a:r>
            <a:r>
              <a:rPr lang="en-US" sz="6000" dirty="0">
                <a:solidFill>
                  <a:schemeClr val="tx2"/>
                </a:solidFill>
              </a:rPr>
              <a:t> </a:t>
            </a:r>
            <a:r>
              <a:rPr lang="en-US" sz="6000" dirty="0" err="1">
                <a:solidFill>
                  <a:schemeClr val="tx2"/>
                </a:solidFill>
              </a:rPr>
              <a:t>zahtevnost</a:t>
            </a:r>
            <a:endParaRPr lang="en-US" sz="60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značba mesta besedila 6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84212" y="1447801"/>
                <a:ext cx="9796882" cy="4616569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n-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št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elementov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, m-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št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klicev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Find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ali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Union</a:t>
                </a:r>
              </a:p>
              <a:p>
                <a:endParaRPr lang="en-US" sz="21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Z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uporabo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spreminjanja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kazalcev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in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združevanja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glede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na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velikost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lahko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z m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operacijami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Union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ali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Find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Pridemo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do </a:t>
                </a:r>
                <a14:m>
                  <m:oMath xmlns:m="http://schemas.openxmlformats.org/officeDocument/2006/math">
                    <m:r>
                      <a:rPr lang="en-US" sz="210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1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1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1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1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</m:oMath>
                </a14:m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*</a:t>
                </a:r>
                <a14:m>
                  <m:oMath xmlns:m="http://schemas.openxmlformats.org/officeDocument/2006/math">
                    <m:r>
                      <a:rPr lang="en-US" sz="21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100" b="0" i="1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1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endParaRPr lang="en-US" sz="21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1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</m:oMath>
                </a14:m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* je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iterativni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logaritem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. To je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število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iterativnih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logaritmov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potrebnih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, da je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rezultat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manjši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ali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enak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1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Simbolno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10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100" i="1" dirty="0" smtClean="0">
                                <a:solidFill>
                                  <a:schemeClr val="tx1">
                                    <a:alpha val="8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100" dirty="0" smtClean="0">
                                <a:solidFill>
                                  <a:schemeClr val="tx1">
                                    <a:alpha val="8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p>
                            <m:r>
                              <a:rPr lang="en-US" sz="2100" i="0" dirty="0" smtClean="0">
                                <a:solidFill>
                                  <a:schemeClr val="tx1">
                                    <a:alpha val="8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fName>
                      <m:e>
                        <m:r>
                          <a:rPr lang="en-US" sz="210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sz="2100" i="0" dirty="0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</a:rPr>
                      <m:t>:=</m:t>
                    </m:r>
                    <m:d>
                      <m:dPr>
                        <m:begChr m:val="{"/>
                        <m:endChr m:val=""/>
                        <m:ctrlPr>
                          <a:rPr lang="en-US" sz="2100" i="1" dirty="0" smtClean="0">
                            <a:solidFill>
                              <a:schemeClr val="tx1">
                                <a:alpha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100" i="1" dirty="0" smtClean="0">
                                <a:solidFill>
                                  <a:schemeClr val="tx1">
                                    <a:alpha val="8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100" b="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                          </m:t>
                              </m:r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100" b="0" i="1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100" i="1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≤1</m:t>
                              </m:r>
                            </m:e>
                          </m:mr>
                          <m:mr>
                            <m:e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en-US" sz="2100" i="1" dirty="0" smtClean="0">
                                      <a:solidFill>
                                        <a:schemeClr val="tx1">
                                          <a:alpha val="8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2100" i="1" dirty="0" smtClean="0">
                                          <a:solidFill>
                                            <a:schemeClr val="tx1">
                                              <a:alpha val="8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100" i="0" dirty="0" smtClean="0">
                                          <a:solidFill>
                                            <a:schemeClr val="tx1">
                                              <a:alpha val="8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p>
                                      <m:r>
                                        <a:rPr lang="en-US" sz="2100" i="0" dirty="0" smtClean="0">
                                          <a:solidFill>
                                            <a:schemeClr val="tx1">
                                              <a:alpha val="8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p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100" i="1" dirty="0" smtClean="0">
                                          <a:solidFill>
                                            <a:schemeClr val="tx1">
                                              <a:alpha val="8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100" i="1" dirty="0" smtClean="0">
                                              <a:solidFill>
                                                <a:schemeClr val="tx1">
                                                  <a:alpha val="8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100" i="0" dirty="0" smtClean="0">
                                              <a:solidFill>
                                                <a:schemeClr val="tx1">
                                                  <a:alpha val="8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fName>
                                        <m:e>
                                          <m:r>
                                            <a:rPr lang="en-US" sz="2100" i="1" dirty="0" smtClean="0">
                                              <a:solidFill>
                                                <a:schemeClr val="tx1">
                                                  <a:alpha val="8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100" i="1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100" i="0" dirty="0" smtClean="0">
                                  <a:solidFill>
                                    <a:schemeClr val="tx1">
                                      <a:alpha val="8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&gt;1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100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Dokaz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predolg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in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preveč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zapleten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za 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nas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 “</a:t>
                </a:r>
                <a:r>
                  <a:rPr lang="en-US" sz="2100" dirty="0" err="1">
                    <a:solidFill>
                      <a:schemeClr val="tx1">
                        <a:alpha val="80000"/>
                      </a:schemeClr>
                    </a:solidFill>
                  </a:rPr>
                  <a:t>smrtnike</a:t>
                </a:r>
                <a:r>
                  <a:rPr lang="en-US" sz="2100" dirty="0">
                    <a:solidFill>
                      <a:schemeClr val="tx1">
                        <a:alpha val="80000"/>
                      </a:schemeClr>
                    </a:solidFill>
                  </a:rPr>
                  <a:t>”</a:t>
                </a:r>
              </a:p>
            </p:txBody>
          </p:sp>
        </mc:Choice>
        <mc:Fallback xmlns="">
          <p:sp>
            <p:nvSpPr>
              <p:cNvPr id="7" name="Označba mesta besedila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4212" y="1447801"/>
                <a:ext cx="9796882" cy="4616569"/>
              </a:xfrm>
              <a:blipFill>
                <a:blip r:embed="rId2"/>
                <a:stretch>
                  <a:fillRect l="-747" t="-925" r="-498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6766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</TotalTime>
  <Words>827</Words>
  <Application>Microsoft Office PowerPoint</Application>
  <PresentationFormat>Widescreen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Cambria Math</vt:lpstr>
      <vt:lpstr>Century Gothic</vt:lpstr>
      <vt:lpstr>Wingdings</vt:lpstr>
      <vt:lpstr>Wingdings 3</vt:lpstr>
      <vt:lpstr>Slice</vt:lpstr>
      <vt:lpstr>UNION-FIND</vt:lpstr>
      <vt:lpstr>Osnovno</vt:lpstr>
      <vt:lpstr>ZGODOVINA</vt:lpstr>
      <vt:lpstr>Dodajanje</vt:lpstr>
      <vt:lpstr>Metoda poišči (find)</vt:lpstr>
      <vt:lpstr>Metoda poišči (find)</vt:lpstr>
      <vt:lpstr>Metoda unijA (union)</vt:lpstr>
      <vt:lpstr>Metoda unijA (union)</vt:lpstr>
      <vt:lpstr>Časovna zahtevnost</vt:lpstr>
      <vt:lpstr>uporaba</vt:lpstr>
      <vt:lpstr>Kruskalov algoritem</vt:lpstr>
      <vt:lpstr>Kruskalov algoritem</vt:lpstr>
      <vt:lpstr>uporaba</vt:lpstr>
      <vt:lpstr>Algoritem: kako poiskati cikel v neusmerjenem grafu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UNION-FIND</dc:title>
  <dc:creator>Penca, Aljaž</dc:creator>
  <cp:lastModifiedBy>Penca, Aljaž</cp:lastModifiedBy>
  <cp:revision>16</cp:revision>
  <dcterms:created xsi:type="dcterms:W3CDTF">2022-04-11T16:46:40Z</dcterms:created>
  <dcterms:modified xsi:type="dcterms:W3CDTF">2022-04-15T07:23:36Z</dcterms:modified>
</cp:coreProperties>
</file>