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52" r:id="rId1"/>
  </p:sldMasterIdLst>
  <p:notesMasterIdLst>
    <p:notesMasterId r:id="rId22"/>
  </p:notesMasterIdLst>
  <p:sldIdLst>
    <p:sldId id="270" r:id="rId2"/>
    <p:sldId id="278" r:id="rId3"/>
    <p:sldId id="271" r:id="rId4"/>
    <p:sldId id="273" r:id="rId5"/>
    <p:sldId id="256" r:id="rId6"/>
    <p:sldId id="258" r:id="rId7"/>
    <p:sldId id="277" r:id="rId8"/>
    <p:sldId id="257" r:id="rId9"/>
    <p:sldId id="259" r:id="rId10"/>
    <p:sldId id="260" r:id="rId11"/>
    <p:sldId id="261" r:id="rId12"/>
    <p:sldId id="262" r:id="rId13"/>
    <p:sldId id="263" r:id="rId14"/>
    <p:sldId id="269" r:id="rId15"/>
    <p:sldId id="267" r:id="rId16"/>
    <p:sldId id="274" r:id="rId17"/>
    <p:sldId id="280" r:id="rId18"/>
    <p:sldId id="279" r:id="rId19"/>
    <p:sldId id="275" r:id="rId20"/>
    <p:sldId id="276" r:id="rId21"/>
  </p:sldIdLst>
  <p:sldSz cx="9144000" cy="6858000" type="screen4x3"/>
  <p:notesSz cx="7099300" cy="10234613"/>
  <p:custDataLst>
    <p:tags r:id="rId23"/>
  </p:custDataLst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AutoShape 1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750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90600" y="768350"/>
            <a:ext cx="5114925" cy="3833813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6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946150" y="4860925"/>
            <a:ext cx="5203825" cy="4602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9000" tIns="49680" rIns="99000" bIns="49680" numCol="1" anchor="t" anchorCtr="0" compatLnSpc="1">
            <a:prstTxWarp prst="textNoShape">
              <a:avLst/>
            </a:prstTxWarp>
          </a:bodyPr>
          <a:lstStyle/>
          <a:p>
            <a:pPr lvl="0"/>
            <a:endParaRPr lang="sl-SI" noProof="0" smtClean="0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022725" y="9723438"/>
            <a:ext cx="3073400" cy="50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9000" tIns="49680" rIns="99000" bIns="49680" numCol="1" anchor="b" anchorCtr="0" compatLnSpc="1">
            <a:prstTxWarp prst="textNoShape">
              <a:avLst/>
            </a:prstTxWarp>
          </a:bodyPr>
          <a:lstStyle>
            <a:lvl1pPr algn="r"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96906176-D9C0-418F-B7A2-F6E3CE7774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5898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fld id="{16B98AEC-2A5F-4036-8E81-73FFB43AF690}" type="slidenum">
              <a:rPr lang="en-GB" smtClean="0">
                <a:solidFill>
                  <a:srgbClr val="000000"/>
                </a:solidFill>
                <a:latin typeface="Times New Roman" pitchFamily="16" charset="0"/>
              </a:rPr>
              <a:pPr eaLnBrk="1" hangingPunct="1"/>
              <a:t>1</a:t>
            </a:fld>
            <a:endParaRPr lang="en-GB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fld id="{EC32E023-13AD-4243-8245-D0C2766C2701}" type="slidenum">
              <a:rPr lang="en-GB" smtClean="0">
                <a:solidFill>
                  <a:srgbClr val="000000"/>
                </a:solidFill>
                <a:latin typeface="Times New Roman" pitchFamily="16" charset="0"/>
              </a:rPr>
              <a:pPr eaLnBrk="1" hangingPunct="1"/>
              <a:t>11</a:t>
            </a:fld>
            <a:endParaRPr lang="en-GB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1987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00" tIns="49680" rIns="99000" bIns="49680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>
              <a:buFont typeface="Times New Roman" pitchFamily="16" charset="0"/>
              <a:buNone/>
            </a:pPr>
            <a:fld id="{044BED7C-D082-4E2C-A801-AF30F0A584E9}" type="slidenum">
              <a:rPr lang="en-GB" sz="1300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algn="r" eaLnBrk="1" hangingPunct="1">
                <a:buFont typeface="Times New Roman" pitchFamily="16" charset="0"/>
                <a:buNone/>
              </a:pPr>
              <a:t>11</a:t>
            </a:fld>
            <a:endParaRPr lang="en-GB" sz="1300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41988" name="Text Box 2"/>
          <p:cNvSpPr txBox="1">
            <a:spLocks noChangeArrowheads="1"/>
          </p:cNvSpPr>
          <p:nvPr/>
        </p:nvSpPr>
        <p:spPr bwMode="auto">
          <a:xfrm>
            <a:off x="992188" y="768350"/>
            <a:ext cx="5114925" cy="38369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1989" name="Rectangle 3"/>
          <p:cNvSpPr>
            <a:spLocks noGrp="1" noChangeArrowheads="1"/>
          </p:cNvSpPr>
          <p:nvPr>
            <p:ph type="body"/>
          </p:nvPr>
        </p:nvSpPr>
        <p:spPr>
          <a:xfrm>
            <a:off x="946150" y="4860925"/>
            <a:ext cx="5205413" cy="4603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l-SI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fld id="{FDF59ECF-0B9F-4A48-A139-942F850E43DC}" type="slidenum">
              <a:rPr lang="en-GB" smtClean="0">
                <a:solidFill>
                  <a:srgbClr val="000000"/>
                </a:solidFill>
                <a:latin typeface="Times New Roman" pitchFamily="16" charset="0"/>
              </a:rPr>
              <a:pPr eaLnBrk="1" hangingPunct="1"/>
              <a:t>12</a:t>
            </a:fld>
            <a:endParaRPr lang="en-GB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3011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00" tIns="49680" rIns="99000" bIns="49680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>
              <a:buFont typeface="Times New Roman" pitchFamily="16" charset="0"/>
              <a:buNone/>
            </a:pPr>
            <a:fld id="{BA244675-68BC-452C-8961-7BD266D51D9A}" type="slidenum">
              <a:rPr lang="en-GB" sz="1300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algn="r" eaLnBrk="1" hangingPunct="1">
                <a:buFont typeface="Times New Roman" pitchFamily="16" charset="0"/>
                <a:buNone/>
              </a:pPr>
              <a:t>12</a:t>
            </a:fld>
            <a:endParaRPr lang="en-GB" sz="1300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43012" name="Text Box 2"/>
          <p:cNvSpPr txBox="1">
            <a:spLocks noChangeArrowheads="1"/>
          </p:cNvSpPr>
          <p:nvPr/>
        </p:nvSpPr>
        <p:spPr bwMode="auto">
          <a:xfrm>
            <a:off x="992188" y="768350"/>
            <a:ext cx="5114925" cy="38369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/>
          </p:nvPr>
        </p:nvSpPr>
        <p:spPr>
          <a:xfrm>
            <a:off x="946150" y="4860925"/>
            <a:ext cx="5205413" cy="4603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l-SI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fld id="{42B440DB-572D-46FB-BE99-BF1174CB0FC0}" type="slidenum">
              <a:rPr lang="en-GB" smtClean="0">
                <a:solidFill>
                  <a:srgbClr val="000000"/>
                </a:solidFill>
                <a:latin typeface="Times New Roman" pitchFamily="16" charset="0"/>
              </a:rPr>
              <a:pPr eaLnBrk="1" hangingPunct="1"/>
              <a:t>13</a:t>
            </a:fld>
            <a:endParaRPr lang="en-GB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4035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00" tIns="49680" rIns="99000" bIns="49680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>
              <a:buFont typeface="Times New Roman" pitchFamily="16" charset="0"/>
              <a:buNone/>
            </a:pPr>
            <a:fld id="{CD84626A-5620-440D-9CEE-BA7D206C9BC6}" type="slidenum">
              <a:rPr lang="en-GB" sz="1300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algn="r" eaLnBrk="1" hangingPunct="1">
                <a:buFont typeface="Times New Roman" pitchFamily="16" charset="0"/>
                <a:buNone/>
              </a:pPr>
              <a:t>13</a:t>
            </a:fld>
            <a:endParaRPr lang="en-GB" sz="1300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44036" name="Text Box 2"/>
          <p:cNvSpPr txBox="1">
            <a:spLocks noChangeArrowheads="1"/>
          </p:cNvSpPr>
          <p:nvPr/>
        </p:nvSpPr>
        <p:spPr bwMode="auto">
          <a:xfrm>
            <a:off x="992188" y="768350"/>
            <a:ext cx="5114925" cy="38369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4037" name="Rectangle 3"/>
          <p:cNvSpPr>
            <a:spLocks noGrp="1" noChangeArrowheads="1"/>
          </p:cNvSpPr>
          <p:nvPr>
            <p:ph type="body"/>
          </p:nvPr>
        </p:nvSpPr>
        <p:spPr>
          <a:xfrm>
            <a:off x="946150" y="4860925"/>
            <a:ext cx="5205413" cy="4603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l-SI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fld id="{B3D78BDD-D691-48BA-AAD8-5D79FC11086A}" type="slidenum">
              <a:rPr lang="en-GB" smtClean="0">
                <a:solidFill>
                  <a:srgbClr val="000000"/>
                </a:solidFill>
                <a:latin typeface="Times New Roman" pitchFamily="16" charset="0"/>
              </a:rPr>
              <a:pPr eaLnBrk="1" hangingPunct="1"/>
              <a:t>14</a:t>
            </a:fld>
            <a:endParaRPr lang="en-GB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00" tIns="49680" rIns="99000" bIns="49680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>
              <a:buFont typeface="Times New Roman" pitchFamily="16" charset="0"/>
              <a:buNone/>
            </a:pPr>
            <a:fld id="{39EF7577-B78D-47FF-BE83-2DAC7F969B79}" type="slidenum">
              <a:rPr lang="en-GB" sz="1300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algn="r" eaLnBrk="1" hangingPunct="1">
                <a:buFont typeface="Times New Roman" pitchFamily="16" charset="0"/>
                <a:buNone/>
              </a:pPr>
              <a:t>14</a:t>
            </a:fld>
            <a:endParaRPr lang="en-GB" sz="1300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992188" y="768350"/>
            <a:ext cx="5114925" cy="38369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8133" name="Rectangle 3"/>
          <p:cNvSpPr>
            <a:spLocks noGrp="1" noChangeArrowheads="1"/>
          </p:cNvSpPr>
          <p:nvPr>
            <p:ph type="body"/>
          </p:nvPr>
        </p:nvSpPr>
        <p:spPr>
          <a:xfrm>
            <a:off x="946150" y="4860925"/>
            <a:ext cx="5205413" cy="4603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l-SI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fld id="{D11F7F09-AFED-44F6-9171-49B9446936B5}" type="slidenum">
              <a:rPr lang="en-GB" smtClean="0">
                <a:solidFill>
                  <a:srgbClr val="000000"/>
                </a:solidFill>
                <a:latin typeface="Times New Roman" pitchFamily="16" charset="0"/>
              </a:rPr>
              <a:pPr eaLnBrk="1" hangingPunct="1"/>
              <a:t>15</a:t>
            </a:fld>
            <a:endParaRPr lang="en-GB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9155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00" tIns="49680" rIns="99000" bIns="49680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>
              <a:buFont typeface="Times New Roman" pitchFamily="16" charset="0"/>
              <a:buNone/>
            </a:pPr>
            <a:fld id="{316BAF5A-7047-42D9-9953-A7D52CC85FAD}" type="slidenum">
              <a:rPr lang="en-GB" sz="1300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algn="r" eaLnBrk="1" hangingPunct="1">
                <a:buFont typeface="Times New Roman" pitchFamily="16" charset="0"/>
                <a:buNone/>
              </a:pPr>
              <a:t>15</a:t>
            </a:fld>
            <a:endParaRPr lang="en-GB" sz="1300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49156" name="Text Box 2"/>
          <p:cNvSpPr txBox="1">
            <a:spLocks noChangeArrowheads="1"/>
          </p:cNvSpPr>
          <p:nvPr/>
        </p:nvSpPr>
        <p:spPr bwMode="auto">
          <a:xfrm>
            <a:off x="992188" y="768350"/>
            <a:ext cx="5114925" cy="38369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9157" name="Rectangle 3"/>
          <p:cNvSpPr>
            <a:spLocks noGrp="1" noChangeArrowheads="1"/>
          </p:cNvSpPr>
          <p:nvPr>
            <p:ph type="body"/>
          </p:nvPr>
        </p:nvSpPr>
        <p:spPr>
          <a:xfrm>
            <a:off x="946150" y="4860925"/>
            <a:ext cx="5205413" cy="4603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l-SI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fld id="{54CFB93D-F5D1-4291-A507-393F1DF9FFF5}" type="slidenum">
              <a:rPr lang="en-GB" smtClean="0">
                <a:solidFill>
                  <a:srgbClr val="000000"/>
                </a:solidFill>
                <a:latin typeface="Times New Roman" pitchFamily="16" charset="0"/>
              </a:rPr>
              <a:pPr eaLnBrk="1" hangingPunct="1"/>
              <a:t>19</a:t>
            </a:fld>
            <a:endParaRPr lang="en-GB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505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00" tIns="49680" rIns="99000" bIns="49680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>
              <a:buFont typeface="Times New Roman" pitchFamily="16" charset="0"/>
              <a:buNone/>
            </a:pPr>
            <a:fld id="{580685A5-C5ED-4B1B-849C-CC34DC358A0F}" type="slidenum">
              <a:rPr lang="en-GB" sz="1300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algn="r" eaLnBrk="1" hangingPunct="1">
                <a:buFont typeface="Times New Roman" pitchFamily="16" charset="0"/>
                <a:buNone/>
              </a:pPr>
              <a:t>19</a:t>
            </a:fld>
            <a:endParaRPr lang="en-GB" sz="1300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45060" name="Text Box 2"/>
          <p:cNvSpPr txBox="1">
            <a:spLocks noChangeArrowheads="1"/>
          </p:cNvSpPr>
          <p:nvPr/>
        </p:nvSpPr>
        <p:spPr bwMode="auto">
          <a:xfrm>
            <a:off x="992188" y="768350"/>
            <a:ext cx="5114925" cy="38369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5061" name="Rectangle 3"/>
          <p:cNvSpPr>
            <a:spLocks noGrp="1" noChangeArrowheads="1"/>
          </p:cNvSpPr>
          <p:nvPr>
            <p:ph type="body"/>
          </p:nvPr>
        </p:nvSpPr>
        <p:spPr>
          <a:xfrm>
            <a:off x="946150" y="4860925"/>
            <a:ext cx="5205413" cy="4603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6773304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fld id="{CB886296-2B72-4868-BCB9-CFC719732875}" type="slidenum">
              <a:rPr lang="en-GB" smtClean="0">
                <a:solidFill>
                  <a:srgbClr val="000000"/>
                </a:solidFill>
                <a:latin typeface="Times New Roman" pitchFamily="16" charset="0"/>
              </a:rPr>
              <a:pPr eaLnBrk="1" hangingPunct="1"/>
              <a:t>20</a:t>
            </a:fld>
            <a:endParaRPr lang="en-GB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00" tIns="49680" rIns="99000" bIns="49680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>
              <a:buFont typeface="Times New Roman" pitchFamily="16" charset="0"/>
              <a:buNone/>
            </a:pPr>
            <a:fld id="{28644E37-EABB-4253-B7EF-9CF9D4DD700E}" type="slidenum">
              <a:rPr lang="en-GB" sz="1300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algn="r" eaLnBrk="1" hangingPunct="1">
                <a:buFont typeface="Times New Roman" pitchFamily="16" charset="0"/>
                <a:buNone/>
              </a:pPr>
              <a:t>20</a:t>
            </a:fld>
            <a:endParaRPr lang="en-GB" sz="1300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992188" y="768350"/>
            <a:ext cx="5114925" cy="38369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6085" name="Rectangle 3"/>
          <p:cNvSpPr>
            <a:spLocks noGrp="1" noChangeArrowheads="1"/>
          </p:cNvSpPr>
          <p:nvPr>
            <p:ph type="body"/>
          </p:nvPr>
        </p:nvSpPr>
        <p:spPr>
          <a:xfrm>
            <a:off x="946150" y="4860925"/>
            <a:ext cx="5205413" cy="4603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6129188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fld id="{AA5F2DF5-5B22-48DE-BF87-2420CF5D5478}" type="slidenum">
              <a:rPr lang="en-GB" smtClean="0">
                <a:solidFill>
                  <a:srgbClr val="000000"/>
                </a:solidFill>
                <a:latin typeface="Times New Roman" pitchFamily="16" charset="0"/>
              </a:rPr>
              <a:pPr eaLnBrk="1" hangingPunct="1"/>
              <a:t>3</a:t>
            </a:fld>
            <a:endParaRPr lang="en-GB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8538" y="787400"/>
            <a:ext cx="5138737" cy="385445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2025" y="4876800"/>
            <a:ext cx="5211763" cy="45640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fld id="{58B0FB15-94A9-4F06-8495-DF6CEF5C0BE0}" type="slidenum">
              <a:rPr lang="en-GB" smtClean="0">
                <a:solidFill>
                  <a:srgbClr val="000000"/>
                </a:solidFill>
                <a:latin typeface="Times New Roman" pitchFamily="16" charset="0"/>
              </a:rPr>
              <a:pPr eaLnBrk="1" hangingPunct="1"/>
              <a:t>4</a:t>
            </a:fld>
            <a:endParaRPr lang="en-GB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fld id="{6FA8CF27-5997-44B1-BD24-BCE55737F7FD}" type="slidenum">
              <a:rPr lang="en-GB" smtClean="0">
                <a:solidFill>
                  <a:srgbClr val="000000"/>
                </a:solidFill>
                <a:latin typeface="Times New Roman" pitchFamily="16" charset="0"/>
              </a:rPr>
              <a:pPr eaLnBrk="1" hangingPunct="1"/>
              <a:t>5</a:t>
            </a:fld>
            <a:endParaRPr lang="en-GB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6867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00" tIns="49680" rIns="99000" bIns="49680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>
              <a:buFont typeface="Times New Roman" pitchFamily="16" charset="0"/>
              <a:buNone/>
            </a:pPr>
            <a:fld id="{824EEF5B-A2F1-4E3E-83C3-996BCE72259B}" type="slidenum">
              <a:rPr lang="en-GB" sz="1300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algn="r" eaLnBrk="1" hangingPunct="1">
                <a:buFont typeface="Times New Roman" pitchFamily="16" charset="0"/>
                <a:buNone/>
              </a:pPr>
              <a:t>5</a:t>
            </a:fld>
            <a:endParaRPr lang="en-GB" sz="1300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36868" name="Text Box 2"/>
          <p:cNvSpPr txBox="1">
            <a:spLocks noChangeArrowheads="1"/>
          </p:cNvSpPr>
          <p:nvPr/>
        </p:nvSpPr>
        <p:spPr bwMode="auto">
          <a:xfrm>
            <a:off x="992188" y="768350"/>
            <a:ext cx="5114925" cy="38369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/>
          </p:nvPr>
        </p:nvSpPr>
        <p:spPr>
          <a:xfrm>
            <a:off x="946150" y="4860925"/>
            <a:ext cx="5205413" cy="4603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l-SI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fld id="{8455D04A-34FD-4F9F-943A-BFD07EC29EC3}" type="slidenum">
              <a:rPr lang="en-GB" smtClean="0">
                <a:solidFill>
                  <a:srgbClr val="000000"/>
                </a:solidFill>
                <a:latin typeface="Times New Roman" pitchFamily="16" charset="0"/>
              </a:rPr>
              <a:pPr eaLnBrk="1" hangingPunct="1"/>
              <a:t>6</a:t>
            </a:fld>
            <a:endParaRPr lang="en-GB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8915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00" tIns="49680" rIns="99000" bIns="49680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>
              <a:buFont typeface="Times New Roman" pitchFamily="16" charset="0"/>
              <a:buNone/>
            </a:pPr>
            <a:fld id="{7B3FC4F5-564A-4406-8B64-245E2BC0B0D9}" type="slidenum">
              <a:rPr lang="en-GB" sz="1300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algn="r" eaLnBrk="1" hangingPunct="1">
                <a:buFont typeface="Times New Roman" pitchFamily="16" charset="0"/>
                <a:buNone/>
              </a:pPr>
              <a:t>6</a:t>
            </a:fld>
            <a:endParaRPr lang="en-GB" sz="1300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38916" name="Text Box 2"/>
          <p:cNvSpPr txBox="1">
            <a:spLocks noChangeArrowheads="1"/>
          </p:cNvSpPr>
          <p:nvPr/>
        </p:nvSpPr>
        <p:spPr bwMode="auto">
          <a:xfrm>
            <a:off x="992188" y="768350"/>
            <a:ext cx="5114925" cy="38369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/>
          </p:nvPr>
        </p:nvSpPr>
        <p:spPr>
          <a:xfrm>
            <a:off x="946150" y="4860925"/>
            <a:ext cx="5205413" cy="4603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l-SI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fld id="{8455D04A-34FD-4F9F-943A-BFD07EC29EC3}" type="slidenum">
              <a:rPr lang="en-GB" smtClean="0">
                <a:solidFill>
                  <a:srgbClr val="000000"/>
                </a:solidFill>
                <a:latin typeface="Times New Roman" pitchFamily="16" charset="0"/>
              </a:rPr>
              <a:pPr eaLnBrk="1" hangingPunct="1"/>
              <a:t>7</a:t>
            </a:fld>
            <a:endParaRPr lang="en-GB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8915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00" tIns="49680" rIns="99000" bIns="49680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>
              <a:buFont typeface="Times New Roman" pitchFamily="16" charset="0"/>
              <a:buNone/>
            </a:pPr>
            <a:fld id="{7B3FC4F5-564A-4406-8B64-245E2BC0B0D9}" type="slidenum">
              <a:rPr lang="en-GB" sz="1300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algn="r" eaLnBrk="1" hangingPunct="1">
                <a:buFont typeface="Times New Roman" pitchFamily="16" charset="0"/>
                <a:buNone/>
              </a:pPr>
              <a:t>7</a:t>
            </a:fld>
            <a:endParaRPr lang="en-GB" sz="1300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38916" name="Text Box 2"/>
          <p:cNvSpPr txBox="1">
            <a:spLocks noChangeArrowheads="1"/>
          </p:cNvSpPr>
          <p:nvPr/>
        </p:nvSpPr>
        <p:spPr bwMode="auto">
          <a:xfrm>
            <a:off x="992188" y="768350"/>
            <a:ext cx="5114925" cy="38369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/>
          </p:nvPr>
        </p:nvSpPr>
        <p:spPr>
          <a:xfrm>
            <a:off x="946150" y="4860925"/>
            <a:ext cx="5205413" cy="4603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l-SI" smtClean="0"/>
          </a:p>
        </p:txBody>
      </p:sp>
    </p:spTree>
    <p:extLst>
      <p:ext uri="{BB962C8B-B14F-4D97-AF65-F5344CB8AC3E}">
        <p14:creationId xmlns:p14="http://schemas.microsoft.com/office/powerpoint/2010/main" val="24129986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fld id="{D2C82649-91B7-4949-AB5A-13DE63DE46F0}" type="slidenum">
              <a:rPr lang="en-GB" smtClean="0">
                <a:solidFill>
                  <a:srgbClr val="000000"/>
                </a:solidFill>
                <a:latin typeface="Times New Roman" pitchFamily="16" charset="0"/>
              </a:rPr>
              <a:pPr eaLnBrk="1" hangingPunct="1"/>
              <a:t>8</a:t>
            </a:fld>
            <a:endParaRPr lang="en-GB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7891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00" tIns="49680" rIns="99000" bIns="49680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>
              <a:buFont typeface="Times New Roman" pitchFamily="16" charset="0"/>
              <a:buNone/>
            </a:pPr>
            <a:fld id="{090BA94B-0C5F-476F-99F6-AD08BF29B3A5}" type="slidenum">
              <a:rPr lang="en-GB" sz="1300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algn="r" eaLnBrk="1" hangingPunct="1">
                <a:buFont typeface="Times New Roman" pitchFamily="16" charset="0"/>
                <a:buNone/>
              </a:pPr>
              <a:t>8</a:t>
            </a:fld>
            <a:endParaRPr lang="en-GB" sz="1300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37892" name="Text Box 2"/>
          <p:cNvSpPr txBox="1">
            <a:spLocks noChangeArrowheads="1"/>
          </p:cNvSpPr>
          <p:nvPr/>
        </p:nvSpPr>
        <p:spPr bwMode="auto">
          <a:xfrm>
            <a:off x="992188" y="768350"/>
            <a:ext cx="5114925" cy="38369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/>
          </p:nvPr>
        </p:nvSpPr>
        <p:spPr>
          <a:xfrm>
            <a:off x="946150" y="4860925"/>
            <a:ext cx="5205413" cy="4603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l-SI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fld id="{F4BFBCB7-DD44-4163-AB58-3208C584A202}" type="slidenum">
              <a:rPr lang="en-GB" smtClean="0">
                <a:solidFill>
                  <a:srgbClr val="000000"/>
                </a:solidFill>
                <a:latin typeface="Times New Roman" pitchFamily="16" charset="0"/>
              </a:rPr>
              <a:pPr eaLnBrk="1" hangingPunct="1"/>
              <a:t>9</a:t>
            </a:fld>
            <a:endParaRPr lang="en-GB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9939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00" tIns="49680" rIns="99000" bIns="49680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>
              <a:buFont typeface="Times New Roman" pitchFamily="16" charset="0"/>
              <a:buNone/>
            </a:pPr>
            <a:fld id="{63252CEB-7932-4662-B420-8906FEEFAE72}" type="slidenum">
              <a:rPr lang="en-GB" sz="1300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algn="r" eaLnBrk="1" hangingPunct="1">
                <a:buFont typeface="Times New Roman" pitchFamily="16" charset="0"/>
                <a:buNone/>
              </a:pPr>
              <a:t>9</a:t>
            </a:fld>
            <a:endParaRPr lang="en-GB" sz="1300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39940" name="Text Box 2"/>
          <p:cNvSpPr txBox="1">
            <a:spLocks noChangeArrowheads="1"/>
          </p:cNvSpPr>
          <p:nvPr/>
        </p:nvSpPr>
        <p:spPr bwMode="auto">
          <a:xfrm>
            <a:off x="992188" y="768350"/>
            <a:ext cx="5114925" cy="38369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/>
          </p:nvPr>
        </p:nvSpPr>
        <p:spPr>
          <a:xfrm>
            <a:off x="946150" y="4860925"/>
            <a:ext cx="5205413" cy="4603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l-SI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fld id="{5C22A1F4-33FB-4DA4-A192-8EF1747772AA}" type="slidenum">
              <a:rPr lang="en-GB" smtClean="0">
                <a:solidFill>
                  <a:srgbClr val="000000"/>
                </a:solidFill>
                <a:latin typeface="Times New Roman" pitchFamily="16" charset="0"/>
              </a:rPr>
              <a:pPr eaLnBrk="1" hangingPunct="1"/>
              <a:t>10</a:t>
            </a:fld>
            <a:endParaRPr lang="en-GB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0963" name="Text Box 1"/>
          <p:cNvSpPr txBox="1">
            <a:spLocks noChangeArrowheads="1"/>
          </p:cNvSpPr>
          <p:nvPr/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000" tIns="49680" rIns="99000" bIns="49680"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algn="r" eaLnBrk="1" hangingPunct="1">
              <a:buFont typeface="Times New Roman" pitchFamily="16" charset="0"/>
              <a:buNone/>
            </a:pPr>
            <a:fld id="{DB40AB3D-6B1D-477B-960A-91C97CCA7F1B}" type="slidenum">
              <a:rPr lang="en-GB" sz="1300">
                <a:solidFill>
                  <a:srgbClr val="000000"/>
                </a:solidFill>
                <a:latin typeface="Times New Roman" pitchFamily="16" charset="0"/>
                <a:cs typeface="DejaVu Sans" charset="0"/>
              </a:rPr>
              <a:pPr algn="r" eaLnBrk="1" hangingPunct="1">
                <a:buFont typeface="Times New Roman" pitchFamily="16" charset="0"/>
                <a:buNone/>
              </a:pPr>
              <a:t>10</a:t>
            </a:fld>
            <a:endParaRPr lang="en-GB" sz="1300">
              <a:solidFill>
                <a:srgbClr val="000000"/>
              </a:solidFill>
              <a:latin typeface="Times New Roman" pitchFamily="16" charset="0"/>
              <a:cs typeface="DejaVu Sans" charset="0"/>
            </a:endParaRPr>
          </a:p>
        </p:txBody>
      </p:sp>
      <p:sp>
        <p:nvSpPr>
          <p:cNvPr id="40964" name="Text Box 2"/>
          <p:cNvSpPr txBox="1">
            <a:spLocks noChangeArrowheads="1"/>
          </p:cNvSpPr>
          <p:nvPr/>
        </p:nvSpPr>
        <p:spPr bwMode="auto">
          <a:xfrm>
            <a:off x="992188" y="768350"/>
            <a:ext cx="5114925" cy="38369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/>
          </p:nvPr>
        </p:nvSpPr>
        <p:spPr>
          <a:xfrm>
            <a:off x="946150" y="4860925"/>
            <a:ext cx="5205413" cy="46037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90626" y="1346947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0626" y="4299697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90626" y="1484779"/>
            <a:ext cx="7667244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7236911" y="4068923"/>
            <a:ext cx="810678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47522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94550" y="4289334"/>
            <a:ext cx="895401" cy="640080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04B9AA6F-2948-4A3B-8E19-E561DF6FB507}" type="slidenum">
              <a:rPr lang="sl-SI" smtClean="0"/>
              <a:pPr>
                <a:defRPr/>
              </a:pPr>
              <a:t>‹#›</a:t>
            </a:fld>
            <a:r>
              <a:rPr lang="sl-SI" smtClean="0"/>
              <a:t> : 2006/7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7659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AA79FF-AB24-4440-90F2-17141FE14A87}" type="slidenum">
              <a:rPr lang="sl-SI" smtClean="0"/>
              <a:pPr>
                <a:defRPr/>
              </a:pPr>
              <a:t>‹#›</a:t>
            </a:fld>
            <a:r>
              <a:rPr lang="sl-SI" smtClean="0"/>
              <a:t> : 2006/7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86059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EAD8F-0653-4F1B-B9D8-81E56533D578}" type="slidenum">
              <a:rPr lang="sl-SI" smtClean="0"/>
              <a:pPr>
                <a:defRPr/>
              </a:pPr>
              <a:t>‹#›</a:t>
            </a:fld>
            <a:r>
              <a:rPr lang="sl-SI" smtClean="0"/>
              <a:t> : 2006/7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19991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8001000" cy="6842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6DE08F-BAF5-4C5A-842C-521CD03FC53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833097"/>
      </p:ext>
    </p:extLst>
  </p:cSld>
  <p:clrMapOvr>
    <a:masterClrMapping/>
  </p:clrMapOvr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F55419-22C7-4408-8BBD-EC0B2DE511C2}" type="slidenum">
              <a:rPr lang="sl-SI" smtClean="0"/>
              <a:pPr>
                <a:defRPr/>
              </a:pPr>
              <a:t>‹#›</a:t>
            </a:fld>
            <a:r>
              <a:rPr lang="sl-SI" smtClean="0"/>
              <a:t> : 2006/7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09642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1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7031" y="6272785"/>
            <a:ext cx="4745736" cy="365125"/>
          </a:xfrm>
        </p:spPr>
        <p:txBody>
          <a:bodyPr/>
          <a:lstStyle/>
          <a:p>
            <a:pPr>
              <a:defRPr/>
            </a:pPr>
            <a:endParaRPr lang="sl-SI"/>
          </a:p>
        </p:txBody>
      </p:sp>
      <p:grpSp>
        <p:nvGrpSpPr>
          <p:cNvPr id="8" name="Group 7"/>
          <p:cNvGrpSpPr/>
          <p:nvPr/>
        </p:nvGrpSpPr>
        <p:grpSpPr>
          <a:xfrm>
            <a:off x="673049" y="2325848"/>
            <a:ext cx="810678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2776" y="2506133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00321088-FA31-4F23-BBDC-DC8016CE9EC0}" type="slidenum">
              <a:rPr lang="sl-SI" smtClean="0"/>
              <a:pPr>
                <a:defRPr/>
              </a:pPr>
              <a:t>‹#›</a:t>
            </a:fld>
            <a:r>
              <a:rPr lang="sl-SI" smtClean="0"/>
              <a:t> : 2006/7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26218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2386" y="2194560"/>
            <a:ext cx="356616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3168" y="2194560"/>
            <a:ext cx="356616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CCA353-09EE-4B15-B718-0D9460E85783}" type="slidenum">
              <a:rPr lang="sl-SI" smtClean="0"/>
              <a:pPr>
                <a:defRPr/>
              </a:pPr>
              <a:t>‹#›</a:t>
            </a:fld>
            <a:r>
              <a:rPr lang="sl-SI" smtClean="0"/>
              <a:t> : 2006/7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95663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0100" y="2048256"/>
            <a:ext cx="356616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2386" y="2743200"/>
            <a:ext cx="356616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3168" y="2048256"/>
            <a:ext cx="356616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3168" y="2743200"/>
            <a:ext cx="356616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E234D5-78FE-4E95-828D-AD13874EB497}" type="slidenum">
              <a:rPr lang="sl-SI" smtClean="0"/>
              <a:pPr>
                <a:defRPr/>
              </a:pPr>
              <a:t>‹#›</a:t>
            </a:fld>
            <a:r>
              <a:rPr lang="sl-SI" smtClean="0"/>
              <a:t> : 2006/7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09717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823CA5-52A8-481E-BA81-41ED88BE36F2}" type="slidenum">
              <a:rPr lang="sl-SI" smtClean="0"/>
              <a:pPr>
                <a:defRPr/>
              </a:pPr>
              <a:t>‹#›</a:t>
            </a:fld>
            <a:r>
              <a:rPr lang="sl-SI" smtClean="0"/>
              <a:t> : 2006/7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1624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63359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8551294" y="6229681"/>
            <a:ext cx="3429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BC73EF-EC29-49DA-8BCD-3167AE8BBF75}" type="slidenum">
              <a:rPr lang="sl-SI" smtClean="0"/>
              <a:pPr>
                <a:defRPr/>
              </a:pPr>
              <a:t>‹#›</a:t>
            </a:fld>
            <a:r>
              <a:rPr lang="sl-SI" smtClean="0"/>
              <a:t> : 2006/7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387822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8551294" y="6229681"/>
            <a:ext cx="3429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A822DA-794E-485D-82E8-E8A5C778A818}" type="slidenum">
              <a:rPr lang="sl-SI" smtClean="0"/>
              <a:pPr>
                <a:defRPr/>
              </a:pPr>
              <a:t>‹#›</a:t>
            </a:fld>
            <a:r>
              <a:rPr lang="sl-SI" smtClean="0"/>
              <a:t> : 2006/7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07385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2386" y="484632"/>
            <a:ext cx="75438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386" y="2121408"/>
            <a:ext cx="75438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331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6102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8551294" y="6229681"/>
            <a:ext cx="3429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pPr>
              <a:defRPr/>
            </a:pPr>
            <a:fld id="{1B6DE08F-BAF5-4C5A-842C-521CD03FC53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917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senheimerbrainstorm.com/archive/algorithms/dijkstra-s-two-stack-algorithm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l-SI" sz="6000" smtClean="0"/>
              <a:t>Podatkovne strukture</a:t>
            </a:r>
            <a:endParaRPr sz="600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buFont typeface="Verdana" pitchFamily="32" charset="0"/>
              <a:buNone/>
            </a:pPr>
            <a:r>
              <a:rPr lang="en-US" sz="3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Podatkovne strukture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250825" y="1844675"/>
            <a:ext cx="8535988" cy="460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466725" indent="-466725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6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en-US" sz="26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podatki</a:t>
            </a: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en-US" sz="26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operacije nad podatki</a:t>
            </a: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en-US" sz="26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lastnosti operacij</a:t>
            </a:r>
          </a:p>
          <a:p>
            <a:pPr eaLnBrk="1" hangingPunct="1">
              <a:lnSpc>
                <a:spcPct val="90000"/>
              </a:lnSpc>
              <a:spcBef>
                <a:spcPts val="325"/>
              </a:spcBef>
              <a:buClr>
                <a:srgbClr val="336699"/>
              </a:buClr>
              <a:buFont typeface="Wingdings" charset="2"/>
              <a:buNone/>
            </a:pPr>
            <a:endParaRPr lang="en-US" sz="1300">
              <a:solidFill>
                <a:srgbClr val="000000"/>
              </a:solidFill>
              <a:latin typeface="Verdana" pitchFamily="32" charset="0"/>
              <a:cs typeface="DejaVu Sans" charset="0"/>
            </a:endParaRPr>
          </a:p>
          <a:p>
            <a:pPr eaLnBrk="1" hangingPunct="1">
              <a:lnSpc>
                <a:spcPct val="90000"/>
              </a:lnSpc>
              <a:spcBef>
                <a:spcPts val="425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en-US" sz="26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neodvisnost od dejanske predstavitve</a:t>
            </a:r>
            <a:br>
              <a:rPr lang="en-US" sz="2600">
                <a:solidFill>
                  <a:srgbClr val="000000"/>
                </a:solidFill>
                <a:latin typeface="Verdana" pitchFamily="32" charset="0"/>
                <a:cs typeface="DejaVu Sans" charset="0"/>
              </a:rPr>
            </a:br>
            <a:r>
              <a:rPr lang="en-US" sz="17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KAJ je struktura in ne KAKO jo predstaviti</a:t>
            </a:r>
          </a:p>
          <a:p>
            <a:pPr eaLnBrk="1" hangingPunct="1">
              <a:lnSpc>
                <a:spcPct val="90000"/>
              </a:lnSpc>
              <a:spcBef>
                <a:spcPts val="425"/>
              </a:spcBef>
              <a:buClr>
                <a:srgbClr val="336699"/>
              </a:buClr>
              <a:buFont typeface="Wingdings" charset="2"/>
              <a:buNone/>
            </a:pPr>
            <a:endParaRPr lang="sl-SI" sz="1700">
              <a:solidFill>
                <a:srgbClr val="000000"/>
              </a:solidFill>
              <a:latin typeface="Verdana" pitchFamily="32" charset="0"/>
              <a:cs typeface="DejaVu Sans" charset="0"/>
            </a:endParaRP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sl-SI" sz="26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ABSTRAKTNE PODATKOVNE STRUKTURE</a:t>
            </a: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sl-SI" sz="26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Abstract Data Type (ADT)</a:t>
            </a:r>
            <a:r>
              <a:rPr lang="ar-SA" sz="2600">
                <a:solidFill>
                  <a:srgbClr val="000000"/>
                </a:solidFill>
                <a:latin typeface="Verdana" pitchFamily="32" charset="0"/>
                <a:cs typeface="Arial" charset="0"/>
              </a:rPr>
              <a:t>‏</a:t>
            </a:r>
            <a:endParaRPr lang="sl-SI" sz="2600">
              <a:solidFill>
                <a:srgbClr val="000000"/>
              </a:solidFill>
              <a:latin typeface="Verdana" pitchFamily="32" charset="0"/>
              <a:cs typeface="DejaVu Sans" charset="0"/>
            </a:endParaRP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Clr>
                <a:srgbClr val="336699"/>
              </a:buClr>
              <a:buFont typeface="Wingdings" charset="2"/>
              <a:buNone/>
            </a:pPr>
            <a:endParaRPr lang="sl-SI" sz="2600">
              <a:solidFill>
                <a:srgbClr val="000000"/>
              </a:solidFill>
              <a:latin typeface="Verdana" pitchFamily="32" charset="0"/>
              <a:cs typeface="DejaVu Sans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1"/>
          <p:cNvSpPr txBox="1">
            <a:spLocks noChangeArrowheads="1"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buFont typeface="Verdana" pitchFamily="32" charset="0"/>
              <a:buNone/>
            </a:pPr>
            <a:r>
              <a:rPr lang="sl-SI" sz="1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Matija Lokar, FMF</a:t>
            </a:r>
          </a:p>
        </p:txBody>
      </p:sp>
      <p:sp>
        <p:nvSpPr>
          <p:cNvPr id="22531" name="Text Box 2"/>
          <p:cNvSpPr txBox="1">
            <a:spLocks noChangeArrowheads="1"/>
          </p:cNvSpPr>
          <p:nvPr/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buFont typeface="Verdana" pitchFamily="32" charset="0"/>
              <a:buNone/>
            </a:pPr>
            <a:r>
              <a:rPr lang="en-US" sz="3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Sklad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466725" indent="-466725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904875" indent="-434975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en-US" sz="26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Podatke vstavljamo in jemljemo iz sklada na enem koncu</a:t>
            </a:r>
          </a:p>
          <a:p>
            <a:pPr eaLnBrk="1" hangingPunct="1">
              <a:spcBef>
                <a:spcPts val="6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en-US" sz="26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Operacije:</a:t>
            </a:r>
          </a:p>
          <a:p>
            <a:pPr lvl="1" eaLnBrk="1" hangingPunct="1">
              <a:spcBef>
                <a:spcPts val="550"/>
              </a:spcBef>
              <a:buClr>
                <a:srgbClr val="336699"/>
              </a:buClr>
              <a:buFont typeface="Wingdings" charset="2"/>
              <a:buChar char=""/>
            </a:pPr>
            <a:r>
              <a:rPr lang="en-US" sz="2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pripravi sklad</a:t>
            </a:r>
          </a:p>
          <a:p>
            <a:pPr lvl="1" eaLnBrk="1" hangingPunct="1">
              <a:spcBef>
                <a:spcPts val="550"/>
              </a:spcBef>
              <a:buClr>
                <a:srgbClr val="336699"/>
              </a:buClr>
              <a:buFont typeface="Wingdings" charset="2"/>
              <a:buChar char=""/>
            </a:pPr>
            <a:r>
              <a:rPr lang="en-US" sz="2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vstavi element v sklad</a:t>
            </a:r>
            <a:r>
              <a:rPr lang="sl-SI" sz="2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 (push)</a:t>
            </a:r>
            <a:r>
              <a:rPr lang="ar-SA" sz="2200">
                <a:solidFill>
                  <a:srgbClr val="000000"/>
                </a:solidFill>
                <a:latin typeface="Verdana" pitchFamily="32" charset="0"/>
                <a:cs typeface="Arial" charset="0"/>
              </a:rPr>
              <a:t>‏</a:t>
            </a:r>
            <a:endParaRPr lang="sl-SI" sz="2200">
              <a:solidFill>
                <a:srgbClr val="000000"/>
              </a:solidFill>
              <a:latin typeface="Verdana" pitchFamily="32" charset="0"/>
              <a:cs typeface="DejaVu Sans" charset="0"/>
            </a:endParaRPr>
          </a:p>
          <a:p>
            <a:pPr lvl="1" eaLnBrk="1" hangingPunct="1">
              <a:spcBef>
                <a:spcPts val="550"/>
              </a:spcBef>
              <a:buClr>
                <a:srgbClr val="336699"/>
              </a:buClr>
              <a:buFont typeface="Wingdings" charset="2"/>
              <a:buChar char=""/>
            </a:pPr>
            <a:r>
              <a:rPr lang="en-US" sz="2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poglej element na vrhu sklada</a:t>
            </a:r>
            <a:r>
              <a:rPr lang="sl-SI" sz="2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 (peek, top)</a:t>
            </a:r>
            <a:r>
              <a:rPr lang="ar-SA" sz="2200">
                <a:solidFill>
                  <a:srgbClr val="000000"/>
                </a:solidFill>
                <a:latin typeface="Verdana" pitchFamily="32" charset="0"/>
                <a:cs typeface="Arial" charset="0"/>
              </a:rPr>
              <a:t>‏</a:t>
            </a:r>
            <a:endParaRPr lang="sl-SI" sz="2200">
              <a:solidFill>
                <a:srgbClr val="000000"/>
              </a:solidFill>
              <a:latin typeface="Verdana" pitchFamily="32" charset="0"/>
              <a:cs typeface="DejaVu Sans" charset="0"/>
            </a:endParaRPr>
          </a:p>
          <a:p>
            <a:pPr lvl="1" eaLnBrk="1" hangingPunct="1">
              <a:spcBef>
                <a:spcPts val="550"/>
              </a:spcBef>
              <a:buClr>
                <a:srgbClr val="336699"/>
              </a:buClr>
              <a:buFont typeface="Wingdings" charset="2"/>
              <a:buChar char=""/>
            </a:pPr>
            <a:r>
              <a:rPr lang="en-US" sz="2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odstrani element na vrhu sklada </a:t>
            </a:r>
            <a:r>
              <a:rPr lang="sl-SI" sz="2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(pop)</a:t>
            </a:r>
            <a:r>
              <a:rPr lang="ar-SA" sz="2200">
                <a:solidFill>
                  <a:srgbClr val="000000"/>
                </a:solidFill>
                <a:latin typeface="Verdana" pitchFamily="32" charset="0"/>
                <a:cs typeface="Arial" charset="0"/>
              </a:rPr>
              <a:t>‏</a:t>
            </a:r>
            <a:endParaRPr lang="sl-SI" sz="2200">
              <a:solidFill>
                <a:srgbClr val="000000"/>
              </a:solidFill>
              <a:latin typeface="Verdana" pitchFamily="32" charset="0"/>
              <a:cs typeface="DejaVu Sans" charset="0"/>
            </a:endParaRPr>
          </a:p>
          <a:p>
            <a:pPr lvl="1" eaLnBrk="1" hangingPunct="1">
              <a:spcBef>
                <a:spcPts val="550"/>
              </a:spcBef>
              <a:buClr>
                <a:srgbClr val="336699"/>
              </a:buClr>
              <a:buFont typeface="Wingdings" charset="2"/>
              <a:buChar char=""/>
            </a:pPr>
            <a:r>
              <a:rPr lang="en-US" sz="2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je sklad prazen</a:t>
            </a:r>
            <a:r>
              <a:rPr lang="sl-SI" sz="2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 (empty)</a:t>
            </a:r>
            <a:r>
              <a:rPr lang="ar-SA" sz="2200">
                <a:solidFill>
                  <a:srgbClr val="000000"/>
                </a:solidFill>
                <a:latin typeface="Verdana" pitchFamily="32" charset="0"/>
                <a:cs typeface="Arial" charset="0"/>
              </a:rPr>
              <a:t>‏</a:t>
            </a:r>
            <a:endParaRPr lang="sl-SI" sz="2200">
              <a:solidFill>
                <a:srgbClr val="000000"/>
              </a:solidFill>
              <a:latin typeface="Verdana" pitchFamily="32" charset="0"/>
              <a:cs typeface="DejaVu Sans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"/>
          <p:cNvSpPr txBox="1">
            <a:spLocks noChangeArrowheads="1"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buFont typeface="Verdana" pitchFamily="32" charset="0"/>
              <a:buNone/>
            </a:pPr>
            <a:r>
              <a:rPr lang="sl-SI" sz="1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Matija Lokar, FMF</a:t>
            </a: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buFont typeface="Verdana" pitchFamily="32" charset="0"/>
              <a:buNone/>
            </a:pPr>
            <a:r>
              <a:rPr lang="sl-SI" sz="3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Uporaba sklada</a:t>
            </a:r>
          </a:p>
        </p:txBody>
      </p:sp>
      <p:sp>
        <p:nvSpPr>
          <p:cNvPr id="23556" name="Text Box 3"/>
          <p:cNvSpPr txBox="1">
            <a:spLocks noChangeArrowheads="1"/>
          </p:cNvSpPr>
          <p:nvPr/>
        </p:nvSpPr>
        <p:spPr bwMode="auto">
          <a:xfrm>
            <a:off x="684213" y="1628775"/>
            <a:ext cx="6119812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466725" indent="-466725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6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sl-SI" sz="26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Obiskane strani v brskalniku</a:t>
            </a: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sl-SI" sz="26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Zaporedje UNDO ukazov</a:t>
            </a: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en-US" sz="26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računalniški sklad (rekurzija, dodeljevanje pomnilnika ob klicu funkcij, …), </a:t>
            </a: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sl-SI" sz="26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Sklad klicev metod</a:t>
            </a: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sl-SI" sz="26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Pomožni pomnilnik pri različnih algoritmih</a:t>
            </a:r>
          </a:p>
          <a:p>
            <a:pPr eaLnBrk="1" hangingPunct="1">
              <a:lnSpc>
                <a:spcPct val="90000"/>
              </a:lnSpc>
              <a:spcBef>
                <a:spcPts val="6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sl-SI" sz="26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Nastopa kot del drugih podatkovnih struktur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buFont typeface="Verdana" pitchFamily="32" charset="0"/>
              <a:buNone/>
            </a:pPr>
            <a:r>
              <a:rPr lang="sl-SI" sz="3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ADT Sklad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36513" y="1000125"/>
            <a:ext cx="9144000" cy="548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466725" indent="-466725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325"/>
              </a:spcBef>
              <a:buClr>
                <a:srgbClr val="336699"/>
              </a:buClr>
              <a:buFont typeface="Wingdings" charset="2"/>
              <a:buNone/>
            </a:pPr>
            <a:r>
              <a:rPr lang="en-US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structure SKLAD</a:t>
            </a:r>
          </a:p>
          <a:p>
            <a:pPr eaLnBrk="1" hangingPunct="1">
              <a:lnSpc>
                <a:spcPct val="80000"/>
              </a:lnSpc>
              <a:spcBef>
                <a:spcPts val="325"/>
              </a:spcBef>
              <a:buClr>
                <a:srgbClr val="336699"/>
              </a:buClr>
              <a:buFont typeface="Wingdings" charset="2"/>
              <a:buNone/>
            </a:pPr>
            <a:r>
              <a:rPr lang="en-US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begin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en-US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   declare</a:t>
            </a:r>
            <a:r>
              <a:rPr lang="sl-SI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 // naštejemo operacije z vhodnimi in izhodnimi podatki</a:t>
            </a:r>
          </a:p>
          <a:p>
            <a:pPr eaLnBrk="1" hangingPunct="1">
              <a:lnSpc>
                <a:spcPct val="80000"/>
              </a:lnSpc>
              <a:spcBef>
                <a:spcPts val="325"/>
              </a:spcBef>
              <a:buClr>
                <a:srgbClr val="336699"/>
              </a:buClr>
              <a:buFont typeface="Wingdings" charset="2"/>
              <a:buNone/>
            </a:pPr>
            <a:r>
              <a:rPr lang="en-US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	pripravi: 0 </a:t>
            </a:r>
            <a:r>
              <a:rPr lang="en-US" sz="1400">
                <a:solidFill>
                  <a:srgbClr val="000000"/>
                </a:solidFill>
                <a:latin typeface="Symbol" pitchFamily="16" charset="2"/>
                <a:cs typeface="DejaVu Sans" charset="0"/>
              </a:rPr>
              <a:t></a:t>
            </a:r>
            <a:r>
              <a:rPr lang="en-US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 sklad;</a:t>
            </a:r>
          </a:p>
          <a:p>
            <a:pPr eaLnBrk="1" hangingPunct="1">
              <a:lnSpc>
                <a:spcPct val="80000"/>
              </a:lnSpc>
              <a:spcBef>
                <a:spcPts val="325"/>
              </a:spcBef>
              <a:buClr>
                <a:srgbClr val="336699"/>
              </a:buClr>
              <a:buFont typeface="Wingdings" charset="2"/>
              <a:buNone/>
            </a:pPr>
            <a:r>
              <a:rPr lang="en-US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	vstavi: (sklad, podatek) </a:t>
            </a:r>
            <a:r>
              <a:rPr lang="en-US" sz="1400">
                <a:solidFill>
                  <a:srgbClr val="000000"/>
                </a:solidFill>
                <a:latin typeface="Symbol" pitchFamily="16" charset="2"/>
                <a:cs typeface="DejaVu Sans" charset="0"/>
              </a:rPr>
              <a:t></a:t>
            </a:r>
            <a:r>
              <a:rPr lang="en-US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 sklad;</a:t>
            </a:r>
          </a:p>
          <a:p>
            <a:pPr eaLnBrk="1" hangingPunct="1">
              <a:lnSpc>
                <a:spcPct val="80000"/>
              </a:lnSpc>
              <a:spcBef>
                <a:spcPts val="325"/>
              </a:spcBef>
              <a:buClr>
                <a:srgbClr val="336699"/>
              </a:buClr>
              <a:buFont typeface="Wingdings" charset="2"/>
              <a:buNone/>
            </a:pPr>
            <a:r>
              <a:rPr lang="en-US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	vrh: sklad </a:t>
            </a:r>
            <a:r>
              <a:rPr lang="en-US" sz="1400">
                <a:solidFill>
                  <a:srgbClr val="000000"/>
                </a:solidFill>
                <a:latin typeface="Symbol" pitchFamily="16" charset="2"/>
                <a:cs typeface="DejaVu Sans" charset="0"/>
              </a:rPr>
              <a:t></a:t>
            </a:r>
            <a:r>
              <a:rPr lang="en-US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 podatek;</a:t>
            </a:r>
          </a:p>
          <a:p>
            <a:pPr eaLnBrk="1" hangingPunct="1">
              <a:lnSpc>
                <a:spcPct val="80000"/>
              </a:lnSpc>
              <a:spcBef>
                <a:spcPts val="325"/>
              </a:spcBef>
              <a:buClr>
                <a:srgbClr val="336699"/>
              </a:buClr>
              <a:buFont typeface="Wingdings" charset="2"/>
              <a:buNone/>
            </a:pPr>
            <a:r>
              <a:rPr lang="en-US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	odstrani: sklad </a:t>
            </a:r>
            <a:r>
              <a:rPr lang="en-US" sz="1400">
                <a:solidFill>
                  <a:srgbClr val="000000"/>
                </a:solidFill>
                <a:latin typeface="Symbol" pitchFamily="16" charset="2"/>
                <a:cs typeface="DejaVu Sans" charset="0"/>
              </a:rPr>
              <a:t></a:t>
            </a:r>
            <a:r>
              <a:rPr lang="en-US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 sklad;</a:t>
            </a:r>
          </a:p>
          <a:p>
            <a:pPr eaLnBrk="1" hangingPunct="1">
              <a:lnSpc>
                <a:spcPct val="80000"/>
              </a:lnSpc>
              <a:spcBef>
                <a:spcPts val="325"/>
              </a:spcBef>
              <a:buClr>
                <a:srgbClr val="336699"/>
              </a:buClr>
              <a:buFont typeface="Wingdings" charset="2"/>
              <a:buNone/>
            </a:pPr>
            <a:r>
              <a:rPr lang="en-US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	prazen: sklad </a:t>
            </a:r>
            <a:r>
              <a:rPr lang="en-US" sz="1400">
                <a:solidFill>
                  <a:srgbClr val="000000"/>
                </a:solidFill>
                <a:latin typeface="Symbol" pitchFamily="16" charset="2"/>
                <a:cs typeface="DejaVu Sans" charset="0"/>
              </a:rPr>
              <a:t></a:t>
            </a:r>
            <a:r>
              <a:rPr lang="en-US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 {true, false};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en-US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   where</a:t>
            </a:r>
            <a:r>
              <a:rPr lang="sl-SI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 // opis delovanja operacij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en-US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	</a:t>
            </a:r>
            <a:r>
              <a:rPr lang="sl-SI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// kako se obnaša operacija prazen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	// dve možnosti – dobi prazen sklad ali pa dobi neprazen sklad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	</a:t>
            </a:r>
            <a:r>
              <a:rPr lang="en-US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prazen(pripravi) ::= true;</a:t>
            </a:r>
            <a:r>
              <a:rPr lang="sl-SI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 // kako deluje metoda na poljubnem praznem skladu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en-US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	prazen(vstavi(s,p)) ::= false; </a:t>
            </a:r>
            <a:r>
              <a:rPr lang="sl-SI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// kako deluje metoda na poljubnem nepraznem skladu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en-US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	</a:t>
            </a:r>
            <a:r>
              <a:rPr lang="sl-SI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// kako se obnaša operacija odstrani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	// spet dve možnosti – dobi prazen sklad ali pa dobi neprazen sklad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	</a:t>
            </a:r>
            <a:r>
              <a:rPr lang="en-US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odstrani(pripravi) ::= NAPAKA; </a:t>
            </a:r>
            <a:r>
              <a:rPr lang="sl-SI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// kako deluje metoda na poljubnem praznem skladu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en-US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	odstrani(vstavi(s,p)) ::= s; </a:t>
            </a:r>
            <a:r>
              <a:rPr lang="sl-SI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 // </a:t>
            </a:r>
            <a:r>
              <a:rPr lang="sl-SI" sz="1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vstavi(s,p) je LE EDEN OD NAČINOV, kako dobimo neprazen sklad</a:t>
            </a:r>
            <a:endParaRPr lang="sl-SI" sz="1400">
              <a:solidFill>
                <a:srgbClr val="000000"/>
              </a:solidFill>
              <a:latin typeface="Verdana" pitchFamily="32" charset="0"/>
              <a:cs typeface="DejaVu Sans" charset="0"/>
            </a:endParaRP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en-US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	</a:t>
            </a:r>
            <a:r>
              <a:rPr lang="sl-SI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// kako se obnaša operacija vrh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  <a:buClr>
                <a:srgbClr val="336699"/>
              </a:buClr>
              <a:buFont typeface="Wingdings" charset="2"/>
              <a:buNone/>
            </a:pPr>
            <a:r>
              <a:rPr lang="en-US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	vrh(pripravi) ::= NAPAKA;</a:t>
            </a:r>
            <a:r>
              <a:rPr lang="sl-SI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 // lahko bi tudi bilo vrh(odstrani(vstavi(pripravi,p))) ::= NAPAKA</a:t>
            </a:r>
          </a:p>
          <a:p>
            <a:pPr eaLnBrk="1" hangingPunct="1">
              <a:lnSpc>
                <a:spcPct val="80000"/>
              </a:lnSpc>
              <a:spcBef>
                <a:spcPts val="325"/>
              </a:spcBef>
              <a:buClr>
                <a:srgbClr val="336699"/>
              </a:buClr>
              <a:buFont typeface="Wingdings" charset="2"/>
              <a:buNone/>
            </a:pPr>
            <a:r>
              <a:rPr lang="en-US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	vrh(vstavi(s,p)) ::= p;</a:t>
            </a:r>
          </a:p>
          <a:p>
            <a:pPr eaLnBrk="1" hangingPunct="1">
              <a:lnSpc>
                <a:spcPct val="80000"/>
              </a:lnSpc>
              <a:spcBef>
                <a:spcPts val="275"/>
              </a:spcBef>
              <a:buClr>
                <a:srgbClr val="336699"/>
              </a:buClr>
              <a:buFont typeface="Wingdings" charset="2"/>
              <a:buNone/>
            </a:pPr>
            <a:r>
              <a:rPr lang="en-US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end;</a:t>
            </a:r>
            <a:r>
              <a:rPr lang="sl-SI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 </a:t>
            </a:r>
          </a:p>
          <a:p>
            <a:pPr eaLnBrk="1" hangingPunct="1">
              <a:lnSpc>
                <a:spcPct val="80000"/>
              </a:lnSpc>
              <a:spcBef>
                <a:spcPts val="27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sz="1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// obnašanja operacij pripravi in vstavi ni bilo potrebno opisati – sta že določeni z obnašanjem ostalih!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1"/>
          <p:cNvSpPr txBox="1">
            <a:spLocks noChangeArrowheads="1"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buFont typeface="Verdana" pitchFamily="32" charset="0"/>
              <a:buNone/>
            </a:pPr>
            <a:r>
              <a:rPr lang="sl-SI" sz="1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Matija Lokar, FMF</a:t>
            </a:r>
          </a:p>
        </p:txBody>
      </p:sp>
      <p:sp>
        <p:nvSpPr>
          <p:cNvPr id="28675" name="Text Box 2"/>
          <p:cNvSpPr txBox="1">
            <a:spLocks noChangeArrowheads="1"/>
          </p:cNvSpPr>
          <p:nvPr/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buFont typeface="Verdana" pitchFamily="32" charset="0"/>
              <a:buNone/>
            </a:pPr>
            <a:r>
              <a:rPr lang="sl-SI" sz="3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N-ti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533400" y="1676400"/>
            <a:ext cx="832485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466725" indent="-466725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275"/>
              </a:spcBef>
              <a:buClr>
                <a:srgbClr val="336699"/>
              </a:buClr>
              <a:buFont typeface="Wingdings" charset="2"/>
              <a:buNone/>
            </a:pPr>
            <a:endParaRPr lang="sl-SI" dirty="0">
              <a:solidFill>
                <a:srgbClr val="000000"/>
              </a:solidFill>
              <a:latin typeface="Courier New" pitchFamily="49" charset="0"/>
              <a:cs typeface="DejaVu Sans" charset="0"/>
            </a:endParaRPr>
          </a:p>
          <a:p>
            <a:pPr eaLnBrk="1" hangingPunct="1">
              <a:lnSpc>
                <a:spcPct val="80000"/>
              </a:lnSpc>
              <a:spcBef>
                <a:spcPts val="27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dirty="0" err="1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def</a:t>
            </a:r>
            <a:r>
              <a:rPr lang="sl-SI" dirty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 n_ti(sklad, n) :</a:t>
            </a:r>
          </a:p>
          <a:p>
            <a:pPr eaLnBrk="1" hangingPunct="1">
              <a:lnSpc>
                <a:spcPct val="80000"/>
              </a:lnSpc>
              <a:spcBef>
                <a:spcPts val="27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dirty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  # vrne n-ti podatek tipa Podatek v nizu</a:t>
            </a:r>
          </a:p>
          <a:p>
            <a:pPr eaLnBrk="1" hangingPunct="1">
              <a:lnSpc>
                <a:spcPct val="80000"/>
              </a:lnSpc>
              <a:spcBef>
                <a:spcPts val="27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dirty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  </a:t>
            </a:r>
            <a:r>
              <a:rPr lang="sl-SI" dirty="0" err="1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if</a:t>
            </a:r>
            <a:r>
              <a:rPr lang="sl-SI" dirty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 </a:t>
            </a:r>
            <a:r>
              <a:rPr lang="sl-SI" dirty="0" err="1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sklad.prazen</a:t>
            </a:r>
            <a:r>
              <a:rPr lang="sl-SI" dirty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() :</a:t>
            </a:r>
          </a:p>
          <a:p>
            <a:pPr eaLnBrk="1" hangingPunct="1">
              <a:lnSpc>
                <a:spcPct val="80000"/>
              </a:lnSpc>
              <a:spcBef>
                <a:spcPts val="27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dirty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      </a:t>
            </a:r>
            <a:r>
              <a:rPr lang="sl-SI" dirty="0" err="1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raise</a:t>
            </a:r>
            <a:r>
              <a:rPr lang="sl-SI" dirty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 </a:t>
            </a:r>
            <a:r>
              <a:rPr lang="sl-SI" dirty="0" err="1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ValueError</a:t>
            </a:r>
            <a:r>
              <a:rPr lang="sl-SI" dirty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('Prazen sklad!')</a:t>
            </a:r>
          </a:p>
          <a:p>
            <a:pPr eaLnBrk="1" hangingPunct="1">
              <a:lnSpc>
                <a:spcPct val="80000"/>
              </a:lnSpc>
              <a:spcBef>
                <a:spcPts val="27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dirty="0" smtClean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  pod </a:t>
            </a:r>
            <a:r>
              <a:rPr lang="sl-SI" dirty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= </a:t>
            </a:r>
            <a:r>
              <a:rPr lang="sl-SI" dirty="0" err="1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sklad.vrh</a:t>
            </a:r>
            <a:r>
              <a:rPr lang="sl-SI" dirty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()</a:t>
            </a:r>
          </a:p>
          <a:p>
            <a:pPr eaLnBrk="1" hangingPunct="1">
              <a:lnSpc>
                <a:spcPct val="80000"/>
              </a:lnSpc>
              <a:spcBef>
                <a:spcPts val="27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dirty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  </a:t>
            </a:r>
            <a:r>
              <a:rPr lang="sl-SI" dirty="0" err="1" smtClean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sklad.odstrani</a:t>
            </a:r>
            <a:r>
              <a:rPr lang="sl-SI" dirty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()</a:t>
            </a:r>
          </a:p>
          <a:p>
            <a:pPr eaLnBrk="1" hangingPunct="1">
              <a:lnSpc>
                <a:spcPct val="80000"/>
              </a:lnSpc>
              <a:spcBef>
                <a:spcPts val="27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dirty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  </a:t>
            </a:r>
            <a:r>
              <a:rPr lang="sl-SI" dirty="0" err="1" smtClean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if</a:t>
            </a:r>
            <a:r>
              <a:rPr lang="sl-SI" dirty="0" smtClean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 </a:t>
            </a:r>
            <a:r>
              <a:rPr lang="sl-SI" dirty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(n == 1) :</a:t>
            </a:r>
          </a:p>
          <a:p>
            <a:pPr eaLnBrk="1" hangingPunct="1">
              <a:lnSpc>
                <a:spcPct val="80000"/>
              </a:lnSpc>
              <a:spcBef>
                <a:spcPts val="27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dirty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  </a:t>
            </a:r>
            <a:r>
              <a:rPr lang="sl-SI" dirty="0" smtClean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  </a:t>
            </a:r>
            <a:r>
              <a:rPr lang="sl-SI" dirty="0" err="1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return</a:t>
            </a:r>
            <a:r>
              <a:rPr lang="sl-SI" dirty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 pod # če iščemo prvega, je to vrhnji</a:t>
            </a:r>
          </a:p>
          <a:p>
            <a:pPr eaLnBrk="1" hangingPunct="1">
              <a:lnSpc>
                <a:spcPct val="80000"/>
              </a:lnSpc>
              <a:spcBef>
                <a:spcPts val="27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dirty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  </a:t>
            </a:r>
            <a:r>
              <a:rPr lang="sl-SI" dirty="0" err="1" smtClean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else</a:t>
            </a:r>
            <a:r>
              <a:rPr lang="sl-SI" dirty="0" smtClean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 </a:t>
            </a:r>
            <a:r>
              <a:rPr lang="sl-SI" dirty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:</a:t>
            </a:r>
          </a:p>
          <a:p>
            <a:pPr eaLnBrk="1" hangingPunct="1">
              <a:lnSpc>
                <a:spcPct val="80000"/>
              </a:lnSpc>
              <a:spcBef>
                <a:spcPts val="27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dirty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  </a:t>
            </a:r>
            <a:r>
              <a:rPr lang="sl-SI" dirty="0" smtClean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  </a:t>
            </a:r>
            <a:r>
              <a:rPr lang="sl-SI" dirty="0" err="1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return</a:t>
            </a:r>
            <a:r>
              <a:rPr lang="sl-SI" dirty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 </a:t>
            </a:r>
            <a:r>
              <a:rPr lang="sl-SI" dirty="0" smtClean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n_ti(sklad, n - 1</a:t>
            </a:r>
            <a:r>
              <a:rPr lang="sl-SI" dirty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) </a:t>
            </a:r>
          </a:p>
          <a:p>
            <a:pPr eaLnBrk="1" hangingPunct="1">
              <a:lnSpc>
                <a:spcPct val="80000"/>
              </a:lnSpc>
              <a:spcBef>
                <a:spcPts val="27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dirty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            # v preostanku sklada poiščemo n-1 tega</a:t>
            </a:r>
          </a:p>
          <a:p>
            <a:pPr eaLnBrk="1" hangingPunct="1">
              <a:lnSpc>
                <a:spcPct val="80000"/>
              </a:lnSpc>
              <a:spcBef>
                <a:spcPts val="375"/>
              </a:spcBef>
              <a:buClr>
                <a:srgbClr val="336699"/>
              </a:buClr>
              <a:buFont typeface="Wingdings" charset="2"/>
              <a:buNone/>
            </a:pPr>
            <a:r>
              <a:rPr lang="sl-SI" dirty="0">
                <a:solidFill>
                  <a:srgbClr val="000000"/>
                </a:solidFill>
                <a:latin typeface="Courier New" pitchFamily="49" charset="0"/>
                <a:cs typeface="DejaVu Sans" charset="0"/>
              </a:rPr>
              <a:t>  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"/>
          <p:cNvSpPr txBox="1">
            <a:spLocks noChangeArrowheads="1"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buFont typeface="Verdana" pitchFamily="32" charset="0"/>
              <a:buNone/>
            </a:pPr>
            <a:r>
              <a:rPr lang="sl-SI" sz="1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Matija Lokar, FMF</a:t>
            </a:r>
          </a:p>
        </p:txBody>
      </p:sp>
      <p:sp>
        <p:nvSpPr>
          <p:cNvPr id="29699" name="Text Box 2"/>
          <p:cNvSpPr txBox="1">
            <a:spLocks noChangeArrowheads="1"/>
          </p:cNvSpPr>
          <p:nvPr/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buFont typeface="Verdana" pitchFamily="32" charset="0"/>
              <a:buNone/>
            </a:pPr>
            <a:r>
              <a:rPr lang="sl-SI" sz="3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N-ti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466725" indent="-466725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904875" indent="-434975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sl-SI" sz="26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Operacija “uniči” sklad</a:t>
            </a:r>
          </a:p>
          <a:p>
            <a:pPr eaLnBrk="1" hangingPunct="1">
              <a:spcBef>
                <a:spcPts val="6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sl-SI" sz="26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Seveda možna nerekurzivna različica!</a:t>
            </a:r>
          </a:p>
          <a:p>
            <a:pPr eaLnBrk="1" hangingPunct="1">
              <a:spcBef>
                <a:spcPts val="6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sl-SI" sz="26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“Nedestruktivna” oblika:</a:t>
            </a:r>
          </a:p>
          <a:p>
            <a:pPr lvl="1" eaLnBrk="1" hangingPunct="1">
              <a:spcBef>
                <a:spcPts val="550"/>
              </a:spcBef>
              <a:buClr>
                <a:srgbClr val="336699"/>
              </a:buClr>
              <a:buFont typeface="Wingdings" charset="2"/>
              <a:buChar char=""/>
            </a:pPr>
            <a:r>
              <a:rPr lang="sl-SI" sz="2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Zgornjih n – 1 elementov je napoti</a:t>
            </a:r>
          </a:p>
          <a:p>
            <a:pPr lvl="1" eaLnBrk="1" hangingPunct="1">
              <a:spcBef>
                <a:spcPts val="550"/>
              </a:spcBef>
              <a:buClr>
                <a:srgbClr val="336699"/>
              </a:buClr>
              <a:buFont typeface="Wingdings" charset="2"/>
              <a:buChar char=""/>
            </a:pPr>
            <a:r>
              <a:rPr lang="sl-SI" sz="2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Preložimo jih v pomožni sklad</a:t>
            </a:r>
          </a:p>
          <a:p>
            <a:pPr lvl="1" eaLnBrk="1" hangingPunct="1">
              <a:spcBef>
                <a:spcPts val="550"/>
              </a:spcBef>
              <a:buClr>
                <a:srgbClr val="336699"/>
              </a:buClr>
              <a:buFont typeface="Wingdings" charset="2"/>
              <a:buChar char=""/>
            </a:pPr>
            <a:r>
              <a:rPr lang="sl-SI" sz="2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Odstranimo element (n-ti)</a:t>
            </a:r>
            <a:r>
              <a:rPr lang="ar-SA" sz="2200">
                <a:solidFill>
                  <a:srgbClr val="000000"/>
                </a:solidFill>
                <a:latin typeface="Verdana" pitchFamily="32" charset="0"/>
                <a:cs typeface="Arial" charset="0"/>
              </a:rPr>
              <a:t>‏</a:t>
            </a:r>
            <a:endParaRPr lang="sl-SI" sz="2200">
              <a:solidFill>
                <a:srgbClr val="000000"/>
              </a:solidFill>
              <a:latin typeface="Verdana" pitchFamily="32" charset="0"/>
              <a:cs typeface="DejaVu Sans" charset="0"/>
            </a:endParaRPr>
          </a:p>
          <a:p>
            <a:pPr lvl="1" eaLnBrk="1" hangingPunct="1">
              <a:spcBef>
                <a:spcPts val="550"/>
              </a:spcBef>
              <a:buClr>
                <a:srgbClr val="336699"/>
              </a:buClr>
              <a:buFont typeface="Wingdings" charset="2"/>
              <a:buChar char=""/>
            </a:pPr>
            <a:r>
              <a:rPr lang="sl-SI" sz="2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Preložimo elemente iz pomožnega sklada nazaj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Izračun vrednosti aritmetičnega izraza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type="body" idx="1"/>
          </p:nvPr>
        </p:nvSpPr>
        <p:spPr>
          <a:xfrm>
            <a:off x="1115616" y="4358803"/>
            <a:ext cx="7772400" cy="2304256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sl-SI" sz="3600" dirty="0" smtClean="0">
                <a:solidFill>
                  <a:schemeClr val="tx1"/>
                </a:solidFill>
              </a:rPr>
              <a:t>(1 + ((2 + 3) * (4 * 5)))</a:t>
            </a:r>
          </a:p>
          <a:p>
            <a:endParaRPr lang="sl-SI" sz="3600" dirty="0" smtClean="0">
              <a:solidFill>
                <a:schemeClr val="tx1"/>
              </a:solidFill>
            </a:endParaRPr>
          </a:p>
          <a:p>
            <a:r>
              <a:rPr lang="sl-SI" dirty="0" smtClean="0">
                <a:solidFill>
                  <a:schemeClr val="tx1"/>
                </a:solidFill>
              </a:rPr>
              <a:t>Predpostavka: postavljeni so vsi oklepaji (tudi tisti, ki načeloma ne bi bili potrebni)</a:t>
            </a:r>
          </a:p>
          <a:p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00707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bldLvl="5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Ideja?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095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Izračun vrednosti aritmetičnega izraza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sz="2400" dirty="0" smtClean="0"/>
              <a:t>Ideja: sklad vrednosti, sklad operatorjev</a:t>
            </a:r>
          </a:p>
          <a:p>
            <a:r>
              <a:rPr lang="sl-SI" sz="2400" dirty="0" smtClean="0"/>
              <a:t>Pregledujemo izraz</a:t>
            </a:r>
          </a:p>
          <a:p>
            <a:pPr lvl="1"/>
            <a:r>
              <a:rPr lang="sl-SI" sz="2000" dirty="0" smtClean="0"/>
              <a:t>Ko naletimo na vrednost, jo damo na sklad vrednosti</a:t>
            </a:r>
          </a:p>
          <a:p>
            <a:pPr lvl="1"/>
            <a:r>
              <a:rPr lang="sl-SI" sz="2000" dirty="0" smtClean="0"/>
              <a:t>Ko naletimo na operator, ga damo na sklad operatorjev</a:t>
            </a:r>
          </a:p>
          <a:p>
            <a:pPr lvl="1"/>
            <a:r>
              <a:rPr lang="sl-SI" sz="2000" dirty="0" smtClean="0"/>
              <a:t>( - preskočimo</a:t>
            </a:r>
          </a:p>
          <a:p>
            <a:pPr lvl="1"/>
            <a:r>
              <a:rPr lang="sl-SI" sz="2000" dirty="0" smtClean="0"/>
              <a:t>) – vzamemo dve vrednosti  iz sklada vrednosti in operator iz sklada operatorjev in izvedemo račun. Dobljeno vrednost dano na sklad vrednosti</a:t>
            </a:r>
          </a:p>
          <a:p>
            <a:r>
              <a:rPr lang="sl-SI" sz="2400" dirty="0" err="1" smtClean="0"/>
              <a:t>Dijkstrin</a:t>
            </a:r>
            <a:r>
              <a:rPr lang="sl-SI" sz="2400" dirty="0" smtClean="0"/>
              <a:t> algoritem dveh skladov</a:t>
            </a:r>
          </a:p>
          <a:p>
            <a:pPr lvl="1"/>
            <a:r>
              <a:rPr lang="sl-SI" sz="2200" dirty="0" smtClean="0"/>
              <a:t>Znamo poiskati?</a:t>
            </a:r>
          </a:p>
          <a:p>
            <a:pPr lvl="1"/>
            <a:r>
              <a:rPr lang="sl-SI" sz="2200" dirty="0">
                <a:hlinkClick r:id="rId2"/>
              </a:rPr>
              <a:t>http://</a:t>
            </a:r>
            <a:r>
              <a:rPr lang="sl-SI" sz="2200" dirty="0" smtClean="0">
                <a:hlinkClick r:id="rId2"/>
              </a:rPr>
              <a:t>www.wisenheimerbrainstorm.com/archive/algorithms/dijkstra-s-two-stack-algorithm</a:t>
            </a:r>
            <a:r>
              <a:rPr lang="sl-SI" sz="2200" dirty="0" smtClean="0"/>
              <a:t>  </a:t>
            </a:r>
          </a:p>
          <a:p>
            <a:endParaRPr lang="en-US" sz="24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7452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bldLvl="5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1"/>
          <p:cNvSpPr txBox="1">
            <a:spLocks noChangeArrowheads="1"/>
          </p:cNvSpPr>
          <p:nvPr/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buFont typeface="Verdana" pitchFamily="32" charset="0"/>
              <a:buNone/>
            </a:pPr>
            <a:r>
              <a:rPr lang="sl-SI" sz="1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Matija Lokar, FMF</a:t>
            </a: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buFont typeface="Verdana" pitchFamily="32" charset="0"/>
              <a:buNone/>
            </a:pPr>
            <a:r>
              <a:rPr lang="sl-SI" sz="3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Delo s skladom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466725" indent="-466725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5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sl-SI" sz="2200" dirty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S pomočjo osnovnih operacij nad skladom preštej število podatkov v skladu – sklada po tem ne </a:t>
            </a:r>
            <a:r>
              <a:rPr lang="sl-SI" sz="2200" dirty="0" smtClean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potrebujemo </a:t>
            </a:r>
            <a:r>
              <a:rPr lang="sl-SI" sz="2200" dirty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več.</a:t>
            </a:r>
          </a:p>
          <a:p>
            <a:pPr eaLnBrk="1" hangingPunct="1">
              <a:lnSpc>
                <a:spcPct val="90000"/>
              </a:lnSpc>
              <a:spcBef>
                <a:spcPts val="5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sl-SI" sz="2200" dirty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S pomočjo osnovnih operacij nad skladom preštej število podatkov v skladu – </a:t>
            </a:r>
            <a:r>
              <a:rPr lang="sl-SI" sz="2200" dirty="0" smtClean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sklad </a:t>
            </a:r>
            <a:r>
              <a:rPr lang="sl-SI" sz="2200" dirty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naj ostane nespremenjen.</a:t>
            </a:r>
          </a:p>
          <a:p>
            <a:pPr eaLnBrk="1" hangingPunct="1">
              <a:lnSpc>
                <a:spcPct val="90000"/>
              </a:lnSpc>
              <a:spcBef>
                <a:spcPts val="5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sl-SI" sz="2200" dirty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Obrni vrstni red elementov v skladu.</a:t>
            </a:r>
          </a:p>
          <a:p>
            <a:pPr eaLnBrk="1" hangingPunct="1">
              <a:lnSpc>
                <a:spcPct val="90000"/>
              </a:lnSpc>
              <a:spcBef>
                <a:spcPts val="5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sl-SI" sz="2200" dirty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Za vsak element v skladu pokliči metodo </a:t>
            </a:r>
            <a:r>
              <a:rPr lang="sl-SI" sz="2200" i="1" dirty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obdelaj</a:t>
            </a:r>
            <a:r>
              <a:rPr lang="sl-SI" sz="2200" dirty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, ki kot argument sprejme element sklada. Sklada po koncu ne potrebujemo več.</a:t>
            </a:r>
          </a:p>
          <a:p>
            <a:pPr eaLnBrk="1" hangingPunct="1">
              <a:lnSpc>
                <a:spcPct val="90000"/>
              </a:lnSpc>
              <a:spcBef>
                <a:spcPts val="5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sl-SI" sz="2200" dirty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Za vsak element v skladu pokliči metodo </a:t>
            </a:r>
            <a:r>
              <a:rPr lang="sl-SI" sz="2200" i="1" dirty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obdelaj</a:t>
            </a:r>
            <a:r>
              <a:rPr lang="sl-SI" sz="2200" dirty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, ki kot argument sprejme element sklada. </a:t>
            </a:r>
            <a:r>
              <a:rPr lang="sl-SI" sz="2200" dirty="0" smtClean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Sklad </a:t>
            </a:r>
            <a:r>
              <a:rPr lang="sl-SI" sz="2200" dirty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mora ostati nespremenjen.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13778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Osnovni namen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sl-SI" sz="6000" dirty="0" smtClean="0"/>
              <a:t>Hranjenje podatkov</a:t>
            </a:r>
          </a:p>
          <a:p>
            <a:endParaRPr lang="en-US" sz="6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5932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1"/>
          <p:cNvSpPr txBox="1">
            <a:spLocks noChangeArrowheads="1"/>
          </p:cNvSpPr>
          <p:nvPr/>
        </p:nvSpPr>
        <p:spPr bwMode="auto">
          <a:xfrm>
            <a:off x="539750" y="6381750"/>
            <a:ext cx="198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buFont typeface="Verdana" pitchFamily="32" charset="0"/>
              <a:buNone/>
            </a:pPr>
            <a:r>
              <a:rPr lang="sl-SI" sz="1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Matija Lokar, FMF</a:t>
            </a:r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buFont typeface="Verdana" pitchFamily="32" charset="0"/>
              <a:buNone/>
            </a:pPr>
            <a:r>
              <a:rPr lang="sl-SI" sz="3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Delo s skladom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466725" indent="-466725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5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sl-SI" sz="2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S pomočjo osnovnih operacij nad skladom sestavi operacijo n-ti, ki vrne podatek o n-tem element v skladu, če obstaja. Sklada potem ne potrebujemo več!</a:t>
            </a:r>
          </a:p>
          <a:p>
            <a:pPr eaLnBrk="1" hangingPunct="1">
              <a:lnSpc>
                <a:spcPct val="90000"/>
              </a:lnSpc>
              <a:spcBef>
                <a:spcPts val="5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sl-SI" sz="2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Odstrani n-ti element iz sklada – sklad ima po operacij vse podatke tako kot prvotno, le n-tega ni.</a:t>
            </a:r>
          </a:p>
          <a:p>
            <a:pPr eaLnBrk="1" hangingPunct="1">
              <a:lnSpc>
                <a:spcPct val="90000"/>
              </a:lnSpc>
              <a:spcBef>
                <a:spcPts val="5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sl-SI" sz="2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V dveh skladih so podatki urejeni. Sestavi metodo, ki jih preloži v nov sklad v katerem so podatki tudi urejeni (v enakem vrstnem redu).</a:t>
            </a:r>
          </a:p>
          <a:p>
            <a:pPr eaLnBrk="1" hangingPunct="1">
              <a:lnSpc>
                <a:spcPct val="90000"/>
              </a:lnSpc>
              <a:spcBef>
                <a:spcPts val="5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sl-SI" sz="2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Preloži elemente iz tabele v sklad.</a:t>
            </a:r>
          </a:p>
          <a:p>
            <a:pPr eaLnBrk="1" hangingPunct="1">
              <a:lnSpc>
                <a:spcPct val="90000"/>
              </a:lnSpc>
              <a:spcBef>
                <a:spcPts val="550"/>
              </a:spcBef>
              <a:buClr>
                <a:srgbClr val="336699"/>
              </a:buClr>
              <a:buFont typeface="Wingdings" charset="2"/>
              <a:buNone/>
            </a:pPr>
            <a:endParaRPr lang="sl-SI" sz="2200">
              <a:solidFill>
                <a:srgbClr val="000000"/>
              </a:solidFill>
              <a:latin typeface="Verdana" pitchFamily="32" charset="0"/>
              <a:cs typeface="DejaVu Sans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07567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Podatkovne</a:t>
            </a:r>
            <a:r>
              <a:rPr lang="en-US" smtClean="0"/>
              <a:t> stru</a:t>
            </a:r>
            <a:r>
              <a:rPr lang="sl-SI" smtClean="0"/>
              <a:t>k</a:t>
            </a:r>
            <a:r>
              <a:rPr lang="en-US" smtClean="0"/>
              <a:t>ture</a:t>
            </a:r>
          </a:p>
        </p:txBody>
      </p:sp>
      <p:sp>
        <p:nvSpPr>
          <p:cNvPr id="803845" name="Rectangle 5"/>
          <p:cNvSpPr>
            <a:spLocks noGrp="1" noChangeArrowheads="1"/>
          </p:cNvSpPr>
          <p:nvPr>
            <p:ph idx="1"/>
          </p:nvPr>
        </p:nvSpPr>
        <p:spPr>
          <a:xfrm>
            <a:off x="857250" y="1681163"/>
            <a:ext cx="7562850" cy="4576762"/>
          </a:xfrm>
        </p:spPr>
        <p:txBody>
          <a:bodyPr/>
          <a:lstStyle/>
          <a:p>
            <a:pPr eaLnBrk="1" hangingPunct="1"/>
            <a:r>
              <a:rPr lang="sl-SI" dirty="0" smtClean="0"/>
              <a:t>Podatkovna </a:t>
            </a:r>
            <a:r>
              <a:rPr lang="en-US" dirty="0" err="1" smtClean="0"/>
              <a:t>stru</a:t>
            </a:r>
            <a:r>
              <a:rPr lang="sl-SI" dirty="0" smtClean="0"/>
              <a:t>k</a:t>
            </a:r>
            <a:r>
              <a:rPr lang="en-US" dirty="0" err="1" smtClean="0"/>
              <a:t>tur</a:t>
            </a:r>
            <a:r>
              <a:rPr lang="sl-SI" dirty="0" smtClean="0"/>
              <a:t>a</a:t>
            </a:r>
            <a:r>
              <a:rPr lang="en-US" dirty="0" smtClean="0"/>
              <a:t> </a:t>
            </a:r>
            <a:r>
              <a:rPr lang="sl-SI" dirty="0" smtClean="0"/>
              <a:t>je sistematični način kako organizirati skupino podatkov</a:t>
            </a:r>
            <a:r>
              <a:rPr lang="en-US" dirty="0" smtClean="0"/>
              <a:t>.</a:t>
            </a:r>
          </a:p>
          <a:p>
            <a:pPr eaLnBrk="1" hangingPunct="1"/>
            <a:r>
              <a:rPr lang="sl-SI" dirty="0" smtClean="0"/>
              <a:t>Za vsako podatkovno strukturo potrebujemo postopke za </a:t>
            </a:r>
            <a:r>
              <a:rPr lang="sl-SI" dirty="0" smtClean="0">
                <a:solidFill>
                  <a:srgbClr val="FF0000"/>
                </a:solidFill>
              </a:rPr>
              <a:t>vstavljanje podatka</a:t>
            </a:r>
            <a:r>
              <a:rPr lang="sl-SI" dirty="0" smtClean="0"/>
              <a:t>, </a:t>
            </a:r>
            <a:r>
              <a:rPr lang="sl-SI" dirty="0" smtClean="0">
                <a:solidFill>
                  <a:srgbClr val="FF0000"/>
                </a:solidFill>
              </a:rPr>
              <a:t>vračanje podatka</a:t>
            </a:r>
            <a:r>
              <a:rPr lang="sl-SI" dirty="0" smtClean="0"/>
              <a:t>, brisanje, iskanje in podobno.</a:t>
            </a:r>
          </a:p>
          <a:p>
            <a:pPr eaLnBrk="1" hangingPunct="1"/>
            <a:r>
              <a:rPr lang="en-US" sz="2800" dirty="0" err="1"/>
              <a:t>neodvisnost</a:t>
            </a:r>
            <a:r>
              <a:rPr lang="en-US" sz="2800" dirty="0"/>
              <a:t> od </a:t>
            </a:r>
            <a:r>
              <a:rPr lang="en-US" sz="2800" dirty="0" err="1"/>
              <a:t>dejanske</a:t>
            </a:r>
            <a:r>
              <a:rPr lang="en-US" sz="2800" dirty="0"/>
              <a:t> </a:t>
            </a:r>
            <a:r>
              <a:rPr lang="en-US" sz="2800" dirty="0" err="1"/>
              <a:t>predstavitve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KAJ je </a:t>
            </a:r>
            <a:r>
              <a:rPr lang="en-US" sz="2800" dirty="0" err="1"/>
              <a:t>struktura</a:t>
            </a:r>
            <a:r>
              <a:rPr lang="en-US" sz="2800" dirty="0"/>
              <a:t> in ne KAKO </a:t>
            </a:r>
            <a:r>
              <a:rPr lang="en-US" sz="2800" dirty="0" err="1"/>
              <a:t>jo</a:t>
            </a:r>
            <a:r>
              <a:rPr lang="en-US" sz="2800" dirty="0"/>
              <a:t> </a:t>
            </a:r>
            <a:r>
              <a:rPr lang="en-US" sz="2800" dirty="0" err="1"/>
              <a:t>predstaviti</a:t>
            </a:r>
            <a:endParaRPr lang="en-US" sz="2800" dirty="0"/>
          </a:p>
          <a:p>
            <a:pPr eaLnBrk="1" hangingPunct="1"/>
            <a:endParaRPr lang="sl-SI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14338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sl-SI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3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38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38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384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Opis strukture</a:t>
            </a:r>
          </a:p>
        </p:txBody>
      </p:sp>
      <p:sp>
        <p:nvSpPr>
          <p:cNvPr id="807941" name="Rectangle 5"/>
          <p:cNvSpPr>
            <a:spLocks noGrp="1" noChangeArrowheads="1"/>
          </p:cNvSpPr>
          <p:nvPr>
            <p:ph idx="1"/>
          </p:nvPr>
        </p:nvSpPr>
        <p:spPr>
          <a:xfrm>
            <a:off x="785813" y="1681163"/>
            <a:ext cx="7634287" cy="4576762"/>
          </a:xfrm>
        </p:spPr>
        <p:txBody>
          <a:bodyPr/>
          <a:lstStyle/>
          <a:p>
            <a:pPr eaLnBrk="1" hangingPunct="1">
              <a:buFont typeface="Wingdings" charset="2"/>
              <a:buNone/>
            </a:pPr>
            <a:r>
              <a:rPr lang="en-US" b="1" dirty="0" smtClean="0"/>
              <a:t>structure</a:t>
            </a:r>
            <a:r>
              <a:rPr lang="en-US" dirty="0" smtClean="0"/>
              <a:t> </a:t>
            </a:r>
            <a:r>
              <a:rPr lang="en-US" i="1" dirty="0" err="1" smtClean="0"/>
              <a:t>ime</a:t>
            </a:r>
            <a:r>
              <a:rPr lang="en-US" i="1" dirty="0" smtClean="0"/>
              <a:t> </a:t>
            </a:r>
            <a:r>
              <a:rPr lang="en-US" i="1" dirty="0" err="1" smtClean="0"/>
              <a:t>strukture</a:t>
            </a:r>
            <a:endParaRPr lang="en-US" i="1" dirty="0" smtClean="0"/>
          </a:p>
          <a:p>
            <a:pPr eaLnBrk="1" hangingPunct="1">
              <a:buFont typeface="Wingdings" charset="2"/>
              <a:buNone/>
            </a:pPr>
            <a:r>
              <a:rPr lang="en-US" b="1" dirty="0" smtClean="0"/>
              <a:t>begin</a:t>
            </a:r>
          </a:p>
          <a:p>
            <a:pPr eaLnBrk="1" hangingPunct="1">
              <a:buFont typeface="Wingdings" charset="2"/>
              <a:buNone/>
            </a:pPr>
            <a:r>
              <a:rPr lang="en-US" dirty="0" smtClean="0"/>
              <a:t>   </a:t>
            </a:r>
            <a:r>
              <a:rPr lang="en-US" b="1" dirty="0" smtClean="0"/>
              <a:t>declare</a:t>
            </a:r>
          </a:p>
          <a:p>
            <a:pPr eaLnBrk="1" hangingPunct="1">
              <a:buFont typeface="Wingdings" charset="2"/>
              <a:buNone/>
            </a:pPr>
            <a:r>
              <a:rPr lang="en-US" dirty="0" smtClean="0"/>
              <a:t>       </a:t>
            </a:r>
            <a:r>
              <a:rPr lang="en-US" i="1" dirty="0" err="1" smtClean="0"/>
              <a:t>opis</a:t>
            </a:r>
            <a:r>
              <a:rPr lang="en-US" i="1" dirty="0" smtClean="0"/>
              <a:t> </a:t>
            </a:r>
            <a:r>
              <a:rPr lang="en-US" i="1" dirty="0" err="1" smtClean="0"/>
              <a:t>funkcij</a:t>
            </a:r>
            <a:r>
              <a:rPr lang="sl-SI" i="1" dirty="0" smtClean="0"/>
              <a:t> (metod)</a:t>
            </a:r>
            <a:endParaRPr lang="en-US" i="1" dirty="0" smtClean="0"/>
          </a:p>
          <a:p>
            <a:pPr eaLnBrk="1" hangingPunct="1">
              <a:buFont typeface="Wingdings" charset="2"/>
              <a:buNone/>
            </a:pPr>
            <a:r>
              <a:rPr lang="en-US" dirty="0" smtClean="0"/>
              <a:t>   </a:t>
            </a:r>
            <a:r>
              <a:rPr lang="en-US" b="1" dirty="0" smtClean="0"/>
              <a:t>where</a:t>
            </a:r>
          </a:p>
          <a:p>
            <a:pPr eaLnBrk="1" hangingPunct="1">
              <a:buFont typeface="Wingdings" charset="2"/>
              <a:buNone/>
            </a:pPr>
            <a:r>
              <a:rPr lang="en-US" dirty="0" smtClean="0"/>
              <a:t>       </a:t>
            </a:r>
            <a:r>
              <a:rPr lang="en-US" i="1" dirty="0" err="1" smtClean="0"/>
              <a:t>opis</a:t>
            </a:r>
            <a:r>
              <a:rPr lang="en-US" i="1" dirty="0" smtClean="0"/>
              <a:t> </a:t>
            </a:r>
            <a:r>
              <a:rPr lang="en-US" i="1" dirty="0" err="1" smtClean="0"/>
              <a:t>aksiomov</a:t>
            </a:r>
            <a:r>
              <a:rPr lang="sl-SI" i="1" dirty="0" smtClean="0"/>
              <a:t> (pravil obnašanja funkcij)</a:t>
            </a:r>
            <a:endParaRPr lang="en-US" i="1" dirty="0" smtClean="0"/>
          </a:p>
          <a:p>
            <a:pPr eaLnBrk="1" hangingPunct="1">
              <a:buFont typeface="Wingdings" charset="2"/>
              <a:buNone/>
            </a:pPr>
            <a:r>
              <a:rPr lang="en-US" b="1" dirty="0" smtClean="0"/>
              <a:t>end</a:t>
            </a:r>
          </a:p>
        </p:txBody>
      </p:sp>
      <p:sp>
        <p:nvSpPr>
          <p:cNvPr id="16386" name="Date Placeholder 3"/>
          <p:cNvSpPr>
            <a:spLocks noGrp="1"/>
          </p:cNvSpPr>
          <p:nvPr>
            <p:ph type="dt" sz="half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/>
            <a:endParaRPr lang="sl-SI" smtClean="0">
              <a:solidFill>
                <a:schemeClr val="tx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27984" y="5373216"/>
            <a:ext cx="2808312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sl-SI" sz="2400" dirty="0" err="1" smtClean="0">
                <a:solidFill>
                  <a:schemeClr val="tx1"/>
                </a:solidFill>
              </a:rPr>
              <a:t>Interface</a:t>
            </a:r>
            <a:r>
              <a:rPr lang="sl-SI" sz="2400" dirty="0" smtClean="0">
                <a:solidFill>
                  <a:schemeClr val="tx1"/>
                </a:solidFill>
              </a:rPr>
              <a:t> - vmesnik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itle 4"/>
          <p:cNvSpPr>
            <a:spLocks noGrp="1"/>
          </p:cNvSpPr>
          <p:nvPr>
            <p:ph type="ctrTitle"/>
          </p:nvPr>
        </p:nvSpPr>
        <p:spPr>
          <a:xfrm>
            <a:off x="1691680" y="2348880"/>
            <a:ext cx="8229600" cy="1470025"/>
          </a:xfrm>
        </p:spPr>
        <p:txBody>
          <a:bodyPr/>
          <a:lstStyle/>
          <a:p>
            <a:r>
              <a:rPr lang="sl-SI" sz="16600" dirty="0" smtClean="0"/>
              <a:t>SKLAD</a:t>
            </a:r>
            <a:endParaRPr sz="8000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buFont typeface="Verdana" pitchFamily="32" charset="0"/>
              <a:buNone/>
            </a:pPr>
            <a:r>
              <a:rPr lang="en-US" sz="3400" dirty="0" err="1" smtClean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Sklad</a:t>
            </a:r>
            <a:r>
              <a:rPr lang="sl-SI" sz="2400" dirty="0" smtClean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(</a:t>
            </a:r>
            <a:r>
              <a:rPr lang="sl-SI" sz="2400" dirty="0" err="1" smtClean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ovnica</a:t>
            </a:r>
            <a:r>
              <a:rPr lang="sl-SI" sz="2400" dirty="0" smtClean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)</a:t>
            </a:r>
            <a:endParaRPr lang="en-US" sz="2400" dirty="0">
              <a:solidFill>
                <a:srgbClr val="000000"/>
              </a:solidFill>
              <a:latin typeface="Verdana" pitchFamily="32" charset="0"/>
              <a:cs typeface="DejaVu Sans" charset="0"/>
            </a:endParaRPr>
          </a:p>
        </p:txBody>
      </p:sp>
      <p:pic>
        <p:nvPicPr>
          <p:cNvPr id="1028" name="Picture 4" descr="Rezultat iskanja slik za stack of books free image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6344138" y="15215"/>
            <a:ext cx="1960911" cy="2970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76263" y="1988840"/>
            <a:ext cx="2104620" cy="234746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97839" y="6018524"/>
            <a:ext cx="39461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050" dirty="0" smtClean="0">
                <a:solidFill>
                  <a:schemeClr val="tx1"/>
                </a:solidFill>
              </a:rPr>
              <a:t>http</a:t>
            </a:r>
            <a:r>
              <a:rPr lang="sl-SI" sz="1050" dirty="0">
                <a:solidFill>
                  <a:schemeClr val="tx1"/>
                </a:solidFill>
              </a:rPr>
              <a:t>://</a:t>
            </a:r>
            <a:r>
              <a:rPr lang="sl-SI" sz="1050" dirty="0" smtClean="0">
                <a:solidFill>
                  <a:schemeClr val="tx1"/>
                </a:solidFill>
              </a:rPr>
              <a:t>www.freestockphotos.biz/stockphoto/17388</a:t>
            </a:r>
          </a:p>
          <a:p>
            <a:r>
              <a:rPr lang="sl-SI" sz="1050" dirty="0">
                <a:solidFill>
                  <a:schemeClr val="tx1"/>
                </a:solidFill>
              </a:rPr>
              <a:t>http://mauyaa.com/stack-chairs-free-shipping/</a:t>
            </a:r>
          </a:p>
          <a:p>
            <a:r>
              <a:rPr lang="en-US" sz="1050" dirty="0" smtClean="0">
                <a:solidFill>
                  <a:schemeClr val="tx1"/>
                </a:solidFill>
              </a:rPr>
              <a:t>https</a:t>
            </a:r>
            <a:r>
              <a:rPr lang="en-US" sz="1050" dirty="0">
                <a:solidFill>
                  <a:schemeClr val="tx1"/>
                </a:solidFill>
              </a:rPr>
              <a:t>://mbtskoudsalg.com/explore/stack-clipart-bookd/</a:t>
            </a:r>
          </a:p>
          <a:p>
            <a:r>
              <a:rPr lang="en-US" sz="1050" dirty="0" smtClean="0">
                <a:solidFill>
                  <a:schemeClr val="tx1"/>
                </a:solidFill>
              </a:rPr>
              <a:t>http</a:t>
            </a:r>
            <a:r>
              <a:rPr lang="en-US" sz="1050" dirty="0">
                <a:solidFill>
                  <a:schemeClr val="tx1"/>
                </a:solidFill>
              </a:rPr>
              <a:t>://www.freestockphotos.biz/stockphoto/8215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68313" y="4797152"/>
            <a:ext cx="4176464" cy="17529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dirty="0" smtClean="0">
                <a:latin typeface="+mj-lt"/>
              </a:rPr>
              <a:t>Kaj je skupnega?</a:t>
            </a:r>
          </a:p>
          <a:p>
            <a:pPr algn="ctr"/>
            <a:r>
              <a:rPr lang="sl-SI" sz="3200" dirty="0">
                <a:latin typeface="+mj-lt"/>
              </a:rPr>
              <a:t>v</a:t>
            </a:r>
            <a:r>
              <a:rPr lang="sl-SI" sz="3200" dirty="0" smtClean="0">
                <a:latin typeface="+mj-lt"/>
              </a:rPr>
              <a:t>stavljanje/vračanje</a:t>
            </a:r>
            <a:endParaRPr lang="en-US" sz="3200" dirty="0">
              <a:latin typeface="+mj-lt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24470" y="1333976"/>
            <a:ext cx="2526435" cy="2526435"/>
          </a:xfrm>
          <a:prstGeom prst="rect">
            <a:avLst/>
          </a:prstGeom>
        </p:spPr>
      </p:pic>
      <p:pic>
        <p:nvPicPr>
          <p:cNvPr id="1030" name="Picture 6" descr="Stacks of dinner white dinner plates : Free Stock Photo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84403" y="3588563"/>
            <a:ext cx="3264297" cy="2177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buFont typeface="Verdana" pitchFamily="32" charset="0"/>
              <a:buNone/>
            </a:pPr>
            <a:r>
              <a:rPr lang="en-US" sz="3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Sklad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539750" y="1905000"/>
            <a:ext cx="604837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466725" indent="-466725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sl-SI" sz="2600" dirty="0" smtClean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P</a:t>
            </a:r>
            <a:r>
              <a:rPr lang="en-US" sz="2600" dirty="0" err="1" smtClean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rvi</a:t>
            </a:r>
            <a:r>
              <a:rPr lang="en-US" sz="2600" dirty="0" smtClean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noter</a:t>
            </a:r>
            <a:r>
              <a:rPr lang="en-US" sz="2600" dirty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zadnji</a:t>
            </a:r>
            <a:r>
              <a:rPr lang="en-US" sz="2600" dirty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 </a:t>
            </a:r>
            <a:r>
              <a:rPr lang="en-US" sz="2600" dirty="0" err="1" smtClean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ven</a:t>
            </a:r>
            <a:endParaRPr lang="sl-SI" sz="2600" dirty="0" smtClean="0">
              <a:solidFill>
                <a:srgbClr val="000000"/>
              </a:solidFill>
              <a:latin typeface="Verdana" pitchFamily="32" charset="0"/>
              <a:cs typeface="DejaVu Sans" charset="0"/>
            </a:endParaRPr>
          </a:p>
          <a:p>
            <a:pPr eaLnBrk="1" hangingPunct="1">
              <a:spcBef>
                <a:spcPts val="650"/>
              </a:spcBef>
              <a:buClr>
                <a:srgbClr val="336699"/>
              </a:buClr>
              <a:buFont typeface="Wingdings" charset="2"/>
              <a:buChar char=""/>
            </a:pPr>
            <a:endParaRPr lang="sl-SI" sz="2600" dirty="0">
              <a:solidFill>
                <a:srgbClr val="000000"/>
              </a:solidFill>
              <a:latin typeface="Verdana" pitchFamily="32" charset="0"/>
              <a:cs typeface="DejaVu Sans" charset="0"/>
            </a:endParaRPr>
          </a:p>
          <a:p>
            <a:pPr eaLnBrk="1" hangingPunct="1">
              <a:spcBef>
                <a:spcPts val="650"/>
              </a:spcBef>
              <a:buClr>
                <a:srgbClr val="336699"/>
              </a:buClr>
              <a:buFont typeface="Wingdings" charset="2"/>
              <a:buChar char=""/>
            </a:pPr>
            <a:endParaRPr lang="en-US" sz="2600" dirty="0">
              <a:solidFill>
                <a:srgbClr val="000000"/>
              </a:solidFill>
              <a:latin typeface="Verdana" pitchFamily="32" charset="0"/>
              <a:cs typeface="DejaVu Sans" charset="0"/>
            </a:endParaRPr>
          </a:p>
          <a:p>
            <a:pPr eaLnBrk="1" hangingPunct="1">
              <a:spcBef>
                <a:spcPts val="6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en-US" sz="2600" dirty="0" err="1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zadnji</a:t>
            </a:r>
            <a:r>
              <a:rPr lang="en-US" sz="2600" dirty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noter</a:t>
            </a:r>
            <a:r>
              <a:rPr lang="en-US" sz="2600" dirty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prvi</a:t>
            </a:r>
            <a:r>
              <a:rPr lang="en-US" sz="2600" dirty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ven</a:t>
            </a:r>
            <a:r>
              <a:rPr lang="en-US" sz="2600" dirty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 – LIFO</a:t>
            </a:r>
            <a:r>
              <a:rPr lang="sl-SI" sz="2600" dirty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 (</a:t>
            </a:r>
            <a:r>
              <a:rPr lang="sl-SI" sz="2600" dirty="0">
                <a:solidFill>
                  <a:srgbClr val="FF3300"/>
                </a:solidFill>
                <a:latin typeface="Verdana" pitchFamily="32" charset="0"/>
                <a:cs typeface="DejaVu Sans" charset="0"/>
              </a:rPr>
              <a:t>L</a:t>
            </a:r>
            <a:r>
              <a:rPr lang="sl-SI" sz="2600" dirty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ast </a:t>
            </a:r>
            <a:r>
              <a:rPr lang="sl-SI" sz="2600" dirty="0">
                <a:solidFill>
                  <a:srgbClr val="FF3300"/>
                </a:solidFill>
                <a:latin typeface="Verdana" pitchFamily="32" charset="0"/>
                <a:cs typeface="DejaVu Sans" charset="0"/>
              </a:rPr>
              <a:t>I</a:t>
            </a:r>
            <a:r>
              <a:rPr lang="sl-SI" sz="2600" dirty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n </a:t>
            </a:r>
            <a:r>
              <a:rPr lang="sl-SI" sz="2600" dirty="0">
                <a:solidFill>
                  <a:srgbClr val="FF3300"/>
                </a:solidFill>
                <a:latin typeface="Verdana" pitchFamily="32" charset="0"/>
                <a:cs typeface="DejaVu Sans" charset="0"/>
              </a:rPr>
              <a:t>F</a:t>
            </a:r>
            <a:r>
              <a:rPr lang="sl-SI" sz="2600" dirty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irst </a:t>
            </a:r>
            <a:r>
              <a:rPr lang="sl-SI" sz="2600" dirty="0" err="1">
                <a:solidFill>
                  <a:srgbClr val="FF3300"/>
                </a:solidFill>
                <a:latin typeface="Verdana" pitchFamily="32" charset="0"/>
                <a:cs typeface="DejaVu Sans" charset="0"/>
              </a:rPr>
              <a:t>O</a:t>
            </a:r>
            <a:r>
              <a:rPr lang="sl-SI" sz="2600" dirty="0" err="1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ut</a:t>
            </a:r>
            <a:r>
              <a:rPr lang="sl-SI" sz="2600" dirty="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)</a:t>
            </a:r>
            <a:r>
              <a:rPr lang="ar-SA" sz="2600" dirty="0">
                <a:solidFill>
                  <a:srgbClr val="000000"/>
                </a:solidFill>
                <a:latin typeface="Verdana" pitchFamily="32" charset="0"/>
                <a:cs typeface="Arial" charset="0"/>
              </a:rPr>
              <a:t>‏</a:t>
            </a:r>
            <a:endParaRPr lang="sl-SI" sz="2600" dirty="0">
              <a:solidFill>
                <a:srgbClr val="000000"/>
              </a:solidFill>
              <a:latin typeface="Verdana" pitchFamily="32" charset="0"/>
              <a:cs typeface="DejaVu Sans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8466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buFont typeface="Verdana" pitchFamily="32" charset="0"/>
              <a:buNone/>
            </a:pPr>
            <a:r>
              <a:rPr lang="sl-SI" sz="3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Sklad</a:t>
            </a:r>
          </a:p>
        </p:txBody>
      </p:sp>
      <p:grpSp>
        <p:nvGrpSpPr>
          <p:cNvPr id="18435" name="Group 8"/>
          <p:cNvGrpSpPr>
            <a:grpSpLocks/>
          </p:cNvGrpSpPr>
          <p:nvPr/>
        </p:nvGrpSpPr>
        <p:grpSpPr bwMode="auto">
          <a:xfrm>
            <a:off x="2352675" y="1341438"/>
            <a:ext cx="4427538" cy="5038725"/>
            <a:chOff x="2352675" y="1341438"/>
            <a:chExt cx="4427538" cy="5038725"/>
          </a:xfrm>
        </p:grpSpPr>
        <p:grpSp>
          <p:nvGrpSpPr>
            <p:cNvPr id="18436" name="Group 3"/>
            <p:cNvGrpSpPr>
              <a:grpSpLocks/>
            </p:cNvGrpSpPr>
            <p:nvPr/>
          </p:nvGrpSpPr>
          <p:grpSpPr bwMode="auto">
            <a:xfrm>
              <a:off x="2352675" y="1341438"/>
              <a:ext cx="4427538" cy="5038725"/>
              <a:chOff x="1482" y="845"/>
              <a:chExt cx="2789" cy="3174"/>
            </a:xfrm>
          </p:grpSpPr>
          <p:pic>
            <p:nvPicPr>
              <p:cNvPr id="18439" name="Picture 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82" y="845"/>
                <a:ext cx="2790" cy="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pic>
          <p:sp>
            <p:nvSpPr>
              <p:cNvPr id="18440" name="Text Box 5"/>
              <p:cNvSpPr txBox="1">
                <a:spLocks noChangeArrowheads="1"/>
              </p:cNvSpPr>
              <p:nvPr/>
            </p:nvSpPr>
            <p:spPr bwMode="auto">
              <a:xfrm>
                <a:off x="1482" y="845"/>
                <a:ext cx="2790" cy="3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bg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bg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bg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bg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bg1"/>
                    </a:solidFill>
                    <a:latin typeface="Arial" charset="0"/>
                  </a:defRPr>
                </a:lvl5pPr>
                <a:lvl6pPr marL="25146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defRPr>
                    <a:solidFill>
                      <a:schemeClr val="bg1"/>
                    </a:solidFill>
                    <a:latin typeface="Arial" charset="0"/>
                  </a:defRPr>
                </a:lvl6pPr>
                <a:lvl7pPr marL="29718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defRPr>
                    <a:solidFill>
                      <a:schemeClr val="bg1"/>
                    </a:solidFill>
                    <a:latin typeface="Arial" charset="0"/>
                  </a:defRPr>
                </a:lvl7pPr>
                <a:lvl8pPr marL="34290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defRPr>
                    <a:solidFill>
                      <a:schemeClr val="bg1"/>
                    </a:solidFill>
                    <a:latin typeface="Arial" charset="0"/>
                  </a:defRPr>
                </a:lvl8pPr>
                <a:lvl9pPr marL="3886200" indent="-228600" defTabSz="449263" eaLnBrk="0" fontAlgn="base" hangingPunct="0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Arial" charset="0"/>
                  <a:defRPr>
                    <a:solidFill>
                      <a:schemeClr val="bg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/>
              </a:p>
            </p:txBody>
          </p:sp>
        </p:grpSp>
        <p:sp>
          <p:nvSpPr>
            <p:cNvPr id="7" name="Rectangle 6"/>
            <p:cNvSpPr/>
            <p:nvPr/>
          </p:nvSpPr>
          <p:spPr>
            <a:xfrm>
              <a:off x="2500313" y="1785938"/>
              <a:ext cx="928687" cy="35718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sl-SI" dirty="0">
                  <a:latin typeface="Aharoni" pitchFamily="2" charset="-79"/>
                  <a:cs typeface="Aharoni" pitchFamily="2" charset="-79"/>
                </a:rPr>
                <a:t>NOTER</a:t>
              </a:r>
              <a:endParaRPr lang="en-US" dirty="0"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5429250" y="2143125"/>
              <a:ext cx="928688" cy="3571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sl-SI" dirty="0">
                  <a:latin typeface="Aharoni" pitchFamily="2" charset="-79"/>
                  <a:cs typeface="Aharoni" pitchFamily="2" charset="-79"/>
                </a:rPr>
                <a:t>VEN</a:t>
              </a:r>
              <a:endParaRPr lang="en-US" dirty="0">
                <a:latin typeface="Aharoni" pitchFamily="2" charset="-79"/>
                <a:cs typeface="Aharoni" pitchFamily="2" charset="-79"/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buFont typeface="Verdana" pitchFamily="32" charset="0"/>
              <a:buNone/>
            </a:pPr>
            <a:r>
              <a:rPr lang="sl-SI" sz="34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Kaj APS je in zakaj jo potrebujemo</a:t>
            </a:r>
          </a:p>
        </p:txBody>
      </p:sp>
      <p:sp>
        <p:nvSpPr>
          <p:cNvPr id="20484" name="Text Box 3"/>
          <p:cNvSpPr txBox="1">
            <a:spLocks noChangeArrowheads="1"/>
          </p:cNvSpPr>
          <p:nvPr/>
        </p:nvSpPr>
        <p:spPr bwMode="auto">
          <a:xfrm>
            <a:off x="566738" y="1341438"/>
            <a:ext cx="8001000" cy="526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466725" indent="-466725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tabLst>
                <a:tab pos="466725" algn="l"/>
                <a:tab pos="914400" algn="l"/>
                <a:tab pos="1363663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</a:tabLst>
              <a:defRPr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5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sl-SI" sz="2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Za reševanje nekega problema potrebujemo prostor za hranjenje podatkov, ki se bo obnašal tako kot sklad (skladovnica, upošteval princip LIFO)</a:t>
            </a:r>
            <a:r>
              <a:rPr lang="ar-SA" sz="2200">
                <a:solidFill>
                  <a:srgbClr val="000000"/>
                </a:solidFill>
                <a:latin typeface="Verdana" pitchFamily="32" charset="0"/>
                <a:cs typeface="Arial" charset="0"/>
              </a:rPr>
              <a:t>‏</a:t>
            </a:r>
            <a:endParaRPr lang="sl-SI" sz="2200">
              <a:solidFill>
                <a:srgbClr val="000000"/>
              </a:solidFill>
              <a:latin typeface="Verdana" pitchFamily="32" charset="0"/>
              <a:cs typeface="DejaVu Sans" charset="0"/>
            </a:endParaRPr>
          </a:p>
          <a:p>
            <a:pPr eaLnBrk="1" hangingPunct="1">
              <a:lnSpc>
                <a:spcPct val="90000"/>
              </a:lnSpc>
              <a:spcBef>
                <a:spcPts val="5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sl-SI" sz="2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Če bomo programirali v Pythonu – potrebujemo objekt iz razreda Sklad</a:t>
            </a:r>
          </a:p>
          <a:p>
            <a:pPr eaLnBrk="1" hangingPunct="1">
              <a:lnSpc>
                <a:spcPct val="90000"/>
              </a:lnSpc>
              <a:spcBef>
                <a:spcPts val="5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sl-SI" sz="2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V razredu Sklad morajo biti metode, ki delujejo tako, kot pričakujemo od sklada.</a:t>
            </a:r>
          </a:p>
          <a:p>
            <a:pPr eaLnBrk="1" hangingPunct="1">
              <a:lnSpc>
                <a:spcPct val="90000"/>
              </a:lnSpc>
              <a:spcBef>
                <a:spcPts val="5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sl-SI" sz="2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Dejanski način predstavite podatkov znotraj objekta nas čisto nič ne zanima – potrebujemo le ustrezne metode!</a:t>
            </a:r>
          </a:p>
          <a:p>
            <a:pPr eaLnBrk="1" hangingPunct="1">
              <a:lnSpc>
                <a:spcPct val="90000"/>
              </a:lnSpc>
              <a:spcBef>
                <a:spcPts val="550"/>
              </a:spcBef>
              <a:buClr>
                <a:srgbClr val="336699"/>
              </a:buClr>
              <a:buFont typeface="Wingdings" charset="2"/>
              <a:buChar char=""/>
            </a:pPr>
            <a:r>
              <a:rPr lang="sl-SI" sz="2200">
                <a:solidFill>
                  <a:srgbClr val="000000"/>
                </a:solidFill>
                <a:latin typeface="Verdana" pitchFamily="32" charset="0"/>
                <a:cs typeface="DejaVu Sans" charset="0"/>
              </a:rPr>
              <a:t>Če bomo delali v kakšnem drugem programskem jeziku bo predstavitev sklada sicer drugačna kot v Pythonu, a ustrezne metode (podprogrami, funkcije, ..) se bodo morali “obnašati” v skladu s principom LIFO. </a:t>
            </a:r>
          </a:p>
          <a:p>
            <a:pPr eaLnBrk="1" hangingPunct="1">
              <a:lnSpc>
                <a:spcPct val="90000"/>
              </a:lnSpc>
              <a:spcBef>
                <a:spcPts val="550"/>
              </a:spcBef>
              <a:buClr>
                <a:srgbClr val="336699"/>
              </a:buClr>
              <a:buFont typeface="Wingdings" charset="2"/>
              <a:buNone/>
            </a:pPr>
            <a:endParaRPr lang="sl-SI" sz="2200">
              <a:solidFill>
                <a:srgbClr val="000000"/>
              </a:solidFill>
              <a:latin typeface="Verdana" pitchFamily="32" charset="0"/>
              <a:cs typeface="DejaVu Sans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Podatkovne strukture&amp;quot;&quot;/&gt;&lt;property id=&quot;20307&quot; value=&quot;270&quot;/&gt;&lt;/object&gt;&lt;object type=&quot;3&quot; unique_id=&quot;10004&quot;&gt;&lt;property id=&quot;20148&quot; value=&quot;5&quot;/&gt;&lt;property id=&quot;20300&quot; value=&quot;Slide 2 - &amp;quot;Podatkovne strukture&amp;quot;&quot;/&gt;&lt;property id=&quot;20307&quot; value=&quot;271&quot;/&gt;&lt;/object&gt;&lt;object type=&quot;3&quot; unique_id=&quot;10006&quot;&gt;&lt;property id=&quot;20148&quot; value=&quot;5&quot;/&gt;&lt;property id=&quot;20300&quot; value=&quot;Slide 3 - &amp;quot;Opis strukture&amp;quot;&quot;/&gt;&lt;property id=&quot;20307&quot; value=&quot;273&quot;/&gt;&lt;/object&gt;&lt;object type=&quot;3&quot; unique_id=&quot;10007&quot;&gt;&lt;property id=&quot;20148&quot; value=&quot;5&quot;/&gt;&lt;property id=&quot;20300&quot; value=&quot;Slide 4 - &amp;quot;Podatkovne strukture&amp;quot;&quot;/&gt;&lt;property id=&quot;20307&quot; value=&quot;256&quot;/&gt;&lt;/object&gt;&lt;object type=&quot;3&quot; unique_id=&quot;10008&quot;&gt;&lt;property id=&quot;20148&quot; value=&quot;5&quot;/&gt;&lt;property id=&quot;20300&quot; value=&quot;Slide 5&quot;/&gt;&lt;property id=&quot;20307&quot; value=&quot;257&quot;/&gt;&lt;/object&gt;&lt;object type=&quot;3&quot; unique_id=&quot;10009&quot;&gt;&lt;property id=&quot;20148&quot; value=&quot;5&quot;/&gt;&lt;property id=&quot;20300&quot; value=&quot;Slide 6&quot;/&gt;&lt;property id=&quot;20307&quot; value=&quot;258&quot;/&gt;&lt;/object&gt;&lt;object type=&quot;3&quot; unique_id=&quot;10010&quot;&gt;&lt;property id=&quot;20148&quot; value=&quot;5&quot;/&gt;&lt;property id=&quot;20300&quot; value=&quot;Slide 7&quot;/&gt;&lt;property id=&quot;20307&quot; value=&quot;259&quot;/&gt;&lt;/object&gt;&lt;object type=&quot;3&quot; unique_id=&quot;10011&quot;&gt;&lt;property id=&quot;20148&quot; value=&quot;5&quot;/&gt;&lt;property id=&quot;20300&quot; value=&quot;Slide 8&quot;/&gt;&lt;property id=&quot;20307&quot; value=&quot;260&quot;/&gt;&lt;/object&gt;&lt;object type=&quot;3&quot; unique_id=&quot;10012&quot;&gt;&lt;property id=&quot;20148&quot; value=&quot;5&quot;/&gt;&lt;property id=&quot;20300&quot; value=&quot;Slide 9&quot;/&gt;&lt;property id=&quot;20307&quot; value=&quot;261&quot;/&gt;&lt;/object&gt;&lt;object type=&quot;3&quot; unique_id=&quot;10013&quot;&gt;&lt;property id=&quot;20148&quot; value=&quot;5&quot;/&gt;&lt;property id=&quot;20300&quot; value=&quot;Slide 10&quot;/&gt;&lt;property id=&quot;20307&quot; value=&quot;262&quot;/&gt;&lt;/object&gt;&lt;object type=&quot;3&quot; unique_id=&quot;10014&quot;&gt;&lt;property id=&quot;20148&quot; value=&quot;5&quot;/&gt;&lt;property id=&quot;20300&quot; value=&quot;Slide 11&quot;/&gt;&lt;property id=&quot;20307&quot; value=&quot;263&quot;/&gt;&lt;/object&gt;&lt;object type=&quot;3&quot; unique_id=&quot;10015&quot;&gt;&lt;property id=&quot;20148&quot; value=&quot;5&quot;/&gt;&lt;property id=&quot;20300&quot; value=&quot;Slide 12&quot;/&gt;&lt;property id=&quot;20307&quot; value=&quot;264&quot;/&gt;&lt;/object&gt;&lt;object type=&quot;3&quot; unique_id=&quot;10016&quot;&gt;&lt;property id=&quot;20148&quot; value=&quot;5&quot;/&gt;&lt;property id=&quot;20300&quot; value=&quot;Slide 13&quot;/&gt;&lt;property id=&quot;20307&quot; value=&quot;265&quot;/&gt;&lt;/object&gt;&lt;object type=&quot;3&quot; unique_id=&quot;10018&quot;&gt;&lt;property id=&quot;20148&quot; value=&quot;5&quot;/&gt;&lt;property id=&quot;20300&quot; value=&quot;Slide 14&quot;/&gt;&lt;property id=&quot;20307&quot; value=&quot;269&quot;/&gt;&lt;/object&gt;&lt;object type=&quot;3&quot; unique_id=&quot;10019&quot;&gt;&lt;property id=&quot;20148&quot; value=&quot;5&quot;/&gt;&lt;property id=&quot;20300&quot; value=&quot;Slide 15&quot;/&gt;&lt;property id=&quot;20307&quot; value=&quot;267&quot;/&gt;&lt;/object&gt;&lt;object type=&quot;3&quot; unique_id=&quot;10020&quot;&gt;&lt;property id=&quot;20148&quot; value=&quot;5&quot;/&gt;&lt;property id=&quot;20300&quot; value=&quot;Slide 16&quot;/&gt;&lt;property id=&quot;20307&quot; value=&quot;268&quot;/&gt;&lt;/object&gt;&lt;/object&gt;&lt;object type=&quot;8&quot; unique_id=&quot;10040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R1_-_O_predmetu-1819</Template>
  <TotalTime>81</TotalTime>
  <Words>1022</Words>
  <Application>Microsoft Office PowerPoint</Application>
  <PresentationFormat>On-screen Show (4:3)</PresentationFormat>
  <Paragraphs>168</Paragraphs>
  <Slides>20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Aharoni</vt:lpstr>
      <vt:lpstr>Arial</vt:lpstr>
      <vt:lpstr>Courier New</vt:lpstr>
      <vt:lpstr>DejaVu Sans</vt:lpstr>
      <vt:lpstr>Rockwell</vt:lpstr>
      <vt:lpstr>Rockwell Condensed</vt:lpstr>
      <vt:lpstr>Symbol</vt:lpstr>
      <vt:lpstr>Times New Roman</vt:lpstr>
      <vt:lpstr>Verdana</vt:lpstr>
      <vt:lpstr>Wingdings</vt:lpstr>
      <vt:lpstr>Wood Type</vt:lpstr>
      <vt:lpstr>Podatkovne strukture</vt:lpstr>
      <vt:lpstr>Osnovni namen</vt:lpstr>
      <vt:lpstr>Podatkovne strukture</vt:lpstr>
      <vt:lpstr>Opis strukture</vt:lpstr>
      <vt:lpstr>SKLAD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Izračun vrednosti aritmetičnega izraza</vt:lpstr>
      <vt:lpstr>Ideja?</vt:lpstr>
      <vt:lpstr>Izračun vrednosti aritmetičnega izraza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Sklad</dc:title>
  <dc:creator>Matija Lokar</dc:creator>
  <cp:lastModifiedBy>Matija Lokar</cp:lastModifiedBy>
  <cp:revision>19</cp:revision>
  <dcterms:modified xsi:type="dcterms:W3CDTF">2020-09-28T10:14:23Z</dcterms:modified>
</cp:coreProperties>
</file>