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  <p:sldMasterId id="2147483684" r:id="rId2"/>
    <p:sldMasterId id="2147483696" r:id="rId3"/>
    <p:sldMasterId id="2147483725" r:id="rId4"/>
  </p:sldMasterIdLst>
  <p:sldIdLst>
    <p:sldId id="256" r:id="rId5"/>
    <p:sldId id="257" r:id="rId6"/>
    <p:sldId id="258" r:id="rId7"/>
    <p:sldId id="260" r:id="rId8"/>
    <p:sldId id="261" r:id="rId9"/>
    <p:sldId id="279" r:id="rId10"/>
    <p:sldId id="280" r:id="rId11"/>
    <p:sldId id="281" r:id="rId12"/>
    <p:sldId id="265" r:id="rId13"/>
    <p:sldId id="267" r:id="rId14"/>
    <p:sldId id="268" r:id="rId15"/>
    <p:sldId id="269" r:id="rId16"/>
    <p:sldId id="271" r:id="rId17"/>
    <p:sldId id="283" r:id="rId18"/>
    <p:sldId id="272" r:id="rId19"/>
    <p:sldId id="282" r:id="rId20"/>
    <p:sldId id="286" r:id="rId21"/>
    <p:sldId id="287" r:id="rId22"/>
    <p:sldId id="274" r:id="rId23"/>
    <p:sldId id="284" r:id="rId24"/>
    <p:sldId id="285" r:id="rId25"/>
    <p:sldId id="273" r:id="rId26"/>
    <p:sldId id="275" r:id="rId27"/>
    <p:sldId id="288" r:id="rId28"/>
    <p:sldId id="289" r:id="rId29"/>
    <p:sldId id="290" r:id="rId30"/>
    <p:sldId id="270" r:id="rId31"/>
    <p:sldId id="27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2" d="100"/>
          <a:sy n="62" d="100"/>
        </p:scale>
        <p:origin x="52" y="1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6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0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61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5DA-4F29-7141-80D2-04A98CBBD2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8CA5-8300-A04E-A527-31E745AF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37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5DA-4F29-7141-80D2-04A98CBBD2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8CA5-8300-A04E-A527-31E745AF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27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5DA-4F29-7141-80D2-04A98CBBD2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8CA5-8300-A04E-A527-31E745AF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8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5DA-4F29-7141-80D2-04A98CBBD2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8CA5-8300-A04E-A527-31E745AF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8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5DA-4F29-7141-80D2-04A98CBBD2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8CA5-8300-A04E-A527-31E745AF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1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5DA-4F29-7141-80D2-04A98CBBD2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8CA5-8300-A04E-A527-31E745AF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3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5DA-4F29-7141-80D2-04A98CBBD2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8CA5-8300-A04E-A527-31E745AF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33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5DA-4F29-7141-80D2-04A98CBBD2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8CA5-8300-A04E-A527-31E745AF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49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5DA-4F29-7141-80D2-04A98CBBD2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8CA5-8300-A04E-A527-31E745AF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09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5DA-4F29-7141-80D2-04A98CBBD2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8CA5-8300-A04E-A527-31E745AF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04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5DA-4F29-7141-80D2-04A98CBBD2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8CA5-8300-A04E-A527-31E745AF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19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50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34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72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69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88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24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6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095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79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39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04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09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28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58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04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224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827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865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64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19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93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7734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116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7393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42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174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4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5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4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9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3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6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creen Shot 2016-06-01 at 15.15.58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449" b="79357"/>
          <a:stretch/>
        </p:blipFill>
        <p:spPr>
          <a:xfrm>
            <a:off x="0" y="0"/>
            <a:ext cx="12192000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1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0D5DA-4F29-7141-80D2-04A98CBBD2E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68CA5-8300-A04E-A527-31E745AFBB2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creen Shot 2016-06-01 at 15.15.58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449"/>
          <a:stretch/>
        </p:blipFill>
        <p:spPr>
          <a:xfrm>
            <a:off x="0" y="0"/>
            <a:ext cx="12192000" cy="68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2CA39-A85A-2841-BBA2-223F215DDBA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EF7B7-4827-324B-89C5-7E9ADF63142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creen Shot 2016-06-01 at 15.15.58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91313" r="8449"/>
          <a:stretch/>
        </p:blipFill>
        <p:spPr>
          <a:xfrm>
            <a:off x="0" y="6271016"/>
            <a:ext cx="12192000" cy="59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1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4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Najdaljše podzaporedje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Ideje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570" y="1725930"/>
            <a:ext cx="10373042" cy="513207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l-SI" b="1" dirty="0" smtClean="0"/>
              <a:t>L(i) … dolžina najdaljšega podzaporedja v zap[i .. </a:t>
            </a:r>
            <a:r>
              <a:rPr lang="sl-SI" b="1" dirty="0"/>
              <a:t>n</a:t>
            </a:r>
            <a:r>
              <a:rPr lang="sl-SI" b="1" dirty="0" smtClean="0"/>
              <a:t>], ki se </a:t>
            </a:r>
            <a:r>
              <a:rPr lang="sl-SI" b="1" dirty="0" smtClean="0">
                <a:solidFill>
                  <a:srgbClr val="FF0000"/>
                </a:solidFill>
              </a:rPr>
              <a:t>začne</a:t>
            </a:r>
            <a:r>
              <a:rPr lang="sl-SI" b="1" dirty="0" smtClean="0"/>
              <a:t> z </a:t>
            </a:r>
            <a:r>
              <a:rPr lang="sl-SI" b="1" dirty="0" err="1" smtClean="0"/>
              <a:t>e</a:t>
            </a:r>
            <a:r>
              <a:rPr lang="sl-SI" b="1" baseline="-25000" dirty="0" err="1" smtClean="0"/>
              <a:t>i</a:t>
            </a:r>
            <a:endParaRPr lang="sl-SI" b="1" baseline="-25000" dirty="0" smtClean="0"/>
          </a:p>
          <a:p>
            <a:r>
              <a:rPr lang="sl-SI" dirty="0" smtClean="0"/>
              <a:t>L(1) : 3 (5, 6, 9 ali 5, 6, 9)</a:t>
            </a:r>
          </a:p>
          <a:p>
            <a:r>
              <a:rPr lang="sl-SI" dirty="0" smtClean="0"/>
              <a:t>L(2) : 4 (2, 3, 6, 9)</a:t>
            </a:r>
          </a:p>
          <a:p>
            <a:r>
              <a:rPr lang="sl-SI" dirty="0" smtClean="0"/>
              <a:t>L(3) : 2 (8, 9)</a:t>
            </a:r>
          </a:p>
          <a:p>
            <a:r>
              <a:rPr lang="sl-SI" dirty="0" smtClean="0"/>
              <a:t>L(4) : 2 (6, 9)</a:t>
            </a:r>
          </a:p>
          <a:p>
            <a:r>
              <a:rPr lang="sl-SI" dirty="0" smtClean="0"/>
              <a:t>L(5) : 3 (3, 6, 9)</a:t>
            </a:r>
          </a:p>
          <a:p>
            <a:r>
              <a:rPr lang="sl-SI" dirty="0" smtClean="0"/>
              <a:t>L(6) : </a:t>
            </a:r>
            <a:r>
              <a:rPr lang="sl-SI" dirty="0"/>
              <a:t>2</a:t>
            </a:r>
            <a:r>
              <a:rPr lang="sl-SI" dirty="0" smtClean="0"/>
              <a:t> (6, 9)</a:t>
            </a:r>
          </a:p>
          <a:p>
            <a:r>
              <a:rPr lang="sl-SI" dirty="0" smtClean="0"/>
              <a:t>L(7) : 1 (9)</a:t>
            </a:r>
          </a:p>
          <a:p>
            <a:r>
              <a:rPr lang="sl-SI" dirty="0" smtClean="0"/>
              <a:t>L(8) : 1 (5)</a:t>
            </a:r>
          </a:p>
          <a:p>
            <a:endParaRPr lang="sl-SI" dirty="0"/>
          </a:p>
          <a:p>
            <a:r>
              <a:rPr lang="sl-SI" b="1" dirty="0" smtClean="0">
                <a:solidFill>
                  <a:srgbClr val="FF0000"/>
                </a:solidFill>
              </a:rPr>
              <a:t>L(zap) ???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L(zap) : </a:t>
            </a:r>
            <a:r>
              <a:rPr lang="sl-SI" b="1" dirty="0" err="1" smtClean="0">
                <a:solidFill>
                  <a:srgbClr val="FF0000"/>
                </a:solidFill>
              </a:rPr>
              <a:t>max</a:t>
            </a:r>
            <a:r>
              <a:rPr lang="sl-SI" b="1" baseline="-25000" dirty="0" err="1" smtClean="0">
                <a:solidFill>
                  <a:srgbClr val="FF0000"/>
                </a:solidFill>
              </a:rPr>
              <a:t>i</a:t>
            </a:r>
            <a:r>
              <a:rPr lang="sl-SI" b="1" dirty="0" smtClean="0">
                <a:solidFill>
                  <a:srgbClr val="FF0000"/>
                </a:solidFill>
              </a:rPr>
              <a:t> L(i) </a:t>
            </a:r>
          </a:p>
          <a:p>
            <a:pPr lvl="1"/>
            <a:r>
              <a:rPr lang="sl-SI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1422" y="362500"/>
            <a:ext cx="5894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5, 2, 8, 6, 3, 6, 9, 5</a:t>
            </a:r>
            <a:endParaRPr lang="sl-SI" sz="28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520690" y="3441680"/>
            <a:ext cx="5739053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Kako Izračunati L(i)?</a:t>
            </a:r>
          </a:p>
          <a:p>
            <a:endParaRPr lang="sl-SI" dirty="0"/>
          </a:p>
          <a:p>
            <a:r>
              <a:rPr lang="sl-SI" dirty="0" smtClean="0"/>
              <a:t>Želimo, da se začne z </a:t>
            </a:r>
            <a:r>
              <a:rPr lang="sl-SI" dirty="0" err="1" smtClean="0"/>
              <a:t>e</a:t>
            </a:r>
            <a:r>
              <a:rPr lang="sl-SI" baseline="-25000" dirty="0" err="1" smtClean="0"/>
              <a:t>i</a:t>
            </a:r>
            <a:endParaRPr lang="sl-SI" baseline="-25000" dirty="0" smtClean="0"/>
          </a:p>
          <a:p>
            <a:endParaRPr lang="sl-SI" dirty="0"/>
          </a:p>
          <a:p>
            <a:r>
              <a:rPr lang="sl-SI" dirty="0" smtClean="0"/>
              <a:t>Katera podzaporedja desno?</a:t>
            </a:r>
          </a:p>
          <a:p>
            <a:endParaRPr lang="sl-SI" dirty="0"/>
          </a:p>
          <a:p>
            <a:pPr lvl="1"/>
            <a:r>
              <a:rPr lang="sl-SI" dirty="0" smtClean="0"/>
              <a:t>Zakaj le desno?</a:t>
            </a:r>
          </a:p>
          <a:p>
            <a:endParaRPr lang="sl-SI" dirty="0"/>
          </a:p>
          <a:p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L(i) = 1 + </a:t>
            </a:r>
            <a:r>
              <a:rPr lang="sl-SI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{L(j), j &gt; i in e</a:t>
            </a:r>
            <a:r>
              <a:rPr lang="sl-SI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sl-SI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sl-SI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ali</a:t>
            </a:r>
          </a:p>
          <a:p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1 če elementov 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0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Ideje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570" y="1725930"/>
            <a:ext cx="10373042" cy="513207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l-SI" b="1" dirty="0" smtClean="0"/>
              <a:t>L(i) … dolžina najdaljšega podzaporedja v zap[i .. n]</a:t>
            </a:r>
          </a:p>
          <a:p>
            <a:pPr lvl="1"/>
            <a:r>
              <a:rPr lang="sl-SI" dirty="0" smtClean="0"/>
              <a:t>i-tega vzamemo </a:t>
            </a:r>
          </a:p>
          <a:p>
            <a:pPr lvl="2"/>
            <a:r>
              <a:rPr lang="sl-SI" dirty="0" smtClean="0"/>
              <a:t>1 + L(j), za prvi j &gt; i, kjer e</a:t>
            </a:r>
            <a:r>
              <a:rPr lang="sl-SI" baseline="-25000" dirty="0" smtClean="0"/>
              <a:t>j</a:t>
            </a:r>
            <a:r>
              <a:rPr lang="sl-SI" dirty="0" smtClean="0"/>
              <a:t> &gt; </a:t>
            </a:r>
            <a:r>
              <a:rPr lang="sl-SI" dirty="0" err="1" smtClean="0"/>
              <a:t>e</a:t>
            </a:r>
            <a:r>
              <a:rPr lang="sl-SI" baseline="-25000" dirty="0" err="1" smtClean="0"/>
              <a:t>i</a:t>
            </a:r>
            <a:endParaRPr lang="sl-SI" baseline="-25000" dirty="0" smtClean="0"/>
          </a:p>
          <a:p>
            <a:pPr lvl="1"/>
            <a:r>
              <a:rPr lang="sl-SI" dirty="0" smtClean="0"/>
              <a:t>i-tega ne vzamemo : L(i + 1)</a:t>
            </a:r>
          </a:p>
          <a:p>
            <a:r>
              <a:rPr lang="sl-SI" dirty="0" smtClean="0"/>
              <a:t>L(8) : 1</a:t>
            </a:r>
          </a:p>
          <a:p>
            <a:r>
              <a:rPr lang="sl-SI" dirty="0" smtClean="0"/>
              <a:t>L(7) : 1</a:t>
            </a:r>
          </a:p>
          <a:p>
            <a:r>
              <a:rPr lang="sl-SI" dirty="0" smtClean="0"/>
              <a:t>L(6) : </a:t>
            </a:r>
            <a:r>
              <a:rPr lang="sl-SI" dirty="0" err="1" smtClean="0"/>
              <a:t>max</a:t>
            </a:r>
            <a:r>
              <a:rPr lang="sl-SI" dirty="0" smtClean="0"/>
              <a:t>(1 + L(7), L(7)) : 2</a:t>
            </a:r>
          </a:p>
          <a:p>
            <a:r>
              <a:rPr lang="sl-SI" dirty="0" smtClean="0"/>
              <a:t>L(5) : </a:t>
            </a:r>
            <a:r>
              <a:rPr lang="sl-SI" dirty="0" err="1" smtClean="0"/>
              <a:t>max</a:t>
            </a:r>
            <a:r>
              <a:rPr lang="sl-SI" dirty="0" smtClean="0"/>
              <a:t>(1 + L(6), L(6)) : 3</a:t>
            </a:r>
          </a:p>
          <a:p>
            <a:r>
              <a:rPr lang="sl-SI" dirty="0" smtClean="0"/>
              <a:t>L(4) : </a:t>
            </a:r>
            <a:r>
              <a:rPr lang="sl-SI" dirty="0" err="1" smtClean="0"/>
              <a:t>max</a:t>
            </a:r>
            <a:r>
              <a:rPr lang="sl-SI" dirty="0" smtClean="0"/>
              <a:t>(1 + L(7), L(5)) : 3</a:t>
            </a:r>
          </a:p>
          <a:p>
            <a:r>
              <a:rPr lang="sl-SI" dirty="0" smtClean="0"/>
              <a:t>L(3) : </a:t>
            </a:r>
            <a:r>
              <a:rPr lang="sl-SI" dirty="0" err="1" smtClean="0"/>
              <a:t>max</a:t>
            </a:r>
            <a:r>
              <a:rPr lang="sl-SI" dirty="0" smtClean="0"/>
              <a:t>(1 + L(7), L(4)) : 3</a:t>
            </a:r>
          </a:p>
          <a:p>
            <a:r>
              <a:rPr lang="sl-SI" dirty="0" smtClean="0"/>
              <a:t>L(2) : </a:t>
            </a:r>
            <a:r>
              <a:rPr lang="sl-SI" dirty="0" err="1" smtClean="0"/>
              <a:t>max</a:t>
            </a:r>
            <a:r>
              <a:rPr lang="sl-SI" dirty="0" smtClean="0"/>
              <a:t>(1 + L(3), L(3)) : 4</a:t>
            </a:r>
          </a:p>
          <a:p>
            <a:r>
              <a:rPr lang="sl-SI" dirty="0" smtClean="0"/>
              <a:t>L(1) : </a:t>
            </a:r>
            <a:r>
              <a:rPr lang="sl-SI" dirty="0" err="1" smtClean="0"/>
              <a:t>max</a:t>
            </a:r>
            <a:r>
              <a:rPr lang="sl-SI" dirty="0" smtClean="0"/>
              <a:t>( 1+ L(3), L(2)) :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21422" y="362500"/>
            <a:ext cx="5894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5, 2, 8, 6, 3, 6, 9, 5</a:t>
            </a:r>
            <a:endParaRPr lang="sl-SI" sz="28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7454900" y="3683000"/>
            <a:ext cx="2882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Časovna/prostorska zahtevnost? </a:t>
            </a:r>
            <a:endParaRPr lang="en-US" dirty="0"/>
          </a:p>
          <a:p>
            <a:endParaRPr lang="sl-SI" dirty="0" smtClean="0"/>
          </a:p>
          <a:p>
            <a:r>
              <a:rPr lang="sl-SI" dirty="0" smtClean="0"/>
              <a:t>Ali algoritem deluje?</a:t>
            </a:r>
          </a:p>
          <a:p>
            <a:endParaRPr lang="sl-SI" dirty="0"/>
          </a:p>
          <a:p>
            <a:r>
              <a:rPr lang="sl-SI" dirty="0" smtClean="0"/>
              <a:t>Protiprimer?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1443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</a:t>
            </a:r>
            <a:r>
              <a:rPr lang="sl-SI" dirty="0" smtClean="0"/>
              <a:t>remisliti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Implementacije</a:t>
            </a:r>
          </a:p>
          <a:p>
            <a:r>
              <a:rPr lang="sl-SI" dirty="0" smtClean="0"/>
              <a:t>Časovna zahtevnost</a:t>
            </a:r>
          </a:p>
          <a:p>
            <a:r>
              <a:rPr lang="sl-SI" dirty="0" smtClean="0"/>
              <a:t>Prostorska zahtevnost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Najdaljše naraščajoče podzaporedje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Algoritmi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Iz</a:t>
            </a:r>
            <a:r>
              <a:rPr lang="en-US" dirty="0" smtClean="0"/>
              <a:t> Erickson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 </a:t>
            </a:r>
            <a:r>
              <a:rPr lang="en-US" dirty="0" err="1" smtClean="0"/>
              <a:t>damo</a:t>
            </a:r>
            <a:r>
              <a:rPr lang="en-US" dirty="0" smtClean="0"/>
              <a:t> element v </a:t>
            </a:r>
            <a:r>
              <a:rPr lang="en-US" dirty="0" err="1" smtClean="0"/>
              <a:t>zaporedje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ne</a:t>
            </a:r>
          </a:p>
          <a:p>
            <a:endParaRPr lang="en-US" dirty="0"/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816" y="2753885"/>
            <a:ext cx="94678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816" y="4541606"/>
            <a:ext cx="9382125" cy="847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9263" y="3839735"/>
            <a:ext cx="387228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Za</a:t>
            </a:r>
            <a:r>
              <a:rPr lang="en-US" dirty="0" smtClean="0"/>
              <a:t> 5 je </a:t>
            </a:r>
            <a:r>
              <a:rPr lang="en-US" dirty="0" err="1" smtClean="0"/>
              <a:t>očitno</a:t>
            </a:r>
            <a:r>
              <a:rPr lang="en-US" dirty="0" smtClean="0"/>
              <a:t>! </a:t>
            </a:r>
            <a:endParaRPr lang="sl-SI" dirty="0"/>
          </a:p>
        </p:txBody>
      </p:sp>
      <p:sp>
        <p:nvSpPr>
          <p:cNvPr id="7" name="TextBox 6"/>
          <p:cNvSpPr txBox="1"/>
          <p:nvPr/>
        </p:nvSpPr>
        <p:spPr>
          <a:xfrm>
            <a:off x="4039263" y="5541890"/>
            <a:ext cx="387228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? DA </a:t>
            </a:r>
            <a:r>
              <a:rPr lang="en-US" dirty="0" err="1" smtClean="0"/>
              <a:t>ali</a:t>
            </a:r>
            <a:r>
              <a:rPr lang="en-US" dirty="0" smtClean="0"/>
              <a:t> NE</a:t>
            </a:r>
            <a:endParaRPr lang="sl-SI" dirty="0"/>
          </a:p>
        </p:txBody>
      </p:sp>
      <p:sp>
        <p:nvSpPr>
          <p:cNvPr id="8" name="TextBox 7"/>
          <p:cNvSpPr txBox="1"/>
          <p:nvPr/>
        </p:nvSpPr>
        <p:spPr>
          <a:xfrm>
            <a:off x="4039262" y="5962773"/>
            <a:ext cx="387228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REKURZIJA</a:t>
            </a:r>
            <a:endParaRPr lang="sl-SI" dirty="0"/>
          </a:p>
        </p:txBody>
      </p:sp>
      <p:sp>
        <p:nvSpPr>
          <p:cNvPr id="9" name="TextBox 8"/>
          <p:cNvSpPr txBox="1"/>
          <p:nvPr/>
        </p:nvSpPr>
        <p:spPr>
          <a:xfrm>
            <a:off x="4039261" y="6390775"/>
            <a:ext cx="387228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Kaj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je </a:t>
            </a:r>
            <a:r>
              <a:rPr lang="en-US" dirty="0" err="1" smtClean="0"/>
              <a:t>potrebno</a:t>
            </a:r>
            <a:r>
              <a:rPr lang="en-US" dirty="0" smtClean="0"/>
              <a:t> </a:t>
            </a:r>
            <a:r>
              <a:rPr lang="en-US" dirty="0" err="1" smtClean="0"/>
              <a:t>zapomniti</a:t>
            </a:r>
            <a:r>
              <a:rPr lang="en-US" dirty="0" smtClean="0"/>
              <a:t>?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5055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Jeff Erickson, </a:t>
            </a:r>
            <a:r>
              <a:rPr lang="sl-SI" dirty="0"/>
              <a:t>s</a:t>
            </a:r>
            <a:r>
              <a:rPr lang="sl-SI" dirty="0" smtClean="0"/>
              <a:t>tr. 86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4514"/>
            <a:ext cx="4596245" cy="2748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2266"/>
          <a:stretch/>
        </p:blipFill>
        <p:spPr>
          <a:xfrm>
            <a:off x="0" y="1544004"/>
            <a:ext cx="6815361" cy="891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535" y="2948178"/>
            <a:ext cx="7309478" cy="9421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839" y="4028571"/>
            <a:ext cx="4094971" cy="2686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2601" y="5147846"/>
            <a:ext cx="5311779" cy="14370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0867" y="3836211"/>
            <a:ext cx="2834197" cy="1194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5" y="5371980"/>
            <a:ext cx="228086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Kako</a:t>
            </a:r>
            <a:r>
              <a:rPr lang="en-US" dirty="0" smtClean="0"/>
              <a:t> do </a:t>
            </a:r>
            <a:r>
              <a:rPr lang="en-US" dirty="0" err="1" smtClean="0"/>
              <a:t>rezultata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Težava</a:t>
            </a:r>
            <a:r>
              <a:rPr lang="en-US" dirty="0" smtClean="0"/>
              <a:t> s </a:t>
            </a:r>
            <a:r>
              <a:rPr lang="en-US" dirty="0" err="1" smtClean="0"/>
              <a:t>prenosom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1261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Jeff Erickson, </a:t>
            </a:r>
            <a:r>
              <a:rPr lang="sl-SI" dirty="0"/>
              <a:t>s</a:t>
            </a:r>
            <a:r>
              <a:rPr lang="sl-SI" dirty="0" smtClean="0"/>
              <a:t>tr. 86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994" y="3114171"/>
            <a:ext cx="4094971" cy="2686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078" y="1337422"/>
            <a:ext cx="5311779" cy="14370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606" y="1337422"/>
            <a:ext cx="2834197" cy="1194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23749" y="3619121"/>
            <a:ext cx="22808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NAPAKA!!!</a:t>
            </a:r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847" y="2774425"/>
            <a:ext cx="4762500" cy="319087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6424654" y="2997642"/>
            <a:ext cx="4317558" cy="286246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94275" y="6122504"/>
            <a:ext cx="17413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Erickson, jun2019</a:t>
            </a:r>
          </a:p>
        </p:txBody>
      </p:sp>
    </p:spTree>
    <p:extLst>
      <p:ext uri="{BB962C8B-B14F-4D97-AF65-F5344CB8AC3E}">
        <p14:creationId xmlns:p14="http://schemas.microsoft.com/office/powerpoint/2010/main" val="196779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Časovna</a:t>
            </a:r>
            <a:r>
              <a:rPr lang="en-US" dirty="0" smtClean="0"/>
              <a:t> </a:t>
            </a:r>
            <a:r>
              <a:rPr lang="en-US" dirty="0" err="1" smtClean="0"/>
              <a:t>zahtevnost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T(n) ≤ 2T(n−1)+O(1</a:t>
            </a:r>
            <a:r>
              <a:rPr lang="sl-SI" dirty="0" smtClean="0"/>
              <a:t>)</a:t>
            </a:r>
            <a:endParaRPr lang="en-US" dirty="0" smtClean="0"/>
          </a:p>
          <a:p>
            <a:r>
              <a:rPr lang="en-US" dirty="0" err="1" smtClean="0"/>
              <a:t>Torej</a:t>
            </a:r>
            <a:r>
              <a:rPr lang="en-US" dirty="0" smtClean="0"/>
              <a:t> … </a:t>
            </a:r>
          </a:p>
          <a:p>
            <a:r>
              <a:rPr lang="sl-SI" dirty="0"/>
              <a:t>T(n) = O(2</a:t>
            </a:r>
            <a:r>
              <a:rPr lang="sl-SI" baseline="30000" dirty="0"/>
              <a:t>n</a:t>
            </a:r>
            <a:r>
              <a:rPr lang="sl-S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63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"</a:t>
            </a:r>
            <a:r>
              <a:rPr lang="en-US" dirty="0" err="1" smtClean="0"/>
              <a:t>Pametna</a:t>
            </a:r>
            <a:r>
              <a:rPr lang="en-US" dirty="0" smtClean="0"/>
              <a:t> </a:t>
            </a:r>
            <a:r>
              <a:rPr lang="en-US" dirty="0" err="1" smtClean="0"/>
              <a:t>rekurzija</a:t>
            </a:r>
            <a:r>
              <a:rPr lang="en-US" dirty="0" smtClean="0"/>
              <a:t>"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336658"/>
          </a:xfrm>
        </p:spPr>
        <p:txBody>
          <a:bodyPr/>
          <a:lstStyle/>
          <a:p>
            <a:r>
              <a:rPr lang="en-US" dirty="0" err="1" smtClean="0"/>
              <a:t>Uporabimo</a:t>
            </a:r>
            <a:r>
              <a:rPr lang="en-US" dirty="0" smtClean="0"/>
              <a:t> </a:t>
            </a:r>
            <a:r>
              <a:rPr lang="en-US" dirty="0" err="1" smtClean="0"/>
              <a:t>tabelo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hranjenje</a:t>
            </a:r>
            <a:r>
              <a:rPr lang="en-US" dirty="0" smtClean="0"/>
              <a:t> (</a:t>
            </a:r>
            <a:r>
              <a:rPr lang="en-US" dirty="0" err="1" smtClean="0"/>
              <a:t>LISBigger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jio</a:t>
            </a:r>
            <a:r>
              <a:rPr lang="en-US" dirty="0" smtClean="0"/>
              <a:t> </a:t>
            </a:r>
            <a:r>
              <a:rPr lang="en-US" dirty="0" err="1" smtClean="0"/>
              <a:t>polnimo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ustrezen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endParaRPr lang="en-US" dirty="0" smtClean="0"/>
          </a:p>
          <a:p>
            <a:r>
              <a:rPr lang="en-US" dirty="0" err="1" smtClean="0"/>
              <a:t>Čas</a:t>
            </a:r>
            <a:r>
              <a:rPr lang="en-US" dirty="0" smtClean="0"/>
              <a:t>. </a:t>
            </a:r>
            <a:r>
              <a:rPr lang="en-US" dirty="0" err="1"/>
              <a:t>z</a:t>
            </a:r>
            <a:r>
              <a:rPr lang="en-US" dirty="0" err="1" smtClean="0"/>
              <a:t>ahtevnost</a:t>
            </a:r>
            <a:r>
              <a:rPr lang="en-US" dirty="0" smtClean="0"/>
              <a:t> </a:t>
            </a:r>
            <a:r>
              <a:rPr lang="en-US" dirty="0" err="1" smtClean="0"/>
              <a:t>bo</a:t>
            </a:r>
            <a:r>
              <a:rPr lang="en-US" dirty="0" smtClean="0"/>
              <a:t> </a:t>
            </a:r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dirty="0" smtClean="0"/>
              <a:t>, </a:t>
            </a:r>
            <a:r>
              <a:rPr lang="en-US" dirty="0" err="1" smtClean="0"/>
              <a:t>saj</a:t>
            </a:r>
            <a:r>
              <a:rPr lang="en-US" dirty="0" smtClean="0"/>
              <a:t> </a:t>
            </a:r>
            <a:r>
              <a:rPr lang="en-US" dirty="0" err="1" smtClean="0"/>
              <a:t>vsak</a:t>
            </a:r>
            <a:r>
              <a:rPr lang="en-US" dirty="0" smtClean="0"/>
              <a:t> element </a:t>
            </a:r>
            <a:r>
              <a:rPr lang="en-US" dirty="0" err="1" smtClean="0"/>
              <a:t>tabele</a:t>
            </a:r>
            <a:r>
              <a:rPr lang="en-US" dirty="0" smtClean="0"/>
              <a:t> </a:t>
            </a:r>
            <a:r>
              <a:rPr lang="en-US" dirty="0" err="1" smtClean="0"/>
              <a:t>izračunamo</a:t>
            </a:r>
            <a:r>
              <a:rPr lang="en-US" dirty="0" smtClean="0"/>
              <a:t> v O(1)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509" y="3346919"/>
            <a:ext cx="4762500" cy="3190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501" y="3470258"/>
            <a:ext cx="5543411" cy="250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0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Jeff Erickson, str. 108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593" y="1388571"/>
            <a:ext cx="5015815" cy="1426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904" y="1504511"/>
            <a:ext cx="2834197" cy="1194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593" y="2989690"/>
            <a:ext cx="4808970" cy="3674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18555" y="3149521"/>
            <a:ext cx="3639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Prostorsko</a:t>
            </a:r>
            <a:r>
              <a:rPr lang="en-US" dirty="0" smtClean="0"/>
              <a:t> </a:t>
            </a:r>
            <a:r>
              <a:rPr lang="en-US" dirty="0" err="1" smtClean="0"/>
              <a:t>zahtevnost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zmanjšamo</a:t>
            </a:r>
            <a:r>
              <a:rPr lang="en-US" dirty="0" smtClean="0"/>
              <a:t> z O(n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  <a:r>
              <a:rPr lang="en-US" dirty="0" err="1" smtClean="0"/>
              <a:t>na</a:t>
            </a:r>
            <a:r>
              <a:rPr lang="en-US" dirty="0" smtClean="0"/>
              <a:t> O(n)</a:t>
            </a:r>
          </a:p>
          <a:p>
            <a:endParaRPr lang="en-US" dirty="0"/>
          </a:p>
          <a:p>
            <a:r>
              <a:rPr lang="en-US" dirty="0" err="1" smtClean="0"/>
              <a:t>Kako</a:t>
            </a:r>
            <a:r>
              <a:rPr lang="en-US" dirty="0" smtClean="0"/>
              <a:t>?</a:t>
            </a:r>
            <a:endParaRPr lang="sl-S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868" t="8734" r="54400"/>
          <a:stretch/>
        </p:blipFill>
        <p:spPr>
          <a:xfrm>
            <a:off x="9438198" y="4467198"/>
            <a:ext cx="2202512" cy="228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8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Podzaporedja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67" y="1905000"/>
            <a:ext cx="5835118" cy="3777622"/>
          </a:xfrm>
          <a:solidFill>
            <a:schemeClr val="bg1"/>
          </a:solidFill>
        </p:spPr>
        <p:txBody>
          <a:bodyPr/>
          <a:lstStyle/>
          <a:p>
            <a:r>
              <a:rPr lang="sl-SI" dirty="0" smtClean="0"/>
              <a:t>Zaporedje števil:  e</a:t>
            </a:r>
            <a:r>
              <a:rPr lang="sl-SI" baseline="-25000" dirty="0" smtClean="0"/>
              <a:t>1</a:t>
            </a:r>
            <a:r>
              <a:rPr lang="sl-SI" dirty="0" smtClean="0"/>
              <a:t>, e</a:t>
            </a:r>
            <a:r>
              <a:rPr lang="sl-SI" baseline="-25000" dirty="0" smtClean="0"/>
              <a:t>2</a:t>
            </a:r>
            <a:r>
              <a:rPr lang="sl-SI" dirty="0" smtClean="0"/>
              <a:t>, e</a:t>
            </a:r>
            <a:r>
              <a:rPr lang="sl-SI" baseline="-25000" dirty="0" smtClean="0"/>
              <a:t>3</a:t>
            </a:r>
            <a:r>
              <a:rPr lang="sl-SI" dirty="0" smtClean="0"/>
              <a:t>, e</a:t>
            </a:r>
            <a:r>
              <a:rPr lang="sl-SI" baseline="-25000" dirty="0" smtClean="0"/>
              <a:t>4</a:t>
            </a:r>
            <a:r>
              <a:rPr lang="sl-SI" dirty="0" smtClean="0"/>
              <a:t>, …, e</a:t>
            </a:r>
            <a:r>
              <a:rPr lang="sl-SI" baseline="-25000" dirty="0" smtClean="0"/>
              <a:t>n</a:t>
            </a:r>
          </a:p>
          <a:p>
            <a:r>
              <a:rPr lang="sl-SI" dirty="0" smtClean="0"/>
              <a:t>Podzaporedje: e</a:t>
            </a:r>
            <a:r>
              <a:rPr lang="sl-SI" baseline="-25000" dirty="0" smtClean="0"/>
              <a:t>i</a:t>
            </a:r>
            <a:r>
              <a:rPr lang="sl-SI" baseline="-55000" dirty="0" smtClean="0"/>
              <a:t>1</a:t>
            </a:r>
            <a:r>
              <a:rPr lang="sl-SI" dirty="0" smtClean="0"/>
              <a:t>, e</a:t>
            </a:r>
            <a:r>
              <a:rPr lang="sl-SI" baseline="-25000" dirty="0" smtClean="0"/>
              <a:t>i</a:t>
            </a:r>
            <a:r>
              <a:rPr lang="sl-SI" baseline="-55000" dirty="0" smtClean="0"/>
              <a:t>2</a:t>
            </a:r>
            <a:r>
              <a:rPr lang="sl-SI" dirty="0" smtClean="0"/>
              <a:t>, e</a:t>
            </a:r>
            <a:r>
              <a:rPr lang="sl-SI" baseline="-25000" dirty="0" smtClean="0"/>
              <a:t>i</a:t>
            </a:r>
            <a:r>
              <a:rPr lang="sl-SI" baseline="-55000" dirty="0" smtClean="0"/>
              <a:t>3</a:t>
            </a:r>
            <a:r>
              <a:rPr lang="sl-SI" dirty="0" smtClean="0"/>
              <a:t> …, kjer i</a:t>
            </a:r>
            <a:r>
              <a:rPr lang="sl-SI" baseline="-25000" dirty="0" smtClean="0"/>
              <a:t>1</a:t>
            </a:r>
            <a:r>
              <a:rPr lang="sl-SI" dirty="0" smtClean="0"/>
              <a:t> &lt; i</a:t>
            </a:r>
            <a:r>
              <a:rPr lang="sl-SI" baseline="-25000" dirty="0" smtClean="0"/>
              <a:t>2</a:t>
            </a:r>
            <a:r>
              <a:rPr lang="sl-SI" dirty="0" smtClean="0"/>
              <a:t> &lt; i</a:t>
            </a:r>
            <a:r>
              <a:rPr lang="sl-SI" baseline="-25000" dirty="0" smtClean="0"/>
              <a:t>3</a:t>
            </a:r>
            <a:r>
              <a:rPr lang="sl-SI" dirty="0" smtClean="0"/>
              <a:t> &lt; …</a:t>
            </a:r>
          </a:p>
          <a:p>
            <a:pPr marL="0" indent="0">
              <a:buNone/>
            </a:pPr>
            <a:endParaRPr lang="sl-SI" baseline="-25000" dirty="0"/>
          </a:p>
          <a:p>
            <a:r>
              <a:rPr lang="sl-SI" dirty="0" smtClean="0"/>
              <a:t>Naraščajoče podzaporedje: e</a:t>
            </a:r>
            <a:r>
              <a:rPr lang="sl-SI" baseline="-25000" dirty="0" smtClean="0"/>
              <a:t>i</a:t>
            </a:r>
            <a:r>
              <a:rPr lang="sl-SI" baseline="-55000" dirty="0" smtClean="0"/>
              <a:t>1</a:t>
            </a:r>
            <a:r>
              <a:rPr lang="sl-SI" dirty="0" smtClean="0"/>
              <a:t> &lt; e</a:t>
            </a:r>
            <a:r>
              <a:rPr lang="sl-SI" baseline="-25000" dirty="0" smtClean="0"/>
              <a:t>i</a:t>
            </a:r>
            <a:r>
              <a:rPr lang="sl-SI" baseline="-55000" dirty="0" smtClean="0"/>
              <a:t>2</a:t>
            </a:r>
            <a:r>
              <a:rPr lang="sl-SI" dirty="0"/>
              <a:t> </a:t>
            </a:r>
            <a:r>
              <a:rPr lang="sl-SI" dirty="0" smtClean="0"/>
              <a:t>&lt; e</a:t>
            </a:r>
            <a:r>
              <a:rPr lang="sl-SI" baseline="-25000" dirty="0" smtClean="0"/>
              <a:t>i</a:t>
            </a:r>
            <a:r>
              <a:rPr lang="sl-SI" baseline="-55000" dirty="0" smtClean="0"/>
              <a:t>3</a:t>
            </a:r>
            <a:r>
              <a:rPr lang="sl-SI" dirty="0" smtClean="0"/>
              <a:t> &lt; …</a:t>
            </a:r>
          </a:p>
          <a:p>
            <a:r>
              <a:rPr lang="sl-SI" dirty="0" err="1" smtClean="0"/>
              <a:t>Nepadajoče</a:t>
            </a:r>
            <a:r>
              <a:rPr lang="sl-SI" dirty="0" smtClean="0"/>
              <a:t> podzaporedje: </a:t>
            </a:r>
            <a:r>
              <a:rPr lang="sl-SI" dirty="0"/>
              <a:t>e</a:t>
            </a:r>
            <a:r>
              <a:rPr lang="sl-SI" baseline="-25000" dirty="0"/>
              <a:t>i</a:t>
            </a:r>
            <a:r>
              <a:rPr lang="sl-SI" baseline="-55000" dirty="0"/>
              <a:t>1</a:t>
            </a:r>
            <a:r>
              <a:rPr lang="sl-SI" dirty="0"/>
              <a:t> </a:t>
            </a:r>
            <a:r>
              <a:rPr lang="sl-SI" dirty="0" smtClean="0"/>
              <a:t>≤ </a:t>
            </a:r>
            <a:r>
              <a:rPr lang="sl-SI" dirty="0"/>
              <a:t>e</a:t>
            </a:r>
            <a:r>
              <a:rPr lang="sl-SI" baseline="-25000" dirty="0"/>
              <a:t>i</a:t>
            </a:r>
            <a:r>
              <a:rPr lang="sl-SI" baseline="-55000" dirty="0"/>
              <a:t>2</a:t>
            </a:r>
            <a:r>
              <a:rPr lang="sl-SI" dirty="0"/>
              <a:t> </a:t>
            </a:r>
            <a:r>
              <a:rPr lang="sl-SI" dirty="0" smtClean="0"/>
              <a:t>≤ </a:t>
            </a:r>
            <a:r>
              <a:rPr lang="sl-SI" dirty="0"/>
              <a:t>e</a:t>
            </a:r>
            <a:r>
              <a:rPr lang="sl-SI" baseline="-25000" dirty="0"/>
              <a:t>i</a:t>
            </a:r>
            <a:r>
              <a:rPr lang="sl-SI" baseline="-55000" dirty="0"/>
              <a:t>3</a:t>
            </a:r>
            <a:r>
              <a:rPr lang="sl-SI" dirty="0"/>
              <a:t> </a:t>
            </a:r>
            <a:r>
              <a:rPr lang="sl-SI" dirty="0" smtClean="0"/>
              <a:t>≤ …</a:t>
            </a:r>
          </a:p>
          <a:p>
            <a:r>
              <a:rPr lang="sl-SI" dirty="0" smtClean="0"/>
              <a:t>Padajoče podzaporedje: </a:t>
            </a:r>
            <a:r>
              <a:rPr lang="sl-SI" dirty="0"/>
              <a:t>e</a:t>
            </a:r>
            <a:r>
              <a:rPr lang="sl-SI" baseline="-25000" dirty="0"/>
              <a:t>i</a:t>
            </a:r>
            <a:r>
              <a:rPr lang="sl-SI" baseline="-55000" dirty="0"/>
              <a:t>1</a:t>
            </a:r>
            <a:r>
              <a:rPr lang="sl-SI" dirty="0"/>
              <a:t> </a:t>
            </a:r>
            <a:r>
              <a:rPr lang="sl-SI" dirty="0" smtClean="0"/>
              <a:t>&gt; </a:t>
            </a:r>
            <a:r>
              <a:rPr lang="sl-SI" dirty="0"/>
              <a:t>e</a:t>
            </a:r>
            <a:r>
              <a:rPr lang="sl-SI" baseline="-25000" dirty="0"/>
              <a:t>i</a:t>
            </a:r>
            <a:r>
              <a:rPr lang="sl-SI" baseline="-55000" dirty="0"/>
              <a:t>2</a:t>
            </a:r>
            <a:r>
              <a:rPr lang="sl-SI" dirty="0"/>
              <a:t> </a:t>
            </a:r>
            <a:r>
              <a:rPr lang="sl-SI" dirty="0" smtClean="0"/>
              <a:t>&gt; </a:t>
            </a:r>
            <a:r>
              <a:rPr lang="sl-SI" dirty="0"/>
              <a:t>e</a:t>
            </a:r>
            <a:r>
              <a:rPr lang="sl-SI" baseline="-25000" dirty="0"/>
              <a:t>i</a:t>
            </a:r>
            <a:r>
              <a:rPr lang="sl-SI" baseline="-55000" dirty="0"/>
              <a:t>3</a:t>
            </a:r>
            <a:r>
              <a:rPr lang="sl-SI" dirty="0"/>
              <a:t> </a:t>
            </a:r>
            <a:r>
              <a:rPr lang="sl-SI" dirty="0" smtClean="0"/>
              <a:t>&gt; …</a:t>
            </a:r>
          </a:p>
          <a:p>
            <a:r>
              <a:rPr lang="sl-SI" dirty="0" err="1" smtClean="0"/>
              <a:t>Nenaraščajoče</a:t>
            </a:r>
            <a:r>
              <a:rPr lang="sl-SI" dirty="0" smtClean="0"/>
              <a:t> podzaporedje: </a:t>
            </a:r>
            <a:r>
              <a:rPr lang="sl-SI" dirty="0"/>
              <a:t>e</a:t>
            </a:r>
            <a:r>
              <a:rPr lang="sl-SI" baseline="-25000" dirty="0"/>
              <a:t>i</a:t>
            </a:r>
            <a:r>
              <a:rPr lang="sl-SI" baseline="-55000" dirty="0"/>
              <a:t>1</a:t>
            </a:r>
            <a:r>
              <a:rPr lang="sl-SI" dirty="0"/>
              <a:t> </a:t>
            </a:r>
            <a:r>
              <a:rPr lang="sl-SI" dirty="0" smtClean="0"/>
              <a:t>≥ </a:t>
            </a:r>
            <a:r>
              <a:rPr lang="sl-SI" dirty="0"/>
              <a:t>e</a:t>
            </a:r>
            <a:r>
              <a:rPr lang="sl-SI" baseline="-25000" dirty="0"/>
              <a:t>i</a:t>
            </a:r>
            <a:r>
              <a:rPr lang="sl-SI" baseline="-55000" dirty="0"/>
              <a:t>2</a:t>
            </a:r>
            <a:r>
              <a:rPr lang="sl-SI" dirty="0"/>
              <a:t> </a:t>
            </a:r>
            <a:r>
              <a:rPr lang="sl-SI" dirty="0" smtClean="0"/>
              <a:t>≥ </a:t>
            </a:r>
            <a:r>
              <a:rPr lang="sl-SI" dirty="0"/>
              <a:t>e</a:t>
            </a:r>
            <a:r>
              <a:rPr lang="sl-SI" baseline="-25000" dirty="0"/>
              <a:t>i</a:t>
            </a:r>
            <a:r>
              <a:rPr lang="sl-SI" baseline="-55000" dirty="0"/>
              <a:t>3</a:t>
            </a:r>
            <a:r>
              <a:rPr lang="sl-SI" dirty="0"/>
              <a:t> </a:t>
            </a:r>
            <a:r>
              <a:rPr lang="sl-SI" dirty="0" smtClean="0"/>
              <a:t>≥ …</a:t>
            </a:r>
          </a:p>
          <a:p>
            <a:r>
              <a:rPr lang="sl-SI" dirty="0" smtClean="0"/>
              <a:t>Podzaporedje enakih: </a:t>
            </a:r>
            <a:r>
              <a:rPr lang="sl-SI" dirty="0"/>
              <a:t>e</a:t>
            </a:r>
            <a:r>
              <a:rPr lang="sl-SI" baseline="-25000" dirty="0"/>
              <a:t>i</a:t>
            </a:r>
            <a:r>
              <a:rPr lang="sl-SI" baseline="-55000" dirty="0"/>
              <a:t>1</a:t>
            </a:r>
            <a:r>
              <a:rPr lang="sl-SI" dirty="0"/>
              <a:t> </a:t>
            </a:r>
            <a:r>
              <a:rPr lang="sl-SI" dirty="0" smtClean="0"/>
              <a:t>= </a:t>
            </a:r>
            <a:r>
              <a:rPr lang="sl-SI" dirty="0"/>
              <a:t>e</a:t>
            </a:r>
            <a:r>
              <a:rPr lang="sl-SI" baseline="-25000" dirty="0"/>
              <a:t>i</a:t>
            </a:r>
            <a:r>
              <a:rPr lang="sl-SI" baseline="-55000" dirty="0"/>
              <a:t>2</a:t>
            </a:r>
            <a:r>
              <a:rPr lang="sl-SI" dirty="0"/>
              <a:t> </a:t>
            </a:r>
            <a:r>
              <a:rPr lang="sl-SI" dirty="0" smtClean="0"/>
              <a:t>= </a:t>
            </a:r>
            <a:r>
              <a:rPr lang="sl-SI" dirty="0"/>
              <a:t>e</a:t>
            </a:r>
            <a:r>
              <a:rPr lang="sl-SI" baseline="-25000" dirty="0"/>
              <a:t>i</a:t>
            </a:r>
            <a:r>
              <a:rPr lang="sl-SI" baseline="-55000" dirty="0"/>
              <a:t>3</a:t>
            </a:r>
            <a:r>
              <a:rPr lang="sl-SI" dirty="0"/>
              <a:t> </a:t>
            </a:r>
            <a:r>
              <a:rPr lang="sl-SI" dirty="0" smtClean="0"/>
              <a:t>= </a:t>
            </a:r>
            <a:r>
              <a:rPr lang="sl-SI" dirty="0"/>
              <a:t>…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75897" y="1905000"/>
            <a:ext cx="5457217" cy="37776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Zaporedje števil:  2, 5, 3, 7, 2, 2, 5, 4, 1, 7</a:t>
            </a:r>
            <a:endParaRPr lang="sl-SI" baseline="-25000" dirty="0" smtClean="0"/>
          </a:p>
          <a:p>
            <a:r>
              <a:rPr lang="sl-SI" dirty="0" smtClean="0"/>
              <a:t>Podzaporedje: 3, 7, 2, 2</a:t>
            </a:r>
          </a:p>
          <a:p>
            <a:endParaRPr lang="sl-SI" baseline="-25000" dirty="0" smtClean="0"/>
          </a:p>
          <a:p>
            <a:r>
              <a:rPr lang="sl-SI" dirty="0" smtClean="0"/>
              <a:t>Naraščajoče podzaporedje: 3, 4, 7</a:t>
            </a:r>
          </a:p>
          <a:p>
            <a:r>
              <a:rPr lang="sl-SI" dirty="0" err="1" smtClean="0"/>
              <a:t>Nepadajoče</a:t>
            </a:r>
            <a:r>
              <a:rPr lang="sl-SI" dirty="0" smtClean="0"/>
              <a:t> podzaporedje: 2, 5, 5, 7</a:t>
            </a:r>
          </a:p>
          <a:p>
            <a:r>
              <a:rPr lang="sl-SI" dirty="0" smtClean="0"/>
              <a:t>Padajoče podzaporedje: 5, 3, 2, 1</a:t>
            </a:r>
          </a:p>
          <a:p>
            <a:r>
              <a:rPr lang="sl-SI" dirty="0" err="1" smtClean="0"/>
              <a:t>Nenaraščajoče</a:t>
            </a:r>
            <a:r>
              <a:rPr lang="sl-SI" dirty="0" smtClean="0"/>
              <a:t> podzaporedje: 2, 2, 2, 1</a:t>
            </a:r>
          </a:p>
          <a:p>
            <a:r>
              <a:rPr lang="sl-SI" dirty="0" smtClean="0"/>
              <a:t>Podzaporedje enakih: 5, 5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2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Erickson - </a:t>
            </a:r>
            <a:r>
              <a:rPr lang="en-US" dirty="0" err="1" smtClean="0"/>
              <a:t>druga</a:t>
            </a:r>
            <a:r>
              <a:rPr lang="en-US" dirty="0" smtClean="0"/>
              <a:t> </a:t>
            </a:r>
            <a:r>
              <a:rPr lang="en-US" dirty="0" err="1" smtClean="0"/>
              <a:t>ideja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Namesto</a:t>
            </a:r>
            <a:r>
              <a:rPr lang="en-US" dirty="0" smtClean="0"/>
              <a:t>: Ali A[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dirty="0" err="1" smtClean="0"/>
              <a:t>spada</a:t>
            </a:r>
            <a:r>
              <a:rPr lang="en-US" dirty="0" smtClean="0"/>
              <a:t> v </a:t>
            </a:r>
            <a:r>
              <a:rPr lang="en-US" dirty="0" err="1" smtClean="0"/>
              <a:t>naj</a:t>
            </a:r>
            <a:r>
              <a:rPr lang="en-US" dirty="0" smtClean="0"/>
              <a:t> </a:t>
            </a:r>
            <a:r>
              <a:rPr lang="en-US" dirty="0" err="1" smtClean="0"/>
              <a:t>zaporedje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ne</a:t>
            </a:r>
          </a:p>
          <a:p>
            <a:r>
              <a:rPr lang="en-US" dirty="0" err="1" smtClean="0"/>
              <a:t>Kateri</a:t>
            </a:r>
            <a:r>
              <a:rPr lang="en-US" dirty="0" smtClean="0"/>
              <a:t> je </a:t>
            </a:r>
            <a:r>
              <a:rPr lang="en-US" dirty="0" err="1" smtClean="0"/>
              <a:t>naslednji</a:t>
            </a:r>
            <a:r>
              <a:rPr lang="en-US" dirty="0" smtClean="0"/>
              <a:t> element,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spada</a:t>
            </a:r>
            <a:r>
              <a:rPr lang="en-US" dirty="0" smtClean="0"/>
              <a:t> v </a:t>
            </a:r>
            <a:r>
              <a:rPr lang="en-US" dirty="0" err="1" smtClean="0"/>
              <a:t>naj</a:t>
            </a:r>
            <a:r>
              <a:rPr lang="en-US" dirty="0" smtClean="0"/>
              <a:t> </a:t>
            </a:r>
            <a:r>
              <a:rPr lang="en-US" dirty="0" err="1" smtClean="0"/>
              <a:t>zaporedje</a:t>
            </a:r>
            <a:endParaRPr lang="en-US" dirty="0" smtClean="0"/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626" y="3291847"/>
            <a:ext cx="9353550" cy="78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626" y="4577722"/>
            <a:ext cx="93249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1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Erickson - </a:t>
            </a:r>
            <a:r>
              <a:rPr lang="en-US" dirty="0" err="1" smtClean="0"/>
              <a:t>druga</a:t>
            </a:r>
            <a:r>
              <a:rPr lang="en-US" dirty="0" smtClean="0"/>
              <a:t> </a:t>
            </a:r>
            <a:r>
              <a:rPr lang="en-US" dirty="0" err="1" smtClean="0"/>
              <a:t>ideja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Kandidatna</a:t>
            </a:r>
            <a:r>
              <a:rPr lang="en-US" dirty="0" smtClean="0"/>
              <a:t> </a:t>
            </a:r>
            <a:r>
              <a:rPr lang="en-US" dirty="0" err="1" smtClean="0"/>
              <a:t>zaporedja</a:t>
            </a:r>
            <a:endParaRPr lang="en-US" dirty="0" smtClean="0"/>
          </a:p>
          <a:p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006" y="2675891"/>
            <a:ext cx="6466855" cy="2212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5" y="5803662"/>
            <a:ext cx="6619875" cy="885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73503" y="5223762"/>
            <a:ext cx="161775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Zapomniti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: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218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Jeff Erickson, str. 88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71" y="1329777"/>
            <a:ext cx="7327929" cy="1042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096" y="2266431"/>
            <a:ext cx="5930855" cy="777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281" y="2948050"/>
            <a:ext cx="4492580" cy="1833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071" y="4854632"/>
            <a:ext cx="6771815" cy="17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1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Jeff Erickson, str. 109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93571"/>
            <a:ext cx="6988923" cy="776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77" y="1471093"/>
            <a:ext cx="7327929" cy="1042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2303" t="23005" r="995" b="25821"/>
          <a:stretch/>
        </p:blipFill>
        <p:spPr>
          <a:xfrm>
            <a:off x="1064029" y="3300153"/>
            <a:ext cx="2485505" cy="906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857" y="4206241"/>
            <a:ext cx="5200186" cy="2422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1945" y="4726112"/>
            <a:ext cx="436651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dirty="0" err="1" smtClean="0"/>
              <a:t>odvisen</a:t>
            </a:r>
            <a:r>
              <a:rPr lang="en-US" dirty="0" smtClean="0"/>
              <a:t> le od A[j], </a:t>
            </a:r>
            <a:r>
              <a:rPr lang="en-US" dirty="0" err="1" smtClean="0"/>
              <a:t>kjer</a:t>
            </a:r>
            <a:r>
              <a:rPr lang="en-US" dirty="0" smtClean="0"/>
              <a:t> je j </a:t>
            </a:r>
            <a:r>
              <a:rPr lang="en-US" dirty="0" err="1" smtClean="0"/>
              <a:t>večji</a:t>
            </a:r>
            <a:r>
              <a:rPr lang="en-US" dirty="0" smtClean="0"/>
              <a:t> …</a:t>
            </a:r>
          </a:p>
          <a:p>
            <a:endParaRPr lang="en-US" dirty="0"/>
          </a:p>
          <a:p>
            <a:r>
              <a:rPr lang="en-US" dirty="0" err="1" smtClean="0"/>
              <a:t>Torej</a:t>
            </a:r>
            <a:r>
              <a:rPr lang="en-US" dirty="0" smtClean="0"/>
              <a:t> </a:t>
            </a:r>
            <a:r>
              <a:rPr lang="en-US" dirty="0" err="1" smtClean="0"/>
              <a:t>polnimo</a:t>
            </a:r>
            <a:r>
              <a:rPr lang="en-US" dirty="0" smtClean="0"/>
              <a:t> </a:t>
            </a:r>
            <a:r>
              <a:rPr lang="en-US" dirty="0" err="1" smtClean="0"/>
              <a:t>tabelo</a:t>
            </a:r>
            <a:r>
              <a:rPr lang="en-US" dirty="0" smtClean="0"/>
              <a:t> "</a:t>
            </a:r>
            <a:r>
              <a:rPr lang="en-US" dirty="0" err="1" smtClean="0"/>
              <a:t>nazaj</a:t>
            </a:r>
            <a:r>
              <a:rPr lang="en-US" dirty="0" smtClean="0"/>
              <a:t>"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7805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Časovna</a:t>
            </a:r>
            <a:r>
              <a:rPr lang="en-US" dirty="0" smtClean="0"/>
              <a:t> in </a:t>
            </a:r>
            <a:r>
              <a:rPr lang="en-US" dirty="0" err="1" smtClean="0"/>
              <a:t>prostorska</a:t>
            </a:r>
            <a:r>
              <a:rPr lang="en-US" dirty="0" smtClean="0"/>
              <a:t> </a:t>
            </a:r>
            <a:r>
              <a:rPr lang="en-US" dirty="0" err="1" smtClean="0"/>
              <a:t>zahtevnost</a:t>
            </a:r>
            <a:r>
              <a:rPr lang="en-US" dirty="0" smtClean="0"/>
              <a:t>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47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28" y="2383449"/>
            <a:ext cx="8341709" cy="3221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9399" y="1167146"/>
            <a:ext cx="5894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5, 2, 8, 6, 3, 6, 9, 7</a:t>
            </a:r>
            <a:endParaRPr lang="sl-SI" sz="28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5232090" y="1945619"/>
            <a:ext cx="426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DAG – </a:t>
            </a:r>
            <a:r>
              <a:rPr lang="sl-SI" dirty="0" err="1" smtClean="0"/>
              <a:t>directed</a:t>
            </a:r>
            <a:r>
              <a:rPr lang="sl-SI" dirty="0" smtClean="0"/>
              <a:t> </a:t>
            </a:r>
            <a:r>
              <a:rPr lang="sl-SI" dirty="0" err="1" smtClean="0"/>
              <a:t>acyclic</a:t>
            </a:r>
            <a:r>
              <a:rPr lang="sl-SI" dirty="0" smtClean="0"/>
              <a:t> </a:t>
            </a:r>
            <a:r>
              <a:rPr lang="sl-SI" dirty="0" err="1" smtClean="0"/>
              <a:t>graph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16529" y="1196068"/>
            <a:ext cx="596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Ideja: ustvarimo „linearen“ graf, kjer sta vozlišči s p</a:t>
            </a:r>
            <a:r>
              <a:rPr lang="sl-SI" baseline="-25000" dirty="0" smtClean="0"/>
              <a:t>i</a:t>
            </a:r>
            <a:r>
              <a:rPr lang="sl-SI" dirty="0" smtClean="0"/>
              <a:t> in </a:t>
            </a:r>
            <a:r>
              <a:rPr lang="sl-SI" dirty="0" err="1" smtClean="0"/>
              <a:t>p</a:t>
            </a:r>
            <a:r>
              <a:rPr lang="sl-SI" baseline="-25000" dirty="0" err="1" smtClean="0"/>
              <a:t>j</a:t>
            </a:r>
            <a:r>
              <a:rPr lang="sl-SI" dirty="0" smtClean="0"/>
              <a:t> povezani, če p</a:t>
            </a:r>
            <a:r>
              <a:rPr lang="sl-SI" baseline="-25000" dirty="0" smtClean="0"/>
              <a:t>i</a:t>
            </a:r>
            <a:r>
              <a:rPr lang="sl-SI" dirty="0" smtClean="0"/>
              <a:t> &lt; </a:t>
            </a:r>
            <a:r>
              <a:rPr lang="sl-SI" dirty="0" err="1" smtClean="0"/>
              <a:t>p</a:t>
            </a:r>
            <a:r>
              <a:rPr lang="sl-SI" baseline="-25000" dirty="0" err="1" smtClean="0"/>
              <a:t>j</a:t>
            </a:r>
            <a:endParaRPr lang="sl-SI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3256030" y="6030285"/>
            <a:ext cx="470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Rešitev</a:t>
            </a:r>
            <a:r>
              <a:rPr lang="sl-SI" dirty="0" smtClean="0"/>
              <a:t>: Najdaljša pot v tem grafu</a:t>
            </a:r>
            <a:endParaRPr lang="sl-SI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49573" y="118275"/>
            <a:ext cx="10754599" cy="1280890"/>
          </a:xfrm>
        </p:spPr>
        <p:txBody>
          <a:bodyPr>
            <a:normAutofit/>
          </a:bodyPr>
          <a:lstStyle/>
          <a:p>
            <a:r>
              <a:rPr lang="en-US" sz="3200" dirty="0"/>
              <a:t>S. </a:t>
            </a:r>
            <a:r>
              <a:rPr lang="en-US" sz="3200" dirty="0" err="1"/>
              <a:t>Dasgupta</a:t>
            </a:r>
            <a:r>
              <a:rPr lang="en-US" sz="3200" dirty="0"/>
              <a:t>, C.H. Papadimitriou, and U.V. </a:t>
            </a:r>
            <a:r>
              <a:rPr lang="en-US" sz="3200" dirty="0" err="1"/>
              <a:t>Vazirani</a:t>
            </a:r>
            <a:r>
              <a:rPr lang="sl-SI" sz="3200" dirty="0"/>
              <a:t>, str. 171</a:t>
            </a:r>
          </a:p>
        </p:txBody>
      </p:sp>
    </p:spTree>
    <p:extLst>
      <p:ext uri="{BB962C8B-B14F-4D97-AF65-F5344CB8AC3E}">
        <p14:creationId xmlns:p14="http://schemas.microsoft.com/office/powerpoint/2010/main" val="51542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Ideja</a:t>
            </a:r>
            <a:r>
              <a:rPr lang="en-US" dirty="0"/>
              <a:t/>
            </a:r>
            <a:br>
              <a:rPr lang="en-US" dirty="0"/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018" y="1753457"/>
            <a:ext cx="8915400" cy="3777622"/>
          </a:xfrm>
        </p:spPr>
        <p:txBody>
          <a:bodyPr/>
          <a:lstStyle/>
          <a:p>
            <a:endParaRPr lang="en-US" dirty="0"/>
          </a:p>
          <a:p>
            <a:r>
              <a:rPr lang="en-US" dirty="0" err="1" smtClean="0"/>
              <a:t>Izračunamo</a:t>
            </a:r>
            <a:r>
              <a:rPr lang="en-US" dirty="0" smtClean="0"/>
              <a:t> </a:t>
            </a:r>
            <a:r>
              <a:rPr lang="en-US" dirty="0" err="1" smtClean="0"/>
              <a:t>dolžine</a:t>
            </a:r>
            <a:r>
              <a:rPr lang="en-US" dirty="0" smtClean="0"/>
              <a:t> </a:t>
            </a:r>
            <a:r>
              <a:rPr lang="en-US" dirty="0" err="1" smtClean="0"/>
              <a:t>vseh</a:t>
            </a:r>
            <a:r>
              <a:rPr lang="en-US" dirty="0" smtClean="0"/>
              <a:t> </a:t>
            </a:r>
            <a:r>
              <a:rPr lang="en-US" dirty="0" err="1" smtClean="0"/>
              <a:t>poti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se </a:t>
            </a:r>
            <a:r>
              <a:rPr lang="en-US" dirty="0" err="1" smtClean="0"/>
              <a:t>končajo</a:t>
            </a:r>
            <a:r>
              <a:rPr lang="en-US" dirty="0" smtClean="0"/>
              <a:t> z j-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elementom</a:t>
            </a:r>
            <a:endParaRPr lang="en-US" dirty="0" smtClean="0"/>
          </a:p>
          <a:p>
            <a:endParaRPr lang="en-US" dirty="0"/>
          </a:p>
          <a:p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299" y="3835005"/>
            <a:ext cx="401955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9" t="20734" r="4997" b="9424"/>
          <a:stretch/>
        </p:blipFill>
        <p:spPr>
          <a:xfrm>
            <a:off x="86523" y="3752812"/>
            <a:ext cx="7611115" cy="27015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70454" y="5168795"/>
            <a:ext cx="329535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Implementacija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Časovna</a:t>
            </a:r>
            <a:r>
              <a:rPr lang="en-US" dirty="0" smtClean="0"/>
              <a:t> in </a:t>
            </a:r>
            <a:r>
              <a:rPr lang="en-US" dirty="0" err="1" smtClean="0"/>
              <a:t>prostorska</a:t>
            </a:r>
            <a:r>
              <a:rPr lang="en-US" dirty="0" smtClean="0"/>
              <a:t> </a:t>
            </a:r>
            <a:r>
              <a:rPr lang="en-US" dirty="0" err="1" smtClean="0"/>
              <a:t>zahtevnost</a:t>
            </a:r>
            <a:r>
              <a:rPr lang="en-US" dirty="0" smtClean="0"/>
              <a:t>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927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</a:t>
            </a:r>
            <a:r>
              <a:rPr lang="sl-SI" dirty="0" smtClean="0"/>
              <a:t>roblemi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Glej J. Erikson, str. 121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4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23" y="0"/>
            <a:ext cx="5857662" cy="4688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845" y="1052076"/>
            <a:ext cx="5530042" cy="570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</a:t>
            </a:r>
            <a:r>
              <a:rPr lang="sl-SI" dirty="0" smtClean="0"/>
              <a:t>roblemi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70" y="2133600"/>
            <a:ext cx="7041171" cy="3777622"/>
          </a:xfrm>
          <a:solidFill>
            <a:schemeClr val="bg1"/>
          </a:solidFill>
        </p:spPr>
        <p:txBody>
          <a:bodyPr/>
          <a:lstStyle/>
          <a:p>
            <a:r>
              <a:rPr lang="sl-SI" dirty="0" smtClean="0"/>
              <a:t>Določi dolžino najdaljšega naraščajočega podzaporedja</a:t>
            </a:r>
          </a:p>
          <a:p>
            <a:r>
              <a:rPr lang="sl-SI" dirty="0" smtClean="0"/>
              <a:t>Določi najdaljše naraščajoče podzaporedje</a:t>
            </a:r>
          </a:p>
          <a:p>
            <a:r>
              <a:rPr lang="sl-SI" dirty="0" smtClean="0"/>
              <a:t>Določi vsa najdaljša naraščajoča podzaporedja</a:t>
            </a:r>
          </a:p>
          <a:p>
            <a:r>
              <a:rPr lang="sl-SI" dirty="0" smtClean="0"/>
              <a:t>Določi prvo najdaljše naraščajoče podzaporedje</a:t>
            </a:r>
          </a:p>
          <a:p>
            <a:pPr lvl="1"/>
            <a:r>
              <a:rPr lang="sl-SI" dirty="0" smtClean="0"/>
              <a:t>Med vsemi najdaljšimi tisto, ki se prvo začne</a:t>
            </a:r>
          </a:p>
          <a:p>
            <a:pPr lvl="1"/>
            <a:r>
              <a:rPr lang="sl-SI" dirty="0" smtClean="0"/>
              <a:t>???? </a:t>
            </a:r>
          </a:p>
          <a:p>
            <a:pPr lvl="1"/>
            <a:endParaRPr lang="sl-SI" dirty="0" smtClean="0"/>
          </a:p>
          <a:p>
            <a:r>
              <a:rPr lang="sl-SI" dirty="0"/>
              <a:t>Določi </a:t>
            </a:r>
            <a:r>
              <a:rPr lang="sl-SI" dirty="0" smtClean="0"/>
              <a:t>zadnje </a:t>
            </a:r>
            <a:r>
              <a:rPr lang="sl-SI" dirty="0"/>
              <a:t>najdaljše naraščajoče </a:t>
            </a:r>
            <a:r>
              <a:rPr lang="sl-SI" dirty="0" smtClean="0"/>
              <a:t>podzaporedje</a:t>
            </a:r>
          </a:p>
          <a:p>
            <a:pPr lvl="1"/>
            <a:r>
              <a:rPr lang="sl-SI" dirty="0" smtClean="0"/>
              <a:t>Opredelitev?</a:t>
            </a:r>
            <a:endParaRPr lang="sl-SI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112868" y="2133600"/>
            <a:ext cx="4079132" cy="37776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4</a:t>
            </a:r>
          </a:p>
          <a:p>
            <a:r>
              <a:rPr lang="sl-SI" dirty="0" smtClean="0"/>
              <a:t>2, 3, 5, 7</a:t>
            </a:r>
          </a:p>
          <a:p>
            <a:r>
              <a:rPr lang="sl-SI" dirty="0"/>
              <a:t>2, 3, 5, </a:t>
            </a:r>
            <a:r>
              <a:rPr lang="sl-SI" dirty="0" smtClean="0"/>
              <a:t>7; 2, 3, 4, 7 </a:t>
            </a:r>
          </a:p>
          <a:p>
            <a:r>
              <a:rPr lang="sl-SI" dirty="0"/>
              <a:t>2, 3, 5, </a:t>
            </a:r>
            <a:r>
              <a:rPr lang="sl-SI" dirty="0" smtClean="0"/>
              <a:t>7</a:t>
            </a:r>
            <a:endParaRPr lang="sl-SI" dirty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2</a:t>
            </a:r>
            <a:r>
              <a:rPr lang="sl-SI" dirty="0"/>
              <a:t>, 3, 4, 7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90298" y="362500"/>
            <a:ext cx="4426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2, 5, 3, 7, 2, 2, 5, 4, 1, </a:t>
            </a:r>
            <a:r>
              <a:rPr lang="sl-SI" sz="2800" dirty="0" smtClean="0"/>
              <a:t>7</a:t>
            </a:r>
            <a:endParaRPr lang="sl-SI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278378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različice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70" y="2133600"/>
            <a:ext cx="7041171" cy="3777622"/>
          </a:xfrm>
          <a:solidFill>
            <a:schemeClr val="bg1"/>
          </a:solidFill>
        </p:spPr>
        <p:txBody>
          <a:bodyPr/>
          <a:lstStyle/>
          <a:p>
            <a:r>
              <a:rPr lang="sl-SI" dirty="0" smtClean="0"/>
              <a:t>Določi dolžino najdaljšega padajočega podzaporedja</a:t>
            </a:r>
          </a:p>
          <a:p>
            <a:r>
              <a:rPr lang="sl-SI" dirty="0" smtClean="0"/>
              <a:t>Določi vsa najdaljša padajoča podzaporedja</a:t>
            </a:r>
          </a:p>
          <a:p>
            <a:r>
              <a:rPr lang="sl-SI" dirty="0"/>
              <a:t>Določi </a:t>
            </a:r>
            <a:r>
              <a:rPr lang="sl-SI" dirty="0" smtClean="0"/>
              <a:t>prvo najdaljše </a:t>
            </a:r>
            <a:r>
              <a:rPr lang="sl-SI" dirty="0" err="1" smtClean="0"/>
              <a:t>nepadajoče</a:t>
            </a:r>
            <a:r>
              <a:rPr lang="sl-SI" dirty="0" smtClean="0"/>
              <a:t> podzaporedje</a:t>
            </a:r>
            <a:endParaRPr lang="sl-SI" dirty="0"/>
          </a:p>
          <a:p>
            <a:r>
              <a:rPr lang="sl-SI" dirty="0"/>
              <a:t>Določi </a:t>
            </a:r>
            <a:r>
              <a:rPr lang="sl-SI" dirty="0" smtClean="0"/>
              <a:t>zadnje najdaljše </a:t>
            </a:r>
            <a:r>
              <a:rPr lang="sl-SI" dirty="0" err="1" smtClean="0"/>
              <a:t>nenaraščajoče</a:t>
            </a:r>
            <a:r>
              <a:rPr lang="sl-SI" dirty="0" smtClean="0"/>
              <a:t> podzaporedje</a:t>
            </a:r>
            <a:endParaRPr lang="sl-SI" dirty="0"/>
          </a:p>
          <a:p>
            <a:r>
              <a:rPr lang="sl-SI" dirty="0" smtClean="0"/>
              <a:t>…</a:t>
            </a:r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112868" y="2133600"/>
            <a:ext cx="4079132" cy="37776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4</a:t>
            </a:r>
          </a:p>
          <a:p>
            <a:r>
              <a:rPr lang="sl-SI" dirty="0" smtClean="0"/>
              <a:t>5, 3, 2, 1; 5, 3, 2, 1; 7, 5, 4, 1; </a:t>
            </a:r>
          </a:p>
          <a:p>
            <a:r>
              <a:rPr lang="sl-SI" dirty="0" smtClean="0"/>
              <a:t>2, 2, 2, 4, 7</a:t>
            </a:r>
          </a:p>
          <a:p>
            <a:r>
              <a:rPr lang="sl-SI" dirty="0" smtClean="0"/>
              <a:t>5, 3, 2, 2, 1</a:t>
            </a:r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90298" y="362500"/>
            <a:ext cx="4426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2, 5, 3, 7, 2, 2, 5, 4, 1, </a:t>
            </a:r>
            <a:r>
              <a:rPr lang="sl-SI" sz="2800" dirty="0" smtClean="0"/>
              <a:t>7</a:t>
            </a:r>
            <a:endParaRPr lang="sl-SI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96641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Ukvarjamo se z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l-SI" sz="4000" b="1" dirty="0" smtClean="0"/>
              <a:t>Dolžino najdaljšega naraščajočega zaporedja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755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Ideje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25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Nekaj idej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Ustvarimo vsa zaporedja. Med „veljavnimi“ poiščemo najdaljše</a:t>
            </a:r>
          </a:p>
          <a:p>
            <a:r>
              <a:rPr lang="sl-SI" dirty="0" smtClean="0"/>
              <a:t>Ustvarimo graf kjer so vozlišča členi zaporedja, </a:t>
            </a:r>
            <a:r>
              <a:rPr lang="sl-SI" dirty="0"/>
              <a:t>kjer sta vozlišči s p</a:t>
            </a:r>
            <a:r>
              <a:rPr lang="sl-SI" baseline="-25000" dirty="0"/>
              <a:t>i</a:t>
            </a:r>
            <a:r>
              <a:rPr lang="sl-SI" dirty="0"/>
              <a:t> in </a:t>
            </a:r>
            <a:r>
              <a:rPr lang="sl-SI" dirty="0" err="1"/>
              <a:t>p</a:t>
            </a:r>
            <a:r>
              <a:rPr lang="sl-SI" baseline="-25000" dirty="0" err="1"/>
              <a:t>j</a:t>
            </a:r>
            <a:r>
              <a:rPr lang="sl-SI" dirty="0"/>
              <a:t> </a:t>
            </a:r>
            <a:r>
              <a:rPr lang="sl-SI" dirty="0" smtClean="0"/>
              <a:t>povezani „v desno“, </a:t>
            </a:r>
            <a:r>
              <a:rPr lang="sl-SI" dirty="0"/>
              <a:t>če p</a:t>
            </a:r>
            <a:r>
              <a:rPr lang="sl-SI" baseline="-25000" dirty="0"/>
              <a:t>i</a:t>
            </a:r>
            <a:r>
              <a:rPr lang="sl-SI" dirty="0"/>
              <a:t> &lt; </a:t>
            </a:r>
            <a:r>
              <a:rPr lang="sl-SI" dirty="0" err="1" smtClean="0"/>
              <a:t>p</a:t>
            </a:r>
            <a:r>
              <a:rPr lang="sl-SI" baseline="-25000" dirty="0" err="1" smtClean="0"/>
              <a:t>j</a:t>
            </a:r>
            <a:endParaRPr lang="sl-SI" baseline="-25000" dirty="0" smtClean="0"/>
          </a:p>
          <a:p>
            <a:r>
              <a:rPr lang="sl-SI" dirty="0" smtClean="0"/>
              <a:t>Ustvarjamo naj zaporedje </a:t>
            </a:r>
          </a:p>
          <a:p>
            <a:r>
              <a:rPr lang="sl-SI" dirty="0" smtClean="0"/>
              <a:t>Ugotovimo, s katerim členom se začne naj zaporedje</a:t>
            </a:r>
          </a:p>
          <a:p>
            <a:r>
              <a:rPr lang="sl-SI" dirty="0" smtClean="0"/>
              <a:t>Ugotovimo najdaljše podzaporedje, ki se konča s </a:t>
            </a:r>
            <a:r>
              <a:rPr lang="sl-SI" dirty="0" err="1" smtClean="0"/>
              <a:t>p</a:t>
            </a:r>
            <a:r>
              <a:rPr lang="sl-SI" baseline="-25000" dirty="0" err="1" smtClean="0"/>
              <a:t>k</a:t>
            </a:r>
            <a:endParaRPr lang="sl-SI" baseline="-25000" dirty="0"/>
          </a:p>
        </p:txBody>
      </p:sp>
    </p:spTree>
    <p:extLst>
      <p:ext uri="{BB962C8B-B14F-4D97-AF65-F5344CB8AC3E}">
        <p14:creationId xmlns:p14="http://schemas.microsoft.com/office/powerpoint/2010/main" val="158709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Groba sila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Ustvarimo vsa zaporedja</a:t>
            </a:r>
          </a:p>
          <a:p>
            <a:pPr lvl="1"/>
            <a:r>
              <a:rPr lang="sl-SI" dirty="0" smtClean="0"/>
              <a:t>Koliko jih je?</a:t>
            </a:r>
          </a:p>
          <a:p>
            <a:pPr lvl="1"/>
            <a:r>
              <a:rPr lang="sl-SI" dirty="0" smtClean="0"/>
              <a:t>Kako?</a:t>
            </a:r>
          </a:p>
          <a:p>
            <a:r>
              <a:rPr lang="sl-SI" dirty="0" smtClean="0"/>
              <a:t>Ali je zaporedje OK?</a:t>
            </a:r>
          </a:p>
          <a:p>
            <a:pPr lvl="1"/>
            <a:r>
              <a:rPr lang="sl-SI" dirty="0" err="1" smtClean="0"/>
              <a:t>zip</a:t>
            </a:r>
            <a:r>
              <a:rPr lang="sl-SI" dirty="0" smtClean="0"/>
              <a:t>, bin ...</a:t>
            </a:r>
          </a:p>
          <a:p>
            <a:pPr lvl="1"/>
            <a:r>
              <a:rPr lang="sl-SI" dirty="0" smtClean="0"/>
              <a:t>Morda raje vrnemo dolžino (-1 če ni OK)</a:t>
            </a:r>
            <a:endParaRPr lang="sl-SI" dirty="0"/>
          </a:p>
        </p:txBody>
      </p:sp>
      <p:sp>
        <p:nvSpPr>
          <p:cNvPr id="4" name="TextBox 3"/>
          <p:cNvSpPr txBox="1"/>
          <p:nvPr/>
        </p:nvSpPr>
        <p:spPr>
          <a:xfrm>
            <a:off x="7055223" y="5549153"/>
            <a:ext cx="403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FORUM – objavi/komentiraj rešitev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6497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Ideje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879" y="1264555"/>
            <a:ext cx="10373042" cy="513207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l-SI" b="1" dirty="0" smtClean="0"/>
              <a:t>L(i) … dolžina najdaljšega podzaporedja, ki se </a:t>
            </a:r>
            <a:r>
              <a:rPr lang="sl-SI" b="1" dirty="0" smtClean="0">
                <a:solidFill>
                  <a:srgbClr val="FF0000"/>
                </a:solidFill>
              </a:rPr>
              <a:t>konča</a:t>
            </a:r>
            <a:r>
              <a:rPr lang="sl-SI" b="1" dirty="0" smtClean="0"/>
              <a:t> z </a:t>
            </a:r>
            <a:r>
              <a:rPr lang="sl-SI" b="1" dirty="0" err="1" smtClean="0"/>
              <a:t>e</a:t>
            </a:r>
            <a:r>
              <a:rPr lang="sl-SI" b="1" baseline="-25000" dirty="0" err="1" smtClean="0"/>
              <a:t>i</a:t>
            </a:r>
            <a:endParaRPr lang="sl-SI" b="1" baseline="-25000" dirty="0" smtClean="0"/>
          </a:p>
          <a:p>
            <a:r>
              <a:rPr lang="sl-SI" dirty="0" smtClean="0"/>
              <a:t>L(1) : 1 (5)</a:t>
            </a:r>
          </a:p>
          <a:p>
            <a:r>
              <a:rPr lang="sl-SI" dirty="0" smtClean="0"/>
              <a:t>L(2) : 1 (2)</a:t>
            </a:r>
          </a:p>
          <a:p>
            <a:r>
              <a:rPr lang="sl-SI" dirty="0" smtClean="0"/>
              <a:t>L(3) : 2 (5, 8 ali 2, 8)</a:t>
            </a:r>
          </a:p>
          <a:p>
            <a:r>
              <a:rPr lang="sl-SI" dirty="0" smtClean="0"/>
              <a:t>L(4) : 2 (5, 6 ali 2, 6)</a:t>
            </a:r>
          </a:p>
          <a:p>
            <a:r>
              <a:rPr lang="sl-SI" dirty="0" smtClean="0"/>
              <a:t>L(5) : 2 (2, 3)</a:t>
            </a:r>
          </a:p>
          <a:p>
            <a:r>
              <a:rPr lang="sl-SI" dirty="0" smtClean="0"/>
              <a:t>L(6) : 3 (2, 3, 6)</a:t>
            </a:r>
          </a:p>
          <a:p>
            <a:r>
              <a:rPr lang="sl-SI" dirty="0" smtClean="0"/>
              <a:t>L(7) : 4 (2, 3, 6, 9)</a:t>
            </a:r>
          </a:p>
          <a:p>
            <a:r>
              <a:rPr lang="sl-SI" dirty="0" smtClean="0"/>
              <a:t>L(8) : 3 (2, 3, 5)</a:t>
            </a:r>
          </a:p>
          <a:p>
            <a:endParaRPr lang="sl-SI" dirty="0"/>
          </a:p>
          <a:p>
            <a:r>
              <a:rPr lang="sl-SI" b="1" dirty="0" smtClean="0">
                <a:solidFill>
                  <a:srgbClr val="FF0000"/>
                </a:solidFill>
              </a:rPr>
              <a:t>L(zap) ???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L(zap) : </a:t>
            </a:r>
            <a:r>
              <a:rPr lang="sl-SI" b="1" dirty="0" err="1" smtClean="0">
                <a:solidFill>
                  <a:srgbClr val="FF0000"/>
                </a:solidFill>
              </a:rPr>
              <a:t>max</a:t>
            </a:r>
            <a:r>
              <a:rPr lang="sl-SI" b="1" baseline="-25000" dirty="0" err="1" smtClean="0">
                <a:solidFill>
                  <a:srgbClr val="FF0000"/>
                </a:solidFill>
              </a:rPr>
              <a:t>i</a:t>
            </a:r>
            <a:r>
              <a:rPr lang="sl-SI" b="1" dirty="0" smtClean="0">
                <a:solidFill>
                  <a:srgbClr val="FF0000"/>
                </a:solidFill>
              </a:rPr>
              <a:t> L(i) </a:t>
            </a:r>
          </a:p>
          <a:p>
            <a:pPr lvl="1"/>
            <a:r>
              <a:rPr lang="sl-SI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1422" y="362500"/>
            <a:ext cx="5894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5, 2, 8, 6, 3, 6, 9, 5</a:t>
            </a:r>
            <a:endParaRPr lang="sl-SI" sz="28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363736" y="2719651"/>
            <a:ext cx="5851402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Kako Izračunati L(i)?</a:t>
            </a:r>
          </a:p>
          <a:p>
            <a:endParaRPr lang="sl-SI" dirty="0"/>
          </a:p>
          <a:p>
            <a:r>
              <a:rPr lang="sl-SI" dirty="0" smtClean="0"/>
              <a:t>Želimo, da se konča z </a:t>
            </a:r>
            <a:r>
              <a:rPr lang="sl-SI" dirty="0" err="1" smtClean="0"/>
              <a:t>e</a:t>
            </a:r>
            <a:r>
              <a:rPr lang="sl-SI" baseline="-25000" dirty="0" err="1" smtClean="0"/>
              <a:t>i</a:t>
            </a:r>
            <a:endParaRPr lang="sl-SI" baseline="-25000" dirty="0" smtClean="0"/>
          </a:p>
          <a:p>
            <a:endParaRPr lang="sl-SI" dirty="0"/>
          </a:p>
          <a:p>
            <a:r>
              <a:rPr lang="sl-SI" dirty="0" smtClean="0"/>
              <a:t>Katera podzaporedja levo pridejo v poštev?</a:t>
            </a:r>
          </a:p>
          <a:p>
            <a:endParaRPr lang="sl-SI" dirty="0"/>
          </a:p>
          <a:p>
            <a:pPr lvl="1"/>
            <a:r>
              <a:rPr lang="sl-SI" dirty="0" smtClean="0"/>
              <a:t>Zakaj le levo?</a:t>
            </a:r>
          </a:p>
          <a:p>
            <a:endParaRPr lang="sl-SI" dirty="0"/>
          </a:p>
          <a:p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L(i) = 1 + </a:t>
            </a:r>
            <a:r>
              <a:rPr lang="sl-SI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{L(j), j &lt; i in e</a:t>
            </a:r>
            <a:r>
              <a:rPr lang="sl-SI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sl-SI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sl-SI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sl-SI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sl-SI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max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{} si mislimo kot 0!</a:t>
            </a:r>
            <a:endParaRPr lang="sl-SI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9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dloga_CS4H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dloga_CS4HS" id="{2BAE7145-7ED3-44E8-A043-17C22E0928C7}" vid="{AC7D2D34-59ED-4F6E-A4F5-017FA1656763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Predloga_CS4HS</Template>
  <TotalTime>352</TotalTime>
  <Words>1193</Words>
  <Application>Microsoft Office PowerPoint</Application>
  <PresentationFormat>Widescreen</PresentationFormat>
  <Paragraphs>202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Century Gothic</vt:lpstr>
      <vt:lpstr>Courier New</vt:lpstr>
      <vt:lpstr>Wingdings 3</vt:lpstr>
      <vt:lpstr>Predloga_CS4HS</vt:lpstr>
      <vt:lpstr>2_Custom Design</vt:lpstr>
      <vt:lpstr>1_Custom Design</vt:lpstr>
      <vt:lpstr>Wisp</vt:lpstr>
      <vt:lpstr>Najdaljše podzaporedje</vt:lpstr>
      <vt:lpstr>Podzaporedja</vt:lpstr>
      <vt:lpstr>Problemi</vt:lpstr>
      <vt:lpstr>In različice</vt:lpstr>
      <vt:lpstr>Ukvarjamo se z </vt:lpstr>
      <vt:lpstr>Ideje</vt:lpstr>
      <vt:lpstr>Nekaj idej</vt:lpstr>
      <vt:lpstr>Groba sila</vt:lpstr>
      <vt:lpstr>Ideje</vt:lpstr>
      <vt:lpstr>Ideje</vt:lpstr>
      <vt:lpstr>Ideje</vt:lpstr>
      <vt:lpstr>Premisliti</vt:lpstr>
      <vt:lpstr>Najdaljše naraščajoče podzaporedje</vt:lpstr>
      <vt:lpstr>Iz Erickson</vt:lpstr>
      <vt:lpstr>Jeff Erickson, str. 86</vt:lpstr>
      <vt:lpstr>Jeff Erickson, str. 86</vt:lpstr>
      <vt:lpstr>Časovna zahtevnost</vt:lpstr>
      <vt:lpstr>"Pametna rekurzija"</vt:lpstr>
      <vt:lpstr>Jeff Erickson, str. 108</vt:lpstr>
      <vt:lpstr>Erickson - druga ideja</vt:lpstr>
      <vt:lpstr>Erickson - druga ideja</vt:lpstr>
      <vt:lpstr>Jeff Erickson, str. 88</vt:lpstr>
      <vt:lpstr>Jeff Erickson, str. 109</vt:lpstr>
      <vt:lpstr>Časovna in prostorska zahtevnost?</vt:lpstr>
      <vt:lpstr>S. Dasgupta, C.H. Papadimitriou, and U.V. Vazirani, str. 171</vt:lpstr>
      <vt:lpstr>Ideja </vt:lpstr>
      <vt:lpstr>Problemi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Najdaljše podzaporedje</dc:title>
  <dc:creator>Matija Lokar</dc:creator>
  <cp:lastModifiedBy>Matija Lokar</cp:lastModifiedBy>
  <cp:revision>30</cp:revision>
  <dcterms:created xsi:type="dcterms:W3CDTF">2019-02-22T06:45:26Z</dcterms:created>
  <dcterms:modified xsi:type="dcterms:W3CDTF">2022-01-27T09:18:10Z</dcterms:modified>
</cp:coreProperties>
</file>