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1"/>
  </p:notesMasterIdLst>
  <p:handoutMasterIdLst>
    <p:handoutMasterId r:id="rId12"/>
  </p:handoutMasterIdLst>
  <p:sldIdLst>
    <p:sldId id="256" r:id="rId2"/>
    <p:sldId id="350" r:id="rId3"/>
    <p:sldId id="273" r:id="rId4"/>
    <p:sldId id="275" r:id="rId5"/>
    <p:sldId id="352" r:id="rId6"/>
    <p:sldId id="329" r:id="rId7"/>
    <p:sldId id="359" r:id="rId8"/>
    <p:sldId id="304" r:id="rId9"/>
    <p:sldId id="306" r:id="rId10"/>
  </p:sldIdLst>
  <p:sldSz cx="9144000" cy="6858000" type="screen4x3"/>
  <p:notesSz cx="7099300" cy="10234613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89" d="100"/>
          <a:sy n="89" d="100"/>
        </p:scale>
        <p:origin x="72" y="5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266DB49-A562-4553-AECB-B639C84F4E2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8980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F4E8D2F-9963-40EF-89E4-EF3AE47DB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1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5F3AF-C578-41E2-B44C-C95C43971F7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1488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4C21C-FAF3-497E-B77E-EC3BCB22200E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51267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8D131-81D1-4262-980F-9394F9529ED1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406761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F6545-1966-4A43-8303-AAA82BB0447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8701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291B0-EF5F-4AF8-AF5C-0DDFCF95DAC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12441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B2227-179F-478C-9AB5-4BC935CC695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1602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38072-C0B2-44E6-81E6-03C7D61AEA6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93145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C8EA3-B9ED-4341-9AB1-817F1232349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4791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F3074-6555-4DBB-B817-EE2D4E87E77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71145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5A3EB-5ED8-490A-83BC-925106B383F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49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00D8A-99BF-4E6C-9D22-6F2F8E5B6496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4923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711CED6-7827-4B5A-8B07-DE5D41945EE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.5/library/sqlite3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Kako iz programa v </a:t>
            </a:r>
            <a:r>
              <a:rPr lang="en-US" dirty="0" smtClean="0">
                <a:latin typeface="Arial" charset="0"/>
              </a:rPr>
              <a:t>Pythonu</a:t>
            </a:r>
            <a:r>
              <a:rPr lang="sl-SI" dirty="0" smtClean="0"/>
              <a:t> do baze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Baza </a:t>
            </a:r>
            <a:r>
              <a:rPr lang="sl-SI" smtClean="0">
                <a:sym typeface="Wingdings" pitchFamily="2" charset="2"/>
              </a:rPr>
              <a:t> program</a:t>
            </a:r>
            <a:endParaRPr lang="sl-SI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200" dirty="0" smtClean="0"/>
              <a:t>Ustrezen ukaz, s katerim se povežemo z bazo</a:t>
            </a:r>
          </a:p>
          <a:p>
            <a:pPr lvl="1" eaLnBrk="1" hangingPunct="1"/>
            <a:r>
              <a:rPr lang="sl-SI" sz="2000" dirty="0" smtClean="0"/>
              <a:t>Kot pri delu z datotekami "odpremo" datoteko</a:t>
            </a:r>
          </a:p>
          <a:p>
            <a:pPr lvl="1" eaLnBrk="1" hangingPunct="1"/>
            <a:r>
              <a:rPr lang="sl-SI" sz="2000" dirty="0" smtClean="0"/>
              <a:t>Tu se še "</a:t>
            </a:r>
            <a:r>
              <a:rPr lang="sl-SI" sz="2000" dirty="0" err="1" smtClean="0"/>
              <a:t>logiramo</a:t>
            </a:r>
            <a:r>
              <a:rPr lang="sl-SI" sz="2000" dirty="0" smtClean="0"/>
              <a:t>", ...</a:t>
            </a:r>
          </a:p>
          <a:p>
            <a:pPr eaLnBrk="1" hangingPunct="1"/>
            <a:r>
              <a:rPr lang="sl-SI" sz="2200" dirty="0" smtClean="0"/>
              <a:t>Ustrezen ukaz v našem programskem jeziku s katerim bazi posredujemo ukaz v jeziku SQL (običajno je ta ukaz SQL v obliki niza)</a:t>
            </a:r>
          </a:p>
          <a:p>
            <a:pPr eaLnBrk="1" hangingPunct="1"/>
            <a:r>
              <a:rPr lang="sl-SI" sz="2200" dirty="0" smtClean="0"/>
              <a:t>Baza našemu programu vrne podatke</a:t>
            </a:r>
          </a:p>
          <a:p>
            <a:pPr lvl="1" eaLnBrk="1" hangingPunct="1"/>
            <a:r>
              <a:rPr lang="sl-SI" sz="2000" dirty="0" smtClean="0"/>
              <a:t>Kot bi "brali"</a:t>
            </a:r>
          </a:p>
          <a:p>
            <a:pPr eaLnBrk="1" hangingPunct="1"/>
            <a:r>
              <a:rPr lang="sl-SI" sz="2200" dirty="0" smtClean="0"/>
              <a:t>Podatke ustrezno preoblikujemo za potrebe programa</a:t>
            </a:r>
          </a:p>
          <a:p>
            <a:pPr lvl="1" eaLnBrk="1" hangingPunct="1"/>
            <a:r>
              <a:rPr lang="sl-SI" sz="2000" dirty="0" smtClean="0"/>
              <a:t>Kot npr.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(…)</a:t>
            </a:r>
            <a:r>
              <a:rPr lang="sl-SI" sz="2000" dirty="0" smtClean="0"/>
              <a:t> ...</a:t>
            </a:r>
          </a:p>
          <a:p>
            <a:pPr eaLnBrk="1" hangingPunct="1"/>
            <a:r>
              <a:rPr lang="sl-SI" sz="2200" dirty="0" smtClean="0"/>
              <a:t>V ta namen imamo običajno ustrezne razrede, ki "to znajo" (objekti, gradniki, komponente, ...)</a:t>
            </a:r>
          </a:p>
        </p:txBody>
      </p:sp>
    </p:spTree>
    <p:extLst>
      <p:ext uri="{BB962C8B-B14F-4D97-AF65-F5344CB8AC3E}">
        <p14:creationId xmlns:p14="http://schemas.microsoft.com/office/powerpoint/2010/main" val="2292572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Python</a:t>
            </a:r>
            <a:r>
              <a:rPr lang="sl-SI" dirty="0" smtClean="0">
                <a:latin typeface="Arial" charset="0"/>
              </a:rPr>
              <a:t> in baze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>
                <a:latin typeface="Arial" charset="0"/>
              </a:rPr>
              <a:t>Vsi programski jeziki se "pogovarjajo" z relacijskimi bazami preko </a:t>
            </a:r>
            <a:r>
              <a:rPr lang="sl-SI" b="1" dirty="0" smtClean="0">
                <a:latin typeface="Arial" charset="0"/>
              </a:rPr>
              <a:t>podatkovnega vmesnika</a:t>
            </a:r>
            <a:r>
              <a:rPr lang="sl-SI" dirty="0">
                <a:latin typeface="Arial" charset="0"/>
              </a:rPr>
              <a:t> </a:t>
            </a:r>
            <a:r>
              <a:rPr lang="sl-SI" dirty="0" smtClean="0">
                <a:latin typeface="Arial" charset="0"/>
              </a:rPr>
              <a:t>(v "knjižnicah") </a:t>
            </a:r>
          </a:p>
          <a:p>
            <a:r>
              <a:rPr lang="sl-SI" dirty="0" smtClean="0">
                <a:latin typeface="Arial" charset="0"/>
              </a:rPr>
              <a:t>Programje, ki omogoča komunikacijo med programom in RDBMS </a:t>
            </a:r>
          </a:p>
          <a:p>
            <a:r>
              <a:rPr lang="sl-SI" dirty="0" smtClean="0">
                <a:latin typeface="Arial" charset="0"/>
              </a:rPr>
              <a:t>Python: sqlite3, psycopg2</a:t>
            </a:r>
            <a:r>
              <a:rPr lang="en-US" dirty="0" smtClean="0">
                <a:latin typeface="Arial" charset="0"/>
              </a:rPr>
              <a:t>, </a:t>
            </a:r>
          </a:p>
          <a:p>
            <a:pPr marL="0" indent="0">
              <a:buNone/>
            </a:pPr>
            <a:endParaRPr lang="sl-SI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>
                <a:latin typeface="Arial" charset="0"/>
              </a:rPr>
              <a:t>"Glavni igralci"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200" dirty="0" smtClean="0">
                <a:latin typeface="Arial" charset="0"/>
              </a:rPr>
              <a:t>Podatkovni vir: izvor podatkov</a:t>
            </a:r>
          </a:p>
          <a:p>
            <a:pPr lvl="1"/>
            <a:r>
              <a:rPr lang="sl-SI" sz="2000" dirty="0" smtClean="0">
                <a:latin typeface="Arial" charset="0"/>
              </a:rPr>
              <a:t>Baze</a:t>
            </a:r>
          </a:p>
          <a:p>
            <a:pPr lvl="1"/>
            <a:r>
              <a:rPr lang="sl-SI" sz="2000" dirty="0" smtClean="0">
                <a:latin typeface="Arial" charset="0"/>
              </a:rPr>
              <a:t>Pa tudi: datoteke XML, ... </a:t>
            </a:r>
          </a:p>
          <a:p>
            <a:r>
              <a:rPr lang="sl-SI" sz="2200" dirty="0" smtClean="0">
                <a:latin typeface="Arial" charset="0"/>
              </a:rPr>
              <a:t>Povezava do podatkovnega vira</a:t>
            </a:r>
          </a:p>
          <a:p>
            <a:pPr lvl="1"/>
            <a:r>
              <a:rPr lang="sl-SI" sz="2000" dirty="0" smtClean="0">
                <a:latin typeface="Arial" charset="0"/>
              </a:rPr>
              <a:t>Ustrezen razred, ki vsebuje podatke o tem, kje je podatkovni vir in kako se do njega dostopa</a:t>
            </a:r>
          </a:p>
          <a:p>
            <a:pPr lvl="1"/>
            <a:r>
              <a:rPr lang="sl-SI" sz="2000" dirty="0" smtClean="0">
                <a:latin typeface="Arial" charset="0"/>
              </a:rPr>
              <a:t>Povezava je aktivna (odprta - delujoča) ali zaprta</a:t>
            </a:r>
            <a:endParaRPr lang="en-US" sz="2000" dirty="0" smtClean="0">
              <a:latin typeface="Arial" charset="0"/>
            </a:endParaRPr>
          </a:p>
          <a:p>
            <a:pPr lvl="1"/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pov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dbapi.connect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povezovalniNiz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71487" lvl="1" indent="0">
              <a:buNone/>
            </a:pPr>
            <a:endParaRPr lang="sl-SI" sz="20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>
                <a:latin typeface="Arial" charset="0"/>
              </a:rPr>
              <a:t>"Glavni igralci"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200" dirty="0" smtClean="0">
                <a:latin typeface="Arial" charset="0"/>
              </a:rPr>
              <a:t>Ukaz</a:t>
            </a:r>
          </a:p>
          <a:p>
            <a:pPr lvl="1"/>
            <a:r>
              <a:rPr lang="sl-SI" sz="2000" dirty="0">
                <a:latin typeface="Arial" charset="0"/>
              </a:rPr>
              <a:t>prostor v pomnilniku, ki vsebuje podatke, ki jih dobimo iz tabel v </a:t>
            </a:r>
            <a:r>
              <a:rPr lang="sl-SI" sz="2000" dirty="0" smtClean="0">
                <a:latin typeface="Arial" charset="0"/>
              </a:rPr>
              <a:t>bazi</a:t>
            </a:r>
            <a:endParaRPr lang="en-US" sz="2000" dirty="0" smtClean="0">
              <a:latin typeface="Arial" charset="0"/>
            </a:endParaRPr>
          </a:p>
          <a:p>
            <a:pPr lvl="1"/>
            <a:r>
              <a:rPr lang="sl-SI" sz="2000" dirty="0" smtClean="0">
                <a:latin typeface="Arial" charset="0"/>
              </a:rPr>
              <a:t>Objekt, ki predstavlja ukaz, ki ga RDBMS izvede nad virom</a:t>
            </a:r>
          </a:p>
          <a:p>
            <a:pPr lvl="1"/>
            <a:r>
              <a:rPr lang="sl-SI" sz="2000" dirty="0" smtClean="0">
                <a:latin typeface="Arial" charset="0"/>
              </a:rPr>
              <a:t>Potrebuje odprto povezavo</a:t>
            </a:r>
            <a:endParaRPr lang="en-US" sz="2000" dirty="0" smtClean="0">
              <a:latin typeface="Arial" charset="0"/>
            </a:endParaRPr>
          </a:p>
          <a:p>
            <a:pPr lvl="1"/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cursor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pov.cursor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471487" lvl="1" indent="0">
              <a:buNone/>
            </a:pPr>
            <a:endParaRPr lang="sl-SI" sz="2000" dirty="0" smtClean="0">
              <a:latin typeface="Arial" charset="0"/>
            </a:endParaRPr>
          </a:p>
          <a:p>
            <a:r>
              <a:rPr lang="sl-SI" sz="2200" dirty="0" smtClean="0">
                <a:latin typeface="Arial" charset="0"/>
              </a:rPr>
              <a:t>Podatki</a:t>
            </a:r>
          </a:p>
          <a:p>
            <a:pPr lvl="1"/>
            <a:r>
              <a:rPr lang="sl-SI" sz="2000" dirty="0" smtClean="0">
                <a:latin typeface="Arial" charset="0"/>
              </a:rPr>
              <a:t>Tabele, ki jih vrne ukaz</a:t>
            </a:r>
          </a:p>
          <a:p>
            <a:pPr lvl="1"/>
            <a:r>
              <a:rPr lang="sl-SI" sz="2000" dirty="0" smtClean="0">
                <a:latin typeface="Arial" charset="0"/>
              </a:rPr>
              <a:t>Predstavitev podatkov v programu</a:t>
            </a:r>
            <a:endParaRPr lang="en-US" sz="2000" dirty="0" smtClean="0">
              <a:latin typeface="Arial" charset="0"/>
            </a:endParaRPr>
          </a:p>
          <a:p>
            <a:pPr lvl="1"/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cursor.execute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ustrezenSQLukaz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71487" lvl="1" indent="0">
              <a:buNone/>
            </a:pPr>
            <a:endParaRPr lang="sl-SI" sz="20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9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Shema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/>
              <a:t>Ustrezne knjižnice </a:t>
            </a:r>
            <a:endParaRPr lang="sl-SI" sz="2000" dirty="0" smtClean="0"/>
          </a:p>
          <a:p>
            <a:r>
              <a:rPr lang="sl-SI" sz="2000" dirty="0" smtClean="0"/>
              <a:t>Povezava do baze</a:t>
            </a:r>
          </a:p>
          <a:p>
            <a:pPr lvl="1"/>
            <a:r>
              <a:rPr lang="sl-SI" sz="1800" dirty="0" smtClean="0"/>
              <a:t>Povezovalni </a:t>
            </a:r>
            <a:r>
              <a:rPr lang="sl-SI" sz="1800" dirty="0"/>
              <a:t>niz </a:t>
            </a:r>
          </a:p>
          <a:p>
            <a:pPr lvl="2"/>
            <a:r>
              <a:rPr lang="sl-SI" sz="17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sl-SI" sz="1700" dirty="0" err="1">
                <a:latin typeface="Courier New" pitchFamily="49" charset="0"/>
                <a:cs typeface="Courier New" pitchFamily="49" charset="0"/>
              </a:rPr>
              <a:t>avtomobili.db</a:t>
            </a:r>
            <a:r>
              <a:rPr lang="sl-SI" sz="1700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 lvl="2"/>
            <a:r>
              <a:rPr lang="sl-SI" sz="1700" dirty="0">
                <a:latin typeface="Courier New" pitchFamily="49" charset="0"/>
                <a:cs typeface="Courier New" pitchFamily="49" charset="0"/>
              </a:rPr>
              <a:t>"dbname='avtomobili'; host='baza.fmf.uni-lj.si';             </a:t>
            </a:r>
            <a:r>
              <a:rPr lang="sl-SI" sz="1700" dirty="0" smtClean="0">
                <a:latin typeface="Courier New" pitchFamily="49" charset="0"/>
                <a:cs typeface="Courier New" pitchFamily="49" charset="0"/>
              </a:rPr>
              <a:t> user</a:t>
            </a:r>
            <a:r>
              <a:rPr lang="sl-SI" sz="1700" dirty="0">
                <a:latin typeface="Courier New" pitchFamily="49" charset="0"/>
                <a:cs typeface="Courier New" pitchFamily="49" charset="0"/>
              </a:rPr>
              <a:t>='student11'; password = 'student'")</a:t>
            </a:r>
          </a:p>
          <a:p>
            <a:r>
              <a:rPr lang="sl-SI" sz="2000" dirty="0" smtClean="0"/>
              <a:t>Objekt, ki se "sprehaja" med programom in bazo - </a:t>
            </a:r>
            <a:r>
              <a:rPr lang="sl-SI" sz="2000" dirty="0" err="1" smtClean="0"/>
              <a:t>kurzor</a:t>
            </a:r>
            <a:endParaRPr lang="sl-SI" sz="2000" dirty="0" smtClean="0"/>
          </a:p>
          <a:p>
            <a:r>
              <a:rPr lang="sl-SI" sz="2000" dirty="0" smtClean="0"/>
              <a:t>Izvajanje ukazov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Nad kurzorjem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Niz - ukaz v SQL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 smtClean="0"/>
              <a:t>Pridobivanje podatkov</a:t>
            </a:r>
          </a:p>
          <a:p>
            <a:pPr lvl="1"/>
            <a:r>
              <a:rPr lang="sl-SI" sz="1600" dirty="0" smtClean="0"/>
              <a:t>Iz kurzorja</a:t>
            </a:r>
          </a:p>
        </p:txBody>
      </p:sp>
    </p:spTree>
    <p:extLst>
      <p:ext uri="{BB962C8B-B14F-4D97-AF65-F5344CB8AC3E}">
        <p14:creationId xmlns:p14="http://schemas.microsoft.com/office/powerpoint/2010/main" val="267728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Izvajanje ukazov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285720" y="1341438"/>
            <a:ext cx="8572560" cy="5040312"/>
          </a:xfrm>
        </p:spPr>
        <p:txBody>
          <a:bodyPr/>
          <a:lstStyle/>
          <a:p>
            <a:r>
              <a:rPr lang="sl-SI" sz="2400" dirty="0" smtClean="0"/>
              <a:t>Sestavimo ukaz</a:t>
            </a:r>
          </a:p>
          <a:p>
            <a:pPr lvl="1"/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ukazSQL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= "SELECT * FROM BBC WHERE name Like 'S%'"</a:t>
            </a:r>
          </a:p>
          <a:p>
            <a:r>
              <a:rPr lang="sl-SI" sz="2400" dirty="0" smtClean="0"/>
              <a:t>Izvedemo ukaz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cur.execute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ukazSQl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sl-SI" sz="2400" dirty="0" smtClean="0"/>
              <a:t>Seveda bi lahko tudi </a:t>
            </a:r>
          </a:p>
          <a:p>
            <a:pPr lvl="1"/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cur.execute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("SELECT * FROM BBC WHERE name Like 'S%'")</a:t>
            </a:r>
          </a:p>
          <a:p>
            <a:r>
              <a:rPr lang="sl-SI" sz="2400" dirty="0" smtClean="0"/>
              <a:t>Obdelamo rezultate</a:t>
            </a:r>
          </a:p>
          <a:p>
            <a:pPr lvl="1"/>
            <a:r>
              <a:rPr lang="sl-SI" sz="2000" dirty="0" smtClean="0"/>
              <a:t>Različne oblike </a:t>
            </a:r>
            <a:r>
              <a:rPr lang="sl-SI" sz="2000" dirty="0" err="1" smtClean="0"/>
              <a:t>fetchXXX</a:t>
            </a:r>
            <a:r>
              <a:rPr lang="sl-SI" sz="2000" dirty="0" smtClean="0"/>
              <a:t>()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rez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cur.fetchall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 # dobimo seznam naborov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rez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cur.fetchone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 # nabor</a:t>
            </a:r>
          </a:p>
          <a:p>
            <a:r>
              <a:rPr lang="sl-SI" sz="2400" dirty="0" smtClean="0"/>
              <a:t>Ali pa kar z 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vrstica in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cur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# posamezna vrstica je nabor</a:t>
            </a:r>
          </a:p>
          <a:p>
            <a:r>
              <a:rPr lang="sl-SI" sz="2400" dirty="0" smtClean="0"/>
              <a:t>Več: </a:t>
            </a:r>
            <a:r>
              <a:rPr lang="sl-SI" sz="2000" dirty="0">
                <a:hlinkClick r:id="rId2"/>
              </a:rPr>
              <a:t>https://</a:t>
            </a:r>
            <a:r>
              <a:rPr lang="sl-SI" sz="2000" dirty="0" smtClean="0">
                <a:hlinkClick r:id="rId2"/>
              </a:rPr>
              <a:t>docs.python.org/3.5/library/sqlite3.html</a:t>
            </a:r>
            <a:r>
              <a:rPr lang="sl-SI" sz="2000" dirty="0" smtClean="0"/>
              <a:t> </a:t>
            </a:r>
          </a:p>
          <a:p>
            <a:endParaRPr lang="sl-SI" sz="2800" dirty="0" smtClean="0"/>
          </a:p>
        </p:txBody>
      </p:sp>
    </p:spTree>
    <p:extLst>
      <p:ext uri="{BB962C8B-B14F-4D97-AF65-F5344CB8AC3E}">
        <p14:creationId xmlns:p14="http://schemas.microsoft.com/office/powerpoint/2010/main" val="1897398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Izvajanje ukazov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Odpremo povezavo do podatkovnega vira</a:t>
            </a:r>
          </a:p>
          <a:p>
            <a:r>
              <a:rPr lang="sl-SI" smtClean="0"/>
              <a:t>Izvedemo ukaz</a:t>
            </a:r>
          </a:p>
          <a:p>
            <a:r>
              <a:rPr lang="sl-SI" smtClean="0"/>
              <a:t>Obdelamo rezultate</a:t>
            </a:r>
          </a:p>
          <a:p>
            <a:r>
              <a:rPr lang="sl-SI" smtClean="0"/>
              <a:t>Zapremo povezavo</a:t>
            </a:r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200" smtClean="0"/>
              <a:t>Specifična zgodba je sedaj končana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Sedaj smo podatke dobili v program</a:t>
            </a:r>
          </a:p>
          <a:p>
            <a:r>
              <a:rPr lang="sl-SI" smtClean="0"/>
              <a:t>In jih lahko obdelamo</a:t>
            </a:r>
          </a:p>
          <a:p>
            <a:r>
              <a:rPr lang="sl-SI" smtClean="0"/>
              <a:t>Dosedanji del – odvisen od podatkovnega vira</a:t>
            </a:r>
          </a:p>
          <a:p>
            <a:pPr lvl="1"/>
            <a:r>
              <a:rPr lang="sl-SI" smtClean="0"/>
              <a:t>Čeprav so koraki enaki</a:t>
            </a:r>
          </a:p>
          <a:p>
            <a:r>
              <a:rPr lang="sl-SI" smtClean="0"/>
              <a:t>Vsi pa so vrnili objekt, ki se enako obnaša ne glede na to,  kako je bil pridobljen</a:t>
            </a:r>
          </a:p>
        </p:txBody>
      </p:sp>
      <p:sp>
        <p:nvSpPr>
          <p:cNvPr id="3994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97&quot;&gt;&lt;/object&gt;&lt;object type=&quot;2&quot; unique_id=&quot;10098&quot;&gt;&lt;object type=&quot;3&quot; unique_id=&quot;10099&quot;&gt;&lt;property id=&quot;20148&quot; value=&quot;5&quot;/&gt;&lt;property id=&quot;20300&quot; value=&quot;Slide 1 - &amp;quot;Kako iz programa v C# do baze&amp;quot;&quot;/&gt;&lt;property id=&quot;20307&quot; value=&quot;256&quot;/&gt;&lt;/object&gt;&lt;object type=&quot;3&quot; unique_id=&quot;10100&quot;&gt;&lt;property id=&quot;20148&quot; value=&quot;5&quot;/&gt;&lt;property id=&quot;20300&quot; value=&quot;Slide 2 - &amp;quot;Kako do podatkov v bazi&amp;quot;&quot;/&gt;&lt;property id=&quot;20307&quot; value=&quot;257&quot;/&gt;&lt;/object&gt;&lt;object type=&quot;3&quot; unique_id=&quot;10101&quot;&gt;&lt;property id=&quot;20148&quot; value=&quot;5&quot;/&gt;&lt;property id=&quot;20300&quot; value=&quot;Slide 3 - &amp;quot;Kuharski recepti&amp;quot;&quot;/&gt;&lt;property id=&quot;20307&quot; value=&quot;279&quot;/&gt;&lt;/object&gt;&lt;object type=&quot;3&quot; unique_id=&quot;10102&quot;&gt;&lt;property id=&quot;20148&quot; value=&quot;5&quot;/&gt;&lt;property id=&quot;20300&quot; value=&quot;Slide 4 - &amp;quot;Zaženemo C# Express&amp;quot;&quot;/&gt;&lt;property id=&quot;20307&quot; value=&quot;280&quot;/&gt;&lt;/object&gt;&lt;object type=&quot;3&quot; unique_id=&quot;10103&quot;&gt;&lt;property id=&quot;20148&quot; value=&quot;5&quot;/&gt;&lt;property id=&quot;20300&quot; value=&quot;Slide 5 - &amp;quot;Dodamo vir podatkov&amp;quot;&quot;/&gt;&lt;property id=&quot;20307&quot; value=&quot;281&quot;/&gt;&lt;/object&gt;&lt;object type=&quot;3&quot; unique_id=&quot;10104&quot;&gt;&lt;property id=&quot;20148&quot; value=&quot;5&quot;/&gt;&lt;property id=&quot;20300&quot; value=&quot;Slide 6 - &amp;quot;Izberemo ustrezno bazo&amp;quot;&quot;/&gt;&lt;property id=&quot;20307&quot; value=&quot;282&quot;/&gt;&lt;/object&gt;&lt;object type=&quot;3&quot; unique_id=&quot;10105&quot;&gt;&lt;property id=&quot;20148&quot; value=&quot;5&quot;/&gt;&lt;property id=&quot;20300&quot; value=&quot;Slide 7 - &amp;quot;Hura, ena celo je …&amp;quot;&quot;/&gt;&lt;property id=&quot;20307&quot; value=&quot;283&quot;/&gt;&lt;/object&gt;&lt;object type=&quot;3&quot; unique_id=&quot;10106&quot;&gt;&lt;property id=&quot;20148&quot; value=&quot;5&quot;/&gt;&lt;property id=&quot;20300&quot; value=&quot;Slide 8 - &amp;quot;Katere tabele bomo potrebovali …&amp;quot;&quot;/&gt;&lt;property id=&quot;20307&quot; value=&quot;284&quot;/&gt;&lt;/object&gt;&lt;object type=&quot;3&quot; unique_id=&quot;10107&quot;&gt;&lt;property id=&quot;20148&quot; value=&quot;5&quot;/&gt;&lt;property id=&quot;20300&quot; value=&quot;Slide 9 - &amp;quot;In vse je pripravljeno&amp;quot;&quot;/&gt;&lt;property id=&quot;20307&quot; value=&quot;285&quot;/&gt;&lt;/object&gt;&lt;object type=&quot;3&quot; unique_id=&quot;10108&quot;&gt;&lt;property id=&quot;20148&quot; value=&quot;5&quot;/&gt;&lt;property id=&quot;20300&quot; value=&quot;Slide 10 - &amp;quot;Povleči tabelo na okno in …&amp;quot;&quot;/&gt;&lt;property id=&quot;20307&quot; value=&quot;286&quot;/&gt;&lt;/object&gt;&lt;object type=&quot;3&quot; unique_id=&quot;10109&quot;&gt;&lt;property id=&quot;20148&quot; value=&quot;5&quot;/&gt;&lt;property id=&quot;20300&quot; value=&quot;Slide 11 - &amp;quot;… dela!&amp;quot;&quot;/&gt;&lt;property id=&quot;20307&quot; value=&quot;287&quot;/&gt;&lt;/object&gt;&lt;object type=&quot;3&quot; unique_id=&quot;10110&quot;&gt;&lt;property id=&quot;20148&quot; value=&quot;5&quot;/&gt;&lt;property id=&quot;20300&quot; value=&quot;Slide 12 - &amp;quot;Okno razširimo&amp;quot;&quot;/&gt;&lt;property id=&quot;20307&quot; value=&quot;288&quot;/&gt;&lt;/object&gt;&lt;object type=&quot;3&quot; unique_id=&quot;10111&quot;&gt;&lt;property id=&quot;20148&quot; value=&quot;5&quot;/&gt;&lt;property id=&quot;20300&quot; value=&quot;Slide 13 - &amp;quot;Celo upravljamo lahko z bazo&amp;quot;&quot;/&gt;&lt;property id=&quot;20307&quot; value=&quot;289&quot;/&gt;&lt;/object&gt;&lt;object type=&quot;3&quot; unique_id=&quot;10112&quot;&gt;&lt;property id=&quot;20148&quot; value=&quot;5&quot;/&gt;&lt;property id=&quot;20300&quot; value=&quot;Slide 14 - &amp;quot;Kaj pa ostale baze ...?&amp;quot;&quot;/&gt;&lt;property id=&quot;20307&quot; value=&quot;299&quot;/&gt;&lt;/object&gt;&lt;object type=&quot;3&quot; unique_id=&quot;10113&quot;&gt;&lt;property id=&quot;20148&quot; value=&quot;5&quot;/&gt;&lt;property id=&quot;20300&quot; value=&quot;Slide 15 - &amp;quot;C# in baze&amp;quot;&quot;/&gt;&lt;property id=&quot;20307&quot; value=&quot;273&quot;/&gt;&lt;/object&gt;&lt;object type=&quot;3&quot; unique_id=&quot;10114&quot;&gt;&lt;property id=&quot;20148&quot; value=&quot;5&quot;/&gt;&lt;property id=&quot;20300&quot; value=&quot;Slide 16 - &amp;quot;LinQ&amp;quot;&quot;/&gt;&lt;property id=&quot;20307&quot; value=&quot;259&quot;/&gt;&lt;/object&gt;&lt;object type=&quot;3&quot; unique_id=&quot;10115&quot;&gt;&lt;property id=&quot;20148&quot; value=&quot;5&quot;/&gt;&lt;property id=&quot;20300&quot; value=&quot;Slide 17 - &amp;quot;&amp;quot;Glavni igralci&amp;quot;&amp;quot;&quot;/&gt;&lt;property id=&quot;20307&quot; value=&quot;275&quot;/&gt;&lt;/object&gt;&lt;object type=&quot;3&quot; unique_id=&quot;10116&quot;&gt;&lt;property id=&quot;20148&quot; value=&quot;5&quot;/&gt;&lt;property id=&quot;20300&quot; value=&quot;Slide 18 - &amp;quot;Python&amp;quot;&quot;/&gt;&lt;property id=&quot;20307&quot; value=&quot;316&quot;/&gt;&lt;/object&gt;&lt;object type=&quot;3&quot; unique_id=&quot;10117&quot;&gt;&lt;property id=&quot;20148&quot; value=&quot;5&quot;/&gt;&lt;property id=&quot;20300&quot; value=&quot;Slide 19 - &amp;quot;Osnovna shema&amp;quot;&quot;/&gt;&lt;property id=&quot;20307&quot; value=&quot;276&quot;/&gt;&lt;/object&gt;&lt;object type=&quot;3&quot; unique_id=&quot;10118&quot;&gt;&lt;property id=&quot;20148&quot; value=&quot;5&quot;/&gt;&lt;property id=&quot;20300&quot; value=&quot;Slide 20 - &amp;quot;Imenski prostori – podatkovni viri&amp;quot;&quot;/&gt;&lt;property id=&quot;20307&quot; value=&quot;274&quot;/&gt;&lt;/object&gt;&lt;object type=&quot;3&quot; unique_id=&quot;10119&quot;&gt;&lt;property id=&quot;20148&quot; value=&quot;5&quot;/&gt;&lt;property id=&quot;20300&quot; value=&quot;Slide 21 - &amp;quot;SQL Server Compact Edition&amp;quot;&quot;/&gt;&lt;property id=&quot;20307&quot; value=&quot;277&quot;/&gt;&lt;/object&gt;&lt;object type=&quot;3&quot; unique_id=&quot;10120&quot;&gt;&lt;property id=&quot;20148&quot; value=&quot;5&quot;/&gt;&lt;property id=&quot;20300&quot; value=&quot;Slide 22 - &amp;quot;Referenca na CE&amp;quot;&quot;/&gt;&lt;property id=&quot;20307&quot; value=&quot;278&quot;/&gt;&lt;/object&gt;&lt;object type=&quot;3&quot; unique_id=&quot;10121&quot;&gt;&lt;property id=&quot;20148&quot; value=&quot;5&quot;/&gt;&lt;property id=&quot;20300&quot; value=&quot;Slide 23 - &amp;quot;Povezava&amp;quot;&quot;/&gt;&lt;property id=&quot;20307&quot; value=&quot;300&quot;/&gt;&lt;/object&gt;&lt;object type=&quot;3&quot; unique_id=&quot;10122&quot;&gt;&lt;property id=&quot;20148&quot; value=&quot;5&quot;/&gt;&lt;property id=&quot;20300&quot; value=&quot;Slide 24 - &amp;quot;Povezovalni niz&amp;quot;&quot;/&gt;&lt;property id=&quot;20307&quot; value=&quot;301&quot;/&gt;&lt;/object&gt;&lt;object type=&quot;3&quot; unique_id=&quot;10123&quot;&gt;&lt;property id=&quot;20148&quot; value=&quot;5&quot;/&gt;&lt;property id=&quot;20300&quot; value=&quot;Slide 25 - &amp;quot;Pripravimo vse za povezavo&amp;quot;&quot;/&gt;&lt;property id=&quot;20307&quot; value=&quot;302&quot;/&gt;&lt;/object&gt;&lt;object type=&quot;3&quot; unique_id=&quot;10124&quot;&gt;&lt;property id=&quot;20148&quot; value=&quot;5&quot;/&gt;&lt;property id=&quot;20300&quot; value=&quot;Slide 26 - &amp;quot;Objekt Command&amp;quot;&quot;/&gt;&lt;property id=&quot;20307&quot; value=&quot;303&quot;/&gt;&lt;/object&gt;&lt;object type=&quot;3&quot; unique_id=&quot;10125&quot;&gt;&lt;property id=&quot;20148&quot; value=&quot;5&quot;/&gt;&lt;property id=&quot;20300&quot; value=&quot;Slide 27 - &amp;quot;Izvajanje ukazov&amp;quot;&quot;/&gt;&lt;property id=&quot;20307&quot; value=&quot;304&quot;/&gt;&lt;/object&gt;&lt;object type=&quot;3&quot; unique_id=&quot;10126&quot;&gt;&lt;property id=&quot;20148&quot; value=&quot;5&quot;/&gt;&lt;property id=&quot;20300&quot; value=&quot;Slide 28 - &amp;quot;DataReader&amp;quot;&quot;/&gt;&lt;property id=&quot;20307&quot; value=&quot;305&quot;/&gt;&lt;/object&gt;&lt;object type=&quot;3&quot; unique_id=&quot;10127&quot;&gt;&lt;property id=&quot;20148&quot; value=&quot;5&quot;/&gt;&lt;property id=&quot;20300&quot; value=&quot;Slide 29 - &amp;quot;Specifična zgodba je sedaj končana&amp;quot;&quot;/&gt;&lt;property id=&quot;20307&quot; value=&quot;306&quot;/&gt;&lt;/object&gt;&lt;object type=&quot;3&quot; unique_id=&quot;10128&quot;&gt;&lt;property id=&quot;20148&quot; value=&quot;5&quot;/&gt;&lt;property id=&quot;20300&quot; value=&quot;Slide 30 - &amp;quot;Program&amp;quot;&quot;/&gt;&lt;property id=&quot;20307&quot; value=&quot;307&quot;/&gt;&lt;/object&gt;&lt;object type=&quot;3&quot; unique_id=&quot;10129&quot;&gt;&lt;property id=&quot;20148&quot; value=&quot;5&quot;/&gt;&lt;property id=&quot;20300&quot; value=&quot;Slide 31 - &amp;quot;In sedaj obdelajmo podatke&amp;quot;&quot;/&gt;&lt;property id=&quot;20307&quot; value=&quot;308&quot;/&gt;&lt;/object&gt;&lt;object type=&quot;3&quot; unique_id=&quot;10130&quot;&gt;&lt;property id=&quot;20148&quot; value=&quot;5&quot;/&gt;&lt;property id=&quot;20300&quot; value=&quot;Slide 32 - &amp;quot;Primerjava&amp;quot;&quot;/&gt;&lt;property id=&quot;20307&quot; value=&quot;317&quot;/&gt;&lt;/object&gt;&lt;object type=&quot;3&quot; unique_id=&quot;10131&quot;&gt;&lt;property id=&quot;20148&quot; value=&quot;5&quot;/&gt;&lt;property id=&quot;20300&quot; value=&quot;Slide 33 - &amp;quot;Naredimo to še enkrat&amp;quot;&quot;/&gt;&lt;property id=&quot;20307&quot; value=&quot;309&quot;/&gt;&lt;/object&gt;&lt;object type=&quot;3&quot; unique_id=&quot;10132&quot;&gt;&lt;property id=&quot;20148&quot; value=&quot;5&quot;/&gt;&lt;property id=&quot;20300&quot; value=&quot;Slide 34 - &amp;quot;Console Application&amp;quot;&quot;/&gt;&lt;property id=&quot;20307&quot; value=&quot;310&quot;/&gt;&lt;/object&gt;&lt;object type=&quot;3&quot; unique_id=&quot;10133&quot;&gt;&lt;property id=&quot;20148&quot; value=&quot;5&quot;/&gt;&lt;property id=&quot;20300&quot; value=&quot;Slide 35 - &amp;quot;Povezovalni niz&amp;quot;&quot;/&gt;&lt;property id=&quot;20307&quot; value=&quot;311&quot;/&gt;&lt;/object&gt;&lt;object type=&quot;3&quot; unique_id=&quot;10134&quot;&gt;&lt;property id=&quot;20148&quot; value=&quot;5&quot;/&gt;&lt;property id=&quot;20300&quot; value=&quot;Slide 36 - &amp;quot;Povezava in Ukaz&amp;quot;&quot;/&gt;&lt;property id=&quot;20307&quot; value=&quot;312&quot;/&gt;&lt;/object&gt;&lt;object type=&quot;3&quot; unique_id=&quot;10135&quot;&gt;&lt;property id=&quot;20148&quot; value=&quot;5&quot;/&gt;&lt;property id=&quot;20300&quot; value=&quot;Slide 37 - &amp;quot;Dodajanje baze&amp;quot;&quot;/&gt;&lt;property id=&quot;20307&quot; value=&quot;313&quot;/&gt;&lt;/object&gt;&lt;object type=&quot;3&quot; unique_id=&quot;10136&quot;&gt;&lt;property id=&quot;20148&quot; value=&quot;5&quot;/&gt;&lt;property id=&quot;20300&quot; value=&quot;Slide 38 - &amp;quot;Izvedba ukaza&amp;quot;&quot;/&gt;&lt;property id=&quot;20307&quot; value=&quot;314&quot;/&gt;&lt;/object&gt;&lt;object type=&quot;3&quot; unique_id=&quot;10137&quot;&gt;&lt;property id=&quot;20148&quot; value=&quot;5&quot;/&gt;&lt;property id=&quot;20300&quot; value=&quot;Slide 39 - &amp;quot;Obdelava rezultatov&amp;quot;&quot;/&gt;&lt;property id=&quot;20307&quot; value=&quot;315&quot;/&gt;&lt;/object&gt;&lt;object type=&quot;3&quot; unique_id=&quot;10138&quot;&gt;&lt;property id=&quot;20148&quot; value=&quot;5&quot;/&gt;&lt;property id=&quot;20300&quot; value=&quot;Slide 40 - &amp;quot;Povezava s PostgreSQL&amp;quot;&quot;/&gt;&lt;property id=&quot;20307&quot; value=&quot;318&quot;/&gt;&lt;/object&gt;&lt;object type=&quot;3&quot; unique_id=&quot;10139&quot;&gt;&lt;property id=&quot;20148&quot; value=&quot;5&quot;/&gt;&lt;property id=&quot;20300&quot; value=&quot;Slide 41 - &amp;quot;Ustvarjanje baze (SFD) v okolju VS&amp;quot;&quot;/&gt;&lt;property id=&quot;20307&quot; value=&quot;319&quot;/&gt;&lt;/object&gt;&lt;object type=&quot;3&quot; unique_id=&quot;10140&quot;&gt;&lt;property id=&quot;20148&quot; value=&quot;5&quot;/&gt;&lt;property id=&quot;20300&quot; value=&quot;Slide 42 - &amp;quot;GUI ZA BAZO&amp;quot;&quot;/&gt;&lt;property id=&quot;20307&quot; value=&quot;32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3350</TotalTime>
  <Words>437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Courier New</vt:lpstr>
      <vt:lpstr>Times New Roman</vt:lpstr>
      <vt:lpstr>Verdana</vt:lpstr>
      <vt:lpstr>Wingdings</vt:lpstr>
      <vt:lpstr>1_Profile</vt:lpstr>
      <vt:lpstr>Kako iz programa v Pythonu do baze</vt:lpstr>
      <vt:lpstr>Baza  program</vt:lpstr>
      <vt:lpstr>Python in baze</vt:lpstr>
      <vt:lpstr>"Glavni igralci"</vt:lpstr>
      <vt:lpstr>"Glavni igralci"</vt:lpstr>
      <vt:lpstr>Shema</vt:lpstr>
      <vt:lpstr>Izvajanje ukazov</vt:lpstr>
      <vt:lpstr>Izvajanje ukazov</vt:lpstr>
      <vt:lpstr>Specifična zgodba je sedaj končana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</dc:title>
  <dc:creator>Matija Lokar</dc:creator>
  <cp:lastModifiedBy>Matija Lokar</cp:lastModifiedBy>
  <cp:revision>120</cp:revision>
  <dcterms:created xsi:type="dcterms:W3CDTF">1998-10-28T10:06:14Z</dcterms:created>
  <dcterms:modified xsi:type="dcterms:W3CDTF">2021-04-02T13:59:47Z</dcterms:modified>
</cp:coreProperties>
</file>