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72" r:id="rId4"/>
    <p:sldId id="274" r:id="rId5"/>
    <p:sldId id="273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6" r:id="rId16"/>
    <p:sldId id="275" r:id="rId17"/>
    <p:sldId id="268" r:id="rId18"/>
    <p:sldId id="271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9900"/>
    <a:srgbClr val="1C1C1C"/>
    <a:srgbClr val="CF1932"/>
    <a:srgbClr val="3399FF"/>
    <a:srgbClr val="FF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720" y="3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C5E09-982F-4AE0-9735-16598A017140}" type="datetimeFigureOut">
              <a:rPr lang="sl-SI" smtClean="0"/>
              <a:t>24. 03. 22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DF3B3-F29A-4531-8006-9A799377E7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238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Thursday, March 24,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Thursday, March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Thursday, March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4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Thursday, March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Thursday, March 24,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Thursday, March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Thursday, March 24,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Thursday, March 24,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820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Thursday, March 24,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Thursday, March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Thursday, March 24,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March 24,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zitorij.uni-lj.si/Dokument.php?id=81407&amp;lang=slv" TargetMode="External"/><Relationship Id="rId3" Type="http://schemas.openxmlformats.org/officeDocument/2006/relationships/hyperlink" Target="http://www2.scptuj.si/~boploj/Bionska_umetna_inteligenca.pdf" TargetMode="External"/><Relationship Id="rId7" Type="http://schemas.openxmlformats.org/officeDocument/2006/relationships/hyperlink" Target="https://youtu.be/0LB1cy2sCXc" TargetMode="External"/><Relationship Id="rId2" Type="http://schemas.openxmlformats.org/officeDocument/2006/relationships/hyperlink" Target="https://dk.um.si/Dokument.php?id=15144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outu.be/a3ioGSwfVpE" TargetMode="External"/><Relationship Id="rId5" Type="http://schemas.openxmlformats.org/officeDocument/2006/relationships/hyperlink" Target="https://youtu.be/ZOiBe-nrmc4" TargetMode="External"/><Relationship Id="rId4" Type="http://schemas.openxmlformats.org/officeDocument/2006/relationships/hyperlink" Target="https://www.ibm.com/cloud/learn/overfitting#toc-how-to-avo-lzD-ODt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12AA-1AF0-4ADF-B1A5-529F0C0F1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4680" y="654883"/>
            <a:ext cx="8281987" cy="2954655"/>
          </a:xfrm>
        </p:spPr>
        <p:txBody>
          <a:bodyPr>
            <a:normAutofit/>
          </a:bodyPr>
          <a:lstStyle/>
          <a:p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Strojno učenje in odločitvena drevesa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4DE4D-D5CE-4E2A-8B0B-6C80E01AA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0367" y="3576707"/>
            <a:ext cx="8281989" cy="2555874"/>
          </a:xfrm>
        </p:spPr>
        <p:txBody>
          <a:bodyPr/>
          <a:lstStyle/>
          <a:p>
            <a:pPr algn="r"/>
            <a:r>
              <a:rPr lang="sl-SI" dirty="0">
                <a:latin typeface="Bookman Old Style" panose="02050604050505020204" pitchFamily="18" charset="0"/>
              </a:rPr>
              <a:t>Računalništvo 2</a:t>
            </a:r>
          </a:p>
          <a:p>
            <a:pPr algn="r"/>
            <a:r>
              <a:rPr lang="sl-SI" dirty="0">
                <a:latin typeface="Bookman Old Style" panose="02050604050505020204" pitchFamily="18" charset="0"/>
              </a:rPr>
              <a:t>Marec 2022</a:t>
            </a:r>
          </a:p>
          <a:p>
            <a:pPr algn="r"/>
            <a:r>
              <a:rPr lang="sl-SI" dirty="0">
                <a:latin typeface="Bookman Old Style" panose="02050604050505020204" pitchFamily="18" charset="0"/>
              </a:rPr>
              <a:t>Ana Berdnik in Damijan Randl</a:t>
            </a:r>
          </a:p>
        </p:txBody>
      </p:sp>
    </p:spTree>
    <p:extLst>
      <p:ext uri="{BB962C8B-B14F-4D97-AF65-F5344CB8AC3E}">
        <p14:creationId xmlns:p14="http://schemas.microsoft.com/office/powerpoint/2010/main" val="2936479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4E6BD3-B518-46A4-9CC0-30D09555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9157" y="158455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1FBE92-3FC2-48E4-874B-A5273A042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0526" y="2488515"/>
            <a:ext cx="1262947" cy="1335600"/>
            <a:chOff x="2678417" y="2427951"/>
            <a:chExt cx="1262947" cy="13356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7C333A-2381-4657-ACDA-47654B21F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A5CCC1-7BBD-4F00-82CF-C7683D9FF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DAEA90-11E9-4069-BC2C-6F65C6C1C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8600937" y="4090109"/>
            <a:ext cx="3682485" cy="1853969"/>
          </a:xfrm>
          <a:custGeom>
            <a:avLst/>
            <a:gdLst>
              <a:gd name="connsiteX0" fmla="*/ 3682485 w 3682485"/>
              <a:gd name="connsiteY0" fmla="*/ 1853969 h 1853969"/>
              <a:gd name="connsiteX1" fmla="*/ 2755500 w 3682485"/>
              <a:gd name="connsiteY1" fmla="*/ 1853969 h 1853969"/>
              <a:gd name="connsiteX2" fmla="*/ 1828517 w 3682485"/>
              <a:gd name="connsiteY2" fmla="*/ 926985 h 1853969"/>
              <a:gd name="connsiteX3" fmla="*/ 901534 w 3682485"/>
              <a:gd name="connsiteY3" fmla="*/ 1853969 h 1853969"/>
              <a:gd name="connsiteX4" fmla="*/ 293606 w 3682485"/>
              <a:gd name="connsiteY4" fmla="*/ 1853969 h 1853969"/>
              <a:gd name="connsiteX5" fmla="*/ 0 w 3682485"/>
              <a:gd name="connsiteY5" fmla="*/ 1560363 h 1853969"/>
              <a:gd name="connsiteX6" fmla="*/ 12215 w 3682485"/>
              <a:gd name="connsiteY6" fmla="*/ 1480329 h 1853969"/>
              <a:gd name="connsiteX7" fmla="*/ 1828517 w 3682485"/>
              <a:gd name="connsiteY7" fmla="*/ 0 h 1853969"/>
              <a:gd name="connsiteX8" fmla="*/ 3682485 w 3682485"/>
              <a:gd name="connsiteY8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2485" h="1853969">
                <a:moveTo>
                  <a:pt x="3682485" y="1853969"/>
                </a:moveTo>
                <a:lnTo>
                  <a:pt x="2755500" y="1853969"/>
                </a:lnTo>
                <a:cubicBezTo>
                  <a:pt x="2755500" y="1342010"/>
                  <a:pt x="2340476" y="926985"/>
                  <a:pt x="1828517" y="926985"/>
                </a:cubicBezTo>
                <a:cubicBezTo>
                  <a:pt x="1316558" y="926985"/>
                  <a:pt x="901534" y="1342010"/>
                  <a:pt x="901534" y="1853969"/>
                </a:cubicBezTo>
                <a:lnTo>
                  <a:pt x="293606" y="1853969"/>
                </a:lnTo>
                <a:lnTo>
                  <a:pt x="0" y="1560363"/>
                </a:lnTo>
                <a:lnTo>
                  <a:pt x="12215" y="1480329"/>
                </a:lnTo>
                <a:cubicBezTo>
                  <a:pt x="185091" y="635508"/>
                  <a:pt x="932589" y="0"/>
                  <a:pt x="1828517" y="0"/>
                </a:cubicBezTo>
                <a:cubicBezTo>
                  <a:pt x="2852434" y="0"/>
                  <a:pt x="3682485" y="830051"/>
                  <a:pt x="368248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508000" dist="101600" dir="96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E8189B-747E-48AE-99A9-1BEE68012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8711129" y="3843994"/>
            <a:ext cx="3644147" cy="2149759"/>
          </a:xfrm>
          <a:custGeom>
            <a:avLst/>
            <a:gdLst>
              <a:gd name="connsiteX0" fmla="*/ 3644147 w 3644147"/>
              <a:gd name="connsiteY0" fmla="*/ 2149759 h 2149759"/>
              <a:gd name="connsiteX1" fmla="*/ 2717163 w 3644147"/>
              <a:gd name="connsiteY1" fmla="*/ 2149759 h 2149759"/>
              <a:gd name="connsiteX2" fmla="*/ 1790179 w 3644147"/>
              <a:gd name="connsiteY2" fmla="*/ 1074881 h 2149759"/>
              <a:gd name="connsiteX3" fmla="*/ 863196 w 3644147"/>
              <a:gd name="connsiteY3" fmla="*/ 2149759 h 2149759"/>
              <a:gd name="connsiteX4" fmla="*/ 551057 w 3644147"/>
              <a:gd name="connsiteY4" fmla="*/ 2149759 h 2149759"/>
              <a:gd name="connsiteX5" fmla="*/ 0 w 3644147"/>
              <a:gd name="connsiteY5" fmla="*/ 1598702 h 2149759"/>
              <a:gd name="connsiteX6" fmla="*/ 19562 w 3644147"/>
              <a:gd name="connsiteY6" fmla="*/ 1510486 h 2149759"/>
              <a:gd name="connsiteX7" fmla="*/ 1790179 w 3644147"/>
              <a:gd name="connsiteY7" fmla="*/ 0 h 2149759"/>
              <a:gd name="connsiteX8" fmla="*/ 3644147 w 3644147"/>
              <a:gd name="connsiteY8" fmla="*/ 2149759 h 214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4147" h="2149759">
                <a:moveTo>
                  <a:pt x="3644147" y="2149759"/>
                </a:moveTo>
                <a:lnTo>
                  <a:pt x="2717163" y="2149759"/>
                </a:lnTo>
                <a:cubicBezTo>
                  <a:pt x="2717162" y="1556120"/>
                  <a:pt x="2302138" y="1074880"/>
                  <a:pt x="1790179" y="1074881"/>
                </a:cubicBezTo>
                <a:cubicBezTo>
                  <a:pt x="1278220" y="1074880"/>
                  <a:pt x="863196" y="1556119"/>
                  <a:pt x="863196" y="2149759"/>
                </a:cubicBezTo>
                <a:lnTo>
                  <a:pt x="551057" y="2149759"/>
                </a:lnTo>
                <a:lnTo>
                  <a:pt x="0" y="1598702"/>
                </a:lnTo>
                <a:lnTo>
                  <a:pt x="19562" y="1510486"/>
                </a:lnTo>
                <a:cubicBezTo>
                  <a:pt x="254295" y="635388"/>
                  <a:pt x="958246" y="0"/>
                  <a:pt x="1790179" y="0"/>
                </a:cubicBezTo>
                <a:cubicBezTo>
                  <a:pt x="2814097" y="0"/>
                  <a:pt x="3644147" y="962481"/>
                  <a:pt x="3644147" y="2149759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DE43D0-73AC-46B4-A39F-E66967A1F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10021470" y="292006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03C343E-7EAC-4512-955A-33B1833F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11901768" y="4915975"/>
            <a:ext cx="214196" cy="701949"/>
          </a:xfrm>
          <a:custGeom>
            <a:avLst/>
            <a:gdLst>
              <a:gd name="connsiteX0" fmla="*/ 128682 w 214196"/>
              <a:gd name="connsiteY0" fmla="*/ 9479 h 701949"/>
              <a:gd name="connsiteX1" fmla="*/ 214196 w 214196"/>
              <a:gd name="connsiteY1" fmla="*/ 466589 h 701949"/>
              <a:gd name="connsiteX2" fmla="*/ 213337 w 214196"/>
              <a:gd name="connsiteY2" fmla="*/ 503724 h 701949"/>
              <a:gd name="connsiteX3" fmla="*/ 15112 w 214196"/>
              <a:gd name="connsiteY3" fmla="*/ 701949 h 701949"/>
              <a:gd name="connsiteX4" fmla="*/ 8417 w 214196"/>
              <a:gd name="connsiteY4" fmla="*/ 648207 h 701949"/>
              <a:gd name="connsiteX5" fmla="*/ 0 w 214196"/>
              <a:gd name="connsiteY5" fmla="*/ 466589 h 701949"/>
              <a:gd name="connsiteX6" fmla="*/ 107098 w 214196"/>
              <a:gd name="connsiteY6" fmla="*/ 0 h 701949"/>
              <a:gd name="connsiteX7" fmla="*/ 128682 w 214196"/>
              <a:gd name="connsiteY7" fmla="*/ 9479 h 70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96" h="701949">
                <a:moveTo>
                  <a:pt x="128682" y="9479"/>
                </a:moveTo>
                <a:cubicBezTo>
                  <a:pt x="177485" y="52987"/>
                  <a:pt x="214196" y="241110"/>
                  <a:pt x="214196" y="466589"/>
                </a:cubicBezTo>
                <a:lnTo>
                  <a:pt x="213337" y="503724"/>
                </a:lnTo>
                <a:lnTo>
                  <a:pt x="15112" y="701949"/>
                </a:lnTo>
                <a:lnTo>
                  <a:pt x="8417" y="648207"/>
                </a:lnTo>
                <a:cubicBezTo>
                  <a:pt x="2997" y="592384"/>
                  <a:pt x="0" y="531011"/>
                  <a:pt x="0" y="466589"/>
                </a:cubicBezTo>
                <a:cubicBezTo>
                  <a:pt x="0" y="208899"/>
                  <a:pt x="47949" y="0"/>
                  <a:pt x="107098" y="0"/>
                </a:cubicBezTo>
                <a:cubicBezTo>
                  <a:pt x="114492" y="0"/>
                  <a:pt x="121710" y="3264"/>
                  <a:pt x="128682" y="9479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39CAB0-7517-4E25-9EDD-5FF2F06AE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067190"/>
              </p:ext>
            </p:extLst>
          </p:nvPr>
        </p:nvGraphicFramePr>
        <p:xfrm>
          <a:off x="1107454" y="1616765"/>
          <a:ext cx="1224929" cy="35307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24929">
                  <a:extLst>
                    <a:ext uri="{9D8B030D-6E8A-4147-A177-3AD203B41FA5}">
                      <a16:colId xmlns:a16="http://schemas.microsoft.com/office/drawing/2014/main" val="1797469926"/>
                    </a:ext>
                  </a:extLst>
                </a:gridCol>
              </a:tblGrid>
              <a:tr h="441346">
                <a:tc>
                  <a:txBody>
                    <a:bodyPr/>
                    <a:lstStyle/>
                    <a:p>
                      <a:pPr algn="ctr"/>
                      <a:r>
                        <a:rPr lang="sl-SI" sz="1800" b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Starost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9549"/>
                  </a:ext>
                </a:extLst>
              </a:tr>
              <a:tr h="44134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45019"/>
                  </a:ext>
                </a:extLst>
              </a:tr>
              <a:tr h="44134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123241"/>
                  </a:ext>
                </a:extLst>
              </a:tr>
              <a:tr h="44134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756687"/>
                  </a:ext>
                </a:extLst>
              </a:tr>
              <a:tr h="44134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223483"/>
                  </a:ext>
                </a:extLst>
              </a:tr>
              <a:tr h="44134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97169"/>
                  </a:ext>
                </a:extLst>
              </a:tr>
              <a:tr h="44134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961802"/>
                  </a:ext>
                </a:extLst>
              </a:tr>
              <a:tr h="44134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73637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5FF655E-6446-4CA3-89DB-48FDDEAD7F11}"/>
              </a:ext>
            </a:extLst>
          </p:cNvPr>
          <p:cNvSpPr/>
          <p:nvPr/>
        </p:nvSpPr>
        <p:spPr>
          <a:xfrm>
            <a:off x="755373" y="2319130"/>
            <a:ext cx="720000" cy="33130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  <a:latin typeface="Bookman Old Style" panose="02050604050505020204" pitchFamily="18" charset="0"/>
              </a:rPr>
              <a:t>9.5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0CE471-7C01-4087-9F5B-E35BDF0C1F94}"/>
              </a:ext>
            </a:extLst>
          </p:cNvPr>
          <p:cNvSpPr/>
          <p:nvPr/>
        </p:nvSpPr>
        <p:spPr>
          <a:xfrm>
            <a:off x="748750" y="2763076"/>
            <a:ext cx="720000" cy="33130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  <a:latin typeface="Bookman Old Style" panose="02050604050505020204" pitchFamily="18" charset="0"/>
              </a:rPr>
              <a:t>15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944D17-B1DD-42B1-A954-789DD7204C8A}"/>
              </a:ext>
            </a:extLst>
          </p:cNvPr>
          <p:cNvSpPr/>
          <p:nvPr/>
        </p:nvSpPr>
        <p:spPr>
          <a:xfrm>
            <a:off x="742120" y="3213653"/>
            <a:ext cx="720000" cy="33130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  <a:latin typeface="Bookman Old Style" panose="02050604050505020204" pitchFamily="18" charset="0"/>
              </a:rPr>
              <a:t>26.5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B2E213-A885-482B-8DC1-2ABF0E3058B3}"/>
              </a:ext>
            </a:extLst>
          </p:cNvPr>
          <p:cNvSpPr/>
          <p:nvPr/>
        </p:nvSpPr>
        <p:spPr>
          <a:xfrm>
            <a:off x="742120" y="3664226"/>
            <a:ext cx="720000" cy="33130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  <a:latin typeface="Bookman Old Style" panose="02050604050505020204" pitchFamily="18" charset="0"/>
              </a:rPr>
              <a:t>36.5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8DAD48-BD0A-4A25-AF22-3CFD20E2143A}"/>
              </a:ext>
            </a:extLst>
          </p:cNvPr>
          <p:cNvSpPr/>
          <p:nvPr/>
        </p:nvSpPr>
        <p:spPr>
          <a:xfrm>
            <a:off x="748748" y="4114800"/>
            <a:ext cx="720000" cy="33130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  <a:latin typeface="Bookman Old Style" panose="02050604050505020204" pitchFamily="18" charset="0"/>
              </a:rPr>
              <a:t>44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8CA0A9-6FC4-4200-9C61-9E4617A9E273}"/>
              </a:ext>
            </a:extLst>
          </p:cNvPr>
          <p:cNvSpPr/>
          <p:nvPr/>
        </p:nvSpPr>
        <p:spPr>
          <a:xfrm>
            <a:off x="742120" y="4538872"/>
            <a:ext cx="720000" cy="33130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  <a:latin typeface="Bookman Old Style" panose="02050604050505020204" pitchFamily="18" charset="0"/>
              </a:rPr>
              <a:t>66.5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DF7F092-61F7-403B-8B56-D253B6C5DB32}"/>
              </a:ext>
            </a:extLst>
          </p:cNvPr>
          <p:cNvSpPr/>
          <p:nvPr/>
        </p:nvSpPr>
        <p:spPr>
          <a:xfrm>
            <a:off x="6533320" y="465607"/>
            <a:ext cx="3370113" cy="47529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Starost &lt; 9.5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6E57AF-643B-4192-B65E-12118A7BB857}"/>
              </a:ext>
            </a:extLst>
          </p:cNvPr>
          <p:cNvCxnSpPr>
            <a:cxnSpLocks/>
          </p:cNvCxnSpPr>
          <p:nvPr/>
        </p:nvCxnSpPr>
        <p:spPr>
          <a:xfrm flipH="1">
            <a:off x="7262189" y="993912"/>
            <a:ext cx="914402" cy="543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3F8481-7207-4342-82C7-0F3A09537742}"/>
              </a:ext>
            </a:extLst>
          </p:cNvPr>
          <p:cNvCxnSpPr>
            <a:cxnSpLocks/>
          </p:cNvCxnSpPr>
          <p:nvPr/>
        </p:nvCxnSpPr>
        <p:spPr>
          <a:xfrm>
            <a:off x="8256102" y="993910"/>
            <a:ext cx="927653" cy="5565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1167BC9-7FC3-48C8-A447-E86402517AE5}"/>
              </a:ext>
            </a:extLst>
          </p:cNvPr>
          <p:cNvSpPr txBox="1"/>
          <p:nvPr/>
        </p:nvSpPr>
        <p:spPr>
          <a:xfrm rot="19760984">
            <a:off x="7159089" y="1058353"/>
            <a:ext cx="67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77EE40-9F16-4C4B-8B74-D7500B1DBAC6}"/>
              </a:ext>
            </a:extLst>
          </p:cNvPr>
          <p:cNvSpPr txBox="1"/>
          <p:nvPr/>
        </p:nvSpPr>
        <p:spPr>
          <a:xfrm rot="1914288">
            <a:off x="8610623" y="1141144"/>
            <a:ext cx="104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graphicFrame>
        <p:nvGraphicFramePr>
          <p:cNvPr id="31" name="Table 45">
            <a:extLst>
              <a:ext uri="{FF2B5EF4-FFF2-40B4-BE49-F238E27FC236}">
                <a16:creationId xmlns:a16="http://schemas.microsoft.com/office/drawing/2014/main" id="{B1F0C177-AD49-49E5-A20A-D9C3B1261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18017"/>
              </p:ext>
            </p:extLst>
          </p:nvPr>
        </p:nvGraphicFramePr>
        <p:xfrm>
          <a:off x="6082747" y="1620814"/>
          <a:ext cx="202758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791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13791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560886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graphicFrame>
        <p:nvGraphicFramePr>
          <p:cNvPr id="32" name="Table 45">
            <a:extLst>
              <a:ext uri="{FF2B5EF4-FFF2-40B4-BE49-F238E27FC236}">
                <a16:creationId xmlns:a16="http://schemas.microsoft.com/office/drawing/2014/main" id="{BB3493E5-4913-4AD5-9EA5-0F1201276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48788"/>
              </p:ext>
            </p:extLst>
          </p:nvPr>
        </p:nvGraphicFramePr>
        <p:xfrm>
          <a:off x="8295856" y="1627438"/>
          <a:ext cx="201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613454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40D253-ED54-40D9-9003-C62F44AC411A}"/>
              </a:ext>
            </a:extLst>
          </p:cNvPr>
          <p:cNvCxnSpPr/>
          <p:nvPr/>
        </p:nvCxnSpPr>
        <p:spPr>
          <a:xfrm>
            <a:off x="1484243" y="2504661"/>
            <a:ext cx="1232453" cy="0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1719D54-92E4-4A85-B3E4-79A915930023}"/>
              </a:ext>
            </a:extLst>
          </p:cNvPr>
          <p:cNvCxnSpPr/>
          <p:nvPr/>
        </p:nvCxnSpPr>
        <p:spPr>
          <a:xfrm>
            <a:off x="1490868" y="2935353"/>
            <a:ext cx="1232453" cy="0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CDD0AEF-26E0-4B44-8DFB-429E6F42877B}"/>
              </a:ext>
            </a:extLst>
          </p:cNvPr>
          <p:cNvCxnSpPr/>
          <p:nvPr/>
        </p:nvCxnSpPr>
        <p:spPr>
          <a:xfrm>
            <a:off x="1470989" y="3392553"/>
            <a:ext cx="1232453" cy="0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21F673B-188F-445F-8A29-2CAB3C9CD817}"/>
              </a:ext>
            </a:extLst>
          </p:cNvPr>
          <p:cNvCxnSpPr/>
          <p:nvPr/>
        </p:nvCxnSpPr>
        <p:spPr>
          <a:xfrm>
            <a:off x="1470990" y="3829874"/>
            <a:ext cx="1232453" cy="0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1D60EA2-C03D-4FBA-A616-D122324BF606}"/>
              </a:ext>
            </a:extLst>
          </p:cNvPr>
          <p:cNvCxnSpPr/>
          <p:nvPr/>
        </p:nvCxnSpPr>
        <p:spPr>
          <a:xfrm>
            <a:off x="1484242" y="4267197"/>
            <a:ext cx="1232453" cy="0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78F0E21-CEF5-45CD-AB5A-5BCD6E22D5E5}"/>
              </a:ext>
            </a:extLst>
          </p:cNvPr>
          <p:cNvCxnSpPr/>
          <p:nvPr/>
        </p:nvCxnSpPr>
        <p:spPr>
          <a:xfrm>
            <a:off x="1470990" y="4717770"/>
            <a:ext cx="1232453" cy="0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B8C649A-917C-4B88-987A-60E93315B27C}"/>
              </a:ext>
            </a:extLst>
          </p:cNvPr>
          <p:cNvSpPr txBox="1"/>
          <p:nvPr/>
        </p:nvSpPr>
        <p:spPr>
          <a:xfrm rot="10800000" flipV="1">
            <a:off x="2730901" y="2321872"/>
            <a:ext cx="176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Gini = 0.429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9E19A7-E39F-4394-A9E9-C49A6669725B}"/>
              </a:ext>
            </a:extLst>
          </p:cNvPr>
          <p:cNvSpPr txBox="1"/>
          <p:nvPr/>
        </p:nvSpPr>
        <p:spPr>
          <a:xfrm rot="10800000" flipV="1">
            <a:off x="2724275" y="2752568"/>
            <a:ext cx="176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Gini = 0.343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FDEDC2-A9AD-486F-ABB0-6969A8433F01}"/>
              </a:ext>
            </a:extLst>
          </p:cNvPr>
          <p:cNvSpPr txBox="1"/>
          <p:nvPr/>
        </p:nvSpPr>
        <p:spPr>
          <a:xfrm rot="10800000" flipV="1">
            <a:off x="2724275" y="3216394"/>
            <a:ext cx="176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Gini = 0.476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A3D996-2D22-4C05-930A-C1B0CAC99D5E}"/>
              </a:ext>
            </a:extLst>
          </p:cNvPr>
          <p:cNvSpPr txBox="1"/>
          <p:nvPr/>
        </p:nvSpPr>
        <p:spPr>
          <a:xfrm rot="10800000" flipV="1">
            <a:off x="2717649" y="3660342"/>
            <a:ext cx="176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Gini = 0.476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BE5C34-D504-4490-A977-B35EDA7B5D40}"/>
              </a:ext>
            </a:extLst>
          </p:cNvPr>
          <p:cNvSpPr txBox="1"/>
          <p:nvPr/>
        </p:nvSpPr>
        <p:spPr>
          <a:xfrm rot="10800000" flipV="1">
            <a:off x="2717649" y="4084412"/>
            <a:ext cx="176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Gini = 0.343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D2527DC-6739-48C5-9DCA-D5B7492F1240}"/>
              </a:ext>
            </a:extLst>
          </p:cNvPr>
          <p:cNvSpPr txBox="1"/>
          <p:nvPr/>
        </p:nvSpPr>
        <p:spPr>
          <a:xfrm rot="10800000" flipV="1">
            <a:off x="2697771" y="4541612"/>
            <a:ext cx="176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Gini = 0.429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5BA6CF-AB11-4052-A363-162B2E529E2C}"/>
                  </a:ext>
                </a:extLst>
              </p:cNvPr>
              <p:cNvSpPr txBox="1"/>
              <p:nvPr/>
            </p:nvSpPr>
            <p:spPr>
              <a:xfrm>
                <a:off x="622853" y="5252150"/>
                <a:ext cx="3154016" cy="424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2000" b="0" i="1" smtClean="0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sl-SI" sz="2000" b="0" i="1" smtClean="0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𝐺𝑖𝑛</m:t>
                      </m:r>
                      <m:sSub>
                        <m:sSubPr>
                          <m:ctrlPr>
                            <a:rPr lang="sl-SI" sz="2000" i="1" smtClean="0">
                              <a:solidFill>
                                <a:srgbClr val="FF99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l-SI" sz="2000" b="0" i="1" smtClean="0">
                              <a:solidFill>
                                <a:srgbClr val="FF99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sl-SI" sz="2000" b="0" i="1" smtClean="0">
                              <a:solidFill>
                                <a:srgbClr val="FF99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𝑘𝑜𝑙𝑒𝑠𝑎𝑟𝑗𝑒𝑛𝑗𝑒</m:t>
                          </m:r>
                        </m:sub>
                      </m:sSub>
                      <m:r>
                        <a:rPr lang="sl-SI" sz="2000" b="0" i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=0.405</m:t>
                      </m:r>
                    </m:oMath>
                  </m:oMathPara>
                </a14:m>
                <a:endParaRPr lang="sl-SI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5BA6CF-AB11-4052-A363-162B2E529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3" y="5252150"/>
                <a:ext cx="3154016" cy="424796"/>
              </a:xfrm>
              <a:prstGeom prst="rect">
                <a:avLst/>
              </a:prstGeom>
              <a:blipFill>
                <a:blip r:embed="rId2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34977B-C993-4024-8AC3-077A35DA315B}"/>
                  </a:ext>
                </a:extLst>
              </p:cNvPr>
              <p:cNvSpPr txBox="1"/>
              <p:nvPr/>
            </p:nvSpPr>
            <p:spPr>
              <a:xfrm>
                <a:off x="622851" y="5788867"/>
                <a:ext cx="2531165" cy="427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2000" b="0" i="1" smtClean="0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sl-SI" sz="2000" b="0" i="1" smtClean="0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𝐺𝑖𝑛</m:t>
                      </m:r>
                      <m:sSub>
                        <m:sSubPr>
                          <m:ctrlPr>
                            <a:rPr lang="sl-SI" sz="2000" i="1" smtClean="0">
                              <a:solidFill>
                                <a:srgbClr val="FF99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l-SI" sz="2000" b="0" i="1" smtClean="0">
                              <a:solidFill>
                                <a:srgbClr val="FF99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sl-SI" sz="2000" b="0" i="1" smtClean="0">
                              <a:solidFill>
                                <a:srgbClr val="FF99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𝑝𝑖</m:t>
                          </m:r>
                          <m:r>
                            <a:rPr lang="sl-SI" sz="2000" b="0" i="1" smtClean="0">
                              <a:solidFill>
                                <a:srgbClr val="FF99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š</m:t>
                          </m:r>
                          <m:r>
                            <a:rPr lang="sl-SI" sz="2000" b="0" i="1" smtClean="0">
                              <a:solidFill>
                                <a:srgbClr val="FF99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𝑘𝑜𝑡𝑖</m:t>
                          </m:r>
                        </m:sub>
                      </m:sSub>
                      <m:r>
                        <a:rPr lang="sl-SI" sz="2000" b="0" i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</m:t>
                      </m:r>
                      <m:r>
                        <a:rPr lang="sl-SI" sz="2000" b="0" i="1" smtClean="0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214</m:t>
                      </m:r>
                    </m:oMath>
                  </m:oMathPara>
                </a14:m>
                <a:endParaRPr lang="sl-SI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34977B-C993-4024-8AC3-077A35DA3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1" y="5788867"/>
                <a:ext cx="2531165" cy="427618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7C5E472-6C89-4F15-8C9D-101946E4C815}"/>
              </a:ext>
            </a:extLst>
          </p:cNvPr>
          <p:cNvSpPr/>
          <p:nvPr/>
        </p:nvSpPr>
        <p:spPr>
          <a:xfrm>
            <a:off x="2729948" y="2729948"/>
            <a:ext cx="1563756" cy="39756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780467A-D501-4737-8CF4-A8822486907C}"/>
              </a:ext>
            </a:extLst>
          </p:cNvPr>
          <p:cNvSpPr/>
          <p:nvPr/>
        </p:nvSpPr>
        <p:spPr>
          <a:xfrm>
            <a:off x="2736575" y="4048540"/>
            <a:ext cx="1563756" cy="39756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D8D9BCA-0C2D-4BE7-80D8-AD0877F8E84A}"/>
              </a:ext>
            </a:extLst>
          </p:cNvPr>
          <p:cNvCxnSpPr>
            <a:cxnSpLocks/>
            <a:stCxn id="40" idx="1"/>
          </p:cNvCxnSpPr>
          <p:nvPr/>
        </p:nvCxnSpPr>
        <p:spPr>
          <a:xfrm>
            <a:off x="4485861" y="2937234"/>
            <a:ext cx="1795669" cy="102516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BD62DE1-1340-4BE1-9103-A931D3098641}"/>
              </a:ext>
            </a:extLst>
          </p:cNvPr>
          <p:cNvSpPr/>
          <p:nvPr/>
        </p:nvSpPr>
        <p:spPr>
          <a:xfrm>
            <a:off x="6553199" y="3904546"/>
            <a:ext cx="3370113" cy="47529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Starost &lt; 15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ADA9893-4164-43A8-ACDC-4EF8D39C8703}"/>
              </a:ext>
            </a:extLst>
          </p:cNvPr>
          <p:cNvCxnSpPr>
            <a:cxnSpLocks/>
          </p:cNvCxnSpPr>
          <p:nvPr/>
        </p:nvCxnSpPr>
        <p:spPr>
          <a:xfrm flipH="1">
            <a:off x="7282068" y="4432851"/>
            <a:ext cx="914402" cy="543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2B02B7F-4084-4E7F-8911-A5EBF11E87F7}"/>
              </a:ext>
            </a:extLst>
          </p:cNvPr>
          <p:cNvCxnSpPr>
            <a:cxnSpLocks/>
          </p:cNvCxnSpPr>
          <p:nvPr/>
        </p:nvCxnSpPr>
        <p:spPr>
          <a:xfrm>
            <a:off x="8275981" y="4432849"/>
            <a:ext cx="927653" cy="5565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1C20536-F497-422F-938D-0FC30D472472}"/>
              </a:ext>
            </a:extLst>
          </p:cNvPr>
          <p:cNvSpPr txBox="1"/>
          <p:nvPr/>
        </p:nvSpPr>
        <p:spPr>
          <a:xfrm rot="19760984">
            <a:off x="7178968" y="4497292"/>
            <a:ext cx="67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85F8FC0-C98F-49D1-B41B-16F201966BE8}"/>
              </a:ext>
            </a:extLst>
          </p:cNvPr>
          <p:cNvSpPr txBox="1"/>
          <p:nvPr/>
        </p:nvSpPr>
        <p:spPr>
          <a:xfrm rot="1914288">
            <a:off x="8630502" y="4580083"/>
            <a:ext cx="104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graphicFrame>
        <p:nvGraphicFramePr>
          <p:cNvPr id="54" name="Table 45">
            <a:extLst>
              <a:ext uri="{FF2B5EF4-FFF2-40B4-BE49-F238E27FC236}">
                <a16:creationId xmlns:a16="http://schemas.microsoft.com/office/drawing/2014/main" id="{A1E1374A-C4E0-4351-BBF0-A3DBD7424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538239"/>
              </p:ext>
            </p:extLst>
          </p:nvPr>
        </p:nvGraphicFramePr>
        <p:xfrm>
          <a:off x="6102626" y="5059753"/>
          <a:ext cx="202758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791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13791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560886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graphicFrame>
        <p:nvGraphicFramePr>
          <p:cNvPr id="55" name="Table 45">
            <a:extLst>
              <a:ext uri="{FF2B5EF4-FFF2-40B4-BE49-F238E27FC236}">
                <a16:creationId xmlns:a16="http://schemas.microsoft.com/office/drawing/2014/main" id="{306FD7DC-2D24-4722-B162-BD8C48988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677719"/>
              </p:ext>
            </p:extLst>
          </p:nvPr>
        </p:nvGraphicFramePr>
        <p:xfrm>
          <a:off x="8315735" y="5066377"/>
          <a:ext cx="201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613454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7422E43B-7A79-4F7C-A97C-F3C19CCB7AF8}"/>
              </a:ext>
            </a:extLst>
          </p:cNvPr>
          <p:cNvSpPr/>
          <p:nvPr/>
        </p:nvSpPr>
        <p:spPr>
          <a:xfrm>
            <a:off x="583096" y="5764696"/>
            <a:ext cx="2478155" cy="39756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072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9" grpId="0"/>
      <p:bldP spid="30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9" grpId="0" animBg="1"/>
      <p:bldP spid="47" grpId="0" animBg="1"/>
      <p:bldP spid="49" grpId="0" animBg="1"/>
      <p:bldP spid="52" grpId="0"/>
      <p:bldP spid="53" grpId="0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99E8BA-9E55-4044-81C0-65C24D3AF4D7}"/>
              </a:ext>
            </a:extLst>
          </p:cNvPr>
          <p:cNvSpPr/>
          <p:nvPr/>
        </p:nvSpPr>
        <p:spPr>
          <a:xfrm>
            <a:off x="1225829" y="299958"/>
            <a:ext cx="3370113" cy="47529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Najraje je piškote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28CA3E-231C-46D7-B519-46A21D9408C7}"/>
              </a:ext>
            </a:extLst>
          </p:cNvPr>
          <p:cNvCxnSpPr>
            <a:cxnSpLocks/>
          </p:cNvCxnSpPr>
          <p:nvPr/>
        </p:nvCxnSpPr>
        <p:spPr>
          <a:xfrm flipH="1">
            <a:off x="1954698" y="828263"/>
            <a:ext cx="914402" cy="543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071E1D-4297-4F67-823C-E1857081B1B3}"/>
              </a:ext>
            </a:extLst>
          </p:cNvPr>
          <p:cNvCxnSpPr>
            <a:cxnSpLocks/>
          </p:cNvCxnSpPr>
          <p:nvPr/>
        </p:nvCxnSpPr>
        <p:spPr>
          <a:xfrm>
            <a:off x="2948611" y="828261"/>
            <a:ext cx="927653" cy="5565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9EC31FD-18EC-449C-AECB-2D6647C58CED}"/>
              </a:ext>
            </a:extLst>
          </p:cNvPr>
          <p:cNvSpPr txBox="1"/>
          <p:nvPr/>
        </p:nvSpPr>
        <p:spPr>
          <a:xfrm rot="19760984">
            <a:off x="1851598" y="892704"/>
            <a:ext cx="67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E8143-9D33-4CB0-AE79-4D04137F3621}"/>
              </a:ext>
            </a:extLst>
          </p:cNvPr>
          <p:cNvSpPr txBox="1"/>
          <p:nvPr/>
        </p:nvSpPr>
        <p:spPr>
          <a:xfrm rot="1914288">
            <a:off x="3303132" y="975495"/>
            <a:ext cx="104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graphicFrame>
        <p:nvGraphicFramePr>
          <p:cNvPr id="9" name="Table 45">
            <a:extLst>
              <a:ext uri="{FF2B5EF4-FFF2-40B4-BE49-F238E27FC236}">
                <a16:creationId xmlns:a16="http://schemas.microsoft.com/office/drawing/2014/main" id="{9881971D-F928-44F5-92F0-FBE90162C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210020"/>
              </p:ext>
            </p:extLst>
          </p:nvPr>
        </p:nvGraphicFramePr>
        <p:xfrm>
          <a:off x="775256" y="1455165"/>
          <a:ext cx="202758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791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13791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560886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graphicFrame>
        <p:nvGraphicFramePr>
          <p:cNvPr id="10" name="Table 45">
            <a:extLst>
              <a:ext uri="{FF2B5EF4-FFF2-40B4-BE49-F238E27FC236}">
                <a16:creationId xmlns:a16="http://schemas.microsoft.com/office/drawing/2014/main" id="{725666F9-BEF8-45D6-8D68-EF599ED32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49630"/>
              </p:ext>
            </p:extLst>
          </p:nvPr>
        </p:nvGraphicFramePr>
        <p:xfrm>
          <a:off x="2988365" y="1461789"/>
          <a:ext cx="201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613454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4A5D3356-6633-4021-8CF7-EBAC6021E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88880"/>
              </p:ext>
            </p:extLst>
          </p:nvPr>
        </p:nvGraphicFramePr>
        <p:xfrm>
          <a:off x="238538" y="3770098"/>
          <a:ext cx="5605670" cy="23977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63757">
                  <a:extLst>
                    <a:ext uri="{9D8B030D-6E8A-4147-A177-3AD203B41FA5}">
                      <a16:colId xmlns:a16="http://schemas.microsoft.com/office/drawing/2014/main" val="1608032244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val="626799585"/>
                    </a:ext>
                  </a:extLst>
                </a:gridCol>
                <a:gridCol w="1086678">
                  <a:extLst>
                    <a:ext uri="{9D8B030D-6E8A-4147-A177-3AD203B41FA5}">
                      <a16:colId xmlns:a16="http://schemas.microsoft.com/office/drawing/2014/main" val="2722102608"/>
                    </a:ext>
                  </a:extLst>
                </a:gridCol>
                <a:gridCol w="1855304">
                  <a:extLst>
                    <a:ext uri="{9D8B030D-6E8A-4147-A177-3AD203B41FA5}">
                      <a16:colId xmlns:a16="http://schemas.microsoft.com/office/drawing/2014/main" val="3220412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800" b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Obožuje kolesarjenje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Najraje je piškote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Starost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940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79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3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26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045618"/>
                  </a:ext>
                </a:extLst>
              </a:tr>
            </a:tbl>
          </a:graphicData>
        </a:graphic>
      </p:graphicFrame>
      <p:sp>
        <p:nvSpPr>
          <p:cNvPr id="14" name="Arrow: Down 13">
            <a:extLst>
              <a:ext uri="{FF2B5EF4-FFF2-40B4-BE49-F238E27FC236}">
                <a16:creationId xmlns:a16="http://schemas.microsoft.com/office/drawing/2014/main" id="{A1FC968E-182D-4824-8BBD-DD6738C1BDD2}"/>
              </a:ext>
            </a:extLst>
          </p:cNvPr>
          <p:cNvSpPr/>
          <p:nvPr/>
        </p:nvSpPr>
        <p:spPr>
          <a:xfrm>
            <a:off x="1590261" y="2994992"/>
            <a:ext cx="344556" cy="569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313DFD-0FE9-49E5-B563-E335959CFFA7}"/>
              </a:ext>
            </a:extLst>
          </p:cNvPr>
          <p:cNvSpPr/>
          <p:nvPr/>
        </p:nvSpPr>
        <p:spPr>
          <a:xfrm>
            <a:off x="7686263" y="240323"/>
            <a:ext cx="3370113" cy="47529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Obožuje kolesarjenje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D87529-2530-4DB1-B70D-40AD1625FE66}"/>
              </a:ext>
            </a:extLst>
          </p:cNvPr>
          <p:cNvCxnSpPr>
            <a:cxnSpLocks/>
          </p:cNvCxnSpPr>
          <p:nvPr/>
        </p:nvCxnSpPr>
        <p:spPr>
          <a:xfrm flipH="1">
            <a:off x="8415132" y="768628"/>
            <a:ext cx="914402" cy="543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1C8751-941D-4AE7-AB0B-A5A2CC9DE3F5}"/>
              </a:ext>
            </a:extLst>
          </p:cNvPr>
          <p:cNvCxnSpPr>
            <a:cxnSpLocks/>
          </p:cNvCxnSpPr>
          <p:nvPr/>
        </p:nvCxnSpPr>
        <p:spPr>
          <a:xfrm>
            <a:off x="9409045" y="768626"/>
            <a:ext cx="927653" cy="5565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A4D979F-B0B0-4EE2-92AF-EE8494ED184A}"/>
              </a:ext>
            </a:extLst>
          </p:cNvPr>
          <p:cNvSpPr txBox="1"/>
          <p:nvPr/>
        </p:nvSpPr>
        <p:spPr>
          <a:xfrm rot="19760984">
            <a:off x="8312032" y="833069"/>
            <a:ext cx="67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082044-13C9-4815-B241-806987B82EC1}"/>
              </a:ext>
            </a:extLst>
          </p:cNvPr>
          <p:cNvSpPr txBox="1"/>
          <p:nvPr/>
        </p:nvSpPr>
        <p:spPr>
          <a:xfrm rot="1914288">
            <a:off x="9763566" y="915860"/>
            <a:ext cx="104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graphicFrame>
        <p:nvGraphicFramePr>
          <p:cNvPr id="22" name="Table 45">
            <a:extLst>
              <a:ext uri="{FF2B5EF4-FFF2-40B4-BE49-F238E27FC236}">
                <a16:creationId xmlns:a16="http://schemas.microsoft.com/office/drawing/2014/main" id="{2656D0A8-7CBC-4512-B983-3ADDC8843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612565"/>
              </p:ext>
            </p:extLst>
          </p:nvPr>
        </p:nvGraphicFramePr>
        <p:xfrm>
          <a:off x="7235690" y="1395530"/>
          <a:ext cx="202758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791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13791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560886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graphicFrame>
        <p:nvGraphicFramePr>
          <p:cNvPr id="23" name="Table 45">
            <a:extLst>
              <a:ext uri="{FF2B5EF4-FFF2-40B4-BE49-F238E27FC236}">
                <a16:creationId xmlns:a16="http://schemas.microsoft.com/office/drawing/2014/main" id="{8462873F-0DB5-47E7-9493-945DB4C10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637423"/>
              </p:ext>
            </p:extLst>
          </p:nvPr>
        </p:nvGraphicFramePr>
        <p:xfrm>
          <a:off x="9448799" y="1402154"/>
          <a:ext cx="201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613454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A5A6DCA-7C47-4B01-94C9-4916B0B819D4}"/>
              </a:ext>
            </a:extLst>
          </p:cNvPr>
          <p:cNvSpPr/>
          <p:nvPr/>
        </p:nvSpPr>
        <p:spPr>
          <a:xfrm>
            <a:off x="7686264" y="3513609"/>
            <a:ext cx="3370113" cy="47529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Starost &lt; 12.5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69F9B4-4A20-4BBD-929A-D37A7306773C}"/>
              </a:ext>
            </a:extLst>
          </p:cNvPr>
          <p:cNvCxnSpPr>
            <a:cxnSpLocks/>
          </p:cNvCxnSpPr>
          <p:nvPr/>
        </p:nvCxnSpPr>
        <p:spPr>
          <a:xfrm flipH="1">
            <a:off x="8415133" y="4041914"/>
            <a:ext cx="914402" cy="543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7501D0-1857-4175-A0D4-ED7CF1FD2BDC}"/>
              </a:ext>
            </a:extLst>
          </p:cNvPr>
          <p:cNvCxnSpPr>
            <a:cxnSpLocks/>
          </p:cNvCxnSpPr>
          <p:nvPr/>
        </p:nvCxnSpPr>
        <p:spPr>
          <a:xfrm>
            <a:off x="9409046" y="4041912"/>
            <a:ext cx="927653" cy="5565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DC6B673-5227-4A14-801F-2DC93B6BABE8}"/>
              </a:ext>
            </a:extLst>
          </p:cNvPr>
          <p:cNvSpPr txBox="1"/>
          <p:nvPr/>
        </p:nvSpPr>
        <p:spPr>
          <a:xfrm rot="19760984">
            <a:off x="8312033" y="4106355"/>
            <a:ext cx="67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19C2A0-78C8-49AD-BC9C-67B7F8683FAB}"/>
              </a:ext>
            </a:extLst>
          </p:cNvPr>
          <p:cNvSpPr txBox="1"/>
          <p:nvPr/>
        </p:nvSpPr>
        <p:spPr>
          <a:xfrm rot="1914288">
            <a:off x="9763567" y="4189146"/>
            <a:ext cx="104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graphicFrame>
        <p:nvGraphicFramePr>
          <p:cNvPr id="29" name="Table 45">
            <a:extLst>
              <a:ext uri="{FF2B5EF4-FFF2-40B4-BE49-F238E27FC236}">
                <a16:creationId xmlns:a16="http://schemas.microsoft.com/office/drawing/2014/main" id="{5BA9548E-0020-449C-97CA-BFB3E8208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29892"/>
              </p:ext>
            </p:extLst>
          </p:nvPr>
        </p:nvGraphicFramePr>
        <p:xfrm>
          <a:off x="7235691" y="4668816"/>
          <a:ext cx="202758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791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13791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560886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graphicFrame>
        <p:nvGraphicFramePr>
          <p:cNvPr id="30" name="Table 45">
            <a:extLst>
              <a:ext uri="{FF2B5EF4-FFF2-40B4-BE49-F238E27FC236}">
                <a16:creationId xmlns:a16="http://schemas.microsoft.com/office/drawing/2014/main" id="{0F3D5027-6BFC-406F-A3CF-5F897FE12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835826"/>
              </p:ext>
            </p:extLst>
          </p:nvPr>
        </p:nvGraphicFramePr>
        <p:xfrm>
          <a:off x="9448800" y="4675440"/>
          <a:ext cx="201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613454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FAFA282-AC23-4053-B2F5-AA4E20A5573E}"/>
                  </a:ext>
                </a:extLst>
              </p:cNvPr>
              <p:cNvSpPr txBox="1"/>
              <p:nvPr/>
            </p:nvSpPr>
            <p:spPr>
              <a:xfrm>
                <a:off x="7911548" y="2827002"/>
                <a:ext cx="3154016" cy="424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2000" b="0" i="1" smtClean="0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sl-SI" sz="2000" b="0" i="1" smtClean="0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𝐺𝑖𝑛</m:t>
                      </m:r>
                      <m:sSub>
                        <m:sSubPr>
                          <m:ctrlPr>
                            <a:rPr lang="sl-SI" sz="2000" i="1" smtClean="0">
                              <a:solidFill>
                                <a:srgbClr val="FF99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l-SI" sz="2000" b="0" i="1" smtClean="0">
                              <a:solidFill>
                                <a:srgbClr val="FF99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sl-SI" sz="2000" b="0" i="1" smtClean="0">
                              <a:solidFill>
                                <a:srgbClr val="FF99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𝑘𝑜𝑙𝑒𝑠𝑎𝑟𝑗𝑒𝑛𝑗𝑒</m:t>
                          </m:r>
                        </m:sub>
                      </m:sSub>
                      <m:r>
                        <a:rPr lang="sl-SI" sz="2000" b="0" i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</m:t>
                      </m:r>
                      <m:r>
                        <a:rPr lang="sl-SI" sz="2000" b="0" i="1" smtClean="0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25</m:t>
                      </m:r>
                    </m:oMath>
                  </m:oMathPara>
                </a14:m>
                <a:endParaRPr lang="sl-SI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FAFA282-AC23-4053-B2F5-AA4E20A55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548" y="2827002"/>
                <a:ext cx="3154016" cy="424796"/>
              </a:xfrm>
              <a:prstGeom prst="rect">
                <a:avLst/>
              </a:prstGeom>
              <a:blipFill>
                <a:blip r:embed="rId2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6204967-0346-46E0-BB0B-2E516D964BBA}"/>
                  </a:ext>
                </a:extLst>
              </p:cNvPr>
              <p:cNvSpPr txBox="1"/>
              <p:nvPr/>
            </p:nvSpPr>
            <p:spPr>
              <a:xfrm>
                <a:off x="8567531" y="6120170"/>
                <a:ext cx="31540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2000" b="0" i="1" smtClean="0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sl-SI" sz="2000" b="0" i="1" smtClean="0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𝐺𝑖𝑛</m:t>
                      </m:r>
                      <m:sSub>
                        <m:sSubPr>
                          <m:ctrlPr>
                            <a:rPr lang="sl-SI" sz="2000" i="1" smtClean="0">
                              <a:solidFill>
                                <a:srgbClr val="FF99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l-SI" sz="2000" b="0" i="1" smtClean="0">
                              <a:solidFill>
                                <a:srgbClr val="FF99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sl-SI" sz="2000" b="0" i="1" smtClean="0">
                              <a:solidFill>
                                <a:srgbClr val="FF99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𝑠𝑡𝑎𝑟𝑜𝑠𝑡</m:t>
                          </m:r>
                        </m:sub>
                      </m:sSub>
                      <m:r>
                        <a:rPr lang="sl-SI" sz="2000" b="0" i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sl-SI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6204967-0346-46E0-BB0B-2E516D964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531" y="6120170"/>
                <a:ext cx="3154016" cy="400110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59C8DAA2-6593-4EAB-B5DC-F5C5AAA2D15E}"/>
              </a:ext>
            </a:extLst>
          </p:cNvPr>
          <p:cNvSpPr/>
          <p:nvPr/>
        </p:nvSpPr>
        <p:spPr>
          <a:xfrm>
            <a:off x="8282609" y="6135757"/>
            <a:ext cx="2478155" cy="39756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C3C373FE-92A4-4CB3-9279-0BDD6B75DD26}"/>
              </a:ext>
            </a:extLst>
          </p:cNvPr>
          <p:cNvSpPr/>
          <p:nvPr/>
        </p:nvSpPr>
        <p:spPr>
          <a:xfrm rot="12997000">
            <a:off x="6034730" y="498073"/>
            <a:ext cx="344556" cy="3203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FE19755D-54F8-492E-82B2-B3529BC6BA31}"/>
              </a:ext>
            </a:extLst>
          </p:cNvPr>
          <p:cNvSpPr/>
          <p:nvPr/>
        </p:nvSpPr>
        <p:spPr>
          <a:xfrm rot="15325874">
            <a:off x="6588423" y="3368660"/>
            <a:ext cx="344556" cy="1631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83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/>
      <p:bldP spid="21" grpId="0"/>
      <p:bldP spid="24" grpId="0" animBg="1"/>
      <p:bldP spid="27" grpId="0"/>
      <p:bldP spid="28" grpId="0"/>
      <p:bldP spid="32" grpId="0"/>
      <p:bldP spid="33" grpId="0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D438371-A37F-43CB-8166-3E9115593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274870" y="-114297"/>
            <a:ext cx="1853969" cy="926985"/>
          </a:xfrm>
          <a:custGeom>
            <a:avLst/>
            <a:gdLst>
              <a:gd name="connsiteX0" fmla="*/ 958943 w 1853969"/>
              <a:gd name="connsiteY0" fmla="*/ 1614 h 926985"/>
              <a:gd name="connsiteX1" fmla="*/ 1852355 w 1853969"/>
              <a:gd name="connsiteY1" fmla="*/ 895026 h 926985"/>
              <a:gd name="connsiteX2" fmla="*/ 1853969 w 1853969"/>
              <a:gd name="connsiteY2" fmla="*/ 926985 h 926985"/>
              <a:gd name="connsiteX3" fmla="*/ 1390476 w 1853969"/>
              <a:gd name="connsiteY3" fmla="*/ 926985 h 926985"/>
              <a:gd name="connsiteX4" fmla="*/ 926984 w 1853969"/>
              <a:gd name="connsiteY4" fmla="*/ 463493 h 926985"/>
              <a:gd name="connsiteX5" fmla="*/ 463493 w 1853969"/>
              <a:gd name="connsiteY5" fmla="*/ 926985 h 926985"/>
              <a:gd name="connsiteX6" fmla="*/ 0 w 1853969"/>
              <a:gd name="connsiteY6" fmla="*/ 926985 h 926985"/>
              <a:gd name="connsiteX7" fmla="*/ 926985 w 1853969"/>
              <a:gd name="connsiteY7" fmla="*/ 0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969" h="926985">
                <a:moveTo>
                  <a:pt x="958943" y="1614"/>
                </a:moveTo>
                <a:lnTo>
                  <a:pt x="1852355" y="895026"/>
                </a:lnTo>
                <a:lnTo>
                  <a:pt x="1853969" y="926985"/>
                </a:lnTo>
                <a:lnTo>
                  <a:pt x="1390476" y="926985"/>
                </a:lnTo>
                <a:cubicBezTo>
                  <a:pt x="1390476" y="671005"/>
                  <a:pt x="1182964" y="463493"/>
                  <a:pt x="926984" y="463493"/>
                </a:cubicBezTo>
                <a:cubicBezTo>
                  <a:pt x="671005" y="463493"/>
                  <a:pt x="463493" y="671005"/>
                  <a:pt x="463493" y="926985"/>
                </a:cubicBezTo>
                <a:lnTo>
                  <a:pt x="0" y="926985"/>
                </a:lnTo>
                <a:cubicBezTo>
                  <a:pt x="0" y="415026"/>
                  <a:pt x="415025" y="0"/>
                  <a:pt x="9269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E18936-8FC4-4357-B2D0-AEEAFF4D7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68027" y="-45404"/>
            <a:ext cx="107098" cy="466589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F94A42-720D-4B81-8D24-E4A974DE0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87001" y="935623"/>
            <a:ext cx="107098" cy="466589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5EB72A-E1B0-4CE0-BB0D-BEFCDF8EF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15857" y="-131277"/>
            <a:ext cx="1853969" cy="1042921"/>
          </a:xfrm>
          <a:custGeom>
            <a:avLst/>
            <a:gdLst>
              <a:gd name="connsiteX0" fmla="*/ 959154 w 1853969"/>
              <a:gd name="connsiteY0" fmla="*/ 1828 h 1042921"/>
              <a:gd name="connsiteX1" fmla="*/ 1842210 w 1853969"/>
              <a:gd name="connsiteY1" fmla="*/ 884883 h 1042921"/>
              <a:gd name="connsiteX2" fmla="*/ 1849183 w 1853969"/>
              <a:gd name="connsiteY2" fmla="*/ 936288 h 1042921"/>
              <a:gd name="connsiteX3" fmla="*/ 1853969 w 1853969"/>
              <a:gd name="connsiteY3" fmla="*/ 1042921 h 1042921"/>
              <a:gd name="connsiteX4" fmla="*/ 1390476 w 1853969"/>
              <a:gd name="connsiteY4" fmla="*/ 1042921 h 1042921"/>
              <a:gd name="connsiteX5" fmla="*/ 926984 w 1853969"/>
              <a:gd name="connsiteY5" fmla="*/ 521461 h 1042921"/>
              <a:gd name="connsiteX6" fmla="*/ 463493 w 1853969"/>
              <a:gd name="connsiteY6" fmla="*/ 1042921 h 1042921"/>
              <a:gd name="connsiteX7" fmla="*/ 0 w 1853969"/>
              <a:gd name="connsiteY7" fmla="*/ 1042921 h 1042921"/>
              <a:gd name="connsiteX8" fmla="*/ 926985 w 1853969"/>
              <a:gd name="connsiteY8" fmla="*/ 0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3969" h="1042921">
                <a:moveTo>
                  <a:pt x="959154" y="1828"/>
                </a:moveTo>
                <a:lnTo>
                  <a:pt x="1842210" y="884883"/>
                </a:lnTo>
                <a:lnTo>
                  <a:pt x="1849183" y="936288"/>
                </a:lnTo>
                <a:cubicBezTo>
                  <a:pt x="1852348" y="971348"/>
                  <a:pt x="1853969" y="1006922"/>
                  <a:pt x="1853969" y="1042921"/>
                </a:cubicBezTo>
                <a:lnTo>
                  <a:pt x="1390476" y="1042921"/>
                </a:lnTo>
                <a:cubicBezTo>
                  <a:pt x="1390476" y="754927"/>
                  <a:pt x="1182964" y="521461"/>
                  <a:pt x="926984" y="521461"/>
                </a:cubicBezTo>
                <a:cubicBezTo>
                  <a:pt x="671005" y="521461"/>
                  <a:pt x="463493" y="754927"/>
                  <a:pt x="463493" y="1042921"/>
                </a:cubicBezTo>
                <a:lnTo>
                  <a:pt x="0" y="1042921"/>
                </a:lnTo>
                <a:cubicBezTo>
                  <a:pt x="0" y="466932"/>
                  <a:pt x="415025" y="0"/>
                  <a:pt x="926985" y="0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2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D9FE19-3EE9-41F7-8054-F2C86DBEB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908" y="472902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7EF0A0-9237-4001-884B-9E0F5ECE4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62595" y="3429000"/>
            <a:ext cx="2679292" cy="2525894"/>
            <a:chOff x="9469123" y="4029759"/>
            <a:chExt cx="2679292" cy="252589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49490B2-2AF9-4660-9B40-248A345D9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9988415" y="4029759"/>
              <a:ext cx="2160000" cy="252589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508000" dist="203200" dir="7320000">
                <a:schemeClr val="accent1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64A160-6ADA-4260-92B9-9BD8B6681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009123" y="3693413"/>
              <a:ext cx="1080000" cy="216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54BFE9-D2A9-4949-97B1-0BB1F43A1EF0}"/>
              </a:ext>
            </a:extLst>
          </p:cNvPr>
          <p:cNvSpPr/>
          <p:nvPr/>
        </p:nvSpPr>
        <p:spPr>
          <a:xfrm>
            <a:off x="4870176" y="1466147"/>
            <a:ext cx="3370113" cy="47529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Najraje je piškote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006CFD-A88D-4495-B526-FE1E56E0AAE0}"/>
              </a:ext>
            </a:extLst>
          </p:cNvPr>
          <p:cNvCxnSpPr>
            <a:cxnSpLocks/>
          </p:cNvCxnSpPr>
          <p:nvPr/>
        </p:nvCxnSpPr>
        <p:spPr>
          <a:xfrm flipH="1">
            <a:off x="4452730" y="1994452"/>
            <a:ext cx="2060717" cy="7089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C2BC40-0B3C-4646-851D-C89BBC8B4D19}"/>
              </a:ext>
            </a:extLst>
          </p:cNvPr>
          <p:cNvCxnSpPr>
            <a:cxnSpLocks/>
          </p:cNvCxnSpPr>
          <p:nvPr/>
        </p:nvCxnSpPr>
        <p:spPr>
          <a:xfrm>
            <a:off x="6592958" y="1994450"/>
            <a:ext cx="1689650" cy="7354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724B767-C98B-4CA7-AF49-5AA66211DAFD}"/>
              </a:ext>
            </a:extLst>
          </p:cNvPr>
          <p:cNvSpPr txBox="1"/>
          <p:nvPr/>
        </p:nvSpPr>
        <p:spPr>
          <a:xfrm rot="20351198">
            <a:off x="4449024" y="2217918"/>
            <a:ext cx="67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354CB2-3284-42BE-8920-241E41B5FCB9}"/>
              </a:ext>
            </a:extLst>
          </p:cNvPr>
          <p:cNvSpPr txBox="1"/>
          <p:nvPr/>
        </p:nvSpPr>
        <p:spPr>
          <a:xfrm rot="1433028">
            <a:off x="7424556" y="2207945"/>
            <a:ext cx="104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graphicFrame>
        <p:nvGraphicFramePr>
          <p:cNvPr id="24" name="Table 45">
            <a:extLst>
              <a:ext uri="{FF2B5EF4-FFF2-40B4-BE49-F238E27FC236}">
                <a16:creationId xmlns:a16="http://schemas.microsoft.com/office/drawing/2014/main" id="{18AAB586-5911-41D8-BE77-86C60B879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41879"/>
              </p:ext>
            </p:extLst>
          </p:nvPr>
        </p:nvGraphicFramePr>
        <p:xfrm>
          <a:off x="7414590" y="2800257"/>
          <a:ext cx="201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613454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4AABC08-D55E-4315-832C-3E490CD91E91}"/>
              </a:ext>
            </a:extLst>
          </p:cNvPr>
          <p:cNvSpPr/>
          <p:nvPr/>
        </p:nvSpPr>
        <p:spPr>
          <a:xfrm>
            <a:off x="2650437" y="2758234"/>
            <a:ext cx="3370113" cy="47529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Starost &lt; 12.5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AB0A1A0-9321-477A-83EE-B227CCB4093B}"/>
              </a:ext>
            </a:extLst>
          </p:cNvPr>
          <p:cNvCxnSpPr>
            <a:cxnSpLocks/>
          </p:cNvCxnSpPr>
          <p:nvPr/>
        </p:nvCxnSpPr>
        <p:spPr>
          <a:xfrm flipH="1">
            <a:off x="3379306" y="3286539"/>
            <a:ext cx="914402" cy="543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55E4475-F91F-4695-814A-0141FE231BCE}"/>
              </a:ext>
            </a:extLst>
          </p:cNvPr>
          <p:cNvCxnSpPr>
            <a:cxnSpLocks/>
          </p:cNvCxnSpPr>
          <p:nvPr/>
        </p:nvCxnSpPr>
        <p:spPr>
          <a:xfrm>
            <a:off x="4373219" y="3286537"/>
            <a:ext cx="927653" cy="5565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3EB5CE5-F784-416F-90B9-2FB2A605BF50}"/>
              </a:ext>
            </a:extLst>
          </p:cNvPr>
          <p:cNvSpPr txBox="1"/>
          <p:nvPr/>
        </p:nvSpPr>
        <p:spPr>
          <a:xfrm rot="19760984">
            <a:off x="3276206" y="3350980"/>
            <a:ext cx="67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194311-9436-46C1-B908-F7A7B7B877E6}"/>
              </a:ext>
            </a:extLst>
          </p:cNvPr>
          <p:cNvSpPr txBox="1"/>
          <p:nvPr/>
        </p:nvSpPr>
        <p:spPr>
          <a:xfrm rot="1914288">
            <a:off x="4727740" y="3433771"/>
            <a:ext cx="104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graphicFrame>
        <p:nvGraphicFramePr>
          <p:cNvPr id="30" name="Table 45">
            <a:extLst>
              <a:ext uri="{FF2B5EF4-FFF2-40B4-BE49-F238E27FC236}">
                <a16:creationId xmlns:a16="http://schemas.microsoft.com/office/drawing/2014/main" id="{43F007CE-62DB-49B2-9A98-500BF2790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00279"/>
              </p:ext>
            </p:extLst>
          </p:nvPr>
        </p:nvGraphicFramePr>
        <p:xfrm>
          <a:off x="2199864" y="3913441"/>
          <a:ext cx="202758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791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13791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560886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graphicFrame>
        <p:nvGraphicFramePr>
          <p:cNvPr id="31" name="Table 45">
            <a:extLst>
              <a:ext uri="{FF2B5EF4-FFF2-40B4-BE49-F238E27FC236}">
                <a16:creationId xmlns:a16="http://schemas.microsoft.com/office/drawing/2014/main" id="{2FDD5085-EBD1-4D90-A8B9-D0B7FFB5E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23609"/>
              </p:ext>
            </p:extLst>
          </p:nvPr>
        </p:nvGraphicFramePr>
        <p:xfrm>
          <a:off x="4412973" y="3920065"/>
          <a:ext cx="201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613454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graphicFrame>
        <p:nvGraphicFramePr>
          <p:cNvPr id="32" name="Table 45">
            <a:extLst>
              <a:ext uri="{FF2B5EF4-FFF2-40B4-BE49-F238E27FC236}">
                <a16:creationId xmlns:a16="http://schemas.microsoft.com/office/drawing/2014/main" id="{DABB7982-0425-452E-B3E9-D14BD2C8A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72885"/>
              </p:ext>
            </p:extLst>
          </p:nvPr>
        </p:nvGraphicFramePr>
        <p:xfrm>
          <a:off x="7262189" y="2793632"/>
          <a:ext cx="226612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123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</a:tblGrid>
              <a:tr h="613454">
                <a:tc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Ni 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</a:tbl>
          </a:graphicData>
        </a:graphic>
      </p:graphicFrame>
      <p:graphicFrame>
        <p:nvGraphicFramePr>
          <p:cNvPr id="33" name="Table 45">
            <a:extLst>
              <a:ext uri="{FF2B5EF4-FFF2-40B4-BE49-F238E27FC236}">
                <a16:creationId xmlns:a16="http://schemas.microsoft.com/office/drawing/2014/main" id="{FA73B7CE-9C0C-44FD-A5AD-A5886939C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610083"/>
              </p:ext>
            </p:extLst>
          </p:nvPr>
        </p:nvGraphicFramePr>
        <p:xfrm>
          <a:off x="2092619" y="3900494"/>
          <a:ext cx="216673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733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</a:tblGrid>
              <a:tr h="560886">
                <a:tc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Ni 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</a:tbl>
          </a:graphicData>
        </a:graphic>
      </p:graphicFrame>
      <p:graphicFrame>
        <p:nvGraphicFramePr>
          <p:cNvPr id="34" name="Table 45">
            <a:extLst>
              <a:ext uri="{FF2B5EF4-FFF2-40B4-BE49-F238E27FC236}">
                <a16:creationId xmlns:a16="http://schemas.microsoft.com/office/drawing/2014/main" id="{5D84DA03-4654-4667-9501-97FF32C0B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33382"/>
              </p:ext>
            </p:extLst>
          </p:nvPr>
        </p:nvGraphicFramePr>
        <p:xfrm>
          <a:off x="4417560" y="3921186"/>
          <a:ext cx="201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</a:tblGrid>
              <a:tr h="613454">
                <a:tc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</a:tbl>
          </a:graphicData>
        </a:graphic>
      </p:graphicFrame>
      <p:graphicFrame>
        <p:nvGraphicFramePr>
          <p:cNvPr id="37" name="Table 2">
            <a:extLst>
              <a:ext uri="{FF2B5EF4-FFF2-40B4-BE49-F238E27FC236}">
                <a16:creationId xmlns:a16="http://schemas.microsoft.com/office/drawing/2014/main" id="{F22339D2-2E57-406B-8957-C5E929074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618288"/>
              </p:ext>
            </p:extLst>
          </p:nvPr>
        </p:nvGraphicFramePr>
        <p:xfrm>
          <a:off x="145772" y="318052"/>
          <a:ext cx="4227445" cy="11766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62680">
                  <a:extLst>
                    <a:ext uri="{9D8B030D-6E8A-4147-A177-3AD203B41FA5}">
                      <a16:colId xmlns:a16="http://schemas.microsoft.com/office/drawing/2014/main" val="1608032244"/>
                    </a:ext>
                  </a:extLst>
                </a:gridCol>
                <a:gridCol w="1239852">
                  <a:extLst>
                    <a:ext uri="{9D8B030D-6E8A-4147-A177-3AD203B41FA5}">
                      <a16:colId xmlns:a16="http://schemas.microsoft.com/office/drawing/2014/main" val="626799585"/>
                    </a:ext>
                  </a:extLst>
                </a:gridCol>
                <a:gridCol w="1224913">
                  <a:extLst>
                    <a:ext uri="{9D8B030D-6E8A-4147-A177-3AD203B41FA5}">
                      <a16:colId xmlns:a16="http://schemas.microsoft.com/office/drawing/2014/main" val="2722102608"/>
                    </a:ext>
                  </a:extLst>
                </a:gridCol>
              </a:tblGrid>
              <a:tr h="810843">
                <a:tc>
                  <a:txBody>
                    <a:bodyPr/>
                    <a:lstStyle/>
                    <a:p>
                      <a:pPr algn="ctr"/>
                      <a:r>
                        <a:rPr lang="sl-SI" sz="1800" b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Obožuje kolesarjenje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Najraje je piškote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Starost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940725"/>
                  </a:ext>
                </a:extLst>
              </a:tr>
              <a:tr h="328843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79545"/>
                  </a:ext>
                </a:extLst>
              </a:tr>
            </a:tbl>
          </a:graphicData>
        </a:graphic>
      </p:graphicFrame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F845179B-F487-439D-80D6-60422B9BEA86}"/>
              </a:ext>
            </a:extLst>
          </p:cNvPr>
          <p:cNvSpPr/>
          <p:nvPr/>
        </p:nvSpPr>
        <p:spPr>
          <a:xfrm rot="19955596">
            <a:off x="993913" y="1736035"/>
            <a:ext cx="702365" cy="12589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FC579BF6-AC60-4861-BB64-30D6D74EE853}"/>
              </a:ext>
            </a:extLst>
          </p:cNvPr>
          <p:cNvSpPr/>
          <p:nvPr/>
        </p:nvSpPr>
        <p:spPr>
          <a:xfrm rot="3108907">
            <a:off x="9051235" y="4784035"/>
            <a:ext cx="1404731" cy="6758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FB311F-F710-44D3-B827-59600B5A4815}"/>
              </a:ext>
            </a:extLst>
          </p:cNvPr>
          <p:cNvSpPr txBox="1"/>
          <p:nvPr/>
        </p:nvSpPr>
        <p:spPr>
          <a:xfrm>
            <a:off x="4969565" y="567279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Oboževalec/ka Vojne zvezd</a:t>
            </a:r>
          </a:p>
        </p:txBody>
      </p:sp>
    </p:spTree>
    <p:extLst>
      <p:ext uri="{BB962C8B-B14F-4D97-AF65-F5344CB8AC3E}">
        <p14:creationId xmlns:p14="http://schemas.microsoft.com/office/powerpoint/2010/main" val="7812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879A-B056-F344-BDA5-2330B6B7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>
                <a:latin typeface="Bookman Old Style" panose="02050604050505020204" pitchFamily="18" charset="0"/>
              </a:rPr>
              <a:t>Regresijska odločitvena drevesa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C5077-24BA-6C41-9883-ED6E8E522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dirty="0"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Končne napovedi so realna števila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dirty="0"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Primer: Učenje pred izpitom</a:t>
            </a:r>
            <a:endParaRPr lang="sl-SI" dirty="0">
              <a:latin typeface="Bookman Old Style" panose="0205060405050502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77DE4B-404B-BD4E-AD85-8027411AF2C4}"/>
              </a:ext>
            </a:extLst>
          </p:cNvPr>
          <p:cNvSpPr/>
          <p:nvPr/>
        </p:nvSpPr>
        <p:spPr>
          <a:xfrm>
            <a:off x="8191652" y="1125058"/>
            <a:ext cx="2064774" cy="9881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latin typeface="Bookman Old Style" panose="02050604050505020204" pitchFamily="18" charset="0"/>
              </a:rPr>
              <a:t>Število dni &lt; 8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B5CB1B-A6E1-A442-A318-4B5D71C0D271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9954047" y="1968489"/>
            <a:ext cx="812588" cy="588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304284-1060-2549-A974-E42F20D2EB54}"/>
              </a:ext>
            </a:extLst>
          </p:cNvPr>
          <p:cNvSpPr txBox="1"/>
          <p:nvPr/>
        </p:nvSpPr>
        <p:spPr>
          <a:xfrm rot="2077023">
            <a:off x="10090774" y="201316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AC9D8B-B8E7-5741-8B07-F9654E5D8DA1}"/>
              </a:ext>
            </a:extLst>
          </p:cNvPr>
          <p:cNvSpPr/>
          <p:nvPr/>
        </p:nvSpPr>
        <p:spPr>
          <a:xfrm>
            <a:off x="6818166" y="2650245"/>
            <a:ext cx="2064774" cy="98814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Bookman Old Style" panose="02050604050505020204" pitchFamily="18" charset="0"/>
              </a:rPr>
              <a:t>Težavnost &gt; 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29C755-F0ED-0F4D-A907-83EBB7CB57A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836916" y="1968489"/>
            <a:ext cx="657115" cy="567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C79BF01-EA69-4F48-AF52-7832A4BCA7B6}"/>
              </a:ext>
            </a:extLst>
          </p:cNvPr>
          <p:cNvSpPr txBox="1"/>
          <p:nvPr/>
        </p:nvSpPr>
        <p:spPr>
          <a:xfrm rot="19071583">
            <a:off x="7675526" y="201544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8B668C-5B44-7E44-86A9-6CE534589117}"/>
              </a:ext>
            </a:extLst>
          </p:cNvPr>
          <p:cNvCxnSpPr>
            <a:cxnSpLocks/>
          </p:cNvCxnSpPr>
          <p:nvPr/>
        </p:nvCxnSpPr>
        <p:spPr>
          <a:xfrm flipH="1">
            <a:off x="7074916" y="3676734"/>
            <a:ext cx="657115" cy="567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A75C58-4E47-6641-862D-A4EA79597D86}"/>
              </a:ext>
            </a:extLst>
          </p:cNvPr>
          <p:cNvSpPr txBox="1"/>
          <p:nvPr/>
        </p:nvSpPr>
        <p:spPr>
          <a:xfrm rot="19071583">
            <a:off x="6913526" y="372368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71DAFE-9849-DA43-AA7E-47A5194D94BE}"/>
              </a:ext>
            </a:extLst>
          </p:cNvPr>
          <p:cNvCxnSpPr>
            <a:cxnSpLocks/>
          </p:cNvCxnSpPr>
          <p:nvPr/>
        </p:nvCxnSpPr>
        <p:spPr>
          <a:xfrm>
            <a:off x="8004692" y="3676734"/>
            <a:ext cx="812588" cy="588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9D6F85-FA6A-8446-AB01-ABCFB3955B49}"/>
              </a:ext>
            </a:extLst>
          </p:cNvPr>
          <p:cNvSpPr txBox="1"/>
          <p:nvPr/>
        </p:nvSpPr>
        <p:spPr>
          <a:xfrm rot="2077023">
            <a:off x="8141419" y="372141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0546F5-ADF6-3A4B-9AF8-6A72CC1FE2FE}"/>
              </a:ext>
            </a:extLst>
          </p:cNvPr>
          <p:cNvSpPr/>
          <p:nvPr/>
        </p:nvSpPr>
        <p:spPr>
          <a:xfrm>
            <a:off x="5119221" y="4104904"/>
            <a:ext cx="2064774" cy="98814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Bookman Old Style" panose="02050604050505020204" pitchFamily="18" charset="0"/>
              </a:rPr>
              <a:t>Število dni &lt; 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655A28-ADB0-7747-85E8-817B641395EC}"/>
              </a:ext>
            </a:extLst>
          </p:cNvPr>
          <p:cNvCxnSpPr>
            <a:cxnSpLocks/>
          </p:cNvCxnSpPr>
          <p:nvPr/>
        </p:nvCxnSpPr>
        <p:spPr>
          <a:xfrm flipH="1">
            <a:off x="5357767" y="5209719"/>
            <a:ext cx="657115" cy="567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535C5BC-D53D-0247-9D25-52E04E41935C}"/>
              </a:ext>
            </a:extLst>
          </p:cNvPr>
          <p:cNvSpPr txBox="1"/>
          <p:nvPr/>
        </p:nvSpPr>
        <p:spPr>
          <a:xfrm rot="19071583">
            <a:off x="5196377" y="525667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F7C97E8-81BE-114E-99D6-0C193607129F}"/>
              </a:ext>
            </a:extLst>
          </p:cNvPr>
          <p:cNvCxnSpPr>
            <a:cxnSpLocks/>
          </p:cNvCxnSpPr>
          <p:nvPr/>
        </p:nvCxnSpPr>
        <p:spPr>
          <a:xfrm>
            <a:off x="6287543" y="5209719"/>
            <a:ext cx="812588" cy="588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7E9840C-195A-6B48-A202-042B08BB08CC}"/>
              </a:ext>
            </a:extLst>
          </p:cNvPr>
          <p:cNvSpPr txBox="1"/>
          <p:nvPr/>
        </p:nvSpPr>
        <p:spPr>
          <a:xfrm rot="2077023">
            <a:off x="6424270" y="525439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57ACFB-6B19-1548-A6F0-EE2D5C1B0EF7}"/>
              </a:ext>
            </a:extLst>
          </p:cNvPr>
          <p:cNvSpPr/>
          <p:nvPr/>
        </p:nvSpPr>
        <p:spPr>
          <a:xfrm>
            <a:off x="4443929" y="5829659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4 ure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7D89500-E4C5-D04F-9067-5C70F82DBCAC}"/>
              </a:ext>
            </a:extLst>
          </p:cNvPr>
          <p:cNvSpPr/>
          <p:nvPr/>
        </p:nvSpPr>
        <p:spPr>
          <a:xfrm>
            <a:off x="6645492" y="5829481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1,5 ure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B1FE61E-1896-8243-A4D5-2897E2534516}"/>
              </a:ext>
            </a:extLst>
          </p:cNvPr>
          <p:cNvSpPr/>
          <p:nvPr/>
        </p:nvSpPr>
        <p:spPr>
          <a:xfrm>
            <a:off x="8757198" y="4120617"/>
            <a:ext cx="2064774" cy="98814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Bookman Old Style" panose="02050604050505020204" pitchFamily="18" charset="0"/>
              </a:rPr>
              <a:t>Število dni &lt; 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EDB1B4E-28DA-0345-BEF6-0C6768536822}"/>
              </a:ext>
            </a:extLst>
          </p:cNvPr>
          <p:cNvCxnSpPr>
            <a:cxnSpLocks/>
          </p:cNvCxnSpPr>
          <p:nvPr/>
        </p:nvCxnSpPr>
        <p:spPr>
          <a:xfrm flipH="1">
            <a:off x="8995744" y="5225432"/>
            <a:ext cx="657115" cy="567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35D1458-9E81-584F-A25C-40C0180C887D}"/>
              </a:ext>
            </a:extLst>
          </p:cNvPr>
          <p:cNvSpPr txBox="1"/>
          <p:nvPr/>
        </p:nvSpPr>
        <p:spPr>
          <a:xfrm rot="19071583">
            <a:off x="8834354" y="527238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5A8868-4118-104E-AD0C-02D68133CF03}"/>
              </a:ext>
            </a:extLst>
          </p:cNvPr>
          <p:cNvCxnSpPr>
            <a:cxnSpLocks/>
          </p:cNvCxnSpPr>
          <p:nvPr/>
        </p:nvCxnSpPr>
        <p:spPr>
          <a:xfrm>
            <a:off x="9925520" y="5225432"/>
            <a:ext cx="812588" cy="588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742D9C4-8391-954E-9F7D-A05F9638B352}"/>
              </a:ext>
            </a:extLst>
          </p:cNvPr>
          <p:cNvSpPr txBox="1"/>
          <p:nvPr/>
        </p:nvSpPr>
        <p:spPr>
          <a:xfrm rot="2077023">
            <a:off x="10062247" y="527011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79968B0-169E-B24F-A0CC-A1AFAB05DC77}"/>
              </a:ext>
            </a:extLst>
          </p:cNvPr>
          <p:cNvSpPr/>
          <p:nvPr/>
        </p:nvSpPr>
        <p:spPr>
          <a:xfrm>
            <a:off x="8386430" y="5831545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3,5 ure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AA6D4D-A72F-4643-8E35-C058CBAA0E15}"/>
              </a:ext>
            </a:extLst>
          </p:cNvPr>
          <p:cNvSpPr/>
          <p:nvPr/>
        </p:nvSpPr>
        <p:spPr>
          <a:xfrm>
            <a:off x="10283469" y="5845194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0 ur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BCDEED6-D7B7-0944-84C9-D4C58EFDCCF7}"/>
              </a:ext>
            </a:extLst>
          </p:cNvPr>
          <p:cNvSpPr/>
          <p:nvPr/>
        </p:nvSpPr>
        <p:spPr>
          <a:xfrm>
            <a:off x="10256426" y="2643720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0 ur</a:t>
            </a:r>
          </a:p>
        </p:txBody>
      </p:sp>
    </p:spTree>
    <p:extLst>
      <p:ext uri="{BB962C8B-B14F-4D97-AF65-F5344CB8AC3E}">
        <p14:creationId xmlns:p14="http://schemas.microsoft.com/office/powerpoint/2010/main" val="1146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1" grpId="0"/>
      <p:bldP spid="13" grpId="0"/>
      <p:bldP spid="15" grpId="0"/>
      <p:bldP spid="24" grpId="0" animBg="1"/>
      <p:bldP spid="26" grpId="0"/>
      <p:bldP spid="28" grpId="0"/>
      <p:bldP spid="29" grpId="0" animBg="1"/>
      <p:bldP spid="30" grpId="0" animBg="1"/>
      <p:bldP spid="31" grpId="0" animBg="1"/>
      <p:bldP spid="33" grpId="0"/>
      <p:bldP spid="35" grpId="0"/>
      <p:bldP spid="36" grpId="0" animBg="1"/>
      <p:bldP spid="37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C40701-98E0-6C47-972F-F1B47B533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04572"/>
              </p:ext>
            </p:extLst>
          </p:nvPr>
        </p:nvGraphicFramePr>
        <p:xfrm>
          <a:off x="165813" y="1279211"/>
          <a:ext cx="5065797" cy="425778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8561">
                  <a:extLst>
                    <a:ext uri="{9D8B030D-6E8A-4147-A177-3AD203B41FA5}">
                      <a16:colId xmlns:a16="http://schemas.microsoft.com/office/drawing/2014/main" val="626799585"/>
                    </a:ext>
                  </a:extLst>
                </a:gridCol>
                <a:gridCol w="1361953">
                  <a:extLst>
                    <a:ext uri="{9D8B030D-6E8A-4147-A177-3AD203B41FA5}">
                      <a16:colId xmlns:a16="http://schemas.microsoft.com/office/drawing/2014/main" val="2722102608"/>
                    </a:ext>
                  </a:extLst>
                </a:gridCol>
                <a:gridCol w="2325283">
                  <a:extLst>
                    <a:ext uri="{9D8B030D-6E8A-4147-A177-3AD203B41FA5}">
                      <a16:colId xmlns:a16="http://schemas.microsoft.com/office/drawing/2014/main" val="3220412360"/>
                    </a:ext>
                  </a:extLst>
                </a:gridCol>
              </a:tblGrid>
              <a:tr h="752585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Število</a:t>
                      </a:r>
                      <a:r>
                        <a:rPr lang="en-GB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GB" b="1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dni</a:t>
                      </a:r>
                      <a:r>
                        <a:rPr lang="en-GB" b="1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do </a:t>
                      </a:r>
                      <a:r>
                        <a:rPr lang="en-GB" b="1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izpita</a:t>
                      </a:r>
                      <a:endParaRPr lang="en-GB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Težavnost</a:t>
                      </a:r>
                      <a:endParaRPr lang="en-GB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Število ur učenja</a:t>
                      </a:r>
                      <a:endParaRPr lang="en-GB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940725"/>
                  </a:ext>
                </a:extLst>
              </a:tr>
              <a:tr h="332079"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en-SI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3,5</a:t>
                      </a:r>
                      <a:endParaRPr lang="en-SI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79545"/>
                  </a:ext>
                </a:extLst>
              </a:tr>
              <a:tr h="332079"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122811"/>
                  </a:ext>
                </a:extLst>
              </a:tr>
              <a:tr h="332079"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38531"/>
                  </a:ext>
                </a:extLst>
              </a:tr>
              <a:tr h="332079"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799191"/>
                  </a:ext>
                </a:extLst>
              </a:tr>
              <a:tr h="332079">
                <a:tc>
                  <a:txBody>
                    <a:bodyPr/>
                    <a:lstStyle/>
                    <a:p>
                      <a:pPr algn="ctr"/>
                      <a:r>
                        <a:rPr lang="en-SI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en-SI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en-SI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en-SI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266456"/>
                  </a:ext>
                </a:extLst>
              </a:tr>
              <a:tr h="332079"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161654"/>
                  </a:ext>
                </a:extLst>
              </a:tr>
              <a:tr h="332079"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334074"/>
                  </a:ext>
                </a:extLst>
              </a:tr>
              <a:tr h="332079"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045618"/>
                  </a:ext>
                </a:extLst>
              </a:tr>
              <a:tr h="332079"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713243"/>
                  </a:ext>
                </a:extLst>
              </a:tr>
              <a:tr h="332079">
                <a:tc>
                  <a:txBody>
                    <a:bodyPr/>
                    <a:lstStyle/>
                    <a:p>
                      <a:pPr algn="ctr"/>
                      <a:r>
                        <a:rPr lang="en-SI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  <a:endParaRPr lang="en-SI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en-SI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1,5</a:t>
                      </a:r>
                      <a:endParaRPr lang="en-SI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973062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7A7E5E5C-D204-2B44-9596-6C034FE68A2D}"/>
              </a:ext>
            </a:extLst>
          </p:cNvPr>
          <p:cNvSpPr/>
          <p:nvPr/>
        </p:nvSpPr>
        <p:spPr>
          <a:xfrm>
            <a:off x="8576702" y="991243"/>
            <a:ext cx="2064774" cy="9881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latin typeface="Bookman Old Style" panose="02050604050505020204" pitchFamily="18" charset="0"/>
              </a:rPr>
              <a:t>Število dni &lt; 8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2EF234B-2334-2D43-BEE8-0CE3F157E7CB}"/>
              </a:ext>
            </a:extLst>
          </p:cNvPr>
          <p:cNvCxnSpPr>
            <a:cxnSpLocks/>
            <a:stCxn id="3" idx="5"/>
          </p:cNvCxnSpPr>
          <p:nvPr/>
        </p:nvCxnSpPr>
        <p:spPr>
          <a:xfrm>
            <a:off x="10339097" y="1834674"/>
            <a:ext cx="812588" cy="588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D34CF3A-1D46-0444-A1F8-85CB950C363E}"/>
              </a:ext>
            </a:extLst>
          </p:cNvPr>
          <p:cNvSpPr txBox="1"/>
          <p:nvPr/>
        </p:nvSpPr>
        <p:spPr>
          <a:xfrm rot="2077023">
            <a:off x="10475824" y="187935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8C7651-2717-3247-96B3-6B4D70C82406}"/>
              </a:ext>
            </a:extLst>
          </p:cNvPr>
          <p:cNvSpPr/>
          <p:nvPr/>
        </p:nvSpPr>
        <p:spPr>
          <a:xfrm>
            <a:off x="7203216" y="2516430"/>
            <a:ext cx="2064774" cy="98814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Bookman Old Style" panose="02050604050505020204" pitchFamily="18" charset="0"/>
              </a:rPr>
              <a:t>Težavnost &gt; 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AC9B70-7DB5-9D46-8763-1A7F264F75E5}"/>
              </a:ext>
            </a:extLst>
          </p:cNvPr>
          <p:cNvCxnSpPr>
            <a:cxnSpLocks/>
            <a:stCxn id="3" idx="3"/>
          </p:cNvCxnSpPr>
          <p:nvPr/>
        </p:nvCxnSpPr>
        <p:spPr>
          <a:xfrm flipH="1">
            <a:off x="8221966" y="1834674"/>
            <a:ext cx="657115" cy="567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EB2B2A-61A7-6A4C-BF28-457A73656089}"/>
              </a:ext>
            </a:extLst>
          </p:cNvPr>
          <p:cNvSpPr txBox="1"/>
          <p:nvPr/>
        </p:nvSpPr>
        <p:spPr>
          <a:xfrm rot="19071583">
            <a:off x="8060576" y="188162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8C11EA-43EB-854A-83D9-9EE5E5092E3B}"/>
              </a:ext>
            </a:extLst>
          </p:cNvPr>
          <p:cNvCxnSpPr>
            <a:cxnSpLocks/>
          </p:cNvCxnSpPr>
          <p:nvPr/>
        </p:nvCxnSpPr>
        <p:spPr>
          <a:xfrm flipH="1">
            <a:off x="7459966" y="3542919"/>
            <a:ext cx="657115" cy="567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D10A678-97E3-F644-83F2-510DAE5BB99B}"/>
              </a:ext>
            </a:extLst>
          </p:cNvPr>
          <p:cNvSpPr txBox="1"/>
          <p:nvPr/>
        </p:nvSpPr>
        <p:spPr>
          <a:xfrm rot="19071583">
            <a:off x="7298576" y="358987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CA0807-D7F7-B042-826B-435E3B0B44E9}"/>
              </a:ext>
            </a:extLst>
          </p:cNvPr>
          <p:cNvCxnSpPr>
            <a:cxnSpLocks/>
          </p:cNvCxnSpPr>
          <p:nvPr/>
        </p:nvCxnSpPr>
        <p:spPr>
          <a:xfrm>
            <a:off x="8389742" y="3542919"/>
            <a:ext cx="812588" cy="588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D1747A1-6BD5-664A-B429-DF7BD3BBCDBD}"/>
              </a:ext>
            </a:extLst>
          </p:cNvPr>
          <p:cNvSpPr txBox="1"/>
          <p:nvPr/>
        </p:nvSpPr>
        <p:spPr>
          <a:xfrm rot="2077023">
            <a:off x="8526469" y="358759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50F774-BE51-9A43-A4FE-A195A013B1F3}"/>
              </a:ext>
            </a:extLst>
          </p:cNvPr>
          <p:cNvSpPr/>
          <p:nvPr/>
        </p:nvSpPr>
        <p:spPr>
          <a:xfrm>
            <a:off x="5504271" y="3971089"/>
            <a:ext cx="2064774" cy="98814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Bookman Old Style" panose="02050604050505020204" pitchFamily="18" charset="0"/>
              </a:rPr>
              <a:t>Število dni &lt; 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9ECC93-DCA3-B94A-9AAE-85E1F79991FD}"/>
              </a:ext>
            </a:extLst>
          </p:cNvPr>
          <p:cNvCxnSpPr>
            <a:cxnSpLocks/>
          </p:cNvCxnSpPr>
          <p:nvPr/>
        </p:nvCxnSpPr>
        <p:spPr>
          <a:xfrm flipH="1">
            <a:off x="5742817" y="5075904"/>
            <a:ext cx="657115" cy="567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92094B6-7488-D64C-88A3-1804843C1AC9}"/>
              </a:ext>
            </a:extLst>
          </p:cNvPr>
          <p:cNvSpPr txBox="1"/>
          <p:nvPr/>
        </p:nvSpPr>
        <p:spPr>
          <a:xfrm rot="19071583">
            <a:off x="5581427" y="512285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995B37-6D52-0C48-9D82-106D86F7E978}"/>
              </a:ext>
            </a:extLst>
          </p:cNvPr>
          <p:cNvCxnSpPr>
            <a:cxnSpLocks/>
          </p:cNvCxnSpPr>
          <p:nvPr/>
        </p:nvCxnSpPr>
        <p:spPr>
          <a:xfrm>
            <a:off x="6672593" y="5075904"/>
            <a:ext cx="812588" cy="588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1B989E-9C9E-E14E-A4C6-70F33A86F583}"/>
              </a:ext>
            </a:extLst>
          </p:cNvPr>
          <p:cNvSpPr txBox="1"/>
          <p:nvPr/>
        </p:nvSpPr>
        <p:spPr>
          <a:xfrm rot="2077023">
            <a:off x="6809320" y="512058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63A257-5FAF-5E4D-9C42-D17046E33CA4}"/>
              </a:ext>
            </a:extLst>
          </p:cNvPr>
          <p:cNvSpPr/>
          <p:nvPr/>
        </p:nvSpPr>
        <p:spPr>
          <a:xfrm>
            <a:off x="4825437" y="5711379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4 ure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E0B4E7-C561-E544-953F-DCF8B150FCFB}"/>
              </a:ext>
            </a:extLst>
          </p:cNvPr>
          <p:cNvSpPr/>
          <p:nvPr/>
        </p:nvSpPr>
        <p:spPr>
          <a:xfrm>
            <a:off x="7030542" y="5695666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1,5 ure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DA554D-7ADD-784F-B727-F40A2432DAAE}"/>
              </a:ext>
            </a:extLst>
          </p:cNvPr>
          <p:cNvSpPr/>
          <p:nvPr/>
        </p:nvSpPr>
        <p:spPr>
          <a:xfrm>
            <a:off x="9142248" y="3986802"/>
            <a:ext cx="2064774" cy="98814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Bookman Old Style" panose="02050604050505020204" pitchFamily="18" charset="0"/>
              </a:rPr>
              <a:t>Število dni &lt; 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A2D9C7-A196-8143-BA85-64782F6351F2}"/>
              </a:ext>
            </a:extLst>
          </p:cNvPr>
          <p:cNvCxnSpPr>
            <a:cxnSpLocks/>
          </p:cNvCxnSpPr>
          <p:nvPr/>
        </p:nvCxnSpPr>
        <p:spPr>
          <a:xfrm flipH="1">
            <a:off x="9380794" y="5091617"/>
            <a:ext cx="657115" cy="567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FEFF3D8-2A8C-0845-94DB-DC899A12A4A1}"/>
              </a:ext>
            </a:extLst>
          </p:cNvPr>
          <p:cNvSpPr txBox="1"/>
          <p:nvPr/>
        </p:nvSpPr>
        <p:spPr>
          <a:xfrm rot="19071583">
            <a:off x="9219404" y="513857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19851A-EF1F-7343-B38E-09201D89EEAD}"/>
              </a:ext>
            </a:extLst>
          </p:cNvPr>
          <p:cNvCxnSpPr>
            <a:cxnSpLocks/>
          </p:cNvCxnSpPr>
          <p:nvPr/>
        </p:nvCxnSpPr>
        <p:spPr>
          <a:xfrm>
            <a:off x="10310570" y="5091617"/>
            <a:ext cx="812588" cy="588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A1D3593-6F80-2545-AA29-7B6A0E0D6F66}"/>
              </a:ext>
            </a:extLst>
          </p:cNvPr>
          <p:cNvSpPr txBox="1"/>
          <p:nvPr/>
        </p:nvSpPr>
        <p:spPr>
          <a:xfrm rot="2077023">
            <a:off x="10447297" y="5136295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38FD8BD-4D5B-F64B-A468-19B9BD59A7A8}"/>
              </a:ext>
            </a:extLst>
          </p:cNvPr>
          <p:cNvSpPr/>
          <p:nvPr/>
        </p:nvSpPr>
        <p:spPr>
          <a:xfrm>
            <a:off x="8576702" y="5733695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3,5 ure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D4918D4-B145-8E46-A37D-3BFC479A2FB9}"/>
              </a:ext>
            </a:extLst>
          </p:cNvPr>
          <p:cNvSpPr/>
          <p:nvPr/>
        </p:nvSpPr>
        <p:spPr>
          <a:xfrm>
            <a:off x="10668519" y="5711379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0 ur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3356964-1CF1-9640-8BBB-019E08051687}"/>
              </a:ext>
            </a:extLst>
          </p:cNvPr>
          <p:cNvSpPr/>
          <p:nvPr/>
        </p:nvSpPr>
        <p:spPr>
          <a:xfrm>
            <a:off x="10517478" y="2526722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0 ur</a:t>
            </a:r>
          </a:p>
        </p:txBody>
      </p:sp>
    </p:spTree>
    <p:extLst>
      <p:ext uri="{BB962C8B-B14F-4D97-AF65-F5344CB8AC3E}">
        <p14:creationId xmlns:p14="http://schemas.microsoft.com/office/powerpoint/2010/main" val="261700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5D721DC-27E2-764A-948C-AC43A06EC8ED}"/>
              </a:ext>
            </a:extLst>
          </p:cNvPr>
          <p:cNvSpPr/>
          <p:nvPr/>
        </p:nvSpPr>
        <p:spPr>
          <a:xfrm>
            <a:off x="5063613" y="194882"/>
            <a:ext cx="2064774" cy="9881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latin typeface="Bookman Old Style" panose="02050604050505020204" pitchFamily="18" charset="0"/>
              </a:rPr>
              <a:t>Število dni &lt;= 3,5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1285993-B3CA-1B40-BD34-69342C49C06D}"/>
              </a:ext>
            </a:extLst>
          </p:cNvPr>
          <p:cNvCxnSpPr>
            <a:cxnSpLocks/>
          </p:cNvCxnSpPr>
          <p:nvPr/>
        </p:nvCxnSpPr>
        <p:spPr>
          <a:xfrm>
            <a:off x="6899695" y="1100391"/>
            <a:ext cx="2046767" cy="5161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6C03381-2668-C440-87A5-7B277F75B660}"/>
              </a:ext>
            </a:extLst>
          </p:cNvPr>
          <p:cNvSpPr/>
          <p:nvPr/>
        </p:nvSpPr>
        <p:spPr>
          <a:xfrm>
            <a:off x="8191203" y="1676294"/>
            <a:ext cx="2064774" cy="98814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Bookman Old Style" panose="02050604050505020204" pitchFamily="18" charset="0"/>
              </a:rPr>
              <a:t>Težavnost &lt;= 2,5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27A9CD-FA9C-1440-AE7D-2A9F3539AA8F}"/>
              </a:ext>
            </a:extLst>
          </p:cNvPr>
          <p:cNvCxnSpPr>
            <a:cxnSpLocks/>
          </p:cNvCxnSpPr>
          <p:nvPr/>
        </p:nvCxnSpPr>
        <p:spPr>
          <a:xfrm flipH="1">
            <a:off x="1138129" y="2565417"/>
            <a:ext cx="1138777" cy="4828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AECE0F9-CF43-CE4D-BF98-2A86BFA6FB8B}"/>
              </a:ext>
            </a:extLst>
          </p:cNvPr>
          <p:cNvSpPr txBox="1"/>
          <p:nvPr/>
        </p:nvSpPr>
        <p:spPr>
          <a:xfrm rot="20743868">
            <a:off x="3546689" y="1038774"/>
            <a:ext cx="68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A82F01-6FC3-B440-B006-C1C33E9CBC59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3561225" y="2588548"/>
            <a:ext cx="216292" cy="4027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28CD73E-2B6F-D44E-A1A3-4DC7D1200957}"/>
              </a:ext>
            </a:extLst>
          </p:cNvPr>
          <p:cNvSpPr txBox="1"/>
          <p:nvPr/>
        </p:nvSpPr>
        <p:spPr>
          <a:xfrm rot="893543">
            <a:off x="7536125" y="998104"/>
            <a:ext cx="97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5283C7-42B4-9D49-A286-FC6558DCB6D0}"/>
              </a:ext>
            </a:extLst>
          </p:cNvPr>
          <p:cNvSpPr/>
          <p:nvPr/>
        </p:nvSpPr>
        <p:spPr>
          <a:xfrm>
            <a:off x="2745130" y="2991266"/>
            <a:ext cx="2064774" cy="98814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Bookman Old Style" panose="02050604050505020204" pitchFamily="18" charset="0"/>
              </a:rPr>
              <a:t>Število dni &lt;= 1,5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9CC2F5-CAD2-DA41-9CFA-D6C5731268DA}"/>
              </a:ext>
            </a:extLst>
          </p:cNvPr>
          <p:cNvCxnSpPr>
            <a:cxnSpLocks/>
          </p:cNvCxnSpPr>
          <p:nvPr/>
        </p:nvCxnSpPr>
        <p:spPr>
          <a:xfrm flipH="1">
            <a:off x="3173426" y="5347643"/>
            <a:ext cx="716922" cy="4747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7EAFA52-3ED5-C04F-A687-480B0E33857F}"/>
              </a:ext>
            </a:extLst>
          </p:cNvPr>
          <p:cNvSpPr txBox="1"/>
          <p:nvPr/>
        </p:nvSpPr>
        <p:spPr>
          <a:xfrm rot="20178193">
            <a:off x="1195318" y="2471100"/>
            <a:ext cx="6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E2E173-E43D-F64F-A738-7DE7CAD20C66}"/>
              </a:ext>
            </a:extLst>
          </p:cNvPr>
          <p:cNvCxnSpPr>
            <a:cxnSpLocks/>
          </p:cNvCxnSpPr>
          <p:nvPr/>
        </p:nvCxnSpPr>
        <p:spPr>
          <a:xfrm flipH="1">
            <a:off x="2211535" y="3949888"/>
            <a:ext cx="895856" cy="5445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3DDCA9-FA6D-5C44-9119-D9D6C22A5803}"/>
              </a:ext>
            </a:extLst>
          </p:cNvPr>
          <p:cNvSpPr txBox="1"/>
          <p:nvPr/>
        </p:nvSpPr>
        <p:spPr>
          <a:xfrm rot="1908688">
            <a:off x="8339406" y="5352301"/>
            <a:ext cx="97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D9AC42-884A-D948-A257-02AC71120BF3}"/>
              </a:ext>
            </a:extLst>
          </p:cNvPr>
          <p:cNvSpPr/>
          <p:nvPr/>
        </p:nvSpPr>
        <p:spPr>
          <a:xfrm>
            <a:off x="2464424" y="5884418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4 ure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2C5916-9565-AC43-AF3E-E32B7BBAD6C2}"/>
              </a:ext>
            </a:extLst>
          </p:cNvPr>
          <p:cNvSpPr/>
          <p:nvPr/>
        </p:nvSpPr>
        <p:spPr>
          <a:xfrm>
            <a:off x="10375037" y="3109825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1,5 ure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2B78C7-B8A9-BB48-8FA1-1A845961263C}"/>
              </a:ext>
            </a:extLst>
          </p:cNvPr>
          <p:cNvSpPr/>
          <p:nvPr/>
        </p:nvSpPr>
        <p:spPr>
          <a:xfrm>
            <a:off x="7382098" y="2989229"/>
            <a:ext cx="2064774" cy="98814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Bookman Old Style" panose="02050604050505020204" pitchFamily="18" charset="0"/>
              </a:rPr>
              <a:t>Število dni &lt;= 8,5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B3B9D3-A150-7D44-9BC4-9197CE991F03}"/>
              </a:ext>
            </a:extLst>
          </p:cNvPr>
          <p:cNvCxnSpPr>
            <a:cxnSpLocks/>
          </p:cNvCxnSpPr>
          <p:nvPr/>
        </p:nvCxnSpPr>
        <p:spPr>
          <a:xfrm flipH="1">
            <a:off x="8369909" y="2587301"/>
            <a:ext cx="300023" cy="4107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F7371A5-2E04-D84D-8740-1E296B8381C2}"/>
              </a:ext>
            </a:extLst>
          </p:cNvPr>
          <p:cNvSpPr txBox="1"/>
          <p:nvPr/>
        </p:nvSpPr>
        <p:spPr>
          <a:xfrm>
            <a:off x="6358678" y="5400359"/>
            <a:ext cx="6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5AD186D-2128-C34C-9A92-D421B067CD55}"/>
              </a:ext>
            </a:extLst>
          </p:cNvPr>
          <p:cNvCxnSpPr>
            <a:cxnSpLocks/>
          </p:cNvCxnSpPr>
          <p:nvPr/>
        </p:nvCxnSpPr>
        <p:spPr>
          <a:xfrm>
            <a:off x="10028389" y="2510959"/>
            <a:ext cx="971503" cy="5052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FEE58EB-A856-7D4E-B211-E0687C28C8E9}"/>
              </a:ext>
            </a:extLst>
          </p:cNvPr>
          <p:cNvSpPr txBox="1"/>
          <p:nvPr/>
        </p:nvSpPr>
        <p:spPr>
          <a:xfrm rot="1801041">
            <a:off x="9217619" y="3959224"/>
            <a:ext cx="97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78DD011-36F1-F944-B83D-5B72EA3B0BB9}"/>
              </a:ext>
            </a:extLst>
          </p:cNvPr>
          <p:cNvSpPr/>
          <p:nvPr/>
        </p:nvSpPr>
        <p:spPr>
          <a:xfrm>
            <a:off x="459295" y="3109825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3,5 ure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C96C83F-64EC-054A-820D-1A55D4D04740}"/>
              </a:ext>
            </a:extLst>
          </p:cNvPr>
          <p:cNvSpPr/>
          <p:nvPr/>
        </p:nvSpPr>
        <p:spPr>
          <a:xfrm>
            <a:off x="6253040" y="5884418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0 ur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2AB7D36-4A05-7141-98ED-407674F9F7D5}"/>
              </a:ext>
            </a:extLst>
          </p:cNvPr>
          <p:cNvSpPr/>
          <p:nvPr/>
        </p:nvSpPr>
        <p:spPr>
          <a:xfrm>
            <a:off x="9349555" y="4572887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0 ur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3294CA3-07BF-2E47-B452-F66F73CEBF53}"/>
              </a:ext>
            </a:extLst>
          </p:cNvPr>
          <p:cNvCxnSpPr>
            <a:cxnSpLocks/>
          </p:cNvCxnSpPr>
          <p:nvPr/>
        </p:nvCxnSpPr>
        <p:spPr>
          <a:xfrm flipH="1">
            <a:off x="3080141" y="1112145"/>
            <a:ext cx="2201453" cy="5043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289BB6B-56D2-5041-9D11-0F83B5C5B0E8}"/>
              </a:ext>
            </a:extLst>
          </p:cNvPr>
          <p:cNvSpPr/>
          <p:nvPr/>
        </p:nvSpPr>
        <p:spPr>
          <a:xfrm>
            <a:off x="1936023" y="1676295"/>
            <a:ext cx="2064774" cy="98814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Bookman Old Style" panose="02050604050505020204" pitchFamily="18" charset="0"/>
              </a:rPr>
              <a:t>Težavnost &lt;= 1,5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883CFAB-8D27-514A-A5F4-BDE5F7C70B39}"/>
              </a:ext>
            </a:extLst>
          </p:cNvPr>
          <p:cNvCxnSpPr>
            <a:cxnSpLocks/>
          </p:cNvCxnSpPr>
          <p:nvPr/>
        </p:nvCxnSpPr>
        <p:spPr>
          <a:xfrm>
            <a:off x="4221209" y="3973099"/>
            <a:ext cx="216292" cy="4027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02DAFE82-EAD2-CE4A-9229-16BEFCC6F19C}"/>
              </a:ext>
            </a:extLst>
          </p:cNvPr>
          <p:cNvSpPr/>
          <p:nvPr/>
        </p:nvSpPr>
        <p:spPr>
          <a:xfrm>
            <a:off x="3479794" y="4391730"/>
            <a:ext cx="2064774" cy="98814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Bookman Old Style" panose="02050604050505020204" pitchFamily="18" charset="0"/>
              </a:rPr>
              <a:t>Število dni &lt;= 2,5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22CAFBE-7887-1342-88F4-A2089BF81983}"/>
              </a:ext>
            </a:extLst>
          </p:cNvPr>
          <p:cNvSpPr/>
          <p:nvPr/>
        </p:nvSpPr>
        <p:spPr>
          <a:xfrm>
            <a:off x="6644131" y="4392803"/>
            <a:ext cx="2064774" cy="98814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Bookman Old Style" panose="02050604050505020204" pitchFamily="18" charset="0"/>
              </a:rPr>
              <a:t>Število dni &lt;= 6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6355FD2-AC3F-FD4C-B5F1-9514E501E9FB}"/>
              </a:ext>
            </a:extLst>
          </p:cNvPr>
          <p:cNvCxnSpPr>
            <a:cxnSpLocks/>
          </p:cNvCxnSpPr>
          <p:nvPr/>
        </p:nvCxnSpPr>
        <p:spPr>
          <a:xfrm flipH="1">
            <a:off x="7640853" y="3973099"/>
            <a:ext cx="300023" cy="4107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E636116-044F-1943-8F4E-EEC523739719}"/>
              </a:ext>
            </a:extLst>
          </p:cNvPr>
          <p:cNvCxnSpPr>
            <a:cxnSpLocks/>
          </p:cNvCxnSpPr>
          <p:nvPr/>
        </p:nvCxnSpPr>
        <p:spPr>
          <a:xfrm>
            <a:off x="8966323" y="3956942"/>
            <a:ext cx="1024971" cy="5445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5635C396-F7DC-CA43-82F1-9A3E13955B7D}"/>
              </a:ext>
            </a:extLst>
          </p:cNvPr>
          <p:cNvSpPr/>
          <p:nvPr/>
        </p:nvSpPr>
        <p:spPr>
          <a:xfrm>
            <a:off x="8369909" y="5884418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0 ur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BB3CC19-D53B-7E4D-BA14-E22D0D7AA8A5}"/>
              </a:ext>
            </a:extLst>
          </p:cNvPr>
          <p:cNvCxnSpPr>
            <a:cxnSpLocks/>
          </p:cNvCxnSpPr>
          <p:nvPr/>
        </p:nvCxnSpPr>
        <p:spPr>
          <a:xfrm flipH="1">
            <a:off x="6931874" y="5380944"/>
            <a:ext cx="300023" cy="4107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20541B5-6AE2-CF46-9245-92A4950C8C20}"/>
              </a:ext>
            </a:extLst>
          </p:cNvPr>
          <p:cNvCxnSpPr>
            <a:cxnSpLocks/>
          </p:cNvCxnSpPr>
          <p:nvPr/>
        </p:nvCxnSpPr>
        <p:spPr>
          <a:xfrm>
            <a:off x="8214453" y="5381900"/>
            <a:ext cx="728796" cy="4467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1EFF23B9-DE01-EA48-A1D5-B9ACED406781}"/>
              </a:ext>
            </a:extLst>
          </p:cNvPr>
          <p:cNvSpPr/>
          <p:nvPr/>
        </p:nvSpPr>
        <p:spPr>
          <a:xfrm>
            <a:off x="4581293" y="5884418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4 ure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DBFE0D8-D3B8-7746-A5E3-E93538D794F0}"/>
              </a:ext>
            </a:extLst>
          </p:cNvPr>
          <p:cNvCxnSpPr>
            <a:cxnSpLocks/>
          </p:cNvCxnSpPr>
          <p:nvPr/>
        </p:nvCxnSpPr>
        <p:spPr>
          <a:xfrm>
            <a:off x="4886424" y="5395784"/>
            <a:ext cx="266017" cy="4266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54B55E8A-802D-7E40-B919-499338498FE0}"/>
              </a:ext>
            </a:extLst>
          </p:cNvPr>
          <p:cNvSpPr/>
          <p:nvPr/>
        </p:nvSpPr>
        <p:spPr>
          <a:xfrm>
            <a:off x="1481476" y="4569447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4 ure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8B80E0-3DE0-0D42-A5E8-80D0E6CB6E65}"/>
              </a:ext>
            </a:extLst>
          </p:cNvPr>
          <p:cNvSpPr txBox="1"/>
          <p:nvPr/>
        </p:nvSpPr>
        <p:spPr>
          <a:xfrm rot="19737746">
            <a:off x="2190880" y="3900618"/>
            <a:ext cx="6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A03B6CA-6AA0-204B-840A-8C921434D3AB}"/>
              </a:ext>
            </a:extLst>
          </p:cNvPr>
          <p:cNvSpPr txBox="1"/>
          <p:nvPr/>
        </p:nvSpPr>
        <p:spPr>
          <a:xfrm rot="19737746">
            <a:off x="3057061" y="5258291"/>
            <a:ext cx="6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AE8597-D78B-DC4A-BF2A-049104C485E9}"/>
              </a:ext>
            </a:extLst>
          </p:cNvPr>
          <p:cNvSpPr txBox="1"/>
          <p:nvPr/>
        </p:nvSpPr>
        <p:spPr>
          <a:xfrm rot="1623474">
            <a:off x="10209821" y="2470378"/>
            <a:ext cx="97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A248D3C-2977-3848-B5C1-B52D69896EA8}"/>
              </a:ext>
            </a:extLst>
          </p:cNvPr>
          <p:cNvSpPr txBox="1"/>
          <p:nvPr/>
        </p:nvSpPr>
        <p:spPr>
          <a:xfrm>
            <a:off x="3661176" y="2554232"/>
            <a:ext cx="97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70FE616-3061-5D49-993D-50978CC25880}"/>
              </a:ext>
            </a:extLst>
          </p:cNvPr>
          <p:cNvSpPr txBox="1"/>
          <p:nvPr/>
        </p:nvSpPr>
        <p:spPr>
          <a:xfrm>
            <a:off x="4374990" y="3960387"/>
            <a:ext cx="97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437776-691F-AD40-B1FA-72651F3FDD5E}"/>
              </a:ext>
            </a:extLst>
          </p:cNvPr>
          <p:cNvSpPr txBox="1"/>
          <p:nvPr/>
        </p:nvSpPr>
        <p:spPr>
          <a:xfrm>
            <a:off x="5072792" y="5393967"/>
            <a:ext cx="97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13C960D-2A6B-964A-95AB-75335494A215}"/>
              </a:ext>
            </a:extLst>
          </p:cNvPr>
          <p:cNvSpPr txBox="1"/>
          <p:nvPr/>
        </p:nvSpPr>
        <p:spPr>
          <a:xfrm>
            <a:off x="7137353" y="3900618"/>
            <a:ext cx="6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E8E2DF8-FBDD-AA48-A7F5-B2D17E935804}"/>
              </a:ext>
            </a:extLst>
          </p:cNvPr>
          <p:cNvSpPr txBox="1"/>
          <p:nvPr/>
        </p:nvSpPr>
        <p:spPr>
          <a:xfrm>
            <a:off x="7802631" y="2556511"/>
            <a:ext cx="6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</p:spTree>
    <p:extLst>
      <p:ext uri="{BB962C8B-B14F-4D97-AF65-F5344CB8AC3E}">
        <p14:creationId xmlns:p14="http://schemas.microsoft.com/office/powerpoint/2010/main" val="327810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D64-B4DB-9740-9302-008C8477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>
                <a:latin typeface="Bookman Old Style" panose="02050604050505020204" pitchFamily="18" charset="0"/>
              </a:rPr>
              <a:t>Prednosti in slabosti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2DD5B-F562-B44D-B224-8B3A8AA01C55}"/>
              </a:ext>
            </a:extLst>
          </p:cNvPr>
          <p:cNvSpPr txBox="1"/>
          <p:nvPr/>
        </p:nvSpPr>
        <p:spPr>
          <a:xfrm>
            <a:off x="463627" y="1954004"/>
            <a:ext cx="6147035" cy="395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PREDNOSTI: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200" dirty="0">
                <a:latin typeface="Bookman Old Style" panose="02050604050505020204" pitchFamily="18" charset="0"/>
              </a:rPr>
              <a:t>Zmanjšajo negotovost ali dvoumnost pri odločanju.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200" dirty="0"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 vsestranska.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200" dirty="0"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Enostavna oblika.</a:t>
            </a:r>
          </a:p>
          <a:p>
            <a:pPr>
              <a:lnSpc>
                <a:spcPct val="150000"/>
              </a:lnSpc>
            </a:pPr>
            <a:endParaRPr lang="sl-SI" sz="2200" dirty="0">
              <a:latin typeface="Bookman Old Style" panose="0205060405050502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l-SI" sz="2200" dirty="0"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SLABOSTI: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200" dirty="0">
                <a:latin typeface="Bookman Old Style" panose="02050604050505020204" pitchFamily="18" charset="0"/>
              </a:rPr>
              <a:t>Overfitting / Underfitting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ABCA9E1-315C-4A60-B864-3E2434B2E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968" y="4059251"/>
            <a:ext cx="5533189" cy="18349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B8D0BB0E-041B-46B9-B69A-ACDECBFF9B66}"/>
              </a:ext>
            </a:extLst>
          </p:cNvPr>
          <p:cNvCxnSpPr/>
          <p:nvPr/>
        </p:nvCxnSpPr>
        <p:spPr>
          <a:xfrm flipV="1">
            <a:off x="4292082" y="4976726"/>
            <a:ext cx="1362269" cy="323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64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D438371-A37F-43CB-8166-3E9115593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274870" y="-114297"/>
            <a:ext cx="1853969" cy="926985"/>
          </a:xfrm>
          <a:custGeom>
            <a:avLst/>
            <a:gdLst>
              <a:gd name="connsiteX0" fmla="*/ 958943 w 1853969"/>
              <a:gd name="connsiteY0" fmla="*/ 1614 h 926985"/>
              <a:gd name="connsiteX1" fmla="*/ 1852355 w 1853969"/>
              <a:gd name="connsiteY1" fmla="*/ 895026 h 926985"/>
              <a:gd name="connsiteX2" fmla="*/ 1853969 w 1853969"/>
              <a:gd name="connsiteY2" fmla="*/ 926985 h 926985"/>
              <a:gd name="connsiteX3" fmla="*/ 1390476 w 1853969"/>
              <a:gd name="connsiteY3" fmla="*/ 926985 h 926985"/>
              <a:gd name="connsiteX4" fmla="*/ 926984 w 1853969"/>
              <a:gd name="connsiteY4" fmla="*/ 463493 h 926985"/>
              <a:gd name="connsiteX5" fmla="*/ 463493 w 1853969"/>
              <a:gd name="connsiteY5" fmla="*/ 926985 h 926985"/>
              <a:gd name="connsiteX6" fmla="*/ 0 w 1853969"/>
              <a:gd name="connsiteY6" fmla="*/ 926985 h 926985"/>
              <a:gd name="connsiteX7" fmla="*/ 926985 w 1853969"/>
              <a:gd name="connsiteY7" fmla="*/ 0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969" h="926985">
                <a:moveTo>
                  <a:pt x="958943" y="1614"/>
                </a:moveTo>
                <a:lnTo>
                  <a:pt x="1852355" y="895026"/>
                </a:lnTo>
                <a:lnTo>
                  <a:pt x="1853969" y="926985"/>
                </a:lnTo>
                <a:lnTo>
                  <a:pt x="1390476" y="926985"/>
                </a:lnTo>
                <a:cubicBezTo>
                  <a:pt x="1390476" y="671005"/>
                  <a:pt x="1182964" y="463493"/>
                  <a:pt x="926984" y="463493"/>
                </a:cubicBezTo>
                <a:cubicBezTo>
                  <a:pt x="671005" y="463493"/>
                  <a:pt x="463493" y="671005"/>
                  <a:pt x="463493" y="926985"/>
                </a:cubicBezTo>
                <a:lnTo>
                  <a:pt x="0" y="926985"/>
                </a:lnTo>
                <a:cubicBezTo>
                  <a:pt x="0" y="415026"/>
                  <a:pt x="415025" y="0"/>
                  <a:pt x="92698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E18936-8FC4-4357-B2D0-AEEAFF4D7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68027" y="-45404"/>
            <a:ext cx="107098" cy="466589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F94A42-720D-4B81-8D24-E4A974DE0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87001" y="935623"/>
            <a:ext cx="107098" cy="466589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5EB72A-E1B0-4CE0-BB0D-BEFCDF8EF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15857" y="-131277"/>
            <a:ext cx="1853969" cy="1042921"/>
          </a:xfrm>
          <a:custGeom>
            <a:avLst/>
            <a:gdLst>
              <a:gd name="connsiteX0" fmla="*/ 959154 w 1853969"/>
              <a:gd name="connsiteY0" fmla="*/ 1828 h 1042921"/>
              <a:gd name="connsiteX1" fmla="*/ 1842210 w 1853969"/>
              <a:gd name="connsiteY1" fmla="*/ 884883 h 1042921"/>
              <a:gd name="connsiteX2" fmla="*/ 1849183 w 1853969"/>
              <a:gd name="connsiteY2" fmla="*/ 936288 h 1042921"/>
              <a:gd name="connsiteX3" fmla="*/ 1853969 w 1853969"/>
              <a:gd name="connsiteY3" fmla="*/ 1042921 h 1042921"/>
              <a:gd name="connsiteX4" fmla="*/ 1390476 w 1853969"/>
              <a:gd name="connsiteY4" fmla="*/ 1042921 h 1042921"/>
              <a:gd name="connsiteX5" fmla="*/ 926984 w 1853969"/>
              <a:gd name="connsiteY5" fmla="*/ 521461 h 1042921"/>
              <a:gd name="connsiteX6" fmla="*/ 463493 w 1853969"/>
              <a:gd name="connsiteY6" fmla="*/ 1042921 h 1042921"/>
              <a:gd name="connsiteX7" fmla="*/ 0 w 1853969"/>
              <a:gd name="connsiteY7" fmla="*/ 1042921 h 1042921"/>
              <a:gd name="connsiteX8" fmla="*/ 926985 w 1853969"/>
              <a:gd name="connsiteY8" fmla="*/ 0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3969" h="1042921">
                <a:moveTo>
                  <a:pt x="959154" y="1828"/>
                </a:moveTo>
                <a:lnTo>
                  <a:pt x="1842210" y="884883"/>
                </a:lnTo>
                <a:lnTo>
                  <a:pt x="1849183" y="936288"/>
                </a:lnTo>
                <a:cubicBezTo>
                  <a:pt x="1852348" y="971348"/>
                  <a:pt x="1853969" y="1006922"/>
                  <a:pt x="1853969" y="1042921"/>
                </a:cubicBezTo>
                <a:lnTo>
                  <a:pt x="1390476" y="1042921"/>
                </a:lnTo>
                <a:cubicBezTo>
                  <a:pt x="1390476" y="754927"/>
                  <a:pt x="1182964" y="521461"/>
                  <a:pt x="926984" y="521461"/>
                </a:cubicBezTo>
                <a:cubicBezTo>
                  <a:pt x="671005" y="521461"/>
                  <a:pt x="463493" y="754927"/>
                  <a:pt x="463493" y="1042921"/>
                </a:cubicBezTo>
                <a:lnTo>
                  <a:pt x="0" y="1042921"/>
                </a:lnTo>
                <a:cubicBezTo>
                  <a:pt x="0" y="466932"/>
                  <a:pt x="415025" y="0"/>
                  <a:pt x="926985" y="0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2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D9FE19-3EE9-41F7-8054-F2C86DBEB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908" y="472902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7EF0A0-9237-4001-884B-9E0F5ECE4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62595" y="3429000"/>
            <a:ext cx="2679292" cy="2525894"/>
            <a:chOff x="9469123" y="4029759"/>
            <a:chExt cx="2679292" cy="252589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49490B2-2AF9-4660-9B40-248A345D9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9988415" y="4029759"/>
              <a:ext cx="2160000" cy="252589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508000" dist="203200" dir="7320000">
                <a:schemeClr val="accent1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64A160-6ADA-4260-92B9-9BD8B6681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009123" y="3693413"/>
              <a:ext cx="1080000" cy="216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B694A6B3-2CA5-4AD9-A68A-CA648AFF464A}"/>
              </a:ext>
            </a:extLst>
          </p:cNvPr>
          <p:cNvSpPr/>
          <p:nvPr/>
        </p:nvSpPr>
        <p:spPr>
          <a:xfrm>
            <a:off x="6461534" y="2050598"/>
            <a:ext cx="3370113" cy="47529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Najraje je piškote</a:t>
            </a:r>
          </a:p>
        </p:txBody>
      </p:sp>
      <p:cxnSp>
        <p:nvCxnSpPr>
          <p:cNvPr id="33" name="Straight Arrow Connector 14">
            <a:extLst>
              <a:ext uri="{FF2B5EF4-FFF2-40B4-BE49-F238E27FC236}">
                <a16:creationId xmlns:a16="http://schemas.microsoft.com/office/drawing/2014/main" id="{6BE0EC65-94E3-47C6-8475-B750EAFDB9E0}"/>
              </a:ext>
            </a:extLst>
          </p:cNvPr>
          <p:cNvCxnSpPr>
            <a:cxnSpLocks/>
          </p:cNvCxnSpPr>
          <p:nvPr/>
        </p:nvCxnSpPr>
        <p:spPr>
          <a:xfrm flipH="1">
            <a:off x="6044088" y="2578903"/>
            <a:ext cx="2060717" cy="7089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16">
            <a:extLst>
              <a:ext uri="{FF2B5EF4-FFF2-40B4-BE49-F238E27FC236}">
                <a16:creationId xmlns:a16="http://schemas.microsoft.com/office/drawing/2014/main" id="{E4649791-1F6E-4277-BD2A-1653CA20F65D}"/>
              </a:ext>
            </a:extLst>
          </p:cNvPr>
          <p:cNvCxnSpPr>
            <a:cxnSpLocks/>
          </p:cNvCxnSpPr>
          <p:nvPr/>
        </p:nvCxnSpPr>
        <p:spPr>
          <a:xfrm>
            <a:off x="8184316" y="2578901"/>
            <a:ext cx="1689650" cy="7354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18">
            <a:extLst>
              <a:ext uri="{FF2B5EF4-FFF2-40B4-BE49-F238E27FC236}">
                <a16:creationId xmlns:a16="http://schemas.microsoft.com/office/drawing/2014/main" id="{4D1E32B0-432B-4C23-81BB-A6BF09163940}"/>
              </a:ext>
            </a:extLst>
          </p:cNvPr>
          <p:cNvSpPr txBox="1"/>
          <p:nvPr/>
        </p:nvSpPr>
        <p:spPr>
          <a:xfrm rot="20351198">
            <a:off x="6040382" y="2802369"/>
            <a:ext cx="67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36" name="TextBox 22">
            <a:extLst>
              <a:ext uri="{FF2B5EF4-FFF2-40B4-BE49-F238E27FC236}">
                <a16:creationId xmlns:a16="http://schemas.microsoft.com/office/drawing/2014/main" id="{AA3D7E1C-7847-4970-AF54-D5B927E94E97}"/>
              </a:ext>
            </a:extLst>
          </p:cNvPr>
          <p:cNvSpPr txBox="1"/>
          <p:nvPr/>
        </p:nvSpPr>
        <p:spPr>
          <a:xfrm rot="1433028">
            <a:off x="9015914" y="2792396"/>
            <a:ext cx="104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graphicFrame>
        <p:nvGraphicFramePr>
          <p:cNvPr id="37" name="Table 45">
            <a:extLst>
              <a:ext uri="{FF2B5EF4-FFF2-40B4-BE49-F238E27FC236}">
                <a16:creationId xmlns:a16="http://schemas.microsoft.com/office/drawing/2014/main" id="{C5507636-35C6-4A29-B302-E3A5F6EAA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107798"/>
              </p:ext>
            </p:extLst>
          </p:nvPr>
        </p:nvGraphicFramePr>
        <p:xfrm>
          <a:off x="9005948" y="3384708"/>
          <a:ext cx="201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613454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sp>
        <p:nvSpPr>
          <p:cNvPr id="38" name="Rectangle: Rounded Corners 24">
            <a:extLst>
              <a:ext uri="{FF2B5EF4-FFF2-40B4-BE49-F238E27FC236}">
                <a16:creationId xmlns:a16="http://schemas.microsoft.com/office/drawing/2014/main" id="{B4BD7EB2-DC0A-445C-80FA-FCFE1ED38BF3}"/>
              </a:ext>
            </a:extLst>
          </p:cNvPr>
          <p:cNvSpPr/>
          <p:nvPr/>
        </p:nvSpPr>
        <p:spPr>
          <a:xfrm>
            <a:off x="4241795" y="3342685"/>
            <a:ext cx="3370113" cy="47529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Starost &lt; 12.5</a:t>
            </a:r>
          </a:p>
        </p:txBody>
      </p:sp>
      <p:cxnSp>
        <p:nvCxnSpPr>
          <p:cNvPr id="39" name="Straight Arrow Connector 25">
            <a:extLst>
              <a:ext uri="{FF2B5EF4-FFF2-40B4-BE49-F238E27FC236}">
                <a16:creationId xmlns:a16="http://schemas.microsoft.com/office/drawing/2014/main" id="{10DAF0CE-DB9E-44D7-9B30-4ECDED5F4641}"/>
              </a:ext>
            </a:extLst>
          </p:cNvPr>
          <p:cNvCxnSpPr>
            <a:cxnSpLocks/>
          </p:cNvCxnSpPr>
          <p:nvPr/>
        </p:nvCxnSpPr>
        <p:spPr>
          <a:xfrm flipH="1">
            <a:off x="4970664" y="3870990"/>
            <a:ext cx="914402" cy="543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26">
            <a:extLst>
              <a:ext uri="{FF2B5EF4-FFF2-40B4-BE49-F238E27FC236}">
                <a16:creationId xmlns:a16="http://schemas.microsoft.com/office/drawing/2014/main" id="{F05CBFAE-1394-4F41-A715-6EBE0AD347FD}"/>
              </a:ext>
            </a:extLst>
          </p:cNvPr>
          <p:cNvCxnSpPr>
            <a:cxnSpLocks/>
          </p:cNvCxnSpPr>
          <p:nvPr/>
        </p:nvCxnSpPr>
        <p:spPr>
          <a:xfrm>
            <a:off x="5964577" y="3870988"/>
            <a:ext cx="927653" cy="5565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27">
            <a:extLst>
              <a:ext uri="{FF2B5EF4-FFF2-40B4-BE49-F238E27FC236}">
                <a16:creationId xmlns:a16="http://schemas.microsoft.com/office/drawing/2014/main" id="{A290433C-B470-4897-AD6C-F22BE55E2D6D}"/>
              </a:ext>
            </a:extLst>
          </p:cNvPr>
          <p:cNvSpPr txBox="1"/>
          <p:nvPr/>
        </p:nvSpPr>
        <p:spPr>
          <a:xfrm rot="19760984">
            <a:off x="4867564" y="3935431"/>
            <a:ext cx="67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42" name="TextBox 28">
            <a:extLst>
              <a:ext uri="{FF2B5EF4-FFF2-40B4-BE49-F238E27FC236}">
                <a16:creationId xmlns:a16="http://schemas.microsoft.com/office/drawing/2014/main" id="{10741BC5-98FD-4DFF-98CC-E0BE4863C3E6}"/>
              </a:ext>
            </a:extLst>
          </p:cNvPr>
          <p:cNvSpPr txBox="1"/>
          <p:nvPr/>
        </p:nvSpPr>
        <p:spPr>
          <a:xfrm rot="1914288">
            <a:off x="6319098" y="4018222"/>
            <a:ext cx="104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graphicFrame>
        <p:nvGraphicFramePr>
          <p:cNvPr id="43" name="Table 45">
            <a:extLst>
              <a:ext uri="{FF2B5EF4-FFF2-40B4-BE49-F238E27FC236}">
                <a16:creationId xmlns:a16="http://schemas.microsoft.com/office/drawing/2014/main" id="{7C853FEC-6E33-4FB3-A29A-839C5F820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72994"/>
              </p:ext>
            </p:extLst>
          </p:nvPr>
        </p:nvGraphicFramePr>
        <p:xfrm>
          <a:off x="3791222" y="4497892"/>
          <a:ext cx="202758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791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13791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560886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graphicFrame>
        <p:nvGraphicFramePr>
          <p:cNvPr id="44" name="Table 45">
            <a:extLst>
              <a:ext uri="{FF2B5EF4-FFF2-40B4-BE49-F238E27FC236}">
                <a16:creationId xmlns:a16="http://schemas.microsoft.com/office/drawing/2014/main" id="{62BB6426-D16F-494E-963F-4167826F7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574220"/>
              </p:ext>
            </p:extLst>
          </p:nvPr>
        </p:nvGraphicFramePr>
        <p:xfrm>
          <a:off x="6004331" y="4504516"/>
          <a:ext cx="201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613454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sp>
        <p:nvSpPr>
          <p:cNvPr id="45" name="Oval 1">
            <a:extLst>
              <a:ext uri="{FF2B5EF4-FFF2-40B4-BE49-F238E27FC236}">
                <a16:creationId xmlns:a16="http://schemas.microsoft.com/office/drawing/2014/main" id="{9B5EE4B8-5F48-4AFC-9A3E-F2417C3C9D2E}"/>
              </a:ext>
            </a:extLst>
          </p:cNvPr>
          <p:cNvSpPr/>
          <p:nvPr/>
        </p:nvSpPr>
        <p:spPr>
          <a:xfrm>
            <a:off x="3856256" y="5015774"/>
            <a:ext cx="1814733" cy="1195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6" name="Graphic 5" descr="Question Mark with solid fill">
            <a:extLst>
              <a:ext uri="{FF2B5EF4-FFF2-40B4-BE49-F238E27FC236}">
                <a16:creationId xmlns:a16="http://schemas.microsoft.com/office/drawing/2014/main" id="{04B8D987-07BD-49AE-A6DF-3E7D356BB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72484">
            <a:off x="3009851" y="4695734"/>
            <a:ext cx="914400" cy="914400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AB136C64-48C5-4601-9108-6C7CB58D5F68}"/>
              </a:ext>
            </a:extLst>
          </p:cNvPr>
          <p:cNvSpPr/>
          <p:nvPr/>
        </p:nvSpPr>
        <p:spPr>
          <a:xfrm>
            <a:off x="228294" y="1487171"/>
            <a:ext cx="49439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I" sz="2400" dirty="0">
                <a:latin typeface="Bookman Old Style" panose="02050604050505020204" pitchFamily="18" charset="0"/>
              </a:rPr>
              <a:t>PRUNING (obrezovanje drevesa)</a:t>
            </a:r>
            <a:endParaRPr lang="sl-SI" sz="24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400" dirty="0">
                <a:latin typeface="Bookman Old Style" panose="02050604050505020204" pitchFamily="18" charset="0"/>
              </a:rPr>
              <a:t>Pre-Pruning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400">
                <a:latin typeface="Bookman Old Style" panose="02050604050505020204" pitchFamily="18" charset="0"/>
              </a:rPr>
              <a:t>Post-Pruning</a:t>
            </a:r>
            <a:endParaRPr lang="en-SI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36" grpId="0"/>
      <p:bldP spid="38" grpId="0" animBg="1"/>
      <p:bldP spid="41" grpId="0"/>
      <p:bldP spid="42" grpId="0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1219-5DD6-A54E-A123-3A105D78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Možne izboljšave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0065F-1EAB-014E-BBA1-AA80D19243EE}"/>
              </a:ext>
            </a:extLst>
          </p:cNvPr>
          <p:cNvSpPr txBox="1"/>
          <p:nvPr/>
        </p:nvSpPr>
        <p:spPr>
          <a:xfrm>
            <a:off x="549537" y="1843809"/>
            <a:ext cx="10738055" cy="382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I" sz="2400" dirty="0">
              <a:latin typeface="Bookman Old Style" panose="02050604050505020204" pitchFamily="18" charset="0"/>
            </a:endParaRPr>
          </a:p>
          <a:p>
            <a:r>
              <a:rPr lang="en-SI" sz="2400" dirty="0">
                <a:latin typeface="Bookman Old Style" panose="02050604050505020204" pitchFamily="18" charset="0"/>
              </a:rPr>
              <a:t>BAGGING: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200" dirty="0"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Ustvarjanje novih namišljenih učnih podatkov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200" dirty="0"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Primer z žogicami</a:t>
            </a:r>
          </a:p>
          <a:p>
            <a:pPr>
              <a:lnSpc>
                <a:spcPct val="150000"/>
              </a:lnSpc>
            </a:pPr>
            <a:endParaRPr lang="sl-SI" sz="2200" dirty="0">
              <a:latin typeface="Bookman Old Style" panose="0205060405050502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l-SI" sz="2200" dirty="0"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NAKLJUČNI GOZD (Random forest):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200" dirty="0">
                <a:latin typeface="Bookman Old Style" panose="02050604050505020204" pitchFamily="18" charset="0"/>
              </a:rPr>
              <a:t>Naključni gozd = Bagging + odločitvena drevesa + dodatna naključnost</a:t>
            </a:r>
          </a:p>
          <a:p>
            <a:pPr>
              <a:lnSpc>
                <a:spcPct val="150000"/>
              </a:lnSpc>
            </a:pPr>
            <a:r>
              <a:rPr lang="sl-SI" sz="2200" dirty="0">
                <a:latin typeface="Bookman Old Style" panose="02050604050505020204" pitchFamily="18" charset="0"/>
              </a:rPr>
              <a:t>Primeri uporabe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18AB109-B1E0-2D4B-A17D-D1961FFFAFFC}"/>
              </a:ext>
            </a:extLst>
          </p:cNvPr>
          <p:cNvSpPr/>
          <p:nvPr/>
        </p:nvSpPr>
        <p:spPr>
          <a:xfrm>
            <a:off x="6674934" y="1055821"/>
            <a:ext cx="1103244" cy="2756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I" dirty="0"/>
              <a:t>Podatki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6CBAFC3-F6ED-A447-8B47-8859FE2E2B26}"/>
              </a:ext>
            </a:extLst>
          </p:cNvPr>
          <p:cNvSpPr/>
          <p:nvPr/>
        </p:nvSpPr>
        <p:spPr>
          <a:xfrm>
            <a:off x="4660603" y="1600227"/>
            <a:ext cx="1103244" cy="2756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I" dirty="0"/>
              <a:t>P1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7090BD0-DD3C-BF4E-B8ED-98DC6DCE9D23}"/>
              </a:ext>
            </a:extLst>
          </p:cNvPr>
          <p:cNvSpPr/>
          <p:nvPr/>
        </p:nvSpPr>
        <p:spPr>
          <a:xfrm>
            <a:off x="6012324" y="1600227"/>
            <a:ext cx="1103244" cy="2756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I" dirty="0"/>
              <a:t>P2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C240D1-8737-A74C-85E2-2992A8EDF93B}"/>
              </a:ext>
            </a:extLst>
          </p:cNvPr>
          <p:cNvSpPr/>
          <p:nvPr/>
        </p:nvSpPr>
        <p:spPr>
          <a:xfrm>
            <a:off x="7364045" y="1600227"/>
            <a:ext cx="1103244" cy="2756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I" dirty="0"/>
              <a:t>P3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2BF4B7-C2E5-AE4A-803A-334182716377}"/>
              </a:ext>
            </a:extLst>
          </p:cNvPr>
          <p:cNvSpPr/>
          <p:nvPr/>
        </p:nvSpPr>
        <p:spPr>
          <a:xfrm>
            <a:off x="8715766" y="1600226"/>
            <a:ext cx="1103244" cy="2756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I" dirty="0"/>
              <a:t>P4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916DD3-AE50-E948-86D8-D3D0D4652ACF}"/>
              </a:ext>
            </a:extLst>
          </p:cNvPr>
          <p:cNvSpPr/>
          <p:nvPr/>
        </p:nvSpPr>
        <p:spPr>
          <a:xfrm>
            <a:off x="5082660" y="2330411"/>
            <a:ext cx="198779" cy="20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39A6BA-3B39-A84E-B3A7-EEEA02CE0BC4}"/>
              </a:ext>
            </a:extLst>
          </p:cNvPr>
          <p:cNvSpPr/>
          <p:nvPr/>
        </p:nvSpPr>
        <p:spPr>
          <a:xfrm>
            <a:off x="4883881" y="2638680"/>
            <a:ext cx="198779" cy="20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56B9E1-1237-A246-9421-E08C416DFAF2}"/>
              </a:ext>
            </a:extLst>
          </p:cNvPr>
          <p:cNvSpPr/>
          <p:nvPr/>
        </p:nvSpPr>
        <p:spPr>
          <a:xfrm>
            <a:off x="5263405" y="2638680"/>
            <a:ext cx="198779" cy="20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2063C9-E36F-FE4E-9C3B-433984AD6E70}"/>
              </a:ext>
            </a:extLst>
          </p:cNvPr>
          <p:cNvSpPr/>
          <p:nvPr/>
        </p:nvSpPr>
        <p:spPr>
          <a:xfrm>
            <a:off x="5462184" y="2912283"/>
            <a:ext cx="198779" cy="2036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590680-A9CF-1F47-934D-CE42384A2504}"/>
              </a:ext>
            </a:extLst>
          </p:cNvPr>
          <p:cNvSpPr/>
          <p:nvPr/>
        </p:nvSpPr>
        <p:spPr>
          <a:xfrm>
            <a:off x="6473457" y="2330444"/>
            <a:ext cx="198779" cy="20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8956E82-2C94-6649-9EE3-6B2373853F71}"/>
              </a:ext>
            </a:extLst>
          </p:cNvPr>
          <p:cNvSpPr/>
          <p:nvPr/>
        </p:nvSpPr>
        <p:spPr>
          <a:xfrm>
            <a:off x="6274678" y="2638713"/>
            <a:ext cx="198779" cy="20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F7171A-BBD0-FB40-9AC2-B44CD68206A2}"/>
              </a:ext>
            </a:extLst>
          </p:cNvPr>
          <p:cNvSpPr/>
          <p:nvPr/>
        </p:nvSpPr>
        <p:spPr>
          <a:xfrm>
            <a:off x="6654202" y="2638713"/>
            <a:ext cx="198779" cy="20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7AC9AB7-2FBA-5346-A289-8BB3BE241F48}"/>
              </a:ext>
            </a:extLst>
          </p:cNvPr>
          <p:cNvSpPr/>
          <p:nvPr/>
        </p:nvSpPr>
        <p:spPr>
          <a:xfrm>
            <a:off x="6122097" y="2912316"/>
            <a:ext cx="198779" cy="2036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A4072F9-B917-1544-9081-D9DA95040EFD}"/>
              </a:ext>
            </a:extLst>
          </p:cNvPr>
          <p:cNvSpPr/>
          <p:nvPr/>
        </p:nvSpPr>
        <p:spPr>
          <a:xfrm>
            <a:off x="7810275" y="2335481"/>
            <a:ext cx="198779" cy="20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C29342A-EDAE-864F-8563-16535F5217BF}"/>
              </a:ext>
            </a:extLst>
          </p:cNvPr>
          <p:cNvSpPr/>
          <p:nvPr/>
        </p:nvSpPr>
        <p:spPr>
          <a:xfrm>
            <a:off x="7611496" y="2643750"/>
            <a:ext cx="198779" cy="20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2CCCA59-9995-D14F-A0BD-BF5F027F11FF}"/>
              </a:ext>
            </a:extLst>
          </p:cNvPr>
          <p:cNvSpPr/>
          <p:nvPr/>
        </p:nvSpPr>
        <p:spPr>
          <a:xfrm>
            <a:off x="8012091" y="2645606"/>
            <a:ext cx="198779" cy="20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E15CB7-5824-0B42-94B5-4297B6688A1D}"/>
              </a:ext>
            </a:extLst>
          </p:cNvPr>
          <p:cNvSpPr/>
          <p:nvPr/>
        </p:nvSpPr>
        <p:spPr>
          <a:xfrm>
            <a:off x="7810275" y="2922649"/>
            <a:ext cx="198779" cy="20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09097A-C502-3545-9F8F-148B3B0591F4}"/>
              </a:ext>
            </a:extLst>
          </p:cNvPr>
          <p:cNvSpPr/>
          <p:nvPr/>
        </p:nvSpPr>
        <p:spPr>
          <a:xfrm>
            <a:off x="8188081" y="2917620"/>
            <a:ext cx="198779" cy="2036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175EE0F-650F-9F43-B070-B93CAFBC6B22}"/>
              </a:ext>
            </a:extLst>
          </p:cNvPr>
          <p:cNvSpPr/>
          <p:nvPr/>
        </p:nvSpPr>
        <p:spPr>
          <a:xfrm>
            <a:off x="9163686" y="2330411"/>
            <a:ext cx="198779" cy="20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9D6B12B-74A4-124B-9605-CA2AD1B28A93}"/>
              </a:ext>
            </a:extLst>
          </p:cNvPr>
          <p:cNvSpPr/>
          <p:nvPr/>
        </p:nvSpPr>
        <p:spPr>
          <a:xfrm>
            <a:off x="8964907" y="2638680"/>
            <a:ext cx="198779" cy="20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A82F9AB-D112-F04B-8852-59E38DDA2222}"/>
              </a:ext>
            </a:extLst>
          </p:cNvPr>
          <p:cNvSpPr/>
          <p:nvPr/>
        </p:nvSpPr>
        <p:spPr>
          <a:xfrm>
            <a:off x="9344431" y="2638680"/>
            <a:ext cx="198779" cy="2036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6C3EA86-66A7-BB4C-94EF-3EA9089CD240}"/>
              </a:ext>
            </a:extLst>
          </p:cNvPr>
          <p:cNvSpPr/>
          <p:nvPr/>
        </p:nvSpPr>
        <p:spPr>
          <a:xfrm>
            <a:off x="8766128" y="2925110"/>
            <a:ext cx="198779" cy="2036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7B04C2F-A2F7-3745-A263-0C6727D7BC62}"/>
              </a:ext>
            </a:extLst>
          </p:cNvPr>
          <p:cNvSpPr/>
          <p:nvPr/>
        </p:nvSpPr>
        <p:spPr>
          <a:xfrm>
            <a:off x="9163686" y="2922649"/>
            <a:ext cx="198779" cy="20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B8DDE7-5A05-CA4C-8CAE-F37E4E08DA68}"/>
              </a:ext>
            </a:extLst>
          </p:cNvPr>
          <p:cNvCxnSpPr>
            <a:cxnSpLocks/>
            <a:stCxn id="11" idx="3"/>
            <a:endCxn id="12" idx="0"/>
          </p:cNvCxnSpPr>
          <p:nvPr/>
        </p:nvCxnSpPr>
        <p:spPr>
          <a:xfrm flipH="1">
            <a:off x="4983271" y="2504239"/>
            <a:ext cx="128500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269389-4059-BF4A-A139-2F5FF4720072}"/>
              </a:ext>
            </a:extLst>
          </p:cNvPr>
          <p:cNvCxnSpPr>
            <a:cxnSpLocks/>
          </p:cNvCxnSpPr>
          <p:nvPr/>
        </p:nvCxnSpPr>
        <p:spPr>
          <a:xfrm flipH="1">
            <a:off x="6395097" y="2487170"/>
            <a:ext cx="128500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091193-E02C-D647-BF01-333882CFF7CB}"/>
              </a:ext>
            </a:extLst>
          </p:cNvPr>
          <p:cNvCxnSpPr>
            <a:cxnSpLocks/>
          </p:cNvCxnSpPr>
          <p:nvPr/>
        </p:nvCxnSpPr>
        <p:spPr>
          <a:xfrm flipH="1">
            <a:off x="7705072" y="2504239"/>
            <a:ext cx="128500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701D52-1012-4441-BAA7-49C0C039FD4F}"/>
              </a:ext>
            </a:extLst>
          </p:cNvPr>
          <p:cNvCxnSpPr>
            <a:cxnSpLocks/>
          </p:cNvCxnSpPr>
          <p:nvPr/>
        </p:nvCxnSpPr>
        <p:spPr>
          <a:xfrm flipH="1">
            <a:off x="9052648" y="2494267"/>
            <a:ext cx="128500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3A3A2-00A0-CD48-AE9B-5EF6FAB61484}"/>
              </a:ext>
            </a:extLst>
          </p:cNvPr>
          <p:cNvCxnSpPr>
            <a:cxnSpLocks/>
          </p:cNvCxnSpPr>
          <p:nvPr/>
        </p:nvCxnSpPr>
        <p:spPr>
          <a:xfrm flipH="1">
            <a:off x="6205039" y="2775111"/>
            <a:ext cx="128500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3272735-78A5-E84D-A3F8-7019D2DB28AA}"/>
              </a:ext>
            </a:extLst>
          </p:cNvPr>
          <p:cNvCxnSpPr>
            <a:cxnSpLocks/>
          </p:cNvCxnSpPr>
          <p:nvPr/>
        </p:nvCxnSpPr>
        <p:spPr>
          <a:xfrm flipH="1">
            <a:off x="7904959" y="2790064"/>
            <a:ext cx="128500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33664A2-A996-9A41-9A75-0E1595993B11}"/>
              </a:ext>
            </a:extLst>
          </p:cNvPr>
          <p:cNvCxnSpPr>
            <a:cxnSpLocks/>
          </p:cNvCxnSpPr>
          <p:nvPr/>
        </p:nvCxnSpPr>
        <p:spPr>
          <a:xfrm flipH="1">
            <a:off x="8859196" y="2797785"/>
            <a:ext cx="128500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D70C09-D013-744D-806D-48C56C30ED18}"/>
              </a:ext>
            </a:extLst>
          </p:cNvPr>
          <p:cNvCxnSpPr>
            <a:stCxn id="11" idx="5"/>
            <a:endCxn id="13" idx="0"/>
          </p:cNvCxnSpPr>
          <p:nvPr/>
        </p:nvCxnSpPr>
        <p:spPr>
          <a:xfrm>
            <a:off x="5252328" y="2504239"/>
            <a:ext cx="110467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3583AF-C506-C54A-8FEF-5DAB77D9DE29}"/>
              </a:ext>
            </a:extLst>
          </p:cNvPr>
          <p:cNvCxnSpPr>
            <a:cxnSpLocks/>
          </p:cNvCxnSpPr>
          <p:nvPr/>
        </p:nvCxnSpPr>
        <p:spPr>
          <a:xfrm>
            <a:off x="5453839" y="2790064"/>
            <a:ext cx="110467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F70DEA-2735-E64F-B969-EA4B2AE8400A}"/>
              </a:ext>
            </a:extLst>
          </p:cNvPr>
          <p:cNvCxnSpPr>
            <a:cxnSpLocks/>
          </p:cNvCxnSpPr>
          <p:nvPr/>
        </p:nvCxnSpPr>
        <p:spPr>
          <a:xfrm>
            <a:off x="6628800" y="2494267"/>
            <a:ext cx="110467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06217E-27C3-BB41-A74A-89A2FCAA6FE4}"/>
              </a:ext>
            </a:extLst>
          </p:cNvPr>
          <p:cNvCxnSpPr>
            <a:cxnSpLocks/>
          </p:cNvCxnSpPr>
          <p:nvPr/>
        </p:nvCxnSpPr>
        <p:spPr>
          <a:xfrm>
            <a:off x="7973047" y="2501436"/>
            <a:ext cx="110467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A8EB501-FB19-7146-B689-AD6DBE091AFD}"/>
              </a:ext>
            </a:extLst>
          </p:cNvPr>
          <p:cNvCxnSpPr>
            <a:cxnSpLocks/>
          </p:cNvCxnSpPr>
          <p:nvPr/>
        </p:nvCxnSpPr>
        <p:spPr>
          <a:xfrm>
            <a:off x="8209903" y="2796911"/>
            <a:ext cx="110467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A0502E-7D66-DE43-9778-7DD7E1C57F58}"/>
              </a:ext>
            </a:extLst>
          </p:cNvPr>
          <p:cNvCxnSpPr>
            <a:cxnSpLocks/>
          </p:cNvCxnSpPr>
          <p:nvPr/>
        </p:nvCxnSpPr>
        <p:spPr>
          <a:xfrm>
            <a:off x="9350910" y="2494267"/>
            <a:ext cx="110467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6BEC96C-AD7F-F64B-B8C2-76C23AF03DFC}"/>
              </a:ext>
            </a:extLst>
          </p:cNvPr>
          <p:cNvCxnSpPr>
            <a:cxnSpLocks/>
          </p:cNvCxnSpPr>
          <p:nvPr/>
        </p:nvCxnSpPr>
        <p:spPr>
          <a:xfrm>
            <a:off x="5182049" y="1951965"/>
            <a:ext cx="0" cy="290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6B902E-BD93-2E42-8C76-AD1335482D31}"/>
              </a:ext>
            </a:extLst>
          </p:cNvPr>
          <p:cNvCxnSpPr>
            <a:cxnSpLocks/>
          </p:cNvCxnSpPr>
          <p:nvPr/>
        </p:nvCxnSpPr>
        <p:spPr>
          <a:xfrm>
            <a:off x="6572846" y="1951964"/>
            <a:ext cx="0" cy="290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8C1D491-2975-FF4F-A1C2-C36A2ED3BAD8}"/>
              </a:ext>
            </a:extLst>
          </p:cNvPr>
          <p:cNvCxnSpPr>
            <a:cxnSpLocks/>
          </p:cNvCxnSpPr>
          <p:nvPr/>
        </p:nvCxnSpPr>
        <p:spPr>
          <a:xfrm>
            <a:off x="7918952" y="1951963"/>
            <a:ext cx="0" cy="290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029D520-E405-794F-9093-407AE14374A4}"/>
              </a:ext>
            </a:extLst>
          </p:cNvPr>
          <p:cNvCxnSpPr>
            <a:cxnSpLocks/>
          </p:cNvCxnSpPr>
          <p:nvPr/>
        </p:nvCxnSpPr>
        <p:spPr>
          <a:xfrm>
            <a:off x="9259766" y="1951962"/>
            <a:ext cx="0" cy="290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F65E1B44-71C1-2D4C-8755-46CF2EAE46E1}"/>
              </a:ext>
            </a:extLst>
          </p:cNvPr>
          <p:cNvSpPr/>
          <p:nvPr/>
        </p:nvSpPr>
        <p:spPr>
          <a:xfrm>
            <a:off x="6438881" y="2910208"/>
            <a:ext cx="198779" cy="20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49477C2-AFFE-574F-9357-D1DA2B8BB823}"/>
              </a:ext>
            </a:extLst>
          </p:cNvPr>
          <p:cNvCxnSpPr>
            <a:cxnSpLocks/>
          </p:cNvCxnSpPr>
          <p:nvPr/>
        </p:nvCxnSpPr>
        <p:spPr>
          <a:xfrm>
            <a:off x="6445360" y="2765795"/>
            <a:ext cx="110467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37F3AB34-30EB-3C4F-AF51-A0B7C6BC2AFC}"/>
              </a:ext>
            </a:extLst>
          </p:cNvPr>
          <p:cNvSpPr/>
          <p:nvPr/>
        </p:nvSpPr>
        <p:spPr>
          <a:xfrm>
            <a:off x="5055684" y="2906692"/>
            <a:ext cx="198779" cy="203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648A9E6-3DCA-D34D-B54D-9CF4CA4018D7}"/>
              </a:ext>
            </a:extLst>
          </p:cNvPr>
          <p:cNvCxnSpPr>
            <a:cxnSpLocks/>
          </p:cNvCxnSpPr>
          <p:nvPr/>
        </p:nvCxnSpPr>
        <p:spPr>
          <a:xfrm flipH="1">
            <a:off x="5150922" y="2768930"/>
            <a:ext cx="128500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CEC28F4-0EE3-E541-82CE-4B0E7436BC49}"/>
              </a:ext>
            </a:extLst>
          </p:cNvPr>
          <p:cNvCxnSpPr>
            <a:cxnSpLocks/>
          </p:cNvCxnSpPr>
          <p:nvPr/>
        </p:nvCxnSpPr>
        <p:spPr>
          <a:xfrm>
            <a:off x="9129110" y="2786743"/>
            <a:ext cx="110467" cy="134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2B595C9F-2030-9642-848B-F96ED472A98F}"/>
              </a:ext>
            </a:extLst>
          </p:cNvPr>
          <p:cNvCxnSpPr>
            <a:stCxn id="3" idx="2"/>
            <a:endCxn id="6" idx="0"/>
          </p:cNvCxnSpPr>
          <p:nvPr/>
        </p:nvCxnSpPr>
        <p:spPr>
          <a:xfrm rot="5400000">
            <a:off x="6085025" y="458695"/>
            <a:ext cx="268733" cy="20143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7022BABA-2F02-4748-8853-015C0E5507C3}"/>
              </a:ext>
            </a:extLst>
          </p:cNvPr>
          <p:cNvCxnSpPr>
            <a:stCxn id="3" idx="2"/>
            <a:endCxn id="7" idx="0"/>
          </p:cNvCxnSpPr>
          <p:nvPr/>
        </p:nvCxnSpPr>
        <p:spPr>
          <a:xfrm rot="5400000">
            <a:off x="6760885" y="1134555"/>
            <a:ext cx="268733" cy="6626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4886CE6A-1ABA-9246-B9F6-10B2A5387DC4}"/>
              </a:ext>
            </a:extLst>
          </p:cNvPr>
          <p:cNvCxnSpPr>
            <a:stCxn id="3" idx="2"/>
            <a:endCxn id="9" idx="0"/>
          </p:cNvCxnSpPr>
          <p:nvPr/>
        </p:nvCxnSpPr>
        <p:spPr>
          <a:xfrm rot="16200000" flipH="1">
            <a:off x="7436745" y="1121304"/>
            <a:ext cx="268733" cy="6891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BB757C59-6DB4-DA44-A0D0-7FA7CE5DD09B}"/>
              </a:ext>
            </a:extLst>
          </p:cNvPr>
          <p:cNvCxnSpPr>
            <a:stCxn id="3" idx="2"/>
            <a:endCxn id="10" idx="0"/>
          </p:cNvCxnSpPr>
          <p:nvPr/>
        </p:nvCxnSpPr>
        <p:spPr>
          <a:xfrm rot="16200000" flipH="1">
            <a:off x="8112606" y="445444"/>
            <a:ext cx="268732" cy="20408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EBB41141-27EB-0743-BE04-B9BD278E5D32}"/>
              </a:ext>
            </a:extLst>
          </p:cNvPr>
          <p:cNvSpPr/>
          <p:nvPr/>
        </p:nvSpPr>
        <p:spPr>
          <a:xfrm>
            <a:off x="6630938" y="3544559"/>
            <a:ext cx="1202634" cy="2755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I" dirty="0"/>
              <a:t>Povprečje</a:t>
            </a:r>
          </a:p>
        </p:txBody>
      </p: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F1B8B963-DE56-964F-907A-E7FDF0688294}"/>
              </a:ext>
            </a:extLst>
          </p:cNvPr>
          <p:cNvCxnSpPr>
            <a:cxnSpLocks/>
            <a:stCxn id="14" idx="4"/>
            <a:endCxn id="66" idx="1"/>
          </p:cNvCxnSpPr>
          <p:nvPr/>
        </p:nvCxnSpPr>
        <p:spPr>
          <a:xfrm rot="16200000" flipH="1">
            <a:off x="5813046" y="2864463"/>
            <a:ext cx="566420" cy="10693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70D46CEA-BB4D-3146-958F-612C0CBB17FE}"/>
              </a:ext>
            </a:extLst>
          </p:cNvPr>
          <p:cNvCxnSpPr>
            <a:cxnSpLocks/>
            <a:stCxn id="18" idx="4"/>
            <a:endCxn id="66" idx="0"/>
          </p:cNvCxnSpPr>
          <p:nvPr/>
        </p:nvCxnSpPr>
        <p:spPr>
          <a:xfrm rot="16200000" flipH="1">
            <a:off x="6512576" y="2824879"/>
            <a:ext cx="428591" cy="10107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F27F4226-37C9-EE48-B45D-C1BF118EA203}"/>
              </a:ext>
            </a:extLst>
          </p:cNvPr>
          <p:cNvCxnSpPr>
            <a:cxnSpLocks/>
            <a:stCxn id="23" idx="4"/>
            <a:endCxn id="66" idx="0"/>
          </p:cNvCxnSpPr>
          <p:nvPr/>
        </p:nvCxnSpPr>
        <p:spPr>
          <a:xfrm rot="5400000">
            <a:off x="7548220" y="2805307"/>
            <a:ext cx="423287" cy="10552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FD743B5F-42AD-2F4B-8606-1DE425BC0F73}"/>
              </a:ext>
            </a:extLst>
          </p:cNvPr>
          <p:cNvCxnSpPr>
            <a:cxnSpLocks/>
            <a:stCxn id="26" idx="4"/>
            <a:endCxn id="66" idx="3"/>
          </p:cNvCxnSpPr>
          <p:nvPr/>
        </p:nvCxnSpPr>
        <p:spPr>
          <a:xfrm rot="5400000">
            <a:off x="8218686" y="2457219"/>
            <a:ext cx="840023" cy="16102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0A6EF512-2097-054B-883C-0FCAEDECFFF0}"/>
              </a:ext>
            </a:extLst>
          </p:cNvPr>
          <p:cNvSpPr/>
          <p:nvPr/>
        </p:nvSpPr>
        <p:spPr>
          <a:xfrm>
            <a:off x="6674934" y="4134868"/>
            <a:ext cx="1103244" cy="2756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I" dirty="0"/>
              <a:t>Napoved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CACE02-B022-8240-AE9F-0622912281EE}"/>
              </a:ext>
            </a:extLst>
          </p:cNvPr>
          <p:cNvCxnSpPr>
            <a:cxnSpLocks/>
            <a:stCxn id="66" idx="2"/>
            <a:endCxn id="82" idx="0"/>
          </p:cNvCxnSpPr>
          <p:nvPr/>
        </p:nvCxnSpPr>
        <p:spPr>
          <a:xfrm flipH="1">
            <a:off x="7226556" y="3820151"/>
            <a:ext cx="5699" cy="314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40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50" grpId="0" animBg="1"/>
      <p:bldP spid="52" grpId="0" animBg="1"/>
      <p:bldP spid="66" grpId="0" animBg="1"/>
      <p:bldP spid="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63866A-BC24-CA4E-B07A-478E91730180}"/>
              </a:ext>
            </a:extLst>
          </p:cNvPr>
          <p:cNvSpPr txBox="1"/>
          <p:nvPr/>
        </p:nvSpPr>
        <p:spPr>
          <a:xfrm>
            <a:off x="786809" y="0"/>
            <a:ext cx="9122735" cy="687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I" sz="2400" dirty="0">
              <a:latin typeface="Bookman Old Style" panose="02050604050505020204" pitchFamily="18" charset="0"/>
            </a:endParaRPr>
          </a:p>
          <a:p>
            <a:r>
              <a:rPr lang="en-SI" sz="4800" dirty="0">
                <a:latin typeface="Bookman Old Style" panose="02050604050505020204" pitchFamily="18" charset="0"/>
              </a:rPr>
              <a:t>Viri:</a:t>
            </a:r>
          </a:p>
          <a:p>
            <a:endParaRPr lang="en-SI" sz="4800" dirty="0"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https://dk.um.si/Dokument.php?id=151441</a:t>
            </a:r>
            <a:r>
              <a:rPr lang="en-GB" dirty="0">
                <a:solidFill>
                  <a:schemeClr val="tx2"/>
                </a:solidFill>
                <a:latin typeface="Bookman Old Style" panose="02050604050505020204" pitchFamily="18" charset="0"/>
              </a:rPr>
              <a:t> [ogled: 22.03.2022]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http://www2.scptuj.si/~boploj/Bionska_umetna_inteligenca.pdf</a:t>
            </a:r>
            <a:r>
              <a:rPr lang="en-GB" dirty="0">
                <a:solidFill>
                  <a:schemeClr val="tx2"/>
                </a:solidFill>
                <a:latin typeface="Bookman Old Style" panose="02050604050505020204" pitchFamily="18" charset="0"/>
              </a:rPr>
              <a:t> [ogled: 22.03.2022]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https://www.ibm.com/cloud/learn/overfitting#toc-how-to-avo-lzD-ODtl</a:t>
            </a:r>
            <a:r>
              <a:rPr lang="en-GB" dirty="0">
                <a:solidFill>
                  <a:schemeClr val="tx2"/>
                </a:solidFill>
                <a:latin typeface="Bookman Old Style" panose="02050604050505020204" pitchFamily="18" charset="0"/>
              </a:rPr>
              <a:t> [ogled: 22.03.2022]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https://youtu.be/ZOiBe-nrmc4</a:t>
            </a:r>
            <a:r>
              <a:rPr lang="en-GB" dirty="0">
                <a:solidFill>
                  <a:schemeClr val="tx2"/>
                </a:solidFill>
                <a:latin typeface="Bookman Old Style" panose="02050604050505020204" pitchFamily="18" charset="0"/>
              </a:rPr>
              <a:t> [ogled: 19.03.2022]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https://youtu.be/a3ioGSwfVpE</a:t>
            </a:r>
            <a:r>
              <a:rPr lang="en-GB" dirty="0">
                <a:solidFill>
                  <a:schemeClr val="tx2"/>
                </a:solidFill>
                <a:latin typeface="Bookman Old Style" panose="02050604050505020204" pitchFamily="18" charset="0"/>
              </a:rPr>
              <a:t> [ogled: 19.03.2022]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  <a:latin typeface="Bookman Old Style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https://youtu.be/0LB1cy2sCXc</a:t>
            </a:r>
            <a:r>
              <a:rPr lang="en-GB" dirty="0">
                <a:solidFill>
                  <a:schemeClr val="tx2"/>
                </a:solidFill>
                <a:latin typeface="Bookman Old Style" panose="02050604050505020204" pitchFamily="18" charset="0"/>
              </a:rPr>
              <a:t> [ogled: 19.03.2022]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2"/>
                </a:solidFill>
                <a:latin typeface="Bookman Old Style" panose="0205060405050502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https://repozitorij.uni-lj.si/Dokument.php?id=81407&amp;lang=slv</a:t>
            </a:r>
            <a:r>
              <a:rPr lang="en-GB" dirty="0">
                <a:solidFill>
                  <a:schemeClr val="tx2"/>
                </a:solidFill>
                <a:latin typeface="Bookman Old Style" panose="02050604050505020204" pitchFamily="18" charset="0"/>
              </a:rPr>
              <a:t> [ogled: 20.03.2022]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455CE-4900-41CE-8972-D075B187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6379210" cy="1333057"/>
          </a:xfrm>
        </p:spPr>
        <p:txBody>
          <a:bodyPr wrap="square" anchor="t">
            <a:normAutofit/>
          </a:bodyPr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Strojno učenje </a:t>
            </a:r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(machine learing)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398CA49-5AFB-4213-85CA-0F27D6AE0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2825398"/>
            <a:ext cx="5773738" cy="3189990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5A492954-D4E6-4FAF-94AC-292DFFFDC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202" y="2017837"/>
            <a:ext cx="671610" cy="631474"/>
            <a:chOff x="8371777" y="4172213"/>
            <a:chExt cx="671610" cy="631474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2CFA88C-A736-419D-B7B6-6B912BB45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371777" y="4172213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/>
                </a:gs>
                <a:gs pos="30000">
                  <a:schemeClr val="bg2"/>
                </a:gs>
                <a:gs pos="40000">
                  <a:schemeClr val="bg2">
                    <a:lumMod val="90000"/>
                    <a:lumOff val="10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5E877B2-A66B-45DC-892C-B19FB817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638387" y="4349560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/>
                </a:gs>
                <a:gs pos="0">
                  <a:schemeClr val="bg2">
                    <a:lumMod val="75000"/>
                    <a:lumOff val="25000"/>
                  </a:schemeClr>
                </a:gs>
              </a:gsLst>
              <a:lin ang="16200000" scaled="0"/>
            </a:gradFill>
            <a:ln>
              <a:noFill/>
            </a:ln>
            <a:effectLst>
              <a:innerShdw blurRad="1270000" dist="2540000">
                <a:schemeClr val="bg2"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2E73-78C8-4BD2-87E5-AC501AFC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583" y="1626841"/>
            <a:ext cx="4500562" cy="367402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mbria Math" panose="02040503050406030204" pitchFamily="18" charset="0"/>
              </a:rPr>
              <a:t>Pridobivanje znanja na podlagi izkušenj.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Uporabno v medicini, analizi podatkov, prepoznavanju govora, in slik. Del spletnih strani – predlogi za ogled filmov, nakupa izdelkov.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0373973-4586-48A3-ADF2-95A571530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7376" y="5520977"/>
            <a:ext cx="1972470" cy="1337023"/>
          </a:xfrm>
          <a:custGeom>
            <a:avLst/>
            <a:gdLst>
              <a:gd name="connsiteX0" fmla="*/ 986235 w 1972470"/>
              <a:gd name="connsiteY0" fmla="*/ 0 h 1337023"/>
              <a:gd name="connsiteX1" fmla="*/ 1972470 w 1972470"/>
              <a:gd name="connsiteY1" fmla="*/ 986235 h 1337023"/>
              <a:gd name="connsiteX2" fmla="*/ 1928131 w 1972470"/>
              <a:gd name="connsiteY2" fmla="*/ 1279512 h 1337023"/>
              <a:gd name="connsiteX3" fmla="*/ 1907081 w 1972470"/>
              <a:gd name="connsiteY3" fmla="*/ 1337023 h 1337023"/>
              <a:gd name="connsiteX4" fmla="*/ 65389 w 1972470"/>
              <a:gd name="connsiteY4" fmla="*/ 1337023 h 1337023"/>
              <a:gd name="connsiteX5" fmla="*/ 44339 w 1972470"/>
              <a:gd name="connsiteY5" fmla="*/ 1279512 h 1337023"/>
              <a:gd name="connsiteX6" fmla="*/ 0 w 1972470"/>
              <a:gd name="connsiteY6" fmla="*/ 986235 h 1337023"/>
              <a:gd name="connsiteX7" fmla="*/ 986235 w 1972470"/>
              <a:gd name="connsiteY7" fmla="*/ 0 h 133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2470" h="1337023">
                <a:moveTo>
                  <a:pt x="986235" y="0"/>
                </a:moveTo>
                <a:cubicBezTo>
                  <a:pt x="1530918" y="0"/>
                  <a:pt x="1972470" y="441552"/>
                  <a:pt x="1972470" y="986235"/>
                </a:cubicBezTo>
                <a:cubicBezTo>
                  <a:pt x="1972470" y="1088363"/>
                  <a:pt x="1956947" y="1186866"/>
                  <a:pt x="1928131" y="1279512"/>
                </a:cubicBezTo>
                <a:lnTo>
                  <a:pt x="1907081" y="1337023"/>
                </a:lnTo>
                <a:lnTo>
                  <a:pt x="65389" y="1337023"/>
                </a:lnTo>
                <a:lnTo>
                  <a:pt x="44339" y="1279512"/>
                </a:lnTo>
                <a:cubicBezTo>
                  <a:pt x="15523" y="1186866"/>
                  <a:pt x="0" y="1088363"/>
                  <a:pt x="0" y="986235"/>
                </a:cubicBezTo>
                <a:cubicBezTo>
                  <a:pt x="0" y="441552"/>
                  <a:pt x="441552" y="0"/>
                  <a:pt x="986235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75000"/>
                  <a:lumOff val="25000"/>
                </a:schemeClr>
              </a:gs>
              <a:gs pos="71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381000" dist="177800" dir="1896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665EA-0E0A-D74E-8CB8-98AC5203D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7" y="293232"/>
            <a:ext cx="9303594" cy="5548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F87D96-3723-A94A-9214-0A1117AAE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3" y="477341"/>
            <a:ext cx="8948075" cy="5580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F8AA32-DF38-D749-A4E3-21EF46B4C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95" y="800494"/>
            <a:ext cx="9366007" cy="5441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DAAA81-B148-0948-A48F-72E66B908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92" y="1015870"/>
            <a:ext cx="9470582" cy="55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1E35E050-0772-4704-B45F-88AC2AF0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34" y="575778"/>
            <a:ext cx="6287258" cy="1491561"/>
          </a:xfrm>
        </p:spPr>
        <p:txBody>
          <a:bodyPr>
            <a:normAutofit/>
          </a:bodyPr>
          <a:lstStyle/>
          <a:p>
            <a:r>
              <a:rPr lang="sl-S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Nadzorovano učenje </a:t>
            </a:r>
            <a:r>
              <a:rPr lang="sl-SI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sl-SI" sz="4400" i="1" dirty="0">
                <a:effectLst/>
                <a:latin typeface="Bookman Old Style" panose="0205060405050502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supervised learning)</a:t>
            </a:r>
            <a:endParaRPr lang="sl-SI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7F3173F0-10A0-4FF1-A883-9BA1FF2D8E75}"/>
              </a:ext>
            </a:extLst>
          </p:cNvPr>
          <p:cNvSpPr/>
          <p:nvPr/>
        </p:nvSpPr>
        <p:spPr>
          <a:xfrm rot="1106861">
            <a:off x="10877216" y="2123976"/>
            <a:ext cx="576783" cy="1004567"/>
          </a:xfrm>
          <a:prstGeom prst="curvedLef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27B8410B-707B-4E8E-B9CA-C42B44AF51C5}"/>
              </a:ext>
            </a:extLst>
          </p:cNvPr>
          <p:cNvSpPr/>
          <p:nvPr/>
        </p:nvSpPr>
        <p:spPr>
          <a:xfrm rot="1106861">
            <a:off x="11338574" y="2938544"/>
            <a:ext cx="576783" cy="1004567"/>
          </a:xfrm>
          <a:prstGeom prst="curvedLef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C3E297-82C4-401D-B2BF-F34DBEE77B7C}"/>
              </a:ext>
            </a:extLst>
          </p:cNvPr>
          <p:cNvSpPr txBox="1"/>
          <p:nvPr/>
        </p:nvSpPr>
        <p:spPr>
          <a:xfrm>
            <a:off x="7069417" y="2530263"/>
            <a:ext cx="4577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mbria Math" panose="02040503050406030204" pitchFamily="18" charset="0"/>
              </a:rPr>
              <a:t>Klasifikacijski problemi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0039B-47DD-4EB3-B179-52F9AA1D456A}"/>
              </a:ext>
            </a:extLst>
          </p:cNvPr>
          <p:cNvSpPr txBox="1"/>
          <p:nvPr/>
        </p:nvSpPr>
        <p:spPr>
          <a:xfrm>
            <a:off x="7938686" y="3279761"/>
            <a:ext cx="35913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mbria Math" panose="02040503050406030204" pitchFamily="18" charset="0"/>
              </a:rPr>
              <a:t>Regresijski problemi</a:t>
            </a: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E530A6-A4CA-413F-81C9-E661061F2DE9}"/>
              </a:ext>
            </a:extLst>
          </p:cNvPr>
          <p:cNvSpPr/>
          <p:nvPr/>
        </p:nvSpPr>
        <p:spPr>
          <a:xfrm>
            <a:off x="900735" y="2843211"/>
            <a:ext cx="1385887" cy="1243013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Picture 6" descr="A red apple with a green leaf&#10;&#10;Description automatically generated with medium confidence">
            <a:extLst>
              <a:ext uri="{FF2B5EF4-FFF2-40B4-BE49-F238E27FC236}">
                <a16:creationId xmlns:a16="http://schemas.microsoft.com/office/drawing/2014/main" id="{FB4B5DCA-615D-4725-ADE8-FB26719D1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4" y="2928937"/>
            <a:ext cx="504823" cy="504823"/>
          </a:xfrm>
          <a:prstGeom prst="rect">
            <a:avLst/>
          </a:prstGeom>
        </p:spPr>
      </p:pic>
      <p:pic>
        <p:nvPicPr>
          <p:cNvPr id="21" name="Picture 20" descr="A red apple with a green leaf&#10;&#10;Description automatically generated with medium confidence">
            <a:extLst>
              <a:ext uri="{FF2B5EF4-FFF2-40B4-BE49-F238E27FC236}">
                <a16:creationId xmlns:a16="http://schemas.microsoft.com/office/drawing/2014/main" id="{A6FE27A3-4E0C-48D7-8130-0014D6F2D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84" y="3124199"/>
            <a:ext cx="504823" cy="504823"/>
          </a:xfrm>
          <a:prstGeom prst="rect">
            <a:avLst/>
          </a:prstGeom>
        </p:spPr>
      </p:pic>
      <p:pic>
        <p:nvPicPr>
          <p:cNvPr id="23" name="Picture 22" descr="A red apple with a green leaf&#10;&#10;Description automatically generated with medium confidence">
            <a:extLst>
              <a:ext uri="{FF2B5EF4-FFF2-40B4-BE49-F238E27FC236}">
                <a16:creationId xmlns:a16="http://schemas.microsoft.com/office/drawing/2014/main" id="{092F41A4-04B0-4F08-AEF3-442831329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72" y="3467100"/>
            <a:ext cx="504823" cy="504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69A8B5-C3AE-4E86-A047-0F7AECF6B243}"/>
              </a:ext>
            </a:extLst>
          </p:cNvPr>
          <p:cNvSpPr txBox="1"/>
          <p:nvPr/>
        </p:nvSpPr>
        <p:spPr>
          <a:xfrm>
            <a:off x="629273" y="244316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Vhodni podatki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8BC8E90-97EA-4BF0-AA56-3E82751DD7CA}"/>
              </a:ext>
            </a:extLst>
          </p:cNvPr>
          <p:cNvSpPr/>
          <p:nvPr/>
        </p:nvSpPr>
        <p:spPr>
          <a:xfrm>
            <a:off x="910260" y="4510086"/>
            <a:ext cx="1385887" cy="1243013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D95230-6A85-48CA-8066-63AC54FF5DE0}"/>
              </a:ext>
            </a:extLst>
          </p:cNvPr>
          <p:cNvSpPr txBox="1"/>
          <p:nvPr/>
        </p:nvSpPr>
        <p:spPr>
          <a:xfrm>
            <a:off x="1035579" y="4143374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Program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DE9294-FD37-48D3-93E9-0BDBE4B39B48}"/>
              </a:ext>
            </a:extLst>
          </p:cNvPr>
          <p:cNvSpPr txBox="1"/>
          <p:nvPr/>
        </p:nvSpPr>
        <p:spPr>
          <a:xfrm>
            <a:off x="981697" y="4795836"/>
            <a:ext cx="1233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if rdeče:</a:t>
            </a:r>
          </a:p>
          <a:p>
            <a:pPr algn="ctr"/>
            <a:r>
              <a:rPr lang="sl-SI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return “Jabolka“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D372D27-72E6-4D51-AE02-FB82719FC17B}"/>
              </a:ext>
            </a:extLst>
          </p:cNvPr>
          <p:cNvCxnSpPr>
            <a:cxnSpLocks/>
          </p:cNvCxnSpPr>
          <p:nvPr/>
        </p:nvCxnSpPr>
        <p:spPr>
          <a:xfrm>
            <a:off x="2400922" y="3500438"/>
            <a:ext cx="1128712" cy="585787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84854B-C121-4EF1-ACAC-F75D175654DB}"/>
              </a:ext>
            </a:extLst>
          </p:cNvPr>
          <p:cNvCxnSpPr>
            <a:cxnSpLocks/>
          </p:cNvCxnSpPr>
          <p:nvPr/>
        </p:nvCxnSpPr>
        <p:spPr>
          <a:xfrm flipV="1">
            <a:off x="2429497" y="4243388"/>
            <a:ext cx="1114425" cy="828675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FA4F58-990B-4BA6-9D69-F5B07F7802AB}"/>
              </a:ext>
            </a:extLst>
          </p:cNvPr>
          <p:cNvCxnSpPr>
            <a:cxnSpLocks/>
          </p:cNvCxnSpPr>
          <p:nvPr/>
        </p:nvCxnSpPr>
        <p:spPr>
          <a:xfrm>
            <a:off x="4582146" y="4143374"/>
            <a:ext cx="747713" cy="0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2DA4DE8-22B1-457D-A9C4-67F5AA89A3B4}"/>
              </a:ext>
            </a:extLst>
          </p:cNvPr>
          <p:cNvSpPr/>
          <p:nvPr/>
        </p:nvSpPr>
        <p:spPr>
          <a:xfrm>
            <a:off x="5406060" y="3548061"/>
            <a:ext cx="1385887" cy="1243013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449EC3-9643-4797-AD92-7C99187678C6}"/>
              </a:ext>
            </a:extLst>
          </p:cNvPr>
          <p:cNvSpPr txBox="1"/>
          <p:nvPr/>
        </p:nvSpPr>
        <p:spPr>
          <a:xfrm>
            <a:off x="5463209" y="3848098"/>
            <a:ext cx="123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To je jabolko</a:t>
            </a:r>
          </a:p>
        </p:txBody>
      </p:sp>
      <p:pic>
        <p:nvPicPr>
          <p:cNvPr id="3" name="Graphic 2" descr="Laptop with solid fill">
            <a:extLst>
              <a:ext uri="{FF2B5EF4-FFF2-40B4-BE49-F238E27FC236}">
                <a16:creationId xmlns:a16="http://schemas.microsoft.com/office/drawing/2014/main" id="{2DF87372-0478-B142-881F-6288C4AD6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3318" y="3726656"/>
            <a:ext cx="914400" cy="914400"/>
          </a:xfrm>
          <a:prstGeom prst="rect">
            <a:avLst/>
          </a:prstGeom>
        </p:spPr>
      </p:pic>
      <p:sp>
        <p:nvSpPr>
          <p:cNvPr id="31" name="Rectangle: Rounded Corners 37">
            <a:extLst>
              <a:ext uri="{FF2B5EF4-FFF2-40B4-BE49-F238E27FC236}">
                <a16:creationId xmlns:a16="http://schemas.microsoft.com/office/drawing/2014/main" id="{36EF8137-08E4-5D40-94C6-9843F0EBF143}"/>
              </a:ext>
            </a:extLst>
          </p:cNvPr>
          <p:cNvSpPr/>
          <p:nvPr/>
        </p:nvSpPr>
        <p:spPr>
          <a:xfrm>
            <a:off x="5406060" y="3548061"/>
            <a:ext cx="1385887" cy="1243013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81FD2C-A367-9E41-8B19-E03964C98D09}"/>
              </a:ext>
            </a:extLst>
          </p:cNvPr>
          <p:cNvSpPr txBox="1"/>
          <p:nvPr/>
        </p:nvSpPr>
        <p:spPr>
          <a:xfrm>
            <a:off x="5473092" y="3984899"/>
            <a:ext cx="123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Jabolka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E79BDF-56C1-0E48-8351-34CBDB86E5E6}"/>
              </a:ext>
            </a:extLst>
          </p:cNvPr>
          <p:cNvSpPr txBox="1"/>
          <p:nvPr/>
        </p:nvSpPr>
        <p:spPr>
          <a:xfrm>
            <a:off x="5108371" y="3125273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Izhodni podatki</a:t>
            </a:r>
          </a:p>
        </p:txBody>
      </p:sp>
    </p:spTree>
    <p:extLst>
      <p:ext uri="{BB962C8B-B14F-4D97-AF65-F5344CB8AC3E}">
        <p14:creationId xmlns:p14="http://schemas.microsoft.com/office/powerpoint/2010/main" val="11082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19" grpId="0"/>
      <p:bldP spid="5" grpId="0" animBg="1"/>
      <p:bldP spid="8" grpId="0"/>
      <p:bldP spid="24" grpId="0" animBg="1"/>
      <p:bldP spid="25" grpId="0"/>
      <p:bldP spid="26" grpId="0"/>
      <p:bldP spid="38" grpId="0" animBg="1"/>
      <p:bldP spid="39" grpId="0"/>
      <p:bldP spid="31" grpId="0" animBg="1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1E35E050-0772-4704-B45F-88AC2AF0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34" y="575778"/>
            <a:ext cx="6287258" cy="1491561"/>
          </a:xfrm>
        </p:spPr>
        <p:txBody>
          <a:bodyPr>
            <a:normAutofit/>
          </a:bodyPr>
          <a:lstStyle/>
          <a:p>
            <a:r>
              <a:rPr lang="sl-S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Nadzorovano učenje </a:t>
            </a:r>
            <a:r>
              <a:rPr lang="sl-SI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sl-SI" sz="4400" i="1" dirty="0">
                <a:effectLst/>
                <a:latin typeface="Bookman Old Style" panose="0205060405050502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supervised learning)</a:t>
            </a:r>
            <a:endParaRPr lang="sl-SI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E530A6-A4CA-413F-81C9-E661061F2DE9}"/>
              </a:ext>
            </a:extLst>
          </p:cNvPr>
          <p:cNvSpPr/>
          <p:nvPr/>
        </p:nvSpPr>
        <p:spPr>
          <a:xfrm>
            <a:off x="3014015" y="2772091"/>
            <a:ext cx="1385887" cy="1243013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Picture 6" descr="A red apple with a green leaf&#10;&#10;Description automatically generated with medium confidence">
            <a:extLst>
              <a:ext uri="{FF2B5EF4-FFF2-40B4-BE49-F238E27FC236}">
                <a16:creationId xmlns:a16="http://schemas.microsoft.com/office/drawing/2014/main" id="{FB4B5DCA-615D-4725-ADE8-FB26719D1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64" y="2857817"/>
            <a:ext cx="504823" cy="504823"/>
          </a:xfrm>
          <a:prstGeom prst="rect">
            <a:avLst/>
          </a:prstGeom>
        </p:spPr>
      </p:pic>
      <p:pic>
        <p:nvPicPr>
          <p:cNvPr id="21" name="Picture 20" descr="A red apple with a green leaf&#10;&#10;Description automatically generated with medium confidence">
            <a:extLst>
              <a:ext uri="{FF2B5EF4-FFF2-40B4-BE49-F238E27FC236}">
                <a16:creationId xmlns:a16="http://schemas.microsoft.com/office/drawing/2014/main" id="{A6FE27A3-4E0C-48D7-8130-0014D6F2D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64" y="3053079"/>
            <a:ext cx="504823" cy="504823"/>
          </a:xfrm>
          <a:prstGeom prst="rect">
            <a:avLst/>
          </a:prstGeom>
        </p:spPr>
      </p:pic>
      <p:pic>
        <p:nvPicPr>
          <p:cNvPr id="23" name="Picture 22" descr="A red apple with a green leaf&#10;&#10;Description automatically generated with medium confidence">
            <a:extLst>
              <a:ext uri="{FF2B5EF4-FFF2-40B4-BE49-F238E27FC236}">
                <a16:creationId xmlns:a16="http://schemas.microsoft.com/office/drawing/2014/main" id="{092F41A4-04B0-4F08-AEF3-442831329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052" y="3395980"/>
            <a:ext cx="504823" cy="504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69A8B5-C3AE-4E86-A047-0F7AECF6B243}"/>
              </a:ext>
            </a:extLst>
          </p:cNvPr>
          <p:cNvSpPr txBox="1"/>
          <p:nvPr/>
        </p:nvSpPr>
        <p:spPr>
          <a:xfrm>
            <a:off x="2742553" y="237204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Vhodni podatki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8BC8E90-97EA-4BF0-AA56-3E82751DD7CA}"/>
              </a:ext>
            </a:extLst>
          </p:cNvPr>
          <p:cNvSpPr/>
          <p:nvPr/>
        </p:nvSpPr>
        <p:spPr>
          <a:xfrm>
            <a:off x="3023540" y="4438966"/>
            <a:ext cx="1385887" cy="1243013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D95230-6A85-48CA-8066-63AC54FF5DE0}"/>
              </a:ext>
            </a:extLst>
          </p:cNvPr>
          <p:cNvSpPr txBox="1"/>
          <p:nvPr/>
        </p:nvSpPr>
        <p:spPr>
          <a:xfrm>
            <a:off x="2752078" y="4067492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Izhodni podatki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DE9294-FD37-48D3-93E9-0BDBE4B39B48}"/>
              </a:ext>
            </a:extLst>
          </p:cNvPr>
          <p:cNvSpPr txBox="1"/>
          <p:nvPr/>
        </p:nvSpPr>
        <p:spPr>
          <a:xfrm>
            <a:off x="3094977" y="4724716"/>
            <a:ext cx="123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To so jabolka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D372D27-72E6-4D51-AE02-FB82719FC17B}"/>
              </a:ext>
            </a:extLst>
          </p:cNvPr>
          <p:cNvCxnSpPr>
            <a:cxnSpLocks/>
          </p:cNvCxnSpPr>
          <p:nvPr/>
        </p:nvCxnSpPr>
        <p:spPr>
          <a:xfrm>
            <a:off x="4514202" y="3429318"/>
            <a:ext cx="1128712" cy="585787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584854B-C121-4EF1-ACAC-F75D175654DB}"/>
              </a:ext>
            </a:extLst>
          </p:cNvPr>
          <p:cNvCxnSpPr>
            <a:cxnSpLocks/>
          </p:cNvCxnSpPr>
          <p:nvPr/>
        </p:nvCxnSpPr>
        <p:spPr>
          <a:xfrm flipV="1">
            <a:off x="4542777" y="4172268"/>
            <a:ext cx="1114425" cy="828675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FA4F58-990B-4BA6-9D69-F5B07F7802AB}"/>
              </a:ext>
            </a:extLst>
          </p:cNvPr>
          <p:cNvCxnSpPr>
            <a:cxnSpLocks/>
          </p:cNvCxnSpPr>
          <p:nvPr/>
        </p:nvCxnSpPr>
        <p:spPr>
          <a:xfrm>
            <a:off x="6695426" y="4072254"/>
            <a:ext cx="747713" cy="0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 descr="Laptop with solid fill">
            <a:extLst>
              <a:ext uri="{FF2B5EF4-FFF2-40B4-BE49-F238E27FC236}">
                <a16:creationId xmlns:a16="http://schemas.microsoft.com/office/drawing/2014/main" id="{B7E0FAF8-6539-2D40-A60C-11454DA99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6598" y="3655536"/>
            <a:ext cx="914400" cy="914400"/>
          </a:xfrm>
          <a:prstGeom prst="rect">
            <a:avLst/>
          </a:prstGeom>
        </p:spPr>
      </p:pic>
      <p:sp>
        <p:nvSpPr>
          <p:cNvPr id="32" name="Rectangle: Rounded Corners 23">
            <a:extLst>
              <a:ext uri="{FF2B5EF4-FFF2-40B4-BE49-F238E27FC236}">
                <a16:creationId xmlns:a16="http://schemas.microsoft.com/office/drawing/2014/main" id="{FCE67960-4B68-4340-B274-4187D69C13C5}"/>
              </a:ext>
            </a:extLst>
          </p:cNvPr>
          <p:cNvSpPr/>
          <p:nvPr/>
        </p:nvSpPr>
        <p:spPr>
          <a:xfrm>
            <a:off x="7589536" y="3476529"/>
            <a:ext cx="1385887" cy="1243013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ECE410-0FFB-0248-97BF-98E7E48AF60A}"/>
              </a:ext>
            </a:extLst>
          </p:cNvPr>
          <p:cNvSpPr txBox="1"/>
          <p:nvPr/>
        </p:nvSpPr>
        <p:spPr>
          <a:xfrm>
            <a:off x="7714855" y="310981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Program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2E7D15-2770-DF4E-81FA-CD4843386F5C}"/>
              </a:ext>
            </a:extLst>
          </p:cNvPr>
          <p:cNvSpPr txBox="1"/>
          <p:nvPr/>
        </p:nvSpPr>
        <p:spPr>
          <a:xfrm>
            <a:off x="7660973" y="3762279"/>
            <a:ext cx="1233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if rdeče:</a:t>
            </a:r>
          </a:p>
          <a:p>
            <a:pPr algn="ctr"/>
            <a:r>
              <a:rPr lang="sl-SI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return “Jabolka“</a:t>
            </a:r>
          </a:p>
        </p:txBody>
      </p:sp>
    </p:spTree>
    <p:extLst>
      <p:ext uri="{BB962C8B-B14F-4D97-AF65-F5344CB8AC3E}">
        <p14:creationId xmlns:p14="http://schemas.microsoft.com/office/powerpoint/2010/main" val="7763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4" grpId="0" animBg="1"/>
      <p:bldP spid="25" grpId="0"/>
      <p:bldP spid="26" grpId="0"/>
      <p:bldP spid="32" grpId="0" animBg="1"/>
      <p:bldP spid="33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1E35E050-0772-4704-B45F-88AC2AF0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34" y="575778"/>
            <a:ext cx="6287258" cy="1491561"/>
          </a:xfrm>
        </p:spPr>
        <p:txBody>
          <a:bodyPr>
            <a:normAutofit/>
          </a:bodyPr>
          <a:lstStyle/>
          <a:p>
            <a:r>
              <a:rPr lang="sl-S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Nadzorovano učenje </a:t>
            </a:r>
            <a:r>
              <a:rPr lang="sl-SI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sl-SI" sz="4400" i="1" dirty="0">
                <a:effectLst/>
                <a:latin typeface="Bookman Old Style" panose="0205060405050502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supervised learning)</a:t>
            </a:r>
            <a:endParaRPr lang="sl-SI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2" name="Rectangle: Rounded Corners 4">
            <a:extLst>
              <a:ext uri="{FF2B5EF4-FFF2-40B4-BE49-F238E27FC236}">
                <a16:creationId xmlns:a16="http://schemas.microsoft.com/office/drawing/2014/main" id="{C3CD3650-C5E3-8647-BC38-C9A77BE44573}"/>
              </a:ext>
            </a:extLst>
          </p:cNvPr>
          <p:cNvSpPr/>
          <p:nvPr/>
        </p:nvSpPr>
        <p:spPr>
          <a:xfrm>
            <a:off x="5289855" y="2609531"/>
            <a:ext cx="1385887" cy="1243013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5" name="Picture 54" descr="A red apple with a green leaf&#10;&#10;Description automatically generated with medium confidence">
            <a:extLst>
              <a:ext uri="{FF2B5EF4-FFF2-40B4-BE49-F238E27FC236}">
                <a16:creationId xmlns:a16="http://schemas.microsoft.com/office/drawing/2014/main" id="{39FA3B6B-F392-E641-BC4B-1149B9809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35" y="2991992"/>
            <a:ext cx="504823" cy="50482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A72A40C-6143-A44A-8190-28FD25CB2B0E}"/>
              </a:ext>
            </a:extLst>
          </p:cNvPr>
          <p:cNvSpPr txBox="1"/>
          <p:nvPr/>
        </p:nvSpPr>
        <p:spPr>
          <a:xfrm>
            <a:off x="4804639" y="2226293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Nov vhodni podatek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8F9B175-4CB0-FD47-ADA5-2DDDFBC0A86B}"/>
              </a:ext>
            </a:extLst>
          </p:cNvPr>
          <p:cNvCxnSpPr>
            <a:cxnSpLocks/>
          </p:cNvCxnSpPr>
          <p:nvPr/>
        </p:nvCxnSpPr>
        <p:spPr>
          <a:xfrm>
            <a:off x="6790042" y="3266758"/>
            <a:ext cx="1128712" cy="585787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42549C3-3BEF-F64B-A86D-55264CE5001E}"/>
              </a:ext>
            </a:extLst>
          </p:cNvPr>
          <p:cNvCxnSpPr>
            <a:cxnSpLocks/>
          </p:cNvCxnSpPr>
          <p:nvPr/>
        </p:nvCxnSpPr>
        <p:spPr>
          <a:xfrm flipV="1">
            <a:off x="6818617" y="4009708"/>
            <a:ext cx="1114425" cy="828675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E1F1A5D-5E6E-4044-AE0A-57B71048D411}"/>
              </a:ext>
            </a:extLst>
          </p:cNvPr>
          <p:cNvCxnSpPr>
            <a:cxnSpLocks/>
          </p:cNvCxnSpPr>
          <p:nvPr/>
        </p:nvCxnSpPr>
        <p:spPr>
          <a:xfrm>
            <a:off x="8971266" y="3909694"/>
            <a:ext cx="747713" cy="0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37">
            <a:extLst>
              <a:ext uri="{FF2B5EF4-FFF2-40B4-BE49-F238E27FC236}">
                <a16:creationId xmlns:a16="http://schemas.microsoft.com/office/drawing/2014/main" id="{73E1C8F9-8989-544D-81FF-CDD495D81EBF}"/>
              </a:ext>
            </a:extLst>
          </p:cNvPr>
          <p:cNvSpPr/>
          <p:nvPr/>
        </p:nvSpPr>
        <p:spPr>
          <a:xfrm>
            <a:off x="9795180" y="3314381"/>
            <a:ext cx="1385887" cy="1243013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5FEFCFE-C95C-8246-98C2-245BF3E51A14}"/>
              </a:ext>
            </a:extLst>
          </p:cNvPr>
          <p:cNvSpPr txBox="1"/>
          <p:nvPr/>
        </p:nvSpPr>
        <p:spPr>
          <a:xfrm>
            <a:off x="9852329" y="3614418"/>
            <a:ext cx="123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To je jabolko</a:t>
            </a:r>
          </a:p>
        </p:txBody>
      </p:sp>
      <p:pic>
        <p:nvPicPr>
          <p:cNvPr id="65" name="Graphic 64" descr="Laptop with solid fill">
            <a:extLst>
              <a:ext uri="{FF2B5EF4-FFF2-40B4-BE49-F238E27FC236}">
                <a16:creationId xmlns:a16="http://schemas.microsoft.com/office/drawing/2014/main" id="{6DB2703C-A678-E646-95D1-D2C25F66D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2438" y="3492976"/>
            <a:ext cx="914400" cy="914400"/>
          </a:xfrm>
          <a:prstGeom prst="rect">
            <a:avLst/>
          </a:prstGeom>
        </p:spPr>
      </p:pic>
      <p:sp>
        <p:nvSpPr>
          <p:cNvPr id="66" name="Rectangle: Rounded Corners 37">
            <a:extLst>
              <a:ext uri="{FF2B5EF4-FFF2-40B4-BE49-F238E27FC236}">
                <a16:creationId xmlns:a16="http://schemas.microsoft.com/office/drawing/2014/main" id="{3CBDAB39-EE0F-3E4C-A081-334A7C54E915}"/>
              </a:ext>
            </a:extLst>
          </p:cNvPr>
          <p:cNvSpPr/>
          <p:nvPr/>
        </p:nvSpPr>
        <p:spPr>
          <a:xfrm>
            <a:off x="9795180" y="3314381"/>
            <a:ext cx="1385887" cy="1243013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C4BAD1C-996E-C443-AD9D-A7B5E4E9E859}"/>
              </a:ext>
            </a:extLst>
          </p:cNvPr>
          <p:cNvSpPr txBox="1"/>
          <p:nvPr/>
        </p:nvSpPr>
        <p:spPr>
          <a:xfrm>
            <a:off x="9862212" y="3751219"/>
            <a:ext cx="123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Jabolko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5E89BDB-EF7F-D645-B158-C19B45C3BE3C}"/>
              </a:ext>
            </a:extLst>
          </p:cNvPr>
          <p:cNvSpPr txBox="1"/>
          <p:nvPr/>
        </p:nvSpPr>
        <p:spPr>
          <a:xfrm>
            <a:off x="9497491" y="2891593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Izhodni podatki</a:t>
            </a:r>
          </a:p>
        </p:txBody>
      </p:sp>
      <p:sp>
        <p:nvSpPr>
          <p:cNvPr id="69" name="Rectangle: Rounded Corners 4">
            <a:extLst>
              <a:ext uri="{FF2B5EF4-FFF2-40B4-BE49-F238E27FC236}">
                <a16:creationId xmlns:a16="http://schemas.microsoft.com/office/drawing/2014/main" id="{1D0AFE48-A187-F34F-BB12-FAF9965A0F80}"/>
              </a:ext>
            </a:extLst>
          </p:cNvPr>
          <p:cNvSpPr/>
          <p:nvPr/>
        </p:nvSpPr>
        <p:spPr>
          <a:xfrm>
            <a:off x="749372" y="3548184"/>
            <a:ext cx="1385887" cy="1243013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0" name="Picture 69" descr="A red apple with a green leaf&#10;&#10;Description automatically generated with medium confidence">
            <a:extLst>
              <a:ext uri="{FF2B5EF4-FFF2-40B4-BE49-F238E27FC236}">
                <a16:creationId xmlns:a16="http://schemas.microsoft.com/office/drawing/2014/main" id="{1EC0E13F-A9FA-954D-9E56-9FAAD1DFA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1" y="3633910"/>
            <a:ext cx="504823" cy="504823"/>
          </a:xfrm>
          <a:prstGeom prst="rect">
            <a:avLst/>
          </a:prstGeom>
        </p:spPr>
      </p:pic>
      <p:pic>
        <p:nvPicPr>
          <p:cNvPr id="71" name="Picture 70" descr="A red apple with a green leaf&#10;&#10;Description automatically generated with medium confidence">
            <a:extLst>
              <a:ext uri="{FF2B5EF4-FFF2-40B4-BE49-F238E27FC236}">
                <a16:creationId xmlns:a16="http://schemas.microsoft.com/office/drawing/2014/main" id="{2E62C414-D8B9-A74D-9B78-3A32B99CB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21" y="3829172"/>
            <a:ext cx="504823" cy="504823"/>
          </a:xfrm>
          <a:prstGeom prst="rect">
            <a:avLst/>
          </a:prstGeom>
        </p:spPr>
      </p:pic>
      <p:pic>
        <p:nvPicPr>
          <p:cNvPr id="72" name="Picture 71" descr="A red apple with a green leaf&#10;&#10;Description automatically generated with medium confidence">
            <a:extLst>
              <a:ext uri="{FF2B5EF4-FFF2-40B4-BE49-F238E27FC236}">
                <a16:creationId xmlns:a16="http://schemas.microsoft.com/office/drawing/2014/main" id="{6B29BEC5-B10E-6546-A5EB-A6758018F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09" y="4172073"/>
            <a:ext cx="504823" cy="50482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06617DE-C19F-1247-82D9-F7E94B937E8E}"/>
              </a:ext>
            </a:extLst>
          </p:cNvPr>
          <p:cNvSpPr txBox="1"/>
          <p:nvPr/>
        </p:nvSpPr>
        <p:spPr>
          <a:xfrm>
            <a:off x="477910" y="314813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Vhodni podatki</a:t>
            </a:r>
          </a:p>
        </p:txBody>
      </p:sp>
      <p:sp>
        <p:nvSpPr>
          <p:cNvPr id="74" name="Rectangle: Rounded Corners 23">
            <a:extLst>
              <a:ext uri="{FF2B5EF4-FFF2-40B4-BE49-F238E27FC236}">
                <a16:creationId xmlns:a16="http://schemas.microsoft.com/office/drawing/2014/main" id="{ED96CFF7-67CB-4645-92F7-3A8CA77676E7}"/>
              </a:ext>
            </a:extLst>
          </p:cNvPr>
          <p:cNvSpPr/>
          <p:nvPr/>
        </p:nvSpPr>
        <p:spPr>
          <a:xfrm>
            <a:off x="758897" y="5215059"/>
            <a:ext cx="1385887" cy="1243013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3C2E189-969E-3247-B64B-4ADF8334FAA1}"/>
              </a:ext>
            </a:extLst>
          </p:cNvPr>
          <p:cNvSpPr txBox="1"/>
          <p:nvPr/>
        </p:nvSpPr>
        <p:spPr>
          <a:xfrm>
            <a:off x="487435" y="4843585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Izhodni podatki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CC737A-D83C-F140-8314-A01E008D5B2B}"/>
              </a:ext>
            </a:extLst>
          </p:cNvPr>
          <p:cNvSpPr txBox="1"/>
          <p:nvPr/>
        </p:nvSpPr>
        <p:spPr>
          <a:xfrm>
            <a:off x="830334" y="5500809"/>
            <a:ext cx="123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To so jabolka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F0B370C-5174-794C-A601-C4A1DE95DBF5}"/>
              </a:ext>
            </a:extLst>
          </p:cNvPr>
          <p:cNvCxnSpPr>
            <a:cxnSpLocks/>
          </p:cNvCxnSpPr>
          <p:nvPr/>
        </p:nvCxnSpPr>
        <p:spPr>
          <a:xfrm>
            <a:off x="2249559" y="4205411"/>
            <a:ext cx="1128712" cy="585787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0AAA784-D736-444F-B559-8613D9509B1E}"/>
              </a:ext>
            </a:extLst>
          </p:cNvPr>
          <p:cNvCxnSpPr>
            <a:cxnSpLocks/>
          </p:cNvCxnSpPr>
          <p:nvPr/>
        </p:nvCxnSpPr>
        <p:spPr>
          <a:xfrm flipV="1">
            <a:off x="2278134" y="4948361"/>
            <a:ext cx="1114425" cy="828675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37D2C8C-850D-CE46-B5FE-01E8A7BAA12E}"/>
              </a:ext>
            </a:extLst>
          </p:cNvPr>
          <p:cNvCxnSpPr>
            <a:cxnSpLocks/>
          </p:cNvCxnSpPr>
          <p:nvPr/>
        </p:nvCxnSpPr>
        <p:spPr>
          <a:xfrm>
            <a:off x="4430783" y="4848347"/>
            <a:ext cx="747713" cy="0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Graphic 79" descr="Laptop with solid fill">
            <a:extLst>
              <a:ext uri="{FF2B5EF4-FFF2-40B4-BE49-F238E27FC236}">
                <a16:creationId xmlns:a16="http://schemas.microsoft.com/office/drawing/2014/main" id="{E078B9DE-7CC2-D447-8E96-F234AD07F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1955" y="4431629"/>
            <a:ext cx="914400" cy="914400"/>
          </a:xfrm>
          <a:prstGeom prst="rect">
            <a:avLst/>
          </a:prstGeom>
        </p:spPr>
      </p:pic>
      <p:sp>
        <p:nvSpPr>
          <p:cNvPr id="81" name="Rectangle: Rounded Corners 23">
            <a:extLst>
              <a:ext uri="{FF2B5EF4-FFF2-40B4-BE49-F238E27FC236}">
                <a16:creationId xmlns:a16="http://schemas.microsoft.com/office/drawing/2014/main" id="{F5F21354-F895-D745-A1A1-6F1B6ADEDA78}"/>
              </a:ext>
            </a:extLst>
          </p:cNvPr>
          <p:cNvSpPr/>
          <p:nvPr/>
        </p:nvSpPr>
        <p:spPr>
          <a:xfrm>
            <a:off x="5324893" y="4252622"/>
            <a:ext cx="1385887" cy="1243013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373D3AC-E50B-684E-86A1-C2258794CFE8}"/>
              </a:ext>
            </a:extLst>
          </p:cNvPr>
          <p:cNvSpPr txBox="1"/>
          <p:nvPr/>
        </p:nvSpPr>
        <p:spPr>
          <a:xfrm>
            <a:off x="5450212" y="388591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Program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B7165A9-E963-7840-9C75-01088B933F75}"/>
              </a:ext>
            </a:extLst>
          </p:cNvPr>
          <p:cNvSpPr txBox="1"/>
          <p:nvPr/>
        </p:nvSpPr>
        <p:spPr>
          <a:xfrm>
            <a:off x="5396330" y="4538372"/>
            <a:ext cx="1233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if rdeče:</a:t>
            </a:r>
          </a:p>
          <a:p>
            <a:pPr algn="ctr"/>
            <a:r>
              <a:rPr lang="sl-SI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return “Jabolko“</a:t>
            </a:r>
          </a:p>
        </p:txBody>
      </p:sp>
    </p:spTree>
    <p:extLst>
      <p:ext uri="{BB962C8B-B14F-4D97-AF65-F5344CB8AC3E}">
        <p14:creationId xmlns:p14="http://schemas.microsoft.com/office/powerpoint/2010/main" val="38455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/>
      <p:bldP spid="63" grpId="0" animBg="1"/>
      <p:bldP spid="64" grpId="0"/>
      <p:bldP spid="66" grpId="0" animBg="1"/>
      <p:bldP spid="67" grpId="0"/>
      <p:bldP spid="68" grpId="0"/>
      <p:bldP spid="69" grpId="0" animBg="1"/>
      <p:bldP spid="73" grpId="0"/>
      <p:bldP spid="74" grpId="0" animBg="1"/>
      <p:bldP spid="75" grpId="0"/>
      <p:bldP spid="76" grpId="0"/>
      <p:bldP spid="81" grpId="0" animBg="1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EF7C4-9826-4D4E-85EF-3E970E2F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934342" cy="1997855"/>
          </a:xfrm>
        </p:spPr>
        <p:txBody>
          <a:bodyPr wrap="square" anchor="b">
            <a:normAutofit/>
          </a:bodyPr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Odločitvena drevesa </a:t>
            </a:r>
            <a:b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sl-SI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(Decision Trees)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967C49-2278-4724-94A5-A258F20C3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66428" y="2112234"/>
            <a:ext cx="1335600" cy="1262947"/>
            <a:chOff x="10145015" y="2343978"/>
            <a:chExt cx="1335600" cy="126294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513748-F890-422C-8BC7-7C16A7D3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3B83E9-9019-4D2F-B887-BD399181B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5171FAFB-7223-4BE1-983D-8A0626EAC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612" y="57328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A1735-9A94-4FC9-8134-7AD091FFF458}"/>
              </a:ext>
            </a:extLst>
          </p:cNvPr>
          <p:cNvSpPr txBox="1"/>
          <p:nvPr/>
        </p:nvSpPr>
        <p:spPr>
          <a:xfrm>
            <a:off x="312822" y="2851484"/>
            <a:ext cx="5317958" cy="255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2200" dirty="0">
                <a:latin typeface="Bookman Old Style" panose="0205060405050502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Algoritem nadzorovanega strojnega učenja.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2200" dirty="0">
                <a:latin typeface="Bookman Old Style" panose="0205060405050502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Služijo </a:t>
            </a:r>
            <a:r>
              <a:rPr lang="sl-SI" sz="2200" dirty="0"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kot navodilo za odločanje. 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sz="2200" dirty="0"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Zaporedno postavljena vprašanja, ki nas privedejo do </a:t>
            </a:r>
            <a:r>
              <a:rPr lang="sl-SI" sz="2200" b="1" dirty="0"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končne napovedi</a:t>
            </a:r>
            <a:r>
              <a:rPr lang="sl-SI" sz="2200" dirty="0"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A361A6-4768-4E0A-89A5-E95503D57327}"/>
              </a:ext>
            </a:extLst>
          </p:cNvPr>
          <p:cNvSpPr/>
          <p:nvPr/>
        </p:nvSpPr>
        <p:spPr>
          <a:xfrm>
            <a:off x="7492624" y="436727"/>
            <a:ext cx="2156346" cy="17742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latin typeface="Bookman Old Style" panose="02050604050505020204" pitchFamily="18" charset="0"/>
              </a:rPr>
              <a:t>DO YOU HAVE HOMEWORK?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D792F-F345-4B55-8960-9E291507566D}"/>
              </a:ext>
            </a:extLst>
          </p:cNvPr>
          <p:cNvSpPr txBox="1"/>
          <p:nvPr/>
        </p:nvSpPr>
        <p:spPr>
          <a:xfrm>
            <a:off x="7178724" y="2374711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YES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E2FEA7-C913-43DC-B73E-C9CE1110DE89}"/>
              </a:ext>
            </a:extLst>
          </p:cNvPr>
          <p:cNvSpPr txBox="1"/>
          <p:nvPr/>
        </p:nvSpPr>
        <p:spPr>
          <a:xfrm>
            <a:off x="9378296" y="236333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346EB5-6FF3-4AC0-9CBA-9FE5DA673FF9}"/>
              </a:ext>
            </a:extLst>
          </p:cNvPr>
          <p:cNvSpPr/>
          <p:nvPr/>
        </p:nvSpPr>
        <p:spPr>
          <a:xfrm>
            <a:off x="8707274" y="3070746"/>
            <a:ext cx="1883391" cy="6141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chemeClr val="bg2"/>
                </a:solidFill>
                <a:latin typeface="Bookman Old Style" panose="02050604050505020204" pitchFamily="18" charset="0"/>
              </a:rPr>
              <a:t>YOU‘RE LYING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2D54E84-45CF-4A59-A035-DA2C2170C008}"/>
              </a:ext>
            </a:extLst>
          </p:cNvPr>
          <p:cNvSpPr/>
          <p:nvPr/>
        </p:nvSpPr>
        <p:spPr>
          <a:xfrm>
            <a:off x="6157413" y="4137545"/>
            <a:ext cx="2672686" cy="8848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chemeClr val="bg2"/>
                </a:solidFill>
                <a:latin typeface="Bookman Old Style" panose="02050604050505020204" pitchFamily="18" charset="0"/>
              </a:rPr>
              <a:t>IS THAT HOMEWORK DUE IN LESS THAN 12 HOURS?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83AB01-4515-4C8F-8952-CF144539761C}"/>
              </a:ext>
            </a:extLst>
          </p:cNvPr>
          <p:cNvSpPr txBox="1"/>
          <p:nvPr/>
        </p:nvSpPr>
        <p:spPr>
          <a:xfrm>
            <a:off x="6321189" y="5365845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YES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BD5153A-271D-4BAB-9643-76BF128853A2}"/>
              </a:ext>
            </a:extLst>
          </p:cNvPr>
          <p:cNvSpPr/>
          <p:nvPr/>
        </p:nvSpPr>
        <p:spPr>
          <a:xfrm>
            <a:off x="5515969" y="6039134"/>
            <a:ext cx="2276901" cy="6141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chemeClr val="bg2"/>
                </a:solidFill>
                <a:latin typeface="Bookman Old Style" panose="02050604050505020204" pitchFamily="18" charset="0"/>
              </a:rPr>
              <a:t>START WORKING!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4FE17D-5796-48FE-8736-0087EA5ACCE3}"/>
              </a:ext>
            </a:extLst>
          </p:cNvPr>
          <p:cNvSpPr txBox="1"/>
          <p:nvPr/>
        </p:nvSpPr>
        <p:spPr>
          <a:xfrm>
            <a:off x="8084033" y="5381765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NO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F9C2F65-1C85-4731-A237-41B29AECDCED}"/>
              </a:ext>
            </a:extLst>
          </p:cNvPr>
          <p:cNvSpPr/>
          <p:nvPr/>
        </p:nvSpPr>
        <p:spPr>
          <a:xfrm>
            <a:off x="8982502" y="5256660"/>
            <a:ext cx="1212373" cy="6141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chemeClr val="bg2"/>
                </a:solidFill>
                <a:latin typeface="Bookman Old Style" panose="02050604050505020204" pitchFamily="18" charset="0"/>
              </a:rPr>
              <a:t>WATCH TV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898D0A3-8462-40A9-B59C-A15E483B2411}"/>
              </a:ext>
            </a:extLst>
          </p:cNvPr>
          <p:cNvSpPr/>
          <p:nvPr/>
        </p:nvSpPr>
        <p:spPr>
          <a:xfrm>
            <a:off x="10549719" y="5258934"/>
            <a:ext cx="1487606" cy="6141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chemeClr val="bg2"/>
                </a:solidFill>
                <a:latin typeface="Bookman Old Style" panose="02050604050505020204" pitchFamily="18" charset="0"/>
              </a:rPr>
              <a:t>FACEBOOK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0B56675-B017-4FF0-A098-0CCE8C59EC5F}"/>
              </a:ext>
            </a:extLst>
          </p:cNvPr>
          <p:cNvSpPr/>
          <p:nvPr/>
        </p:nvSpPr>
        <p:spPr>
          <a:xfrm>
            <a:off x="10745340" y="4262649"/>
            <a:ext cx="1212373" cy="6141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chemeClr val="bg2"/>
                </a:solidFill>
                <a:latin typeface="Bookman Old Style" panose="02050604050505020204" pitchFamily="18" charset="0"/>
              </a:rPr>
              <a:t>HAVE A SNACK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F14D820-E1B6-4299-ADB1-6CA4FA4F1175}"/>
              </a:ext>
            </a:extLst>
          </p:cNvPr>
          <p:cNvSpPr/>
          <p:nvPr/>
        </p:nvSpPr>
        <p:spPr>
          <a:xfrm>
            <a:off x="9123530" y="4264923"/>
            <a:ext cx="1371598" cy="6141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chemeClr val="bg2"/>
                </a:solidFill>
                <a:latin typeface="Bookman Old Style" panose="02050604050505020204" pitchFamily="18" charset="0"/>
              </a:rPr>
              <a:t>CHECK THE TIME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C41E39D-B253-4E2B-B38D-E3D951067E21}"/>
              </a:ext>
            </a:extLst>
          </p:cNvPr>
          <p:cNvCxnSpPr>
            <a:cxnSpLocks/>
            <a:stCxn id="3" idx="3"/>
            <a:endCxn id="8" idx="0"/>
          </p:cNvCxnSpPr>
          <p:nvPr/>
        </p:nvCxnSpPr>
        <p:spPr>
          <a:xfrm flipH="1">
            <a:off x="7504294" y="1951109"/>
            <a:ext cx="304120" cy="42360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593BDE1-B2DF-4661-B980-402F0FBAC67C}"/>
              </a:ext>
            </a:extLst>
          </p:cNvPr>
          <p:cNvCxnSpPr>
            <a:cxnSpLocks/>
            <a:stCxn id="3" idx="5"/>
            <a:endCxn id="19" idx="0"/>
          </p:cNvCxnSpPr>
          <p:nvPr/>
        </p:nvCxnSpPr>
        <p:spPr>
          <a:xfrm>
            <a:off x="9333180" y="1951109"/>
            <a:ext cx="315383" cy="4122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00D7F4C-7DD5-4D46-8160-89837CEE43EB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 flipH="1">
            <a:off x="7493756" y="2744043"/>
            <a:ext cx="10538" cy="139350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4127B78-E66A-4AD2-9F6A-DAC4CDEAA580}"/>
              </a:ext>
            </a:extLst>
          </p:cNvPr>
          <p:cNvCxnSpPr>
            <a:cxnSpLocks/>
            <a:stCxn id="19" idx="2"/>
            <a:endCxn id="11" idx="0"/>
          </p:cNvCxnSpPr>
          <p:nvPr/>
        </p:nvCxnSpPr>
        <p:spPr>
          <a:xfrm>
            <a:off x="9648563" y="2732666"/>
            <a:ext cx="407" cy="3380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24A80C2-7FB6-431F-86C7-0A57B156A4F5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6646460" y="5076967"/>
            <a:ext cx="299" cy="28887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84FABAF-124C-46B5-8B8E-7ADEE781E831}"/>
              </a:ext>
            </a:extLst>
          </p:cNvPr>
          <p:cNvCxnSpPr>
            <a:cxnSpLocks/>
          </p:cNvCxnSpPr>
          <p:nvPr/>
        </p:nvCxnSpPr>
        <p:spPr>
          <a:xfrm>
            <a:off x="8341056" y="5092890"/>
            <a:ext cx="299" cy="28887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68BDF86-E4B6-4B6C-87C8-4F47D6E48FF6}"/>
              </a:ext>
            </a:extLst>
          </p:cNvPr>
          <p:cNvCxnSpPr>
            <a:cxnSpLocks/>
          </p:cNvCxnSpPr>
          <p:nvPr/>
        </p:nvCxnSpPr>
        <p:spPr>
          <a:xfrm>
            <a:off x="6637361" y="5709314"/>
            <a:ext cx="299" cy="28887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D8265C4-CAD1-47A8-B632-BDBA66AAA50F}"/>
              </a:ext>
            </a:extLst>
          </p:cNvPr>
          <p:cNvCxnSpPr>
            <a:cxnSpLocks/>
            <a:stCxn id="38" idx="3"/>
            <a:endCxn id="41" idx="1"/>
          </p:cNvCxnSpPr>
          <p:nvPr/>
        </p:nvCxnSpPr>
        <p:spPr>
          <a:xfrm flipV="1">
            <a:off x="8624566" y="5563735"/>
            <a:ext cx="357936" cy="269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264B495-8ED4-4B31-930F-B7EC5D9EFE78}"/>
              </a:ext>
            </a:extLst>
          </p:cNvPr>
          <p:cNvCxnSpPr>
            <a:cxnSpLocks/>
            <a:stCxn id="41" idx="3"/>
            <a:endCxn id="43" idx="1"/>
          </p:cNvCxnSpPr>
          <p:nvPr/>
        </p:nvCxnSpPr>
        <p:spPr>
          <a:xfrm>
            <a:off x="10194875" y="5563735"/>
            <a:ext cx="354844" cy="227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6177E69-995D-4F82-B0EF-5DA72E609A37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11351527" y="4876798"/>
            <a:ext cx="0" cy="3093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288EF37-F944-45F3-9A42-C1B3F78CC6FF}"/>
              </a:ext>
            </a:extLst>
          </p:cNvPr>
          <p:cNvCxnSpPr>
            <a:cxnSpLocks/>
            <a:stCxn id="48" idx="1"/>
            <a:endCxn id="22" idx="3"/>
          </p:cNvCxnSpPr>
          <p:nvPr/>
        </p:nvCxnSpPr>
        <p:spPr>
          <a:xfrm flipH="1">
            <a:off x="8830099" y="4571998"/>
            <a:ext cx="293431" cy="796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BA2007C-6D17-42A7-967D-7E112DF1634B}"/>
              </a:ext>
            </a:extLst>
          </p:cNvPr>
          <p:cNvCxnSpPr>
            <a:cxnSpLocks/>
            <a:stCxn id="47" idx="1"/>
            <a:endCxn id="48" idx="3"/>
          </p:cNvCxnSpPr>
          <p:nvPr/>
        </p:nvCxnSpPr>
        <p:spPr>
          <a:xfrm flipH="1">
            <a:off x="10495128" y="4569724"/>
            <a:ext cx="250212" cy="227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48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D2CD-8860-445A-9F51-0596C040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Klasifikacijska odločitvena drevesa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7A7F0D-2756-4C4C-886E-9C73F07AA4C0}"/>
              </a:ext>
            </a:extLst>
          </p:cNvPr>
          <p:cNvSpPr txBox="1"/>
          <p:nvPr/>
        </p:nvSpPr>
        <p:spPr>
          <a:xfrm>
            <a:off x="463627" y="1954004"/>
            <a:ext cx="4886295" cy="308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200" dirty="0">
                <a:effectLst/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Odločanje med nekaj vnaprej določenimi vrednostmi.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200" dirty="0"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Lahko vključuje kombinacijo različnih tipov podatkov.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200" dirty="0"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Lahko pridemo do enakih končnih napovedi.</a:t>
            </a:r>
            <a:r>
              <a:rPr lang="sl-SI" sz="2200" dirty="0">
                <a:effectLst/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sl-SI" sz="2200" dirty="0">
              <a:latin typeface="Bookman Old Style" panose="02050604050505020204" pitchFamily="18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7691022-E750-499D-9EE5-599896D9C11A}"/>
              </a:ext>
            </a:extLst>
          </p:cNvPr>
          <p:cNvSpPr/>
          <p:nvPr/>
        </p:nvSpPr>
        <p:spPr>
          <a:xfrm>
            <a:off x="7137670" y="2069303"/>
            <a:ext cx="2064774" cy="9881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latin typeface="Bookman Old Style" panose="02050604050505020204" pitchFamily="18" charset="0"/>
              </a:rPr>
              <a:t>Starost &lt; 30 let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F0B5999-2B58-4AFB-A2C1-78FC57DA6880}"/>
              </a:ext>
            </a:extLst>
          </p:cNvPr>
          <p:cNvSpPr/>
          <p:nvPr/>
        </p:nvSpPr>
        <p:spPr>
          <a:xfrm>
            <a:off x="8800818" y="3586677"/>
            <a:ext cx="2064774" cy="98814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Bookman Old Style" panose="02050604050505020204" pitchFamily="18" charset="0"/>
              </a:rPr>
              <a:t>Gibanje &gt; 30min / dan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2E73869-5DB7-4CBF-BAE9-888C68F8C48F}"/>
              </a:ext>
            </a:extLst>
          </p:cNvPr>
          <p:cNvCxnSpPr>
            <a:cxnSpLocks/>
            <a:stCxn id="104" idx="5"/>
          </p:cNvCxnSpPr>
          <p:nvPr/>
        </p:nvCxnSpPr>
        <p:spPr>
          <a:xfrm>
            <a:off x="8900065" y="2912734"/>
            <a:ext cx="812588" cy="588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F3C74FFA-99A1-43F8-B122-E27966298F7B}"/>
              </a:ext>
            </a:extLst>
          </p:cNvPr>
          <p:cNvSpPr txBox="1"/>
          <p:nvPr/>
        </p:nvSpPr>
        <p:spPr>
          <a:xfrm rot="2077023">
            <a:off x="9036792" y="295741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52363E7-FCF9-4BB1-A9A8-22AABEF0D2D1}"/>
              </a:ext>
            </a:extLst>
          </p:cNvPr>
          <p:cNvSpPr/>
          <p:nvPr/>
        </p:nvSpPr>
        <p:spPr>
          <a:xfrm>
            <a:off x="5764184" y="3594490"/>
            <a:ext cx="2064774" cy="98814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Bookman Old Style" panose="02050604050505020204" pitchFamily="18" charset="0"/>
              </a:rPr>
              <a:t>Uživa ogromno hitre hrane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B16DD07-3E1F-427D-B5B1-39DD4231DC45}"/>
              </a:ext>
            </a:extLst>
          </p:cNvPr>
          <p:cNvCxnSpPr>
            <a:cxnSpLocks/>
            <a:stCxn id="104" idx="3"/>
          </p:cNvCxnSpPr>
          <p:nvPr/>
        </p:nvCxnSpPr>
        <p:spPr>
          <a:xfrm flipH="1">
            <a:off x="6782934" y="2912734"/>
            <a:ext cx="657115" cy="567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77C9556C-2442-4F7E-8E16-5EDE580AE641}"/>
              </a:ext>
            </a:extLst>
          </p:cNvPr>
          <p:cNvSpPr txBox="1"/>
          <p:nvPr/>
        </p:nvSpPr>
        <p:spPr>
          <a:xfrm rot="19071583">
            <a:off x="6621544" y="295968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97A48CEF-9A04-447D-A271-CDAA00A098C9}"/>
              </a:ext>
            </a:extLst>
          </p:cNvPr>
          <p:cNvCxnSpPr>
            <a:cxnSpLocks/>
          </p:cNvCxnSpPr>
          <p:nvPr/>
        </p:nvCxnSpPr>
        <p:spPr>
          <a:xfrm flipH="1">
            <a:off x="6020934" y="4620979"/>
            <a:ext cx="657115" cy="567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0D51670-3EE1-48AA-A58D-5A426106CD4A}"/>
              </a:ext>
            </a:extLst>
          </p:cNvPr>
          <p:cNvSpPr txBox="1"/>
          <p:nvPr/>
        </p:nvSpPr>
        <p:spPr>
          <a:xfrm rot="19071583">
            <a:off x="5859544" y="466793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47A73B5-534F-4766-AA75-6BECC94D9B48}"/>
              </a:ext>
            </a:extLst>
          </p:cNvPr>
          <p:cNvCxnSpPr>
            <a:cxnSpLocks/>
          </p:cNvCxnSpPr>
          <p:nvPr/>
        </p:nvCxnSpPr>
        <p:spPr>
          <a:xfrm>
            <a:off x="6950710" y="4620979"/>
            <a:ext cx="812588" cy="588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F1EC51D-E287-490F-9D9F-618C800980B1}"/>
              </a:ext>
            </a:extLst>
          </p:cNvPr>
          <p:cNvSpPr txBox="1"/>
          <p:nvPr/>
        </p:nvSpPr>
        <p:spPr>
          <a:xfrm rot="2077023">
            <a:off x="7087437" y="466565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3D7C816-8401-4E96-ACD3-BE3BC77D7334}"/>
              </a:ext>
            </a:extLst>
          </p:cNvPr>
          <p:cNvCxnSpPr>
            <a:cxnSpLocks/>
          </p:cNvCxnSpPr>
          <p:nvPr/>
        </p:nvCxnSpPr>
        <p:spPr>
          <a:xfrm flipH="1">
            <a:off x="9039364" y="4691492"/>
            <a:ext cx="657115" cy="567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17B0002E-BBF0-4B1E-B5A1-74052D539831}"/>
              </a:ext>
            </a:extLst>
          </p:cNvPr>
          <p:cNvSpPr txBox="1"/>
          <p:nvPr/>
        </p:nvSpPr>
        <p:spPr>
          <a:xfrm rot="19071583">
            <a:off x="8877974" y="473844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7375CCC8-073D-40EF-964E-4AC4FDDA2632}"/>
              </a:ext>
            </a:extLst>
          </p:cNvPr>
          <p:cNvCxnSpPr>
            <a:cxnSpLocks/>
          </p:cNvCxnSpPr>
          <p:nvPr/>
        </p:nvCxnSpPr>
        <p:spPr>
          <a:xfrm>
            <a:off x="9969140" y="4691492"/>
            <a:ext cx="812588" cy="588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045F2956-E8C3-4569-9348-CC699C0476FD}"/>
              </a:ext>
            </a:extLst>
          </p:cNvPr>
          <p:cNvSpPr txBox="1"/>
          <p:nvPr/>
        </p:nvSpPr>
        <p:spPr>
          <a:xfrm rot="2077023">
            <a:off x="10105867" y="473617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2AEE44C-BF67-4288-8A16-B97F6C82ED36}"/>
              </a:ext>
            </a:extLst>
          </p:cNvPr>
          <p:cNvSpPr/>
          <p:nvPr/>
        </p:nvSpPr>
        <p:spPr>
          <a:xfrm>
            <a:off x="7008407" y="5308979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Fit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EF153B6-5CD6-45F4-9119-C613A8A55951}"/>
              </a:ext>
            </a:extLst>
          </p:cNvPr>
          <p:cNvSpPr/>
          <p:nvPr/>
        </p:nvSpPr>
        <p:spPr>
          <a:xfrm>
            <a:off x="8430050" y="5297605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Fit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F9BA34B-A7EB-423D-B70E-B0CAE9C317E1}"/>
              </a:ext>
            </a:extLst>
          </p:cNvPr>
          <p:cNvSpPr/>
          <p:nvPr/>
        </p:nvSpPr>
        <p:spPr>
          <a:xfrm>
            <a:off x="5154587" y="5297606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Ni fit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876B820-78E9-4F81-BBA1-76B0117F54F8}"/>
              </a:ext>
            </a:extLst>
          </p:cNvPr>
          <p:cNvSpPr/>
          <p:nvPr/>
        </p:nvSpPr>
        <p:spPr>
          <a:xfrm>
            <a:off x="10327089" y="5311254"/>
            <a:ext cx="1357668" cy="77717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/>
                </a:solidFill>
                <a:latin typeface="Bookman Old Style" panose="02050604050505020204" pitchFamily="18" charset="0"/>
              </a:rPr>
              <a:t>Ni fit</a:t>
            </a:r>
          </a:p>
        </p:txBody>
      </p:sp>
    </p:spTree>
    <p:extLst>
      <p:ext uri="{BB962C8B-B14F-4D97-AF65-F5344CB8AC3E}">
        <p14:creationId xmlns:p14="http://schemas.microsoft.com/office/powerpoint/2010/main" val="64296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033C2F-EE38-427C-97E3-08EAC8822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1760"/>
            <a:ext cx="666497" cy="1080000"/>
          </a:xfrm>
          <a:custGeom>
            <a:avLst/>
            <a:gdLst>
              <a:gd name="connsiteX0" fmla="*/ 126497 w 666497"/>
              <a:gd name="connsiteY0" fmla="*/ 0 h 1080000"/>
              <a:gd name="connsiteX1" fmla="*/ 666497 w 666497"/>
              <a:gd name="connsiteY1" fmla="*/ 540000 h 1080000"/>
              <a:gd name="connsiteX2" fmla="*/ 126497 w 666497"/>
              <a:gd name="connsiteY2" fmla="*/ 1080000 h 1080000"/>
              <a:gd name="connsiteX3" fmla="*/ 17668 w 666497"/>
              <a:gd name="connsiteY3" fmla="*/ 1069029 h 1080000"/>
              <a:gd name="connsiteX4" fmla="*/ 0 w 666497"/>
              <a:gd name="connsiteY4" fmla="*/ 1063545 h 1080000"/>
              <a:gd name="connsiteX5" fmla="*/ 0 w 666497"/>
              <a:gd name="connsiteY5" fmla="*/ 16455 h 1080000"/>
              <a:gd name="connsiteX6" fmla="*/ 17668 w 666497"/>
              <a:gd name="connsiteY6" fmla="*/ 10971 h 1080000"/>
              <a:gd name="connsiteX7" fmla="*/ 126497 w 666497"/>
              <a:gd name="connsiteY7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497" h="1080000">
                <a:moveTo>
                  <a:pt x="126497" y="0"/>
                </a:moveTo>
                <a:cubicBezTo>
                  <a:pt x="424731" y="0"/>
                  <a:pt x="666497" y="241766"/>
                  <a:pt x="666497" y="540000"/>
                </a:cubicBezTo>
                <a:cubicBezTo>
                  <a:pt x="666497" y="838234"/>
                  <a:pt x="424731" y="1080000"/>
                  <a:pt x="126497" y="1080000"/>
                </a:cubicBezTo>
                <a:cubicBezTo>
                  <a:pt x="89218" y="1080000"/>
                  <a:pt x="52821" y="1076222"/>
                  <a:pt x="17668" y="1069029"/>
                </a:cubicBezTo>
                <a:lnTo>
                  <a:pt x="0" y="1063545"/>
                </a:lnTo>
                <a:lnTo>
                  <a:pt x="0" y="16455"/>
                </a:lnTo>
                <a:lnTo>
                  <a:pt x="17668" y="10971"/>
                </a:lnTo>
                <a:cubicBezTo>
                  <a:pt x="52821" y="3778"/>
                  <a:pt x="89218" y="0"/>
                  <a:pt x="126497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940903-7865-4026-879C-CC1ADF911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34337" y="800983"/>
            <a:ext cx="4006800" cy="3788841"/>
            <a:chOff x="7762003" y="672385"/>
            <a:chExt cx="4006800" cy="378884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82D1BD3-FFA8-4027-A890-672FDD8F7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8528803" y="672385"/>
              <a:ext cx="3240000" cy="3788841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508000" dist="203200" dir="9600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C5C6D9-8420-4B6F-A949-7B6565266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8572003" y="180004"/>
              <a:ext cx="1620000" cy="32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2CFC28-5F56-4F2C-A953-AB57C1CE5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386" y="5149126"/>
            <a:ext cx="762805" cy="734873"/>
            <a:chOff x="7950336" y="1300590"/>
            <a:chExt cx="762805" cy="734873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92EB854-02D8-4A9E-8BA5-5FEE21DD0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A1676C39-91DD-4843-8315-4285BA1E7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B339FEEC-A688-4A3E-BA2C-8FC738A8A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0E6C062-FF44-495E-A2A8-F7253A0E8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45785"/>
              </p:ext>
            </p:extLst>
          </p:nvPr>
        </p:nvGraphicFramePr>
        <p:xfrm>
          <a:off x="225286" y="1885859"/>
          <a:ext cx="5605670" cy="3510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563757">
                  <a:extLst>
                    <a:ext uri="{9D8B030D-6E8A-4147-A177-3AD203B41FA5}">
                      <a16:colId xmlns:a16="http://schemas.microsoft.com/office/drawing/2014/main" val="1608032244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val="626799585"/>
                    </a:ext>
                  </a:extLst>
                </a:gridCol>
                <a:gridCol w="1086678">
                  <a:extLst>
                    <a:ext uri="{9D8B030D-6E8A-4147-A177-3AD203B41FA5}">
                      <a16:colId xmlns:a16="http://schemas.microsoft.com/office/drawing/2014/main" val="2722102608"/>
                    </a:ext>
                  </a:extLst>
                </a:gridCol>
                <a:gridCol w="1855304">
                  <a:extLst>
                    <a:ext uri="{9D8B030D-6E8A-4147-A177-3AD203B41FA5}">
                      <a16:colId xmlns:a16="http://schemas.microsoft.com/office/drawing/2014/main" val="3220412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800" b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Obožuje kolesarjenje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Najraje je piškote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Starost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940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79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12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3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26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04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713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Bookman Old Style" panose="02050604050505020204" pitchFamily="18" charset="0"/>
                        </a:rPr>
                        <a:t>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973062"/>
                  </a:ext>
                </a:extLst>
              </a:tr>
            </a:tbl>
          </a:graphicData>
        </a:graphic>
      </p:graphicFrame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0A4A86F-E22B-4A50-A694-14963FD495CB}"/>
              </a:ext>
            </a:extLst>
          </p:cNvPr>
          <p:cNvSpPr/>
          <p:nvPr/>
        </p:nvSpPr>
        <p:spPr>
          <a:xfrm>
            <a:off x="8048026" y="492114"/>
            <a:ext cx="2412000" cy="7200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Obožuje kolesarjenje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4FFC213-A715-43DA-8670-C234AFBD4EE8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8004314" y="1212114"/>
            <a:ext cx="1249712" cy="669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79000E-2A66-4401-8E2D-05BEC6B26768}"/>
              </a:ext>
            </a:extLst>
          </p:cNvPr>
          <p:cNvCxnSpPr>
            <a:cxnSpLocks/>
          </p:cNvCxnSpPr>
          <p:nvPr/>
        </p:nvCxnSpPr>
        <p:spPr>
          <a:xfrm>
            <a:off x="9303377" y="1217752"/>
            <a:ext cx="1285111" cy="6375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BD8CDB9-C3B8-4BCE-9949-B140BEEC3FB0}"/>
              </a:ext>
            </a:extLst>
          </p:cNvPr>
          <p:cNvSpPr txBox="1"/>
          <p:nvPr/>
        </p:nvSpPr>
        <p:spPr>
          <a:xfrm rot="19667675">
            <a:off x="7866715" y="138485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4F3708-8693-4E4D-AC26-13F9F7DD0BE9}"/>
              </a:ext>
            </a:extLst>
          </p:cNvPr>
          <p:cNvSpPr txBox="1"/>
          <p:nvPr/>
        </p:nvSpPr>
        <p:spPr>
          <a:xfrm rot="1649526">
            <a:off x="9951056" y="135172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graphicFrame>
        <p:nvGraphicFramePr>
          <p:cNvPr id="45" name="Table 45">
            <a:extLst>
              <a:ext uri="{FF2B5EF4-FFF2-40B4-BE49-F238E27FC236}">
                <a16:creationId xmlns:a16="http://schemas.microsoft.com/office/drawing/2014/main" id="{DA10C93E-46E9-4E5D-A348-DEF7C101C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526791"/>
              </p:ext>
            </p:extLst>
          </p:nvPr>
        </p:nvGraphicFramePr>
        <p:xfrm>
          <a:off x="6586331" y="1952120"/>
          <a:ext cx="255767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835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278835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l-SI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graphicFrame>
        <p:nvGraphicFramePr>
          <p:cNvPr id="48" name="Table 45">
            <a:extLst>
              <a:ext uri="{FF2B5EF4-FFF2-40B4-BE49-F238E27FC236}">
                <a16:creationId xmlns:a16="http://schemas.microsoft.com/office/drawing/2014/main" id="{96FB17E2-E7E5-42E4-B0EC-FBD6EC22A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79140"/>
              </p:ext>
            </p:extLst>
          </p:nvPr>
        </p:nvGraphicFramePr>
        <p:xfrm>
          <a:off x="9329532" y="1945493"/>
          <a:ext cx="258417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087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292087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l-SI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658060C-D98C-40BC-8E20-25033636CE2A}"/>
              </a:ext>
            </a:extLst>
          </p:cNvPr>
          <p:cNvSpPr/>
          <p:nvPr/>
        </p:nvSpPr>
        <p:spPr>
          <a:xfrm>
            <a:off x="8094407" y="3666007"/>
            <a:ext cx="2412000" cy="7200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Najraje je piškote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BAAD54C-A4A6-4605-96A5-F8FB4B75C96B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8050695" y="4386007"/>
            <a:ext cx="1249712" cy="669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75F9ECF-7452-4FFE-8C59-DBC25E47E021}"/>
              </a:ext>
            </a:extLst>
          </p:cNvPr>
          <p:cNvCxnSpPr>
            <a:cxnSpLocks/>
          </p:cNvCxnSpPr>
          <p:nvPr/>
        </p:nvCxnSpPr>
        <p:spPr>
          <a:xfrm>
            <a:off x="9349758" y="4391645"/>
            <a:ext cx="1285111" cy="6375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F00DAB6-273E-4F1C-8272-223083511882}"/>
              </a:ext>
            </a:extLst>
          </p:cNvPr>
          <p:cNvSpPr txBox="1"/>
          <p:nvPr/>
        </p:nvSpPr>
        <p:spPr>
          <a:xfrm rot="19667675">
            <a:off x="7913096" y="455874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6E16F2-F162-4DD5-A93A-D37F81F5857D}"/>
              </a:ext>
            </a:extLst>
          </p:cNvPr>
          <p:cNvSpPr txBox="1"/>
          <p:nvPr/>
        </p:nvSpPr>
        <p:spPr>
          <a:xfrm rot="1649526">
            <a:off x="9997437" y="4525615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graphicFrame>
        <p:nvGraphicFramePr>
          <p:cNvPr id="54" name="Table 45">
            <a:extLst>
              <a:ext uri="{FF2B5EF4-FFF2-40B4-BE49-F238E27FC236}">
                <a16:creationId xmlns:a16="http://schemas.microsoft.com/office/drawing/2014/main" id="{C81E33BF-EB24-4449-B2F7-0C91BB161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718136"/>
              </p:ext>
            </p:extLst>
          </p:nvPr>
        </p:nvGraphicFramePr>
        <p:xfrm>
          <a:off x="6632712" y="5126013"/>
          <a:ext cx="255767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835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278835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l-SI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graphicFrame>
        <p:nvGraphicFramePr>
          <p:cNvPr id="55" name="Table 45">
            <a:extLst>
              <a:ext uri="{FF2B5EF4-FFF2-40B4-BE49-F238E27FC236}">
                <a16:creationId xmlns:a16="http://schemas.microsoft.com/office/drawing/2014/main" id="{1E6DEC8B-C4FA-4FE1-BEC5-8225217D0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436567"/>
              </p:ext>
            </p:extLst>
          </p:nvPr>
        </p:nvGraphicFramePr>
        <p:xfrm>
          <a:off x="9375913" y="5119386"/>
          <a:ext cx="258417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087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292087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l-SI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7044ECBF-7F13-4735-95DA-FC1C673E5C50}"/>
              </a:ext>
            </a:extLst>
          </p:cNvPr>
          <p:cNvSpPr txBox="1"/>
          <p:nvPr/>
        </p:nvSpPr>
        <p:spPr>
          <a:xfrm>
            <a:off x="7083187" y="292062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FFFF"/>
                </a:solidFill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4BFD91-A380-4FB8-B833-0566E69B86AC}"/>
              </a:ext>
            </a:extLst>
          </p:cNvPr>
          <p:cNvSpPr txBox="1"/>
          <p:nvPr/>
        </p:nvSpPr>
        <p:spPr>
          <a:xfrm>
            <a:off x="8354705" y="292289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FFFF"/>
                </a:solidFill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E94407-B61C-4790-8652-729E8E309025}"/>
              </a:ext>
            </a:extLst>
          </p:cNvPr>
          <p:cNvSpPr txBox="1"/>
          <p:nvPr/>
        </p:nvSpPr>
        <p:spPr>
          <a:xfrm>
            <a:off x="9828662" y="292289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FFFF"/>
                </a:solidFill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4E3EE49-C8C0-46E4-BB82-EFFE8A53AEEF}"/>
              </a:ext>
            </a:extLst>
          </p:cNvPr>
          <p:cNvSpPr txBox="1"/>
          <p:nvPr/>
        </p:nvSpPr>
        <p:spPr>
          <a:xfrm>
            <a:off x="11182065" y="292517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FFFF"/>
                </a:solidFill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75F7FD4-F486-4977-B134-BBC1A50A4CF9}"/>
              </a:ext>
            </a:extLst>
          </p:cNvPr>
          <p:cNvSpPr txBox="1"/>
          <p:nvPr/>
        </p:nvSpPr>
        <p:spPr>
          <a:xfrm>
            <a:off x="7140053" y="611647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FFFF"/>
                </a:solidFill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2800A0-3B63-4683-BA1A-34E4438077C8}"/>
              </a:ext>
            </a:extLst>
          </p:cNvPr>
          <p:cNvSpPr txBox="1"/>
          <p:nvPr/>
        </p:nvSpPr>
        <p:spPr>
          <a:xfrm>
            <a:off x="8411571" y="611874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FFFF"/>
                </a:solidFill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71AC65A-F60D-4C76-B11B-A93AE7C07D60}"/>
              </a:ext>
            </a:extLst>
          </p:cNvPr>
          <p:cNvSpPr txBox="1"/>
          <p:nvPr/>
        </p:nvSpPr>
        <p:spPr>
          <a:xfrm>
            <a:off x="9885528" y="611874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FFFF"/>
                </a:solidFill>
                <a:latin typeface="Bookman Old Style" panose="02050604050505020204" pitchFamily="18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4EA925-91A6-40C4-B9A9-ED88B066D8DF}"/>
              </a:ext>
            </a:extLst>
          </p:cNvPr>
          <p:cNvSpPr txBox="1"/>
          <p:nvPr/>
        </p:nvSpPr>
        <p:spPr>
          <a:xfrm>
            <a:off x="11238931" y="612102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FFFF"/>
                </a:solidFill>
                <a:latin typeface="Bookman Old Style" panose="02050604050505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197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/>
      <p:bldP spid="38" grpId="0"/>
      <p:bldP spid="49" grpId="0" animBg="1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79912-13EC-443D-BC04-29E6B84C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14" y="397870"/>
            <a:ext cx="5140255" cy="693951"/>
          </a:xfrm>
        </p:spPr>
        <p:txBody>
          <a:bodyPr wrap="square" anchor="t">
            <a:normAutofit/>
          </a:bodyPr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Ginijev indeks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262674-A504-4C90-BBBB-94D20F92A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4653" y="4120355"/>
            <a:ext cx="1237347" cy="1972470"/>
          </a:xfrm>
          <a:custGeom>
            <a:avLst/>
            <a:gdLst>
              <a:gd name="connsiteX0" fmla="*/ 986235 w 1237347"/>
              <a:gd name="connsiteY0" fmla="*/ 0 h 1972470"/>
              <a:gd name="connsiteX1" fmla="*/ 1184996 w 1237347"/>
              <a:gd name="connsiteY1" fmla="*/ 20037 h 1972470"/>
              <a:gd name="connsiteX2" fmla="*/ 1237347 w 1237347"/>
              <a:gd name="connsiteY2" fmla="*/ 33498 h 1972470"/>
              <a:gd name="connsiteX3" fmla="*/ 1237347 w 1237347"/>
              <a:gd name="connsiteY3" fmla="*/ 1938973 h 1972470"/>
              <a:gd name="connsiteX4" fmla="*/ 1184996 w 1237347"/>
              <a:gd name="connsiteY4" fmla="*/ 1952433 h 1972470"/>
              <a:gd name="connsiteX5" fmla="*/ 986235 w 1237347"/>
              <a:gd name="connsiteY5" fmla="*/ 1972470 h 1972470"/>
              <a:gd name="connsiteX6" fmla="*/ 0 w 1237347"/>
              <a:gd name="connsiteY6" fmla="*/ 986235 h 1972470"/>
              <a:gd name="connsiteX7" fmla="*/ 986235 w 1237347"/>
              <a:gd name="connsiteY7" fmla="*/ 0 h 197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7347" h="1972470">
                <a:moveTo>
                  <a:pt x="986235" y="0"/>
                </a:moveTo>
                <a:cubicBezTo>
                  <a:pt x="1054320" y="0"/>
                  <a:pt x="1120794" y="6899"/>
                  <a:pt x="1184996" y="20037"/>
                </a:cubicBezTo>
                <a:lnTo>
                  <a:pt x="1237347" y="33498"/>
                </a:lnTo>
                <a:lnTo>
                  <a:pt x="1237347" y="1938973"/>
                </a:lnTo>
                <a:lnTo>
                  <a:pt x="1184996" y="1952433"/>
                </a:lnTo>
                <a:cubicBezTo>
                  <a:pt x="1120794" y="1965571"/>
                  <a:pt x="1054320" y="1972470"/>
                  <a:pt x="986235" y="1972470"/>
                </a:cubicBezTo>
                <a:cubicBezTo>
                  <a:pt x="441552" y="1972470"/>
                  <a:pt x="0" y="1530918"/>
                  <a:pt x="0" y="986235"/>
                </a:cubicBezTo>
                <a:cubicBezTo>
                  <a:pt x="0" y="441552"/>
                  <a:pt x="441552" y="0"/>
                  <a:pt x="986235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508000" dist="76200" dir="15480000">
              <a:schemeClr val="accent1">
                <a:lumMod val="60000"/>
                <a:lumOff val="40000"/>
                <a:alpha val="6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654EED-D68B-4B6C-93FD-1A4D3EB02170}"/>
                  </a:ext>
                </a:extLst>
              </p:cNvPr>
              <p:cNvSpPr txBox="1"/>
              <p:nvPr/>
            </p:nvSpPr>
            <p:spPr>
              <a:xfrm>
                <a:off x="4823792" y="1831460"/>
                <a:ext cx="6241775" cy="1596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200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𝐺𝑖𝑛</m:t>
                      </m:r>
                      <m:sSub>
                        <m:sSubPr>
                          <m:ctrlPr>
                            <a:rPr lang="sl-SI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l-SI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sl-SI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𝑙𝑒𝑣𝑖</m:t>
                          </m:r>
                          <m:r>
                            <a:rPr lang="sl-SI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sl-SI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𝑙𝑖𝑠𝑡</m:t>
                          </m:r>
                        </m:sub>
                      </m:sSub>
                      <m:r>
                        <a:rPr lang="sl-SI" sz="200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sl-SI" sz="20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sz="20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l-SI" sz="20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sz="20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l-SI" sz="20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l-SI" sz="20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sl-SI"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sl-SI" sz="20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sz="20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l-SI" sz="20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sz="20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sl-SI" sz="20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l-SI" sz="20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sl-SI"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=0.375</m:t>
                      </m:r>
                    </m:oMath>
                  </m:oMathPara>
                </a14:m>
                <a:endParaRPr lang="sl-SI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200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𝐺𝑖𝑛</m:t>
                      </m:r>
                      <m:sSub>
                        <m:sSubPr>
                          <m:ctrlPr>
                            <a:rPr lang="sl-SI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l-SI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sl-SI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𝑑𝑒𝑠𝑛𝑖</m:t>
                          </m:r>
                          <m:r>
                            <a:rPr lang="sl-SI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sl-SI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𝑙𝑖𝑠𝑡</m:t>
                          </m:r>
                        </m:sub>
                      </m:sSub>
                      <m:r>
                        <a:rPr lang="sl-SI" sz="200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sl-SI" sz="20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sz="20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l-SI" sz="20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sz="20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sl-SI" sz="20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l-SI" sz="20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sl-SI"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sl-SI" sz="20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l-SI" sz="20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l-SI" sz="20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sz="20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l-SI" sz="2000" i="1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l-SI" sz="20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sl-SI" sz="20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=0.444</m:t>
                      </m:r>
                    </m:oMath>
                  </m:oMathPara>
                </a14:m>
                <a:endParaRPr lang="sl-SI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654EED-D68B-4B6C-93FD-1A4D3EB02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792" y="1831460"/>
                <a:ext cx="6241775" cy="15969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3EBC17-0693-4D49-B152-24286FCC5988}"/>
              </a:ext>
            </a:extLst>
          </p:cNvPr>
          <p:cNvSpPr/>
          <p:nvPr/>
        </p:nvSpPr>
        <p:spPr>
          <a:xfrm>
            <a:off x="821635" y="1366756"/>
            <a:ext cx="3370113" cy="47529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Obožuje kolesarjenje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CC2CAC-3063-459D-A91C-2DE0DBF22D76}"/>
              </a:ext>
            </a:extLst>
          </p:cNvPr>
          <p:cNvCxnSpPr>
            <a:cxnSpLocks/>
          </p:cNvCxnSpPr>
          <p:nvPr/>
        </p:nvCxnSpPr>
        <p:spPr>
          <a:xfrm flipH="1">
            <a:off x="1550504" y="1895061"/>
            <a:ext cx="914402" cy="543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5FD778-731B-477C-B77B-A00D874A4AF4}"/>
              </a:ext>
            </a:extLst>
          </p:cNvPr>
          <p:cNvCxnSpPr>
            <a:cxnSpLocks/>
          </p:cNvCxnSpPr>
          <p:nvPr/>
        </p:nvCxnSpPr>
        <p:spPr>
          <a:xfrm>
            <a:off x="2544417" y="1895059"/>
            <a:ext cx="927653" cy="5565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716BFF-DE01-4DA1-83D2-E31247628688}"/>
              </a:ext>
            </a:extLst>
          </p:cNvPr>
          <p:cNvSpPr txBox="1"/>
          <p:nvPr/>
        </p:nvSpPr>
        <p:spPr>
          <a:xfrm rot="19760984">
            <a:off x="1447404" y="1959502"/>
            <a:ext cx="67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97B58-1126-4A3C-96B7-E0BD2E19D0FB}"/>
              </a:ext>
            </a:extLst>
          </p:cNvPr>
          <p:cNvSpPr txBox="1"/>
          <p:nvPr/>
        </p:nvSpPr>
        <p:spPr>
          <a:xfrm rot="1914288">
            <a:off x="2898938" y="2042293"/>
            <a:ext cx="104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graphicFrame>
        <p:nvGraphicFramePr>
          <p:cNvPr id="17" name="Table 45">
            <a:extLst>
              <a:ext uri="{FF2B5EF4-FFF2-40B4-BE49-F238E27FC236}">
                <a16:creationId xmlns:a16="http://schemas.microsoft.com/office/drawing/2014/main" id="{3B0FD434-6071-466F-81BB-46375036E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48682"/>
              </p:ext>
            </p:extLst>
          </p:nvPr>
        </p:nvGraphicFramePr>
        <p:xfrm>
          <a:off x="371062" y="2521963"/>
          <a:ext cx="202758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791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13791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560886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graphicFrame>
        <p:nvGraphicFramePr>
          <p:cNvPr id="18" name="Table 45">
            <a:extLst>
              <a:ext uri="{FF2B5EF4-FFF2-40B4-BE49-F238E27FC236}">
                <a16:creationId xmlns:a16="http://schemas.microsoft.com/office/drawing/2014/main" id="{0CA94627-8AAE-45EE-9F50-B4EB8CFD9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789815"/>
              </p:ext>
            </p:extLst>
          </p:nvPr>
        </p:nvGraphicFramePr>
        <p:xfrm>
          <a:off x="2584171" y="2528587"/>
          <a:ext cx="201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613454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231F00-DE39-43FA-86E3-62A144AF80EB}"/>
                  </a:ext>
                </a:extLst>
              </p:cNvPr>
              <p:cNvSpPr txBox="1"/>
              <p:nvPr/>
            </p:nvSpPr>
            <p:spPr>
              <a:xfrm>
                <a:off x="6824870" y="609388"/>
                <a:ext cx="2835966" cy="848566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𝑮𝒊𝒏𝒊</m:t>
                      </m:r>
                      <m:r>
                        <a:rPr lang="sl-SI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l-SI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l-SI" b="1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sl-SI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sl-SI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sl-SI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l-SI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sl-SI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sl-SI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l-SI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l-SI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sl-SI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sl-SI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sl-SI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231F00-DE39-43FA-86E3-62A144AF8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870" y="609388"/>
                <a:ext cx="2835966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B568A6-983D-4777-A723-2924E825B05B}"/>
                  </a:ext>
                </a:extLst>
              </p:cNvPr>
              <p:cNvSpPr txBox="1"/>
              <p:nvPr/>
            </p:nvSpPr>
            <p:spPr>
              <a:xfrm>
                <a:off x="4731026" y="3290828"/>
                <a:ext cx="750073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2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sl-SI" sz="2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𝑮𝒊𝒏</m:t>
                      </m:r>
                      <m:sSub>
                        <m:sSubPr>
                          <m:ctrlPr>
                            <a:rPr lang="sl-SI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l-SI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sl-SI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𝒌𝒐𝒍𝒆𝒔𝒂𝒓𝒋𝒆𝒏𝒋𝒆</m:t>
                          </m:r>
                        </m:sub>
                      </m:sSub>
                      <m:r>
                        <a:rPr lang="sl-SI" sz="2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l-SI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𝟑𝟕𝟓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sl-SI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𝟒𝟒𝟒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𝟒𝟎𝟓</m:t>
                      </m:r>
                    </m:oMath>
                  </m:oMathPara>
                </a14:m>
                <a:endParaRPr lang="sl-SI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B568A6-983D-4777-A723-2924E825B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26" y="3290828"/>
                <a:ext cx="750073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56DAC99-EFD4-4B6A-A263-21322EA9CA59}"/>
              </a:ext>
            </a:extLst>
          </p:cNvPr>
          <p:cNvSpPr/>
          <p:nvPr/>
        </p:nvSpPr>
        <p:spPr>
          <a:xfrm>
            <a:off x="815010" y="4169593"/>
            <a:ext cx="3370113" cy="47529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Najraje je piškote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91EE921-E7E9-495A-BA65-BB526F367D64}"/>
              </a:ext>
            </a:extLst>
          </p:cNvPr>
          <p:cNvCxnSpPr>
            <a:cxnSpLocks/>
          </p:cNvCxnSpPr>
          <p:nvPr/>
        </p:nvCxnSpPr>
        <p:spPr>
          <a:xfrm flipH="1">
            <a:off x="1543879" y="4697898"/>
            <a:ext cx="914402" cy="543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C4E0603-5BC3-4C00-85AF-061D903CA8C8}"/>
              </a:ext>
            </a:extLst>
          </p:cNvPr>
          <p:cNvCxnSpPr>
            <a:cxnSpLocks/>
          </p:cNvCxnSpPr>
          <p:nvPr/>
        </p:nvCxnSpPr>
        <p:spPr>
          <a:xfrm>
            <a:off x="2537792" y="4697896"/>
            <a:ext cx="927653" cy="5565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CB36CAB-3BCA-457F-BF6B-C92EF1D4C2EA}"/>
              </a:ext>
            </a:extLst>
          </p:cNvPr>
          <p:cNvSpPr txBox="1"/>
          <p:nvPr/>
        </p:nvSpPr>
        <p:spPr>
          <a:xfrm rot="19760984">
            <a:off x="1440779" y="4762339"/>
            <a:ext cx="67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Drži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8E9D468-50F4-4B35-8EAD-AD37D5CB12B4}"/>
              </a:ext>
            </a:extLst>
          </p:cNvPr>
          <p:cNvSpPr txBox="1"/>
          <p:nvPr/>
        </p:nvSpPr>
        <p:spPr>
          <a:xfrm rot="1914288">
            <a:off x="2892313" y="4845130"/>
            <a:ext cx="104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Bookman Old Style" panose="02050604050505020204" pitchFamily="18" charset="0"/>
              </a:rPr>
              <a:t>Ne drži</a:t>
            </a:r>
          </a:p>
        </p:txBody>
      </p:sp>
      <p:graphicFrame>
        <p:nvGraphicFramePr>
          <p:cNvPr id="48" name="Table 45">
            <a:extLst>
              <a:ext uri="{FF2B5EF4-FFF2-40B4-BE49-F238E27FC236}">
                <a16:creationId xmlns:a16="http://schemas.microsoft.com/office/drawing/2014/main" id="{37020204-6C1D-412E-B448-10ADEE4CF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18416"/>
              </p:ext>
            </p:extLst>
          </p:nvPr>
        </p:nvGraphicFramePr>
        <p:xfrm>
          <a:off x="364437" y="5324800"/>
          <a:ext cx="202758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791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13791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560886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20506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p:graphicFrame>
        <p:nvGraphicFramePr>
          <p:cNvPr id="49" name="Table 45">
            <a:extLst>
              <a:ext uri="{FF2B5EF4-FFF2-40B4-BE49-F238E27FC236}">
                <a16:creationId xmlns:a16="http://schemas.microsoft.com/office/drawing/2014/main" id="{7C73C22F-BEAA-40AD-B2EC-58495E075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0860"/>
              </p:ext>
            </p:extLst>
          </p:nvPr>
        </p:nvGraphicFramePr>
        <p:xfrm>
          <a:off x="2577546" y="5331424"/>
          <a:ext cx="201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57278085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049453123"/>
                    </a:ext>
                  </a:extLst>
                </a:gridCol>
              </a:tblGrid>
              <a:tr h="613454">
                <a:tc gridSpan="2">
                  <a:txBody>
                    <a:bodyPr/>
                    <a:lstStyle/>
                    <a:p>
                      <a:pPr algn="ctr"/>
                      <a:r>
                        <a:rPr lang="sl-SI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Oboževalec/ka Vojne zvezd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597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Drži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Ne drži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20199"/>
                  </a:ext>
                </a:extLst>
              </a:tr>
              <a:tr h="350545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922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B69ED85-FE31-4ED9-9F3F-33D0859E18E6}"/>
                  </a:ext>
                </a:extLst>
              </p:cNvPr>
              <p:cNvSpPr txBox="1"/>
              <p:nvPr/>
            </p:nvSpPr>
            <p:spPr>
              <a:xfrm>
                <a:off x="4691270" y="5086499"/>
                <a:ext cx="750073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2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sl-SI" sz="2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𝑮𝒊𝒏</m:t>
                      </m:r>
                      <m:sSub>
                        <m:sSubPr>
                          <m:ctrlPr>
                            <a:rPr lang="sl-SI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l-SI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sl-SI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𝒑𝒊</m:t>
                          </m:r>
                          <m:r>
                            <a:rPr lang="sl-SI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š</m:t>
                          </m:r>
                          <m:r>
                            <a:rPr lang="sl-SI" sz="20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𝒌𝒐𝒕𝒊</m:t>
                          </m:r>
                        </m:sub>
                      </m:sSub>
                      <m:r>
                        <a:rPr lang="sl-SI" sz="2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l-SI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𝟑𝟕𝟓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sl-SI" sz="20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sl-SI" sz="2000" b="1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sl-SI" sz="20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sl-SI" sz="20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𝟐𝟏𝟒</m:t>
                      </m:r>
                    </m:oMath>
                  </m:oMathPara>
                </a14:m>
                <a:endParaRPr lang="sl-SI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B69ED85-FE31-4ED9-9F3F-33D0859E1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70" y="5086499"/>
                <a:ext cx="750073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3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43" grpId="0" animBg="1"/>
      <p:bldP spid="46" grpId="0"/>
      <p:bldP spid="47" grpId="0"/>
      <p:bldP spid="51" grpId="0"/>
    </p:bldLst>
  </p:timing>
</p:sld>
</file>

<file path=ppt/theme/theme1.xml><?xml version="1.0" encoding="utf-8"?>
<a:theme xmlns:a="http://schemas.openxmlformats.org/drawingml/2006/main" name="3DFloat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3D Float</Template>
  <TotalTime>2899</TotalTime>
  <Words>1150</Words>
  <Application>Microsoft Macintosh PowerPoint</Application>
  <PresentationFormat>Widescreen</PresentationFormat>
  <Paragraphs>455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Cambria Math</vt:lpstr>
      <vt:lpstr>Gill Sans MT</vt:lpstr>
      <vt:lpstr>Walbaum Display</vt:lpstr>
      <vt:lpstr>Wingdings</vt:lpstr>
      <vt:lpstr>3DFloatVTI</vt:lpstr>
      <vt:lpstr>Strojno učenje in odločitvena drevesa</vt:lpstr>
      <vt:lpstr>Strojno učenje (machine learing)</vt:lpstr>
      <vt:lpstr>Nadzorovano učenje (supervised learning)</vt:lpstr>
      <vt:lpstr>Nadzorovano učenje (supervised learning)</vt:lpstr>
      <vt:lpstr>Nadzorovano učenje (supervised learning)</vt:lpstr>
      <vt:lpstr>Odločitvena drevesa  (Decision Trees)</vt:lpstr>
      <vt:lpstr>Klasifikacijska odločitvena drevesa</vt:lpstr>
      <vt:lpstr>PowerPoint Presentation</vt:lpstr>
      <vt:lpstr>Ginijev indeks</vt:lpstr>
      <vt:lpstr>PowerPoint Presentation</vt:lpstr>
      <vt:lpstr>PowerPoint Presentation</vt:lpstr>
      <vt:lpstr>PowerPoint Presentation</vt:lpstr>
      <vt:lpstr>Regresijska odločitvena drevesa</vt:lpstr>
      <vt:lpstr>PowerPoint Presentation</vt:lpstr>
      <vt:lpstr>PowerPoint Presentation</vt:lpstr>
      <vt:lpstr>Prednosti in slabosti</vt:lpstr>
      <vt:lpstr>PowerPoint Presentation</vt:lpstr>
      <vt:lpstr>Možne izboljšave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Strojno učenje in odločitvena drevesa</dc:title>
  <dc:creator>Berdnik, Ana</dc:creator>
  <cp:lastModifiedBy>Randl, Damijan</cp:lastModifiedBy>
  <cp:revision>15</cp:revision>
  <dcterms:created xsi:type="dcterms:W3CDTF">2022-03-21T19:54:10Z</dcterms:created>
  <dcterms:modified xsi:type="dcterms:W3CDTF">2022-03-24T20:22:46Z</dcterms:modified>
</cp:coreProperties>
</file>