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3" r:id="rId5"/>
    <p:sldId id="277" r:id="rId6"/>
    <p:sldId id="309" r:id="rId7"/>
    <p:sldId id="310" r:id="rId8"/>
    <p:sldId id="311" r:id="rId9"/>
    <p:sldId id="274" r:id="rId10"/>
    <p:sldId id="275" r:id="rId11"/>
    <p:sldId id="31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89" d="100"/>
          <a:sy n="89" d="100"/>
        </p:scale>
        <p:origin x="56" y="9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8A6D6-539E-4FCF-94EE-603BFEBAFD1E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D5E7-1C23-4478-B973-BBB43F050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217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8A6D6-539E-4FCF-94EE-603BFEBAFD1E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D5E7-1C23-4478-B973-BBB43F050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747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8A6D6-539E-4FCF-94EE-603BFEBAFD1E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D5E7-1C23-4478-B973-BBB43F050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269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8A6D6-539E-4FCF-94EE-603BFEBAFD1E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D5E7-1C23-4478-B973-BBB43F050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746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8A6D6-539E-4FCF-94EE-603BFEBAFD1E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D5E7-1C23-4478-B973-BBB43F050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57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8A6D6-539E-4FCF-94EE-603BFEBAFD1E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D5E7-1C23-4478-B973-BBB43F050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697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8A6D6-539E-4FCF-94EE-603BFEBAFD1E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D5E7-1C23-4478-B973-BBB43F050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991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8A6D6-539E-4FCF-94EE-603BFEBAFD1E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D5E7-1C23-4478-B973-BBB43F050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034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8A6D6-539E-4FCF-94EE-603BFEBAFD1E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D5E7-1C23-4478-B973-BBB43F050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545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8A6D6-539E-4FCF-94EE-603BFEBAFD1E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D5E7-1C23-4478-B973-BBB43F050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203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8A6D6-539E-4FCF-94EE-603BFEBAFD1E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D5E7-1C23-4478-B973-BBB43F050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559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8A6D6-539E-4FCF-94EE-603BFEBAFD1E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6D5E7-1C23-4478-B973-BBB43F050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265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hyperlink" Target="https://commons.wikimedia.org/wiki/File:SMirC-greedy.svg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Poberimo največ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37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66765" y="680311"/>
            <a:ext cx="9143999" cy="1200329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sl-SI" sz="3600" dirty="0"/>
              <a:t>[13, 11, 6, 4, 4, 17, 5, 4, 15, 7, 17, 11, 13, 15, 14]</a:t>
            </a:r>
          </a:p>
          <a:p>
            <a:endParaRPr lang="sl-SI" sz="3600" dirty="0"/>
          </a:p>
        </p:txBody>
      </p:sp>
      <p:sp>
        <p:nvSpPr>
          <p:cNvPr id="2" name="5-Point Star 1"/>
          <p:cNvSpPr/>
          <p:nvPr/>
        </p:nvSpPr>
        <p:spPr>
          <a:xfrm>
            <a:off x="4721655" y="2360065"/>
            <a:ext cx="2748690" cy="2137870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6600" dirty="0"/>
              <a:t>95</a:t>
            </a:r>
            <a:endParaRPr lang="en-US" sz="6600" dirty="0"/>
          </a:p>
        </p:txBody>
      </p:sp>
      <p:sp>
        <p:nvSpPr>
          <p:cNvPr id="5" name="Rectangle 4"/>
          <p:cNvSpPr/>
          <p:nvPr/>
        </p:nvSpPr>
        <p:spPr>
          <a:xfrm>
            <a:off x="1566765" y="4954706"/>
            <a:ext cx="9143999" cy="1200329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sl-SI" sz="3600" dirty="0"/>
              <a:t>[</a:t>
            </a:r>
            <a:r>
              <a:rPr lang="sl-SI" sz="3600" dirty="0">
                <a:solidFill>
                  <a:srgbClr val="FF0000"/>
                </a:solidFill>
              </a:rPr>
              <a:t>13</a:t>
            </a:r>
            <a:r>
              <a:rPr lang="sl-SI" sz="3600" dirty="0"/>
              <a:t>, 11, </a:t>
            </a:r>
            <a:r>
              <a:rPr lang="sl-SI" sz="3600" dirty="0">
                <a:solidFill>
                  <a:srgbClr val="FF0000"/>
                </a:solidFill>
              </a:rPr>
              <a:t>6</a:t>
            </a:r>
            <a:r>
              <a:rPr lang="sl-SI" sz="3600" dirty="0"/>
              <a:t>, 4, 4, </a:t>
            </a:r>
            <a:r>
              <a:rPr lang="sl-SI" sz="3600" dirty="0">
                <a:solidFill>
                  <a:srgbClr val="FF0000"/>
                </a:solidFill>
              </a:rPr>
              <a:t>17</a:t>
            </a:r>
            <a:r>
              <a:rPr lang="sl-SI" sz="3600" dirty="0"/>
              <a:t>, 5, 4, </a:t>
            </a:r>
            <a:r>
              <a:rPr lang="sl-SI" sz="3600" dirty="0">
                <a:solidFill>
                  <a:srgbClr val="FF0000"/>
                </a:solidFill>
              </a:rPr>
              <a:t>15</a:t>
            </a:r>
            <a:r>
              <a:rPr lang="sl-SI" sz="3600" dirty="0"/>
              <a:t>, 7, </a:t>
            </a:r>
            <a:r>
              <a:rPr lang="sl-SI" sz="3600" dirty="0">
                <a:solidFill>
                  <a:srgbClr val="FF0000"/>
                </a:solidFill>
              </a:rPr>
              <a:t>17</a:t>
            </a:r>
            <a:r>
              <a:rPr lang="sl-SI" sz="3600" dirty="0"/>
              <a:t>, 11, </a:t>
            </a:r>
            <a:r>
              <a:rPr lang="sl-SI" sz="3600" dirty="0">
                <a:solidFill>
                  <a:srgbClr val="FF0000"/>
                </a:solidFill>
              </a:rPr>
              <a:t>13</a:t>
            </a:r>
            <a:r>
              <a:rPr lang="sl-SI" sz="3600" dirty="0"/>
              <a:t>, 15, </a:t>
            </a:r>
            <a:r>
              <a:rPr lang="sl-SI" sz="3600" dirty="0">
                <a:solidFill>
                  <a:srgbClr val="FF0000"/>
                </a:solidFill>
              </a:rPr>
              <a:t>14</a:t>
            </a:r>
            <a:r>
              <a:rPr lang="sl-SI" sz="3600" dirty="0"/>
              <a:t>]</a:t>
            </a:r>
          </a:p>
          <a:p>
            <a:endParaRPr lang="sl-SI" sz="3600" dirty="0"/>
          </a:p>
        </p:txBody>
      </p:sp>
    </p:spTree>
    <p:extLst>
      <p:ext uri="{BB962C8B-B14F-4D97-AF65-F5344CB8AC3E}">
        <p14:creationId xmlns:p14="http://schemas.microsoft.com/office/powerpoint/2010/main" val="2641493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Bo naša rešitev prišla do rešitve pri 50 podatkih?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985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Kovanci v vrsti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387" y="2622549"/>
            <a:ext cx="809625" cy="7905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8450" y="3046412"/>
            <a:ext cx="723900" cy="7334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1174" y="3046411"/>
            <a:ext cx="723900" cy="7334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5450" y="1643062"/>
            <a:ext cx="723900" cy="7334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3637" y="1690688"/>
            <a:ext cx="809625" cy="7905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087" y="4784724"/>
            <a:ext cx="809625" cy="79057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6187" y="5586412"/>
            <a:ext cx="809625" cy="79057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1187" y="4294187"/>
            <a:ext cx="809625" cy="79057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91061" y="2698749"/>
            <a:ext cx="714375" cy="69532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61000" y="1390650"/>
            <a:ext cx="714375" cy="69532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88262" y="4437061"/>
            <a:ext cx="714375" cy="69532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29112" y="4737099"/>
            <a:ext cx="714375" cy="69532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71187" y="2178049"/>
            <a:ext cx="714375" cy="69532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69062" y="2237581"/>
            <a:ext cx="666750" cy="66675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59437" y="4465636"/>
            <a:ext cx="666750" cy="66675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21151" y="3581400"/>
            <a:ext cx="666750" cy="66675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45448" y="3017836"/>
            <a:ext cx="666750" cy="66675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53187" y="3779836"/>
            <a:ext cx="628650" cy="657225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52662" y="4737099"/>
            <a:ext cx="628650" cy="657225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507537" y="3689348"/>
            <a:ext cx="628650" cy="657225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450387" y="4851398"/>
            <a:ext cx="628650" cy="657225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92180" y="3052760"/>
            <a:ext cx="619125" cy="600075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59787" y="6076949"/>
            <a:ext cx="619125" cy="600075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92637" y="5681661"/>
            <a:ext cx="619125" cy="60007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759949" y="1334293"/>
            <a:ext cx="619125" cy="600075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8913" y="3586162"/>
            <a:ext cx="619125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6149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Kovanci v vrsti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7011" y="3519487"/>
            <a:ext cx="809625" cy="7905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0145" y="3517106"/>
            <a:ext cx="723900" cy="7334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539" y="3474242"/>
            <a:ext cx="723900" cy="7334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6760" y="3399630"/>
            <a:ext cx="723900" cy="73342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2882" y="3522660"/>
            <a:ext cx="714375" cy="69532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55048" y="3499640"/>
            <a:ext cx="714375" cy="69532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3909" y="3591716"/>
            <a:ext cx="714375" cy="69532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32686" y="3424229"/>
            <a:ext cx="666750" cy="66675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8339" y="3550443"/>
            <a:ext cx="666750" cy="66675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31966" y="3450431"/>
            <a:ext cx="666750" cy="66675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21737" y="3436930"/>
            <a:ext cx="628650" cy="657225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18597" y="3494080"/>
            <a:ext cx="619125" cy="600075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109793" y="3450431"/>
            <a:ext cx="619125" cy="60007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78748" y="3517106"/>
            <a:ext cx="619125" cy="600075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490668" y="3460741"/>
            <a:ext cx="619125" cy="6000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59358" y="2441435"/>
            <a:ext cx="81589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 smtClean="0"/>
              <a:t>Poberi največ tako, da nikoli ne vzameš sosednjih dveh</a:t>
            </a:r>
            <a:endParaRPr lang="en-US" sz="2800" dirty="0"/>
          </a:p>
        </p:txBody>
      </p:sp>
      <p:sp>
        <p:nvSpPr>
          <p:cNvPr id="30" name="TextBox 29"/>
          <p:cNvSpPr txBox="1"/>
          <p:nvPr/>
        </p:nvSpPr>
        <p:spPr>
          <a:xfrm>
            <a:off x="3208339" y="6002334"/>
            <a:ext cx="2037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HOČEMO ČIMVEČ!</a:t>
            </a:r>
            <a:endParaRPr lang="en-US" dirty="0"/>
          </a:p>
        </p:txBody>
      </p:sp>
      <p:pic>
        <p:nvPicPr>
          <p:cNvPr id="1026" name="Picture 2" descr="File:SMirC-greedy.sv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405" y="4985542"/>
            <a:ext cx="1025525" cy="1025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Rectangle 30"/>
          <p:cNvSpPr/>
          <p:nvPr/>
        </p:nvSpPr>
        <p:spPr>
          <a:xfrm>
            <a:off x="8222133" y="6211669"/>
            <a:ext cx="37753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9"/>
              </a:rPr>
              <a:t>https://commons.wikimedia.org/wiki/File:SMirC-greedy.svg</a:t>
            </a:r>
            <a:r>
              <a:rPr lang="sl-SI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988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68950" y="2512770"/>
            <a:ext cx="2383986" cy="707886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4000" dirty="0"/>
              <a:t>[1, 3, 4, 1] </a:t>
            </a:r>
          </a:p>
        </p:txBody>
      </p:sp>
      <p:sp>
        <p:nvSpPr>
          <p:cNvPr id="3" name="Rectangle 2"/>
          <p:cNvSpPr/>
          <p:nvPr/>
        </p:nvSpPr>
        <p:spPr>
          <a:xfrm>
            <a:off x="2583785" y="680310"/>
            <a:ext cx="2383986" cy="707886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4000" dirty="0"/>
              <a:t>[2, 4, 6, 5] </a:t>
            </a:r>
          </a:p>
        </p:txBody>
      </p:sp>
      <p:sp>
        <p:nvSpPr>
          <p:cNvPr id="5" name="Rectangle 4"/>
          <p:cNvSpPr/>
          <p:nvPr/>
        </p:nvSpPr>
        <p:spPr>
          <a:xfrm>
            <a:off x="2653571" y="4803345"/>
            <a:ext cx="2643672" cy="707886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4000" dirty="0"/>
              <a:t>[10, 2, 3, 4] </a:t>
            </a:r>
            <a:endParaRPr lang="sl-SI" sz="4000" dirty="0"/>
          </a:p>
        </p:txBody>
      </p:sp>
      <p:sp>
        <p:nvSpPr>
          <p:cNvPr id="6" name="Rectangle 5"/>
          <p:cNvSpPr/>
          <p:nvPr/>
        </p:nvSpPr>
        <p:spPr>
          <a:xfrm>
            <a:off x="6554115" y="4032743"/>
            <a:ext cx="3390672" cy="7078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4000" dirty="0"/>
              <a:t>[</a:t>
            </a:r>
            <a:r>
              <a:rPr lang="sl-SI" sz="4000" dirty="0"/>
              <a:t>4, 1</a:t>
            </a:r>
            <a:r>
              <a:rPr lang="en-US" sz="4000" dirty="0"/>
              <a:t>, 2, </a:t>
            </a:r>
            <a:r>
              <a:rPr lang="sl-SI" sz="4000" dirty="0"/>
              <a:t>5</a:t>
            </a:r>
            <a:r>
              <a:rPr lang="en-US" sz="4000" dirty="0"/>
              <a:t>, 4</a:t>
            </a:r>
            <a:r>
              <a:rPr lang="sl-SI" sz="4000" dirty="0"/>
              <a:t>, 2</a:t>
            </a:r>
            <a:r>
              <a:rPr lang="en-US" sz="4000" dirty="0"/>
              <a:t>] </a:t>
            </a:r>
            <a:endParaRPr lang="sl-SI" sz="4000" dirty="0"/>
          </a:p>
        </p:txBody>
      </p:sp>
    </p:spTree>
    <p:extLst>
      <p:ext uri="{BB962C8B-B14F-4D97-AF65-F5344CB8AC3E}">
        <p14:creationId xmlns:p14="http://schemas.microsoft.com/office/powerpoint/2010/main" val="154757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</a:t>
            </a:r>
            <a:r>
              <a:rPr lang="sl-SI" dirty="0" smtClean="0"/>
              <a:t>deje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Vzamemo vse lihe ali vse sode</a:t>
            </a:r>
          </a:p>
          <a:p>
            <a:r>
              <a:rPr lang="sl-SI" dirty="0" smtClean="0"/>
              <a:t>Vzamemo največjega, nato naslednjega največjega, ki ga lahko …</a:t>
            </a:r>
          </a:p>
          <a:p>
            <a:endParaRPr lang="sl-SI" dirty="0"/>
          </a:p>
          <a:p>
            <a:r>
              <a:rPr lang="sl-SI" dirty="0" smtClean="0"/>
              <a:t>PROTIPRIMERI?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711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Pregledamo vse možnosti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Kako ustvariti vse možne?</a:t>
            </a:r>
          </a:p>
          <a:p>
            <a:r>
              <a:rPr lang="sl-SI" dirty="0" smtClean="0"/>
              <a:t>Ideja:</a:t>
            </a:r>
          </a:p>
          <a:p>
            <a:pPr lvl="1"/>
            <a:r>
              <a:rPr lang="sl-SI" dirty="0" smtClean="0"/>
              <a:t>Ustvarimo kar vse </a:t>
            </a:r>
          </a:p>
          <a:p>
            <a:pPr lvl="1"/>
            <a:r>
              <a:rPr lang="sl-SI" dirty="0" smtClean="0"/>
              <a:t>Koliko jih je?</a:t>
            </a:r>
          </a:p>
          <a:p>
            <a:pPr lvl="1"/>
            <a:r>
              <a:rPr lang="sl-SI" dirty="0" smtClean="0"/>
              <a:t>Vsako ustvarjeno pregledamo</a:t>
            </a:r>
          </a:p>
          <a:p>
            <a:pPr lvl="2"/>
            <a:r>
              <a:rPr lang="sl-SI" dirty="0" smtClean="0"/>
              <a:t>Če ok, izračunamo vrednost (in iščemo </a:t>
            </a:r>
            <a:r>
              <a:rPr lang="sl-SI" dirty="0" err="1" smtClean="0"/>
              <a:t>max</a:t>
            </a:r>
            <a:r>
              <a:rPr lang="sl-SI" dirty="0" smtClean="0"/>
              <a:t>)</a:t>
            </a:r>
          </a:p>
          <a:p>
            <a:pPr lvl="2"/>
            <a:r>
              <a:rPr lang="sl-SI" dirty="0" smtClean="0"/>
              <a:t>Če ni ok - zavržemo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092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KODIRANJE V ŽIVO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/>
              <a:t>bin, dopolnitev z začetnimi 0, je ok (podniz v nizu), </a:t>
            </a:r>
            <a:r>
              <a:rPr lang="sl-SI" dirty="0" err="1" smtClean="0"/>
              <a:t>zip</a:t>
            </a:r>
            <a:r>
              <a:rPr lang="sl-SI" dirty="0" smtClean="0"/>
              <a:t> …?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881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PREIZKUS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1263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66765" y="680310"/>
            <a:ext cx="9143999" cy="707886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sl-SI" sz="4000" dirty="0"/>
              <a:t>[3, 7, 6, 1, 6, 10, 5, 4, 2, 7, 8, 11, 13, 15, 14]</a:t>
            </a:r>
          </a:p>
        </p:txBody>
      </p:sp>
      <p:sp>
        <p:nvSpPr>
          <p:cNvPr id="2" name="5-Point Star 1"/>
          <p:cNvSpPr/>
          <p:nvPr/>
        </p:nvSpPr>
        <p:spPr>
          <a:xfrm>
            <a:off x="4721655" y="2360065"/>
            <a:ext cx="2748690" cy="2137870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6600" dirty="0"/>
              <a:t>58</a:t>
            </a:r>
            <a:endParaRPr lang="en-US" sz="6600" dirty="0"/>
          </a:p>
        </p:txBody>
      </p:sp>
      <p:sp>
        <p:nvSpPr>
          <p:cNvPr id="5" name="Rectangle 4"/>
          <p:cNvSpPr/>
          <p:nvPr/>
        </p:nvSpPr>
        <p:spPr>
          <a:xfrm>
            <a:off x="1566765" y="4954705"/>
            <a:ext cx="9143999" cy="707886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sl-SI" sz="4000" dirty="0">
                <a:solidFill>
                  <a:schemeClr val="bg1"/>
                </a:solidFill>
              </a:rPr>
              <a:t>[</a:t>
            </a:r>
            <a:r>
              <a:rPr lang="sl-SI" sz="4000" dirty="0">
                <a:solidFill>
                  <a:srgbClr val="FF0000"/>
                </a:solidFill>
              </a:rPr>
              <a:t>3</a:t>
            </a:r>
            <a:r>
              <a:rPr lang="sl-SI" sz="4000" dirty="0">
                <a:solidFill>
                  <a:schemeClr val="bg1"/>
                </a:solidFill>
              </a:rPr>
              <a:t>, 7, </a:t>
            </a:r>
            <a:r>
              <a:rPr lang="sl-SI" sz="4000" dirty="0">
                <a:solidFill>
                  <a:srgbClr val="FF0000"/>
                </a:solidFill>
              </a:rPr>
              <a:t>6</a:t>
            </a:r>
            <a:r>
              <a:rPr lang="sl-SI" sz="4000" dirty="0">
                <a:solidFill>
                  <a:schemeClr val="bg1"/>
                </a:solidFill>
              </a:rPr>
              <a:t>, 1, 6, </a:t>
            </a:r>
            <a:r>
              <a:rPr lang="sl-SI" sz="4000" dirty="0">
                <a:solidFill>
                  <a:srgbClr val="FF0000"/>
                </a:solidFill>
              </a:rPr>
              <a:t>10</a:t>
            </a:r>
            <a:r>
              <a:rPr lang="sl-SI" sz="4000" dirty="0">
                <a:solidFill>
                  <a:schemeClr val="bg1"/>
                </a:solidFill>
              </a:rPr>
              <a:t>, 5, </a:t>
            </a:r>
            <a:r>
              <a:rPr lang="sl-SI" sz="4000" dirty="0">
                <a:solidFill>
                  <a:srgbClr val="FF0000"/>
                </a:solidFill>
              </a:rPr>
              <a:t>4</a:t>
            </a:r>
            <a:r>
              <a:rPr lang="sl-SI" sz="4000" dirty="0">
                <a:solidFill>
                  <a:schemeClr val="bg1"/>
                </a:solidFill>
              </a:rPr>
              <a:t>, 2, 7, </a:t>
            </a:r>
            <a:r>
              <a:rPr lang="sl-SI" sz="4000" dirty="0">
                <a:solidFill>
                  <a:srgbClr val="FF0000"/>
                </a:solidFill>
              </a:rPr>
              <a:t>8</a:t>
            </a:r>
            <a:r>
              <a:rPr lang="sl-SI" sz="4000" dirty="0">
                <a:solidFill>
                  <a:schemeClr val="bg1"/>
                </a:solidFill>
              </a:rPr>
              <a:t>, 11, </a:t>
            </a:r>
            <a:r>
              <a:rPr lang="sl-SI" sz="4000" dirty="0">
                <a:solidFill>
                  <a:srgbClr val="FF0000"/>
                </a:solidFill>
              </a:rPr>
              <a:t>13,</a:t>
            </a:r>
            <a:r>
              <a:rPr lang="sl-SI" sz="4000" dirty="0">
                <a:solidFill>
                  <a:schemeClr val="bg1"/>
                </a:solidFill>
              </a:rPr>
              <a:t> 15, </a:t>
            </a:r>
            <a:r>
              <a:rPr lang="sl-SI" sz="4000" dirty="0">
                <a:solidFill>
                  <a:srgbClr val="FF0000"/>
                </a:solidFill>
              </a:rPr>
              <a:t>14</a:t>
            </a:r>
            <a:r>
              <a:rPr lang="sl-SI" sz="4000" dirty="0">
                <a:solidFill>
                  <a:schemeClr val="bg1"/>
                </a:solidFill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2635157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276</Words>
  <Application>Microsoft Office PowerPoint</Application>
  <PresentationFormat>Widescreen</PresentationFormat>
  <Paragraphs>33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Poberimo največ</vt:lpstr>
      <vt:lpstr>Kovanci v vrsti</vt:lpstr>
      <vt:lpstr>Kovanci v vrsti</vt:lpstr>
      <vt:lpstr>PowerPoint Presentation</vt:lpstr>
      <vt:lpstr>Ideje</vt:lpstr>
      <vt:lpstr>Pregledamo vse možnosti …</vt:lpstr>
      <vt:lpstr>KODIRANJE V ŽIVO</vt:lpstr>
      <vt:lpstr>PREIZKUS</vt:lpstr>
      <vt:lpstr>PowerPoint Presentation</vt:lpstr>
      <vt:lpstr>PowerPoint Presentation</vt:lpstr>
      <vt:lpstr>Bo naša rešitev prišla do rešitve pri 50 podatkih?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Poberimo največ</dc:title>
  <dc:creator>Matija Lokar</dc:creator>
  <cp:lastModifiedBy>Matija Lokar</cp:lastModifiedBy>
  <cp:revision>14</cp:revision>
  <dcterms:created xsi:type="dcterms:W3CDTF">2019-02-15T06:47:48Z</dcterms:created>
  <dcterms:modified xsi:type="dcterms:W3CDTF">2021-02-02T14:58:21Z</dcterms:modified>
</cp:coreProperties>
</file>