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93" r:id="rId2"/>
    <p:sldId id="394" r:id="rId3"/>
    <p:sldId id="411" r:id="rId4"/>
    <p:sldId id="331" r:id="rId5"/>
    <p:sldId id="285" r:id="rId6"/>
    <p:sldId id="332" r:id="rId7"/>
    <p:sldId id="368" r:id="rId8"/>
    <p:sldId id="369" r:id="rId9"/>
    <p:sldId id="412" r:id="rId10"/>
    <p:sldId id="301" r:id="rId11"/>
    <p:sldId id="317" r:id="rId12"/>
    <p:sldId id="318" r:id="rId13"/>
    <p:sldId id="302" r:id="rId14"/>
    <p:sldId id="316" r:id="rId15"/>
    <p:sldId id="303" r:id="rId16"/>
    <p:sldId id="289" r:id="rId17"/>
    <p:sldId id="290" r:id="rId18"/>
    <p:sldId id="291" r:id="rId19"/>
    <p:sldId id="336" r:id="rId20"/>
    <p:sldId id="337" r:id="rId21"/>
    <p:sldId id="340" r:id="rId22"/>
    <p:sldId id="410" r:id="rId23"/>
    <p:sldId id="341" r:id="rId24"/>
    <p:sldId id="339" r:id="rId25"/>
    <p:sldId id="293" r:id="rId26"/>
    <p:sldId id="294" r:id="rId27"/>
    <p:sldId id="334" r:id="rId28"/>
    <p:sldId id="335" r:id="rId29"/>
    <p:sldId id="322" r:id="rId30"/>
    <p:sldId id="323" r:id="rId31"/>
    <p:sldId id="408" r:id="rId32"/>
    <p:sldId id="407" r:id="rId33"/>
    <p:sldId id="40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ija Lokar" initials="ML" lastIdx="1" clrIdx="0">
    <p:extLst>
      <p:ext uri="{19B8F6BF-5375-455C-9EA6-DF929625EA0E}">
        <p15:presenceInfo xmlns:p15="http://schemas.microsoft.com/office/powerpoint/2012/main" userId="S-1-5-21-3825381787-1106546968-3042506532-1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2D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0" autoAdjust="0"/>
    <p:restoredTop sz="85698" autoAdjust="0"/>
  </p:normalViewPr>
  <p:slideViewPr>
    <p:cSldViewPr snapToGrid="0">
      <p:cViewPr varScale="1">
        <p:scale>
          <a:sx n="65" d="100"/>
          <a:sy n="65" d="100"/>
        </p:scale>
        <p:origin x="7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75D87-D8C6-4E91-A243-C9C82668D90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870D4-4D04-4FB4-9035-54D57E04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8AFBD-AA04-4116-A179-DD11FCE5C29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7FECF-4317-4442-A6D9-6254ADD3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A5CB26-F04E-4FF8-A968-38AF26A72022}" type="slidenum">
              <a:rPr lang="sl-SI" altLang="sl-SI" smtClean="0"/>
              <a:pPr eaLnBrk="1" hangingPunct="1">
                <a:spcBef>
                  <a:spcPct val="0"/>
                </a:spcBef>
              </a:pPr>
              <a:t>13</a:t>
            </a:fld>
            <a:endParaRPr lang="sl-SI" altLang="sl-SI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113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A5CB26-F04E-4FF8-A968-38AF26A72022}" type="slidenum">
              <a:rPr lang="sl-SI" altLang="sl-SI" smtClean="0"/>
              <a:pPr eaLnBrk="1" hangingPunct="1">
                <a:spcBef>
                  <a:spcPct val="0"/>
                </a:spcBef>
              </a:pPr>
              <a:t>14</a:t>
            </a:fld>
            <a:endParaRPr lang="sl-SI" altLang="sl-SI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310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610FE5-5B13-4C53-8CC9-AE2D4D96CF2C}" type="slidenum">
              <a:rPr lang="sl-SI" altLang="sl-SI" smtClean="0"/>
              <a:pPr eaLnBrk="1" hangingPunct="1">
                <a:spcBef>
                  <a:spcPct val="0"/>
                </a:spcBef>
              </a:pPr>
              <a:t>15</a:t>
            </a:fld>
            <a:endParaRPr lang="sl-SI" altLang="sl-SI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992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1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09710" y="6509743"/>
            <a:ext cx="360676" cy="266900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19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14134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rosettacode.org/wiki/Hello_world/Text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thonny.org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Programskih jezikih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Raznovrstnost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4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Jezik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altLang="sl-SI" sz="3000" dirty="0">
                <a:ea typeface="Calibri" pitchFamily="34" charset="0"/>
                <a:cs typeface="Calibri" pitchFamily="34" charset="0"/>
              </a:rPr>
              <a:t>Sintaksa</a:t>
            </a:r>
          </a:p>
          <a:p>
            <a:pPr lvl="1">
              <a:lnSpc>
                <a:spcPct val="80000"/>
              </a:lnSpc>
            </a:pPr>
            <a:r>
              <a:rPr lang="sl-SI" altLang="sl-SI" sz="2600" dirty="0">
                <a:ea typeface="Calibri" pitchFamily="34" charset="0"/>
                <a:cs typeface="Calibri" pitchFamily="34" charset="0"/>
              </a:rPr>
              <a:t>Kako je sestavljen jezik </a:t>
            </a:r>
          </a:p>
          <a:p>
            <a:pPr>
              <a:lnSpc>
                <a:spcPct val="80000"/>
              </a:lnSpc>
            </a:pPr>
            <a:r>
              <a:rPr lang="sl-SI" altLang="sl-SI" sz="3000" dirty="0">
                <a:ea typeface="Calibri" pitchFamily="34" charset="0"/>
                <a:cs typeface="Calibri" pitchFamily="34" charset="0"/>
              </a:rPr>
              <a:t>Semantika</a:t>
            </a:r>
          </a:p>
          <a:p>
            <a:pPr lvl="1">
              <a:lnSpc>
                <a:spcPct val="80000"/>
              </a:lnSpc>
            </a:pPr>
            <a:r>
              <a:rPr lang="sl-SI" altLang="sl-SI" sz="2600" dirty="0">
                <a:ea typeface="Calibri" pitchFamily="34" charset="0"/>
                <a:cs typeface="Calibri" pitchFamily="34" charset="0"/>
              </a:rPr>
              <a:t>Kaj sintaktično pravilen stavek pomeni</a:t>
            </a:r>
          </a:p>
        </p:txBody>
      </p:sp>
    </p:spTree>
    <p:extLst>
      <p:ext uri="{BB962C8B-B14F-4D97-AF65-F5344CB8AC3E}">
        <p14:creationId xmlns:p14="http://schemas.microsoft.com/office/powerpoint/2010/main" val="135777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ea typeface="Calibri" pitchFamily="34" charset="0"/>
                <a:cs typeface="Calibri" pitchFamily="34" charset="0"/>
              </a:rPr>
              <a:t>Sintaksa</a:t>
            </a:r>
            <a:endParaRPr lang="sl-SI" altLang="sl-SI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sl-SI" altLang="sl-SI" sz="300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3000" dirty="0">
                <a:ea typeface="Calibri" pitchFamily="34" charset="0"/>
                <a:cs typeface="Calibri" pitchFamily="34" charset="0"/>
              </a:rPr>
              <a:t>Kako je sestavljen jezik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3000" dirty="0">
                <a:ea typeface="Calibri" pitchFamily="34" charset="0"/>
                <a:cs typeface="Calibri" pitchFamily="34" charset="0"/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sl-SI" altLang="sl-SI" sz="4800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stavek, imeti felerjev polno.</a:t>
            </a:r>
          </a:p>
          <a:p>
            <a:pPr marL="0" indent="0">
              <a:lnSpc>
                <a:spcPct val="80000"/>
              </a:lnSpc>
              <a:buNone/>
            </a:pPr>
            <a:endParaRPr lang="sl-SI" altLang="sl-SI" sz="300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3000" dirty="0">
                <a:ea typeface="Calibri" pitchFamily="34" charset="0"/>
                <a:cs typeface="Calibri" pitchFamily="34" charset="0"/>
              </a:rPr>
              <a:t>Naravni jeziki: dokaj ohlapna sintaksa, z leti spreminjajoča se</a:t>
            </a:r>
          </a:p>
        </p:txBody>
      </p:sp>
    </p:spTree>
    <p:extLst>
      <p:ext uri="{BB962C8B-B14F-4D97-AF65-F5344CB8AC3E}">
        <p14:creationId xmlns:p14="http://schemas.microsoft.com/office/powerpoint/2010/main" val="33087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ea typeface="Calibri" pitchFamily="34" charset="0"/>
                <a:cs typeface="Calibri" pitchFamily="34" charset="0"/>
              </a:rPr>
              <a:t>Semantika</a:t>
            </a:r>
            <a:endParaRPr lang="sl-SI" altLang="sl-SI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sl-SI" altLang="sl-SI" sz="3000" dirty="0">
                <a:ea typeface="Calibri" pitchFamily="34" charset="0"/>
                <a:cs typeface="Calibri" pitchFamily="34" charset="0"/>
              </a:rPr>
              <a:t>Kaj sintaktično pravilen stavek pomeni</a:t>
            </a:r>
          </a:p>
          <a:p>
            <a:pPr marL="0" indent="0">
              <a:lnSpc>
                <a:spcPct val="80000"/>
              </a:lnSpc>
              <a:buNone/>
            </a:pPr>
            <a:endParaRPr lang="sl-SI" altLang="sl-SI" sz="300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sl-SI" altLang="sl-SI" sz="300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3000" dirty="0">
                <a:ea typeface="Calibri" pitchFamily="34" charset="0"/>
                <a:cs typeface="Calibri" pitchFamily="34" charset="0"/>
              </a:rPr>
              <a:t>Sintaktično pravilni stavki lahko povejo nesmisel.</a:t>
            </a:r>
          </a:p>
          <a:p>
            <a:pPr lvl="1">
              <a:lnSpc>
                <a:spcPct val="80000"/>
              </a:lnSpc>
              <a:buSzPct val="50000"/>
              <a:buFont typeface="Tw Cen MT" panose="020B0602020104020603" pitchFamily="34" charset="-18"/>
              <a:buChar char="–"/>
            </a:pPr>
            <a:r>
              <a:rPr lang="sl-SI" altLang="sl-SI" sz="2800" dirty="0">
                <a:ea typeface="Calibri" pitchFamily="34" charset="0"/>
                <a:cs typeface="Calibri" pitchFamily="34" charset="0"/>
              </a:rPr>
              <a:t>Vsota števil 2 in 3 je 7.</a:t>
            </a:r>
          </a:p>
          <a:p>
            <a:pPr lvl="1">
              <a:lnSpc>
                <a:spcPct val="80000"/>
              </a:lnSpc>
              <a:buSzPct val="50000"/>
              <a:buFont typeface="Tw Cen MT" panose="020B0602020104020603" pitchFamily="34" charset="-18"/>
              <a:buChar char="–"/>
            </a:pPr>
            <a:r>
              <a:rPr lang="sl-SI" altLang="sl-SI" sz="2800" dirty="0">
                <a:ea typeface="Calibri" pitchFamily="34" charset="0"/>
                <a:cs typeface="Calibri" pitchFamily="34" charset="0"/>
              </a:rPr>
              <a:t>Danes je padlo pol metra snega.</a:t>
            </a:r>
          </a:p>
          <a:p>
            <a:pPr lvl="1">
              <a:lnSpc>
                <a:spcPct val="80000"/>
              </a:lnSpc>
              <a:buSzPct val="50000"/>
              <a:buFont typeface="Tw Cen MT" panose="020B0602020104020603" pitchFamily="34" charset="-18"/>
              <a:buChar char="–"/>
            </a:pPr>
            <a:r>
              <a:rPr lang="sl-SI" altLang="sl-SI" sz="2800" dirty="0">
                <a:ea typeface="Calibri" pitchFamily="34" charset="0"/>
                <a:cs typeface="Calibri" pitchFamily="34" charset="0"/>
              </a:rPr>
              <a:t>Konj ima zeleno nabrušen rep.</a:t>
            </a:r>
          </a:p>
        </p:txBody>
      </p:sp>
    </p:spTree>
    <p:extLst>
      <p:ext uri="{BB962C8B-B14F-4D97-AF65-F5344CB8AC3E}">
        <p14:creationId xmlns:p14="http://schemas.microsoft.com/office/powerpoint/2010/main" val="177004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Sintaksa</a:t>
            </a:r>
            <a:endParaRPr lang="en-GB" altLang="sl-SI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altLang="sl-SI" dirty="0">
                <a:ea typeface="Calibri" pitchFamily="34" charset="0"/>
                <a:cs typeface="Calibri" pitchFamily="34" charset="0"/>
              </a:rPr>
              <a:t>Pravila, kako mora biti sestavljen program</a:t>
            </a:r>
          </a:p>
          <a:p>
            <a:pPr marL="0" indent="0">
              <a:buNone/>
            </a:pPr>
            <a:r>
              <a:rPr lang="sl-SI" altLang="sl-SI" dirty="0">
                <a:ea typeface="Calibri" pitchFamily="34" charset="0"/>
                <a:cs typeface="Calibri" pitchFamily="34" charset="0"/>
              </a:rPr>
              <a:t>Sestavine</a:t>
            </a:r>
          </a:p>
          <a:p>
            <a:pPr lvl="1"/>
            <a:r>
              <a:rPr lang="sl-SI" altLang="sl-SI" dirty="0">
                <a:ea typeface="Calibri" pitchFamily="34" charset="0"/>
                <a:cs typeface="Calibri" pitchFamily="34" charset="0"/>
              </a:rPr>
              <a:t>Ukazi ("</a:t>
            </a:r>
            <a:r>
              <a:rPr lang="sl-SI" altLang="sl-SI" dirty="0" err="1">
                <a:ea typeface="Calibri" pitchFamily="34" charset="0"/>
                <a:cs typeface="Calibri" pitchFamily="34" charset="0"/>
              </a:rPr>
              <a:t>print</a:t>
            </a:r>
            <a:r>
              <a:rPr lang="sl-SI" altLang="sl-SI" dirty="0">
                <a:ea typeface="Calibri" pitchFamily="34" charset="0"/>
                <a:cs typeface="Calibri" pitchFamily="34" charset="0"/>
              </a:rPr>
              <a:t>", "input"…)</a:t>
            </a:r>
          </a:p>
          <a:p>
            <a:pPr lvl="1"/>
            <a:r>
              <a:rPr lang="sl-SI" altLang="sl-SI" dirty="0">
                <a:ea typeface="Calibri" pitchFamily="34" charset="0"/>
                <a:cs typeface="Calibri" pitchFamily="34" charset="0"/>
              </a:rPr>
              <a:t>izrazi ("</a:t>
            </a:r>
            <a:r>
              <a:rPr lang="sl-SI" altLang="sl-SI" dirty="0" err="1">
                <a:ea typeface="Calibri" pitchFamily="34" charset="0"/>
                <a:cs typeface="Calibri" pitchFamily="34" charset="0"/>
              </a:rPr>
              <a:t>janez</a:t>
            </a:r>
            <a:r>
              <a:rPr lang="sl-SI" altLang="sl-SI" dirty="0">
                <a:ea typeface="Calibri" pitchFamily="34" charset="0"/>
                <a:cs typeface="Calibri" pitchFamily="34" charset="0"/>
              </a:rPr>
              <a:t>", 3 + 5 …)</a:t>
            </a:r>
          </a:p>
          <a:p>
            <a:pPr lvl="1"/>
            <a:r>
              <a:rPr lang="sl-SI" altLang="sl-SI" dirty="0">
                <a:ea typeface="Calibri" pitchFamily="34" charset="0"/>
                <a:cs typeface="Calibri" pitchFamily="34" charset="0"/>
              </a:rPr>
              <a:t>Izvajalni konstrukti (" če … sicer pa če … sicer" / "</a:t>
            </a:r>
            <a:r>
              <a:rPr lang="sl-SI" altLang="sl-SI" dirty="0" err="1">
                <a:ea typeface="Calibri" pitchFamily="34" charset="0"/>
                <a:cs typeface="Calibri" pitchFamily="34" charset="0"/>
              </a:rPr>
              <a:t>if</a:t>
            </a:r>
            <a:r>
              <a:rPr lang="sl-SI" altLang="sl-SI" dirty="0">
                <a:ea typeface="Calibri" pitchFamily="34" charset="0"/>
                <a:cs typeface="Calibri" pitchFamily="34" charset="0"/>
              </a:rPr>
              <a:t> … </a:t>
            </a:r>
            <a:r>
              <a:rPr lang="sl-SI" altLang="sl-SI" dirty="0" err="1">
                <a:ea typeface="Calibri" pitchFamily="34" charset="0"/>
                <a:cs typeface="Calibri" pitchFamily="34" charset="0"/>
              </a:rPr>
              <a:t>elif</a:t>
            </a:r>
            <a:r>
              <a:rPr lang="sl-SI" altLang="sl-SI" dirty="0">
                <a:ea typeface="Calibri" pitchFamily="34" charset="0"/>
                <a:cs typeface="Calibri" pitchFamily="34" charset="0"/>
              </a:rPr>
              <a:t> ... </a:t>
            </a:r>
            <a:r>
              <a:rPr lang="sl-SI" altLang="sl-SI" dirty="0" err="1">
                <a:ea typeface="Calibri" pitchFamily="34" charset="0"/>
                <a:cs typeface="Calibri" pitchFamily="34" charset="0"/>
              </a:rPr>
              <a:t>else</a:t>
            </a:r>
            <a:r>
              <a:rPr lang="sl-SI" altLang="sl-SI" dirty="0">
                <a:ea typeface="Calibri" pitchFamily="34" charset="0"/>
                <a:cs typeface="Calibri" pitchFamily="34" charset="0"/>
              </a:rPr>
              <a:t>", </a:t>
            </a:r>
            <a:br>
              <a:rPr lang="sl-SI" altLang="sl-SI" dirty="0">
                <a:ea typeface="Calibri" pitchFamily="34" charset="0"/>
                <a:cs typeface="Calibri" pitchFamily="34" charset="0"/>
              </a:rPr>
            </a:br>
            <a:r>
              <a:rPr lang="sl-SI" altLang="sl-SI" dirty="0">
                <a:ea typeface="Calibri" pitchFamily="34" charset="0"/>
                <a:cs typeface="Calibri" pitchFamily="34" charset="0"/>
              </a:rPr>
              <a:t>                             "</a:t>
            </a:r>
            <a:r>
              <a:rPr lang="sl-SI" altLang="sl-SI" dirty="0" err="1">
                <a:ea typeface="Calibri" pitchFamily="34" charset="0"/>
                <a:cs typeface="Calibri" pitchFamily="34" charset="0"/>
              </a:rPr>
              <a:t>while</a:t>
            </a:r>
            <a:r>
              <a:rPr lang="sl-SI" altLang="sl-SI" dirty="0">
                <a:ea typeface="Calibri" pitchFamily="34" charset="0"/>
                <a:cs typeface="Calibri" pitchFamily="34" charset="0"/>
              </a:rPr>
              <a:t> …" / "ponavljaj dokler …" )</a:t>
            </a:r>
          </a:p>
          <a:p>
            <a:pPr lvl="1"/>
            <a:r>
              <a:rPr lang="sl-SI" altLang="sl-SI" dirty="0">
                <a:ea typeface="Calibri" pitchFamily="34" charset="0"/>
                <a:cs typeface="Calibri" pitchFamily="34" charset="0"/>
              </a:rPr>
              <a:t>…</a:t>
            </a:r>
          </a:p>
          <a:p>
            <a:pPr marL="0" indent="0">
              <a:buNone/>
            </a:pPr>
            <a:r>
              <a:rPr lang="sl-SI" altLang="sl-SI" dirty="0">
                <a:ea typeface="Calibri" pitchFamily="34" charset="0"/>
                <a:cs typeface="Calibri" pitchFamily="34" charset="0"/>
              </a:rPr>
              <a:t>Kako se te sestavine povezujejo</a:t>
            </a:r>
          </a:p>
          <a:p>
            <a:pPr lvl="1"/>
            <a:endParaRPr lang="sl-SI" altLang="sl-SI" dirty="0">
              <a:ea typeface="Calibri" pitchFamily="34" charset="0"/>
              <a:cs typeface="Calibri" pitchFamily="34" charset="0"/>
            </a:endParaRPr>
          </a:p>
          <a:p>
            <a:pPr lvl="2"/>
            <a:endParaRPr lang="sl-SI" altLang="sl-SI" dirty="0">
              <a:ea typeface="Calibri" pitchFamily="34" charset="0"/>
              <a:cs typeface="Calibri" pitchFamily="34" charset="0"/>
            </a:endParaRPr>
          </a:p>
          <a:p>
            <a:pPr lvl="1"/>
            <a:endParaRPr lang="sl-SI" altLang="sl-SI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dirty="0"/>
              <a:t>Sintaksa</a:t>
            </a:r>
            <a:endParaRPr lang="en-GB" altLang="sl-SI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sz="3200" dirty="0">
                <a:ea typeface="Calibri" pitchFamily="34" charset="0"/>
                <a:cs typeface="Calibri" pitchFamily="34" charset="0"/>
              </a:rPr>
              <a:t>S</a:t>
            </a:r>
            <a:r>
              <a:rPr lang="en-GB" altLang="sl-SI" sz="3200" dirty="0" err="1">
                <a:ea typeface="Calibri" pitchFamily="34" charset="0"/>
                <a:cs typeface="Calibri" pitchFamily="34" charset="0"/>
              </a:rPr>
              <a:t>troga</a:t>
            </a:r>
            <a:r>
              <a:rPr lang="en-GB" altLang="sl-SI" sz="3200" dirty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>
                <a:ea typeface="Calibri" pitchFamily="34" charset="0"/>
                <a:cs typeface="Calibri" pitchFamily="34" charset="0"/>
              </a:rPr>
              <a:t>pravila</a:t>
            </a:r>
            <a:r>
              <a:rPr lang="en-GB" altLang="sl-SI" sz="3200" dirty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>
                <a:ea typeface="Calibri" pitchFamily="34" charset="0"/>
                <a:cs typeface="Calibri" pitchFamily="34" charset="0"/>
              </a:rPr>
              <a:t>omogo</a:t>
            </a:r>
            <a:r>
              <a:rPr lang="sl-SI" altLang="sl-SI" sz="3200" dirty="0">
                <a:ea typeface="Calibri" pitchFamily="34" charset="0"/>
                <a:cs typeface="Calibri" pitchFamily="34" charset="0"/>
              </a:rPr>
              <a:t>č</a:t>
            </a:r>
            <a:r>
              <a:rPr lang="en-GB" altLang="sl-SI" sz="3200" dirty="0" err="1">
                <a:ea typeface="Calibri" pitchFamily="34" charset="0"/>
                <a:cs typeface="Calibri" pitchFamily="34" charset="0"/>
              </a:rPr>
              <a:t>ajo</a:t>
            </a:r>
            <a:r>
              <a:rPr lang="en-GB" altLang="sl-SI" sz="3200" dirty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>
                <a:ea typeface="Calibri" pitchFamily="34" charset="0"/>
                <a:cs typeface="Calibri" pitchFamily="34" charset="0"/>
              </a:rPr>
              <a:t>avtomatično</a:t>
            </a:r>
            <a:r>
              <a:rPr lang="en-GB" altLang="sl-SI" sz="3200" dirty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>
                <a:ea typeface="Calibri" pitchFamily="34" charset="0"/>
                <a:cs typeface="Calibri" pitchFamily="34" charset="0"/>
              </a:rPr>
              <a:t>prevajanje</a:t>
            </a:r>
            <a:r>
              <a:rPr lang="sl-SI" altLang="sl-SI" sz="3200" dirty="0">
                <a:ea typeface="Calibri" pitchFamily="34" charset="0"/>
                <a:cs typeface="Calibri" pitchFamily="34" charset="0"/>
              </a:rPr>
              <a:t>/tolmačenje</a:t>
            </a:r>
            <a:endParaRPr lang="en-GB" altLang="sl-SI" sz="3200" dirty="0"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altLang="sl-SI" sz="3200" dirty="0" err="1">
                <a:ea typeface="Calibri" pitchFamily="34" charset="0"/>
                <a:cs typeface="Calibri" pitchFamily="34" charset="0"/>
              </a:rPr>
              <a:t>Prevajalnik</a:t>
            </a:r>
            <a:r>
              <a:rPr lang="sl-SI" altLang="sl-SI" sz="3200" dirty="0">
                <a:ea typeface="Calibri" pitchFamily="34" charset="0"/>
                <a:cs typeface="Calibri" pitchFamily="34" charset="0"/>
              </a:rPr>
              <a:t>/tolmač</a:t>
            </a:r>
            <a:r>
              <a:rPr lang="en-GB" altLang="sl-SI" sz="3200" dirty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>
                <a:ea typeface="Calibri" pitchFamily="34" charset="0"/>
                <a:cs typeface="Calibri" pitchFamily="34" charset="0"/>
              </a:rPr>
              <a:t>odkrije</a:t>
            </a:r>
            <a:r>
              <a:rPr lang="en-GB" altLang="sl-SI" sz="3200" dirty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>
                <a:ea typeface="Calibri" pitchFamily="34" charset="0"/>
                <a:cs typeface="Calibri" pitchFamily="34" charset="0"/>
              </a:rPr>
              <a:t>sintaktične</a:t>
            </a:r>
            <a:r>
              <a:rPr lang="en-GB" altLang="sl-SI" sz="3200" dirty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>
                <a:ea typeface="Calibri" pitchFamily="34" charset="0"/>
                <a:cs typeface="Calibri" pitchFamily="34" charset="0"/>
              </a:rPr>
              <a:t>napake</a:t>
            </a:r>
            <a:r>
              <a:rPr lang="sl-SI" altLang="sl-SI" sz="3200" dirty="0">
                <a:ea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sl-SI" altLang="sl-SI" sz="3200" dirty="0">
                <a:ea typeface="Calibri" pitchFamily="34" charset="0"/>
                <a:cs typeface="Calibri" pitchFamily="34" charset="0"/>
              </a:rPr>
              <a:t>Napake v sintaksi: </a:t>
            </a:r>
          </a:p>
          <a:p>
            <a:pPr marL="457200" lvl="1" indent="0">
              <a:buNone/>
            </a:pPr>
            <a:r>
              <a:rPr lang="sl-SI" altLang="sl-SI" sz="2800" dirty="0">
                <a:ea typeface="Calibri" pitchFamily="34" charset="0"/>
                <a:cs typeface="Calibri" pitchFamily="34" charset="0"/>
              </a:rPr>
              <a:t>javi prevajalnik oziroma tolmač</a:t>
            </a:r>
          </a:p>
          <a:p>
            <a:pPr lvl="1"/>
            <a:endParaRPr lang="sl-SI" altLang="sl-SI" sz="2800" dirty="0">
              <a:ea typeface="Calibri" pitchFamily="34" charset="0"/>
              <a:cs typeface="Calibri" pitchFamily="34" charset="0"/>
            </a:endParaRPr>
          </a:p>
          <a:p>
            <a:pPr lvl="2"/>
            <a:endParaRPr lang="sl-SI" altLang="sl-SI" sz="2400" dirty="0">
              <a:ea typeface="Calibri" pitchFamily="34" charset="0"/>
              <a:cs typeface="Calibri" pitchFamily="34" charset="0"/>
            </a:endParaRPr>
          </a:p>
          <a:p>
            <a:pPr lvl="1"/>
            <a:endParaRPr lang="sl-SI" altLang="sl-SI" sz="280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4076" y="0"/>
            <a:ext cx="9905998" cy="1478570"/>
          </a:xfrm>
        </p:spPr>
        <p:txBody>
          <a:bodyPr/>
          <a:lstStyle/>
          <a:p>
            <a:r>
              <a:rPr lang="sl-SI" altLang="sl-SI" dirty="0"/>
              <a:t>Semantika</a:t>
            </a:r>
            <a:endParaRPr lang="en-GB" altLang="sl-SI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174865" y="1478570"/>
            <a:ext cx="10567369" cy="3541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l-SI" altLang="sl-SI" sz="3600" dirty="0">
                <a:ea typeface="Calibri" pitchFamily="34" charset="0"/>
                <a:cs typeface="Calibri" pitchFamily="34" charset="0"/>
              </a:rPr>
              <a:t>Napake v semantiki: </a:t>
            </a:r>
          </a:p>
          <a:p>
            <a:pPr lvl="1">
              <a:lnSpc>
                <a:spcPct val="80000"/>
              </a:lnSpc>
            </a:pPr>
            <a:r>
              <a:rPr lang="sl-SI" altLang="sl-SI" sz="3200" dirty="0">
                <a:ea typeface="Calibri" pitchFamily="34" charset="0"/>
                <a:cs typeface="Calibri" pitchFamily="34" charset="0"/>
              </a:rPr>
              <a:t>razumevanje problema</a:t>
            </a:r>
          </a:p>
          <a:p>
            <a:pPr lvl="1">
              <a:lnSpc>
                <a:spcPct val="80000"/>
              </a:lnSpc>
            </a:pPr>
            <a:endParaRPr lang="sl-SI" altLang="sl-SI" sz="2800" dirty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3600" dirty="0">
                <a:ea typeface="Calibri" pitchFamily="34" charset="0"/>
                <a:cs typeface="Calibri" pitchFamily="34" charset="0"/>
              </a:rPr>
              <a:t>Preverjanje, preverjanje, preverjanje</a:t>
            </a:r>
          </a:p>
          <a:p>
            <a:pPr lvl="1">
              <a:lnSpc>
                <a:spcPct val="80000"/>
              </a:lnSpc>
            </a:pPr>
            <a:r>
              <a:rPr lang="sl-SI" altLang="sl-SI" sz="3000" dirty="0">
                <a:ea typeface="Calibri" pitchFamily="34" charset="0"/>
                <a:cs typeface="Calibri" pitchFamily="34" charset="0"/>
              </a:rPr>
              <a:t>Ne moremo preveriti, ali program dela prav, lahko pa ugotovimo, da ne dela prav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sl-SI" altLang="sl-SI" sz="3200" dirty="0">
              <a:ea typeface="Calibri" pitchFamily="34" charset="0"/>
              <a:cs typeface="Calibri" pitchFamily="34" charset="0"/>
            </a:endParaRPr>
          </a:p>
          <a:p>
            <a:pPr lvl="2">
              <a:lnSpc>
                <a:spcPct val="80000"/>
              </a:lnSpc>
            </a:pPr>
            <a:endParaRPr lang="sl-SI" altLang="sl-SI" sz="2800" dirty="0">
              <a:ea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endParaRPr lang="sl-SI" altLang="sl-SI" sz="320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S čem bomo začeli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/>
              <a:t>Zaporedje ukazov in pomembnost njihovega vrstnega reda</a:t>
            </a:r>
          </a:p>
          <a:p>
            <a:pPr marL="0" indent="0">
              <a:buNone/>
            </a:pPr>
            <a:r>
              <a:rPr lang="sl-SI" sz="2800" dirty="0"/>
              <a:t>Določitev – če je res nekaj, stori eno, drugače drugo</a:t>
            </a:r>
          </a:p>
          <a:p>
            <a:pPr marL="0" indent="0">
              <a:buNone/>
            </a:pPr>
            <a:r>
              <a:rPr lang="sl-SI" sz="2800" dirty="0"/>
              <a:t>Ponavljanje skupine ukazov</a:t>
            </a:r>
          </a:p>
          <a:p>
            <a:pPr marL="0" indent="0">
              <a:buNone/>
            </a:pPr>
            <a:r>
              <a:rPr lang="sl-SI" sz="2800" dirty="0"/>
              <a:t>Združevanje ukazov v "paketke"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B05F-D0F9-4CED-97E7-B07968810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5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Kaj naj bi znali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Slediti zapisanemu programu (predvideti rezultat)</a:t>
            </a:r>
          </a:p>
          <a:p>
            <a:pPr marL="0" indent="0">
              <a:buNone/>
            </a:pPr>
            <a:r>
              <a:rPr lang="sl-SI" sz="3600" dirty="0"/>
              <a:t>Spremeniti zapisan program</a:t>
            </a:r>
          </a:p>
          <a:p>
            <a:pPr marL="0" indent="0">
              <a:buNone/>
            </a:pPr>
            <a:r>
              <a:rPr lang="sl-SI" sz="3600" dirty="0"/>
              <a:t>Sestaviti svoj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B05F-D0F9-4CED-97E7-B07968810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45017" y="2449718"/>
            <a:ext cx="8791575" cy="2387600"/>
          </a:xfrm>
        </p:spPr>
        <p:txBody>
          <a:bodyPr>
            <a:noAutofit/>
          </a:bodyPr>
          <a:lstStyle/>
          <a:p>
            <a:r>
              <a:rPr lang="sl-SI" sz="19900" dirty="0"/>
              <a:t>KAKO ?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43526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PROGRAMIRANJE JE </a:t>
            </a:r>
            <a:r>
              <a:rPr lang="sl-SI" sz="2400" dirty="0">
                <a:solidFill>
                  <a:schemeClr val="bg1"/>
                </a:solidFill>
              </a:rPr>
              <a:t>(tudi) </a:t>
            </a:r>
            <a:r>
              <a:rPr lang="sl-SI" dirty="0">
                <a:solidFill>
                  <a:schemeClr val="bg1"/>
                </a:solidFill>
              </a:rPr>
              <a:t>VEŠČINA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2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6459">
            <a:off x="8723337" y="2844515"/>
            <a:ext cx="2000250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4" y="782797"/>
            <a:ext cx="3790950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080" y="973821"/>
            <a:ext cx="2766307" cy="1822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97" y="3717019"/>
            <a:ext cx="2794573" cy="1082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628" y="4135147"/>
            <a:ext cx="2674940" cy="541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566" y="525014"/>
            <a:ext cx="2669699" cy="61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46" y="5597320"/>
            <a:ext cx="3337551" cy="597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566" y="5099069"/>
            <a:ext cx="3430023" cy="1593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3395">
            <a:off x="4071006" y="3199714"/>
            <a:ext cx="3240496" cy="582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378" y="1850598"/>
            <a:ext cx="3358495" cy="716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97" y="5597320"/>
            <a:ext cx="3141148" cy="7852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3361" y="36751"/>
            <a:ext cx="6182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13"/>
              </a:rPr>
              <a:t>http://rosettacode.org/wiki/Hello_world/Text</a:t>
            </a:r>
            <a:r>
              <a:rPr lang="sl-SI" sz="2400" b="1" dirty="0"/>
              <a:t>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25" y="4302317"/>
            <a:ext cx="1777100" cy="108890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90952" y="2317531"/>
            <a:ext cx="7126014" cy="2358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/>
              <a:t>VSE TE BOSTE (PREDVIDOMA) SPOZNALI NA FMF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08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5229" y="296750"/>
            <a:ext cx="9982985" cy="2713038"/>
          </a:xfrm>
        </p:spPr>
        <p:txBody>
          <a:bodyPr>
            <a:normAutofit/>
          </a:bodyPr>
          <a:lstStyle/>
          <a:p>
            <a:r>
              <a:rPr lang="sl-SI" sz="4000" dirty="0"/>
              <a:t> … kot na primer</a:t>
            </a:r>
            <a:r>
              <a:rPr lang="en-US" sz="4000" dirty="0"/>
              <a:t> </a:t>
            </a:r>
            <a:r>
              <a:rPr lang="sl-SI" sz="4000" dirty="0"/>
              <a:t>VOŽNJA AVTOMOBILA</a:t>
            </a:r>
            <a:endParaRPr lang="en-US" sz="4000" dirty="0"/>
          </a:p>
        </p:txBody>
      </p:sp>
      <p:pic>
        <p:nvPicPr>
          <p:cNvPr id="1026" name="Picture 2" descr="Rezultat iskanja slik za learning driving car carto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860" y="3009788"/>
            <a:ext cx="3860177" cy="33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18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zultat iskanja slik za car drivi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5720" y="207547"/>
            <a:ext cx="7955280" cy="47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199366"/>
            <a:ext cx="2577713" cy="32435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413" b="1" dirty="0"/>
              <a:t>Če bi se še raje naučili voziti tako, da bi sedeli kot sovoznik in gledali …</a:t>
            </a:r>
            <a:endParaRPr lang="en-US" sz="3413" b="1" dirty="0"/>
          </a:p>
        </p:txBody>
      </p:sp>
      <p:pic>
        <p:nvPicPr>
          <p:cNvPr id="5" name="Picture 2" descr="Rezultat iskanja slik za Pierce brosnan drivi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810000" y="214738"/>
            <a:ext cx="8001000" cy="47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zultat iskanja slik za car drivi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4132" y="207547"/>
            <a:ext cx="7955280" cy="47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zultat iskanja slik za car drivi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5720" y="207547"/>
            <a:ext cx="7955280" cy="47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199366"/>
            <a:ext cx="2577713" cy="32435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413" b="1" dirty="0"/>
              <a:t>Če bi se še raje naučili voziti tako, da bi sedeli kot sovoznik in gledali …</a:t>
            </a:r>
            <a:endParaRPr lang="en-US" sz="3413" b="1" dirty="0"/>
          </a:p>
        </p:txBody>
      </p:sp>
    </p:spTree>
    <p:extLst>
      <p:ext uri="{BB962C8B-B14F-4D97-AF65-F5344CB8AC3E}">
        <p14:creationId xmlns:p14="http://schemas.microsoft.com/office/powerpoint/2010/main" val="34068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841180"/>
            <a:ext cx="3180677" cy="50167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sl-SI" sz="4000" b="1" dirty="0"/>
              <a:t>Volan je potrebno vzeti v svoje roke</a:t>
            </a:r>
          </a:p>
          <a:p>
            <a:endParaRPr lang="sl-SI" sz="4000" b="1" dirty="0"/>
          </a:p>
          <a:p>
            <a:r>
              <a:rPr lang="sl-SI" sz="4000" b="1" dirty="0"/>
              <a:t>Pa če je včasih še tako …</a:t>
            </a:r>
            <a:endParaRPr lang="en-US" sz="4000" b="1" dirty="0"/>
          </a:p>
        </p:txBody>
      </p:sp>
      <p:pic>
        <p:nvPicPr>
          <p:cNvPr id="4" name="Picture 2" descr="Rezultat iskanja slik za pictures learning driv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1" y="457201"/>
            <a:ext cx="8015855" cy="601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practise makes per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385" y="153080"/>
            <a:ext cx="6574801" cy="65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Prebrali in Napisali bomo čim več programov V …</a:t>
            </a:r>
          </a:p>
        </p:txBody>
      </p:sp>
      <p:sp>
        <p:nvSpPr>
          <p:cNvPr id="6" name="Označba mesta besedil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B05F-D0F9-4CED-97E7-B079688108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4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06650" y="2063689"/>
            <a:ext cx="9906000" cy="285273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7200" b="1" dirty="0"/>
              <a:t>PYTHON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B05F-D0F9-4CED-97E7-B0796881084F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Rezultat iskanja slik za python pictures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432" y="427088"/>
            <a:ext cx="4497207" cy="30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2936">
            <a:off x="555412" y="486452"/>
            <a:ext cx="2102512" cy="25616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6465">
            <a:off x="8879713" y="4400483"/>
            <a:ext cx="25431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2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/>
              <a:t>PROGRAMSKI JEZIKI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471948" y="2856637"/>
            <a:ext cx="527992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Uporabnika vprašaj po imenu</a:t>
            </a:r>
          </a:p>
          <a:p>
            <a:r>
              <a:rPr lang="sl-SI" dirty="0"/>
              <a:t>Napiši pozdravno sporočilo</a:t>
            </a:r>
          </a:p>
          <a:p>
            <a:r>
              <a:rPr lang="sl-SI" dirty="0"/>
              <a:t>Vprašaj ga še po starosti</a:t>
            </a:r>
          </a:p>
          <a:p>
            <a:r>
              <a:rPr lang="sl-SI" dirty="0"/>
              <a:t>Izpiši sporočilo, da je zanimivo biti star toliko let</a:t>
            </a:r>
          </a:p>
          <a:p>
            <a:r>
              <a:rPr lang="sl-SI" dirty="0"/>
              <a:t>Izračunaj njegovo starost naslednje leto</a:t>
            </a:r>
          </a:p>
          <a:p>
            <a:r>
              <a:rPr lang="sl-SI" dirty="0"/>
              <a:t>Izpiši, koliko let bo star naslednje leto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27871" y="4709172"/>
            <a:ext cx="7614585" cy="2031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input('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Kako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') </a:t>
            </a:r>
            <a:endParaRPr kumimoji="0" lang="sl-SI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pozdrav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Pozdravljen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' +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'!' </a:t>
            </a:r>
            <a:endParaRPr kumimoji="0" lang="sl-SI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pozdrav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kumimoji="0" lang="sl-SI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input('In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koliko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star? ') </a:t>
            </a:r>
            <a:endParaRPr kumimoji="0" lang="sl-SI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print('Res je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zanimivo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biti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star',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'let!') </a:t>
            </a:r>
            <a:endParaRPr kumimoji="0" lang="sl-SI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drugoLeto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+ 1 </a:t>
            </a:r>
            <a:endParaRPr kumimoji="0" lang="sl-SI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print('In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drugo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boš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star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že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drugoLeto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'let.')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THONNY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http://thonny.org/</a:t>
            </a:r>
            <a:r>
              <a:rPr lang="sl-SI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EA535-793E-413C-869E-C1142A759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846" y="476250"/>
            <a:ext cx="60293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6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4DF5BB-D2EA-420F-A87E-21FFE2447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790" y="368710"/>
            <a:ext cx="8301210" cy="60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C40C-7B6D-4A64-A636-015BCBB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Zakaj</a:t>
            </a:r>
            <a:r>
              <a:rPr lang="en-US" dirty="0"/>
              <a:t> NI PROG. JEZIKA KAR SLOVENŠČINA (ANGLEŠČINA, KITAJŠČINA…)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53DF9-B788-454F-A290-9561150B6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05238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43115" y="588459"/>
            <a:ext cx="4990746" cy="3078766"/>
            <a:chOff x="3643115" y="588459"/>
            <a:chExt cx="4990746" cy="30787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3115" y="588459"/>
              <a:ext cx="4986338" cy="307876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150543" y="1626669"/>
              <a:ext cx="2483318" cy="2002055"/>
            </a:xfrm>
            <a:prstGeom prst="rect">
              <a:avLst/>
            </a:prstGeom>
            <a:solidFill>
              <a:srgbClr val="53C2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3982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115" y="588459"/>
            <a:ext cx="4986338" cy="30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06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43115" y="588459"/>
            <a:ext cx="4986338" cy="5079114"/>
            <a:chOff x="3643115" y="588459"/>
            <a:chExt cx="4986338" cy="50791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28"/>
            <a:stretch/>
          </p:blipFill>
          <p:spPr>
            <a:xfrm>
              <a:off x="3643115" y="588459"/>
              <a:ext cx="4986338" cy="507911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146135" y="3665518"/>
              <a:ext cx="2483318" cy="2002055"/>
            </a:xfrm>
            <a:prstGeom prst="rect">
              <a:avLst/>
            </a:prstGeom>
            <a:solidFill>
              <a:srgbClr val="53C2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4123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28"/>
          <a:stretch/>
        </p:blipFill>
        <p:spPr>
          <a:xfrm>
            <a:off x="3643115" y="588459"/>
            <a:ext cx="4986338" cy="507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1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err="1"/>
              <a:t>ZAkAJ</a:t>
            </a:r>
            <a:r>
              <a:rPr lang="sl-SI" sz="5400" dirty="0"/>
              <a:t> NE RAZUME SLOVENŠČINE?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7751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Zakaj</a:t>
            </a:r>
            <a:r>
              <a:rPr lang="en-US" sz="5400" dirty="0"/>
              <a:t> NI PROG. JEZIKA KAR SLOVENŠČINA (ANGLEŠČINA, KITAJŠČINA…)</a:t>
            </a:r>
          </a:p>
        </p:txBody>
      </p:sp>
      <p:sp>
        <p:nvSpPr>
          <p:cNvPr id="5" name="TextBox 4"/>
          <p:cNvSpPr txBox="1"/>
          <p:nvPr/>
        </p:nvSpPr>
        <p:spPr>
          <a:xfrm rot="20312340">
            <a:off x="6704973" y="3219007"/>
            <a:ext cx="501445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3600" dirty="0"/>
              <a:t>ZAPLETENOST SINTAKSE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 rot="1018078">
            <a:off x="8441938" y="5082860"/>
            <a:ext cx="293453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3600" dirty="0"/>
              <a:t>DVOUMNOST</a:t>
            </a:r>
            <a:endParaRPr lang="en-US" sz="36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22B6E6-3A8E-417B-99B6-F6494EFE4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953" y="4386649"/>
            <a:ext cx="5183706" cy="589003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izpiši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(hello world)</a:t>
            </a:r>
            <a:endParaRPr lang="en-SI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6291" y="309256"/>
            <a:ext cx="5998018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“I saw her duck.”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09" y="1420732"/>
            <a:ext cx="4353928" cy="2897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585" y="1148944"/>
            <a:ext cx="4503969" cy="2997189"/>
          </a:xfrm>
          <a:prstGeom prst="rect">
            <a:avLst/>
          </a:prstGeom>
        </p:spPr>
      </p:pic>
      <p:pic>
        <p:nvPicPr>
          <p:cNvPr id="1036" name="Picture 12" descr="Rezultat iskanja slik za duck to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20" y="3393525"/>
            <a:ext cx="3888524" cy="33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2627" y="703425"/>
            <a:ext cx="657990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 “Mary had a little lamb.”</a:t>
            </a:r>
            <a:endParaRPr lang="en-US" sz="8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62" y="2164570"/>
            <a:ext cx="4988242" cy="37363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31" y="2164570"/>
            <a:ext cx="4887885" cy="36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814" y="585176"/>
            <a:ext cx="5858759" cy="22467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Monday: “Here’s a knife. Make sure the tomatoes are ready to eat.”</a:t>
            </a:r>
          </a:p>
          <a:p>
            <a:endParaRPr lang="sl-SI" sz="2800" dirty="0"/>
          </a:p>
          <a:p>
            <a:r>
              <a:rPr lang="en-US" sz="2800" dirty="0"/>
              <a:t>Tuesday: “It’s almost dinner time. Make sure the children are ready to eat.”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6139" y="3148161"/>
            <a:ext cx="5663354" cy="31085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My wife sent me to the store for a gallon of milk, and said that if they had eggs I should get a dozen. </a:t>
            </a:r>
            <a:endParaRPr lang="sl-SI" sz="2800" dirty="0"/>
          </a:p>
          <a:p>
            <a:endParaRPr lang="sl-SI" sz="2800" dirty="0"/>
          </a:p>
          <a:p>
            <a:r>
              <a:rPr lang="en-US" sz="2800" dirty="0"/>
              <a:t>They did, indeed, have eggs. I returned home with twelve gallons of milk.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24411" y="4163823"/>
            <a:ext cx="4805428" cy="20621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“Time flies like an arrow; fruit flies like a banana.</a:t>
            </a:r>
            <a:endParaRPr lang="sl-SI" sz="3200" dirty="0"/>
          </a:p>
          <a:p>
            <a:r>
              <a:rPr lang="sl-SI" sz="3200" dirty="0"/>
              <a:t>An </a:t>
            </a:r>
            <a:r>
              <a:rPr lang="sl-SI" sz="3200" dirty="0" err="1"/>
              <a:t>airplane</a:t>
            </a:r>
            <a:r>
              <a:rPr lang="sl-SI" sz="3200" dirty="0"/>
              <a:t> </a:t>
            </a:r>
            <a:r>
              <a:rPr lang="sl-SI" sz="3200" dirty="0" err="1"/>
              <a:t>flies</a:t>
            </a:r>
            <a:r>
              <a:rPr lang="sl-SI" sz="3200" dirty="0"/>
              <a:t> in the </a:t>
            </a:r>
            <a:r>
              <a:rPr lang="sl-SI" sz="3200" dirty="0" err="1"/>
              <a:t>sky</a:t>
            </a:r>
            <a:r>
              <a:rPr lang="sl-SI" sz="3200" dirty="0"/>
              <a:t>.</a:t>
            </a:r>
          </a:p>
          <a:p>
            <a:r>
              <a:rPr lang="en-US" sz="3200" dirty="0"/>
              <a:t>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741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3BB0A81-D13D-4BC6-91FF-0F0AB032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3" y="322480"/>
            <a:ext cx="6584947" cy="62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15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563</TotalTime>
  <Words>596</Words>
  <Application>Microsoft Office PowerPoint</Application>
  <PresentationFormat>Widescreen</PresentationFormat>
  <Paragraphs>105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Times New Roman</vt:lpstr>
      <vt:lpstr>Tw Cen MT</vt:lpstr>
      <vt:lpstr>Wingdings</vt:lpstr>
      <vt:lpstr>Circuit</vt:lpstr>
      <vt:lpstr>O Programskih jezikih</vt:lpstr>
      <vt:lpstr>PowerPoint Presentation</vt:lpstr>
      <vt:lpstr>Zakaj NI PROG. JEZIKA KAR SLOVENŠČINA (ANGLEŠČINA, KITAJŠČINA…)</vt:lpstr>
      <vt:lpstr>ZAkAJ NE RAZUME SLOVENŠČINE?</vt:lpstr>
      <vt:lpstr>Zakaj NI PROG. JEZIKA KAR SLOVENŠČINA (ANGLEŠČINA, KITAJŠČINA…)</vt:lpstr>
      <vt:lpstr>PowerPoint Presentation</vt:lpstr>
      <vt:lpstr>PowerPoint Presentation</vt:lpstr>
      <vt:lpstr>PowerPoint Presentation</vt:lpstr>
      <vt:lpstr>PowerPoint Presentation</vt:lpstr>
      <vt:lpstr>Jezik</vt:lpstr>
      <vt:lpstr>Sintaksa</vt:lpstr>
      <vt:lpstr>Semantika</vt:lpstr>
      <vt:lpstr>Sintaksa</vt:lpstr>
      <vt:lpstr>Sintaksa</vt:lpstr>
      <vt:lpstr>Semantika</vt:lpstr>
      <vt:lpstr>S čem bomo začeli</vt:lpstr>
      <vt:lpstr>Kaj naj bi znali</vt:lpstr>
      <vt:lpstr>KAKO ?</vt:lpstr>
      <vt:lpstr>PROGRAMIRANJE JE (tudi) VEŠČINA</vt:lpstr>
      <vt:lpstr> … kot na primer VOŽNJA AVTOMOBILA</vt:lpstr>
      <vt:lpstr>PowerPoint Presentation</vt:lpstr>
      <vt:lpstr>PowerPoint Presentation</vt:lpstr>
      <vt:lpstr>PowerPoint Presentation</vt:lpstr>
      <vt:lpstr>PowerPoint Presentation</vt:lpstr>
      <vt:lpstr>Prebrali in Napisali bomo čim več programov V …</vt:lpstr>
      <vt:lpstr>PYTHON</vt:lpstr>
      <vt:lpstr>PROGRAMSKI JEZIKI</vt:lpstr>
      <vt:lpstr>THONNY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Programiranje 1</dc:title>
  <dc:creator>Matija Lokar</dc:creator>
  <cp:lastModifiedBy>Lokar, Matija</cp:lastModifiedBy>
  <cp:revision>73</cp:revision>
  <dcterms:created xsi:type="dcterms:W3CDTF">2017-09-25T09:32:31Z</dcterms:created>
  <dcterms:modified xsi:type="dcterms:W3CDTF">2022-04-08T06:11:01Z</dcterms:modified>
</cp:coreProperties>
</file>