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393" r:id="rId2"/>
    <p:sldId id="394" r:id="rId3"/>
    <p:sldId id="411" r:id="rId4"/>
    <p:sldId id="331" r:id="rId5"/>
    <p:sldId id="285" r:id="rId6"/>
    <p:sldId id="332" r:id="rId7"/>
    <p:sldId id="368" r:id="rId8"/>
    <p:sldId id="369" r:id="rId9"/>
    <p:sldId id="412" r:id="rId10"/>
    <p:sldId id="301" r:id="rId11"/>
    <p:sldId id="317" r:id="rId12"/>
    <p:sldId id="318" r:id="rId13"/>
    <p:sldId id="302" r:id="rId14"/>
    <p:sldId id="316" r:id="rId15"/>
    <p:sldId id="303" r:id="rId16"/>
    <p:sldId id="289" r:id="rId17"/>
    <p:sldId id="290" r:id="rId18"/>
    <p:sldId id="291" r:id="rId19"/>
    <p:sldId id="336" r:id="rId20"/>
    <p:sldId id="337" r:id="rId21"/>
    <p:sldId id="340" r:id="rId22"/>
    <p:sldId id="410" r:id="rId23"/>
    <p:sldId id="341" r:id="rId24"/>
    <p:sldId id="339" r:id="rId25"/>
    <p:sldId id="293" r:id="rId26"/>
    <p:sldId id="294" r:id="rId27"/>
    <p:sldId id="334" r:id="rId28"/>
    <p:sldId id="335" r:id="rId29"/>
    <p:sldId id="322" r:id="rId30"/>
    <p:sldId id="323" r:id="rId31"/>
    <p:sldId id="408" r:id="rId32"/>
    <p:sldId id="407" r:id="rId33"/>
    <p:sldId id="409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tija Lokar" initials="ML" lastIdx="1" clrIdx="0">
    <p:extLst>
      <p:ext uri="{19B8F6BF-5375-455C-9EA6-DF929625EA0E}">
        <p15:presenceInfo xmlns:p15="http://schemas.microsoft.com/office/powerpoint/2012/main" userId="S-1-5-21-3825381787-1106546968-3042506532-124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C2D8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0" autoAdjust="0"/>
    <p:restoredTop sz="85698" autoAdjust="0"/>
  </p:normalViewPr>
  <p:slideViewPr>
    <p:cSldViewPr snapToGrid="0">
      <p:cViewPr varScale="1">
        <p:scale>
          <a:sx n="65" d="100"/>
          <a:sy n="65" d="100"/>
        </p:scale>
        <p:origin x="72" y="5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E75D87-D8C6-4E91-A243-C9C82668D901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F870D4-4D04-4FB4-9035-54D57E049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6105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08AFBD-AA04-4116-A179-DD11FCE5C29D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17FECF-4317-4442-A6D9-6254ADD3B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1236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4A5CB26-F04E-4FF8-A968-38AF26A72022}" type="slidenum">
              <a:rPr lang="sl-SI" altLang="sl-SI" smtClean="0"/>
              <a:pPr eaLnBrk="1" hangingPunct="1">
                <a:spcBef>
                  <a:spcPct val="0"/>
                </a:spcBef>
              </a:pPr>
              <a:t>13</a:t>
            </a:fld>
            <a:endParaRPr lang="sl-SI" altLang="sl-SI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42111392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4A5CB26-F04E-4FF8-A968-38AF26A72022}" type="slidenum">
              <a:rPr lang="sl-SI" altLang="sl-SI" smtClean="0"/>
              <a:pPr eaLnBrk="1" hangingPunct="1">
                <a:spcBef>
                  <a:spcPct val="0"/>
                </a:spcBef>
              </a:pPr>
              <a:t>14</a:t>
            </a:fld>
            <a:endParaRPr lang="sl-SI" altLang="sl-SI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5031035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2610FE5-5B13-4C53-8CC9-AE2D4D96CF2C}" type="slidenum">
              <a:rPr lang="sl-SI" altLang="sl-SI" smtClean="0"/>
              <a:pPr eaLnBrk="1" hangingPunct="1">
                <a:spcBef>
                  <a:spcPct val="0"/>
                </a:spcBef>
              </a:pPr>
              <a:t>15</a:t>
            </a:fld>
            <a:endParaRPr lang="sl-SI" altLang="sl-SI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349920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 cstate="email"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4/8/2022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237211" y="1498601"/>
            <a:ext cx="7010400" cy="3298825"/>
          </a:xfrm>
        </p:spPr>
        <p:txBody>
          <a:bodyPr>
            <a:normAutofit/>
          </a:bodyPr>
          <a:lstStyle>
            <a:lvl1pPr algn="l">
              <a:lnSpc>
                <a:spcPct val="90000"/>
              </a:lnSpc>
              <a:defRPr sz="4051" b="0" cap="none" spc="0" baseline="0">
                <a:ln w="0"/>
                <a:solidFill>
                  <a:schemeClr val="tx2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237211" y="4927600"/>
            <a:ext cx="7010400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100" b="0" cap="none" spc="0">
                <a:ln w="0"/>
                <a:solidFill>
                  <a:schemeClr val="accent2">
                    <a:lumMod val="50000"/>
                  </a:schemeClr>
                </a:solidFill>
                <a:effectLst/>
              </a:defRPr>
            </a:lvl1pPr>
            <a:lvl2pPr marL="4572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EF46-0123-4A75-9835-49DC49D53DE2}" type="datetime1">
              <a:rPr lang="en-US" smtClean="0"/>
              <a:t>4/8/2022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909710" y="6509743"/>
            <a:ext cx="360676" cy="266900"/>
          </a:xfrm>
        </p:spPr>
        <p:txBody>
          <a:bodyPr/>
          <a:lstStyle/>
          <a:p>
            <a:fld id="{EB37DED6-D4C7-42EE-AB49-D2E39E64FD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1194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bg>
      <p:bgPr>
        <a:solidFill>
          <a:srgbClr val="3333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190625" y="2268141"/>
            <a:ext cx="9810750" cy="2321719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1141349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1" cstate="email"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  <p:sldLayoutId id="2147483669" r:id="rId18"/>
    <p:sldLayoutId id="2147483670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hyperlink" Target="http://rosettacode.org/wiki/Hello_world/Text" TargetMode="External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://thonny.org/" TargetMode="Externa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O Programskih jezikih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Raznovrstnost 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50407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/>
              <a:t>Jezik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sl-SI" altLang="sl-SI" sz="3000" dirty="0">
                <a:ea typeface="Calibri" pitchFamily="34" charset="0"/>
                <a:cs typeface="Calibri" pitchFamily="34" charset="0"/>
              </a:rPr>
              <a:t>Sintaksa</a:t>
            </a:r>
          </a:p>
          <a:p>
            <a:pPr lvl="1">
              <a:lnSpc>
                <a:spcPct val="80000"/>
              </a:lnSpc>
            </a:pPr>
            <a:r>
              <a:rPr lang="sl-SI" altLang="sl-SI" sz="2600" dirty="0">
                <a:ea typeface="Calibri" pitchFamily="34" charset="0"/>
                <a:cs typeface="Calibri" pitchFamily="34" charset="0"/>
              </a:rPr>
              <a:t>Kako je sestavljen jezik </a:t>
            </a:r>
          </a:p>
          <a:p>
            <a:pPr>
              <a:lnSpc>
                <a:spcPct val="80000"/>
              </a:lnSpc>
            </a:pPr>
            <a:r>
              <a:rPr lang="sl-SI" altLang="sl-SI" sz="3000" dirty="0">
                <a:ea typeface="Calibri" pitchFamily="34" charset="0"/>
                <a:cs typeface="Calibri" pitchFamily="34" charset="0"/>
              </a:rPr>
              <a:t>Semantika</a:t>
            </a:r>
          </a:p>
          <a:p>
            <a:pPr lvl="1">
              <a:lnSpc>
                <a:spcPct val="80000"/>
              </a:lnSpc>
            </a:pPr>
            <a:r>
              <a:rPr lang="sl-SI" altLang="sl-SI" sz="2600" dirty="0">
                <a:ea typeface="Calibri" pitchFamily="34" charset="0"/>
                <a:cs typeface="Calibri" pitchFamily="34" charset="0"/>
              </a:rPr>
              <a:t>Kaj sintaktično pravilen stavek pomeni</a:t>
            </a:r>
          </a:p>
        </p:txBody>
      </p:sp>
    </p:spTree>
    <p:extLst>
      <p:ext uri="{BB962C8B-B14F-4D97-AF65-F5344CB8AC3E}">
        <p14:creationId xmlns:p14="http://schemas.microsoft.com/office/powerpoint/2010/main" val="13577799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dirty="0">
                <a:ea typeface="Calibri" pitchFamily="34" charset="0"/>
                <a:cs typeface="Calibri" pitchFamily="34" charset="0"/>
              </a:rPr>
              <a:t>Sintaksa</a:t>
            </a:r>
            <a:endParaRPr lang="sl-SI" altLang="sl-SI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endParaRPr lang="sl-SI" altLang="sl-SI" sz="3000" dirty="0">
              <a:ea typeface="Calibri" pitchFamily="34" charset="0"/>
              <a:cs typeface="Calibri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sl-SI" altLang="sl-SI" sz="3000" dirty="0">
                <a:ea typeface="Calibri" pitchFamily="34" charset="0"/>
                <a:cs typeface="Calibri" pitchFamily="34" charset="0"/>
              </a:rPr>
              <a:t>Kako je sestavljen jezik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sl-SI" altLang="sl-SI" sz="3000" dirty="0">
                <a:ea typeface="Calibri" pitchFamily="34" charset="0"/>
                <a:cs typeface="Calibri" pitchFamily="34" charset="0"/>
              </a:rPr>
              <a:t> 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sl-SI" altLang="sl-SI" sz="4800" dirty="0">
                <a:solidFill>
                  <a:srgbClr val="FF0000"/>
                </a:solidFill>
                <a:ea typeface="Calibri" pitchFamily="34" charset="0"/>
                <a:cs typeface="Calibri" pitchFamily="34" charset="0"/>
              </a:rPr>
              <a:t>stavek, imeti felerjev polno.</a:t>
            </a:r>
          </a:p>
          <a:p>
            <a:pPr marL="0" indent="0">
              <a:lnSpc>
                <a:spcPct val="80000"/>
              </a:lnSpc>
              <a:buNone/>
            </a:pPr>
            <a:endParaRPr lang="sl-SI" altLang="sl-SI" sz="3000" dirty="0">
              <a:ea typeface="Calibri" pitchFamily="34" charset="0"/>
              <a:cs typeface="Calibri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sl-SI" altLang="sl-SI" sz="3000" dirty="0">
                <a:ea typeface="Calibri" pitchFamily="34" charset="0"/>
                <a:cs typeface="Calibri" pitchFamily="34" charset="0"/>
              </a:rPr>
              <a:t>Naravni jeziki: dokaj ohlapna sintaksa, z leti spreminjajoča se</a:t>
            </a:r>
          </a:p>
        </p:txBody>
      </p:sp>
    </p:spTree>
    <p:extLst>
      <p:ext uri="{BB962C8B-B14F-4D97-AF65-F5344CB8AC3E}">
        <p14:creationId xmlns:p14="http://schemas.microsoft.com/office/powerpoint/2010/main" val="330873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dirty="0">
                <a:ea typeface="Calibri" pitchFamily="34" charset="0"/>
                <a:cs typeface="Calibri" pitchFamily="34" charset="0"/>
              </a:rPr>
              <a:t>Semantika</a:t>
            </a:r>
            <a:endParaRPr lang="sl-SI" altLang="sl-SI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sl-SI" altLang="sl-SI" sz="3000" dirty="0">
                <a:ea typeface="Calibri" pitchFamily="34" charset="0"/>
                <a:cs typeface="Calibri" pitchFamily="34" charset="0"/>
              </a:rPr>
              <a:t>Kaj sintaktično pravilen stavek pomeni</a:t>
            </a:r>
          </a:p>
          <a:p>
            <a:pPr marL="0" indent="0">
              <a:lnSpc>
                <a:spcPct val="80000"/>
              </a:lnSpc>
              <a:buNone/>
            </a:pPr>
            <a:endParaRPr lang="sl-SI" altLang="sl-SI" sz="3000" dirty="0">
              <a:ea typeface="Calibri" pitchFamily="34" charset="0"/>
              <a:cs typeface="Calibri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endParaRPr lang="sl-SI" altLang="sl-SI" sz="3000" dirty="0">
              <a:ea typeface="Calibri" pitchFamily="34" charset="0"/>
              <a:cs typeface="Calibri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sl-SI" altLang="sl-SI" sz="3000" dirty="0">
                <a:ea typeface="Calibri" pitchFamily="34" charset="0"/>
                <a:cs typeface="Calibri" pitchFamily="34" charset="0"/>
              </a:rPr>
              <a:t>Sintaktično pravilni stavki lahko povejo nesmisel.</a:t>
            </a:r>
          </a:p>
          <a:p>
            <a:pPr lvl="1">
              <a:lnSpc>
                <a:spcPct val="80000"/>
              </a:lnSpc>
              <a:buSzPct val="50000"/>
              <a:buFont typeface="Tw Cen MT" panose="020B0602020104020603" pitchFamily="34" charset="-18"/>
              <a:buChar char="–"/>
            </a:pPr>
            <a:r>
              <a:rPr lang="sl-SI" altLang="sl-SI" sz="2800" dirty="0">
                <a:ea typeface="Calibri" pitchFamily="34" charset="0"/>
                <a:cs typeface="Calibri" pitchFamily="34" charset="0"/>
              </a:rPr>
              <a:t>Vsota števil 2 in 3 je 7.</a:t>
            </a:r>
          </a:p>
          <a:p>
            <a:pPr lvl="1">
              <a:lnSpc>
                <a:spcPct val="80000"/>
              </a:lnSpc>
              <a:buSzPct val="50000"/>
              <a:buFont typeface="Tw Cen MT" panose="020B0602020104020603" pitchFamily="34" charset="-18"/>
              <a:buChar char="–"/>
            </a:pPr>
            <a:r>
              <a:rPr lang="sl-SI" altLang="sl-SI" sz="2800" dirty="0">
                <a:ea typeface="Calibri" pitchFamily="34" charset="0"/>
                <a:cs typeface="Calibri" pitchFamily="34" charset="0"/>
              </a:rPr>
              <a:t>Danes je padlo pol metra snega.</a:t>
            </a:r>
          </a:p>
          <a:p>
            <a:pPr lvl="1">
              <a:lnSpc>
                <a:spcPct val="80000"/>
              </a:lnSpc>
              <a:buSzPct val="50000"/>
              <a:buFont typeface="Tw Cen MT" panose="020B0602020104020603" pitchFamily="34" charset="-18"/>
              <a:buChar char="–"/>
            </a:pPr>
            <a:r>
              <a:rPr lang="sl-SI" altLang="sl-SI" sz="2800" dirty="0">
                <a:ea typeface="Calibri" pitchFamily="34" charset="0"/>
                <a:cs typeface="Calibri" pitchFamily="34" charset="0"/>
              </a:rPr>
              <a:t>Konj ima zeleno nabrušen rep.</a:t>
            </a:r>
          </a:p>
        </p:txBody>
      </p:sp>
    </p:spTree>
    <p:extLst>
      <p:ext uri="{BB962C8B-B14F-4D97-AF65-F5344CB8AC3E}">
        <p14:creationId xmlns:p14="http://schemas.microsoft.com/office/powerpoint/2010/main" val="17700474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/>
              <a:t>Sintaksa</a:t>
            </a:r>
            <a:endParaRPr lang="en-GB" altLang="sl-SI"/>
          </a:p>
        </p:txBody>
      </p:sp>
      <p:sp>
        <p:nvSpPr>
          <p:cNvPr id="10240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l-SI" altLang="sl-SI" dirty="0">
                <a:ea typeface="Calibri" pitchFamily="34" charset="0"/>
                <a:cs typeface="Calibri" pitchFamily="34" charset="0"/>
              </a:rPr>
              <a:t>Pravila, kako mora biti sestavljen program</a:t>
            </a:r>
          </a:p>
          <a:p>
            <a:pPr marL="0" indent="0">
              <a:buNone/>
            </a:pPr>
            <a:r>
              <a:rPr lang="sl-SI" altLang="sl-SI" dirty="0">
                <a:ea typeface="Calibri" pitchFamily="34" charset="0"/>
                <a:cs typeface="Calibri" pitchFamily="34" charset="0"/>
              </a:rPr>
              <a:t>Sestavine</a:t>
            </a:r>
          </a:p>
          <a:p>
            <a:pPr lvl="1"/>
            <a:r>
              <a:rPr lang="sl-SI" altLang="sl-SI" dirty="0">
                <a:ea typeface="Calibri" pitchFamily="34" charset="0"/>
                <a:cs typeface="Calibri" pitchFamily="34" charset="0"/>
              </a:rPr>
              <a:t>Ukazi ("</a:t>
            </a:r>
            <a:r>
              <a:rPr lang="sl-SI" altLang="sl-SI" dirty="0" err="1">
                <a:ea typeface="Calibri" pitchFamily="34" charset="0"/>
                <a:cs typeface="Calibri" pitchFamily="34" charset="0"/>
              </a:rPr>
              <a:t>print</a:t>
            </a:r>
            <a:r>
              <a:rPr lang="sl-SI" altLang="sl-SI" dirty="0">
                <a:ea typeface="Calibri" pitchFamily="34" charset="0"/>
                <a:cs typeface="Calibri" pitchFamily="34" charset="0"/>
              </a:rPr>
              <a:t>", "input"…)</a:t>
            </a:r>
          </a:p>
          <a:p>
            <a:pPr lvl="1"/>
            <a:r>
              <a:rPr lang="sl-SI" altLang="sl-SI" dirty="0">
                <a:ea typeface="Calibri" pitchFamily="34" charset="0"/>
                <a:cs typeface="Calibri" pitchFamily="34" charset="0"/>
              </a:rPr>
              <a:t>izrazi ("</a:t>
            </a:r>
            <a:r>
              <a:rPr lang="sl-SI" altLang="sl-SI" dirty="0" err="1">
                <a:ea typeface="Calibri" pitchFamily="34" charset="0"/>
                <a:cs typeface="Calibri" pitchFamily="34" charset="0"/>
              </a:rPr>
              <a:t>janez</a:t>
            </a:r>
            <a:r>
              <a:rPr lang="sl-SI" altLang="sl-SI" dirty="0">
                <a:ea typeface="Calibri" pitchFamily="34" charset="0"/>
                <a:cs typeface="Calibri" pitchFamily="34" charset="0"/>
              </a:rPr>
              <a:t>", 3 + 5 …)</a:t>
            </a:r>
          </a:p>
          <a:p>
            <a:pPr lvl="1"/>
            <a:r>
              <a:rPr lang="sl-SI" altLang="sl-SI" dirty="0">
                <a:ea typeface="Calibri" pitchFamily="34" charset="0"/>
                <a:cs typeface="Calibri" pitchFamily="34" charset="0"/>
              </a:rPr>
              <a:t>Izvajalni konstrukti (" če … sicer pa če … sicer" / "</a:t>
            </a:r>
            <a:r>
              <a:rPr lang="sl-SI" altLang="sl-SI" dirty="0" err="1">
                <a:ea typeface="Calibri" pitchFamily="34" charset="0"/>
                <a:cs typeface="Calibri" pitchFamily="34" charset="0"/>
              </a:rPr>
              <a:t>if</a:t>
            </a:r>
            <a:r>
              <a:rPr lang="sl-SI" altLang="sl-SI" dirty="0">
                <a:ea typeface="Calibri" pitchFamily="34" charset="0"/>
                <a:cs typeface="Calibri" pitchFamily="34" charset="0"/>
              </a:rPr>
              <a:t> … </a:t>
            </a:r>
            <a:r>
              <a:rPr lang="sl-SI" altLang="sl-SI" dirty="0" err="1">
                <a:ea typeface="Calibri" pitchFamily="34" charset="0"/>
                <a:cs typeface="Calibri" pitchFamily="34" charset="0"/>
              </a:rPr>
              <a:t>elif</a:t>
            </a:r>
            <a:r>
              <a:rPr lang="sl-SI" altLang="sl-SI" dirty="0">
                <a:ea typeface="Calibri" pitchFamily="34" charset="0"/>
                <a:cs typeface="Calibri" pitchFamily="34" charset="0"/>
              </a:rPr>
              <a:t> ... </a:t>
            </a:r>
            <a:r>
              <a:rPr lang="sl-SI" altLang="sl-SI" dirty="0" err="1">
                <a:ea typeface="Calibri" pitchFamily="34" charset="0"/>
                <a:cs typeface="Calibri" pitchFamily="34" charset="0"/>
              </a:rPr>
              <a:t>else</a:t>
            </a:r>
            <a:r>
              <a:rPr lang="sl-SI" altLang="sl-SI" dirty="0">
                <a:ea typeface="Calibri" pitchFamily="34" charset="0"/>
                <a:cs typeface="Calibri" pitchFamily="34" charset="0"/>
              </a:rPr>
              <a:t>", </a:t>
            </a:r>
            <a:br>
              <a:rPr lang="sl-SI" altLang="sl-SI" dirty="0">
                <a:ea typeface="Calibri" pitchFamily="34" charset="0"/>
                <a:cs typeface="Calibri" pitchFamily="34" charset="0"/>
              </a:rPr>
            </a:br>
            <a:r>
              <a:rPr lang="sl-SI" altLang="sl-SI" dirty="0">
                <a:ea typeface="Calibri" pitchFamily="34" charset="0"/>
                <a:cs typeface="Calibri" pitchFamily="34" charset="0"/>
              </a:rPr>
              <a:t>                             "</a:t>
            </a:r>
            <a:r>
              <a:rPr lang="sl-SI" altLang="sl-SI" dirty="0" err="1">
                <a:ea typeface="Calibri" pitchFamily="34" charset="0"/>
                <a:cs typeface="Calibri" pitchFamily="34" charset="0"/>
              </a:rPr>
              <a:t>while</a:t>
            </a:r>
            <a:r>
              <a:rPr lang="sl-SI" altLang="sl-SI" dirty="0">
                <a:ea typeface="Calibri" pitchFamily="34" charset="0"/>
                <a:cs typeface="Calibri" pitchFamily="34" charset="0"/>
              </a:rPr>
              <a:t> …" / "ponavljaj dokler …" )</a:t>
            </a:r>
          </a:p>
          <a:p>
            <a:pPr lvl="1"/>
            <a:r>
              <a:rPr lang="sl-SI" altLang="sl-SI" dirty="0">
                <a:ea typeface="Calibri" pitchFamily="34" charset="0"/>
                <a:cs typeface="Calibri" pitchFamily="34" charset="0"/>
              </a:rPr>
              <a:t>…</a:t>
            </a:r>
          </a:p>
          <a:p>
            <a:pPr marL="0" indent="0">
              <a:buNone/>
            </a:pPr>
            <a:r>
              <a:rPr lang="sl-SI" altLang="sl-SI" dirty="0">
                <a:ea typeface="Calibri" pitchFamily="34" charset="0"/>
                <a:cs typeface="Calibri" pitchFamily="34" charset="0"/>
              </a:rPr>
              <a:t>Kako se te sestavine povezujejo</a:t>
            </a:r>
          </a:p>
          <a:p>
            <a:pPr lvl="1"/>
            <a:endParaRPr lang="sl-SI" altLang="sl-SI" dirty="0">
              <a:ea typeface="Calibri" pitchFamily="34" charset="0"/>
              <a:cs typeface="Calibri" pitchFamily="34" charset="0"/>
            </a:endParaRPr>
          </a:p>
          <a:p>
            <a:pPr lvl="2"/>
            <a:endParaRPr lang="sl-SI" altLang="sl-SI" dirty="0">
              <a:ea typeface="Calibri" pitchFamily="34" charset="0"/>
              <a:cs typeface="Calibri" pitchFamily="34" charset="0"/>
            </a:endParaRPr>
          </a:p>
          <a:p>
            <a:pPr lvl="1"/>
            <a:endParaRPr lang="sl-SI" altLang="sl-SI" dirty="0">
              <a:ea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6946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4800" dirty="0"/>
              <a:t>Sintaksa</a:t>
            </a:r>
            <a:endParaRPr lang="en-GB" altLang="sl-SI" dirty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altLang="sl-SI" sz="3200" dirty="0">
                <a:ea typeface="Calibri" pitchFamily="34" charset="0"/>
                <a:cs typeface="Calibri" pitchFamily="34" charset="0"/>
              </a:rPr>
              <a:t>S</a:t>
            </a:r>
            <a:r>
              <a:rPr lang="en-GB" altLang="sl-SI" sz="3200" dirty="0" err="1">
                <a:ea typeface="Calibri" pitchFamily="34" charset="0"/>
                <a:cs typeface="Calibri" pitchFamily="34" charset="0"/>
              </a:rPr>
              <a:t>troga</a:t>
            </a:r>
            <a:r>
              <a:rPr lang="en-GB" altLang="sl-SI" sz="3200" dirty="0">
                <a:ea typeface="Calibri" pitchFamily="34" charset="0"/>
                <a:cs typeface="Calibri" pitchFamily="34" charset="0"/>
              </a:rPr>
              <a:t> </a:t>
            </a:r>
            <a:r>
              <a:rPr lang="en-GB" altLang="sl-SI" sz="3200" dirty="0" err="1">
                <a:ea typeface="Calibri" pitchFamily="34" charset="0"/>
                <a:cs typeface="Calibri" pitchFamily="34" charset="0"/>
              </a:rPr>
              <a:t>pravila</a:t>
            </a:r>
            <a:r>
              <a:rPr lang="en-GB" altLang="sl-SI" sz="3200" dirty="0">
                <a:ea typeface="Calibri" pitchFamily="34" charset="0"/>
                <a:cs typeface="Calibri" pitchFamily="34" charset="0"/>
              </a:rPr>
              <a:t> </a:t>
            </a:r>
            <a:r>
              <a:rPr lang="en-GB" altLang="sl-SI" sz="3200" dirty="0" err="1">
                <a:ea typeface="Calibri" pitchFamily="34" charset="0"/>
                <a:cs typeface="Calibri" pitchFamily="34" charset="0"/>
              </a:rPr>
              <a:t>omogo</a:t>
            </a:r>
            <a:r>
              <a:rPr lang="sl-SI" altLang="sl-SI" sz="3200" dirty="0">
                <a:ea typeface="Calibri" pitchFamily="34" charset="0"/>
                <a:cs typeface="Calibri" pitchFamily="34" charset="0"/>
              </a:rPr>
              <a:t>č</a:t>
            </a:r>
            <a:r>
              <a:rPr lang="en-GB" altLang="sl-SI" sz="3200" dirty="0" err="1">
                <a:ea typeface="Calibri" pitchFamily="34" charset="0"/>
                <a:cs typeface="Calibri" pitchFamily="34" charset="0"/>
              </a:rPr>
              <a:t>ajo</a:t>
            </a:r>
            <a:r>
              <a:rPr lang="en-GB" altLang="sl-SI" sz="3200" dirty="0">
                <a:ea typeface="Calibri" pitchFamily="34" charset="0"/>
                <a:cs typeface="Calibri" pitchFamily="34" charset="0"/>
              </a:rPr>
              <a:t> </a:t>
            </a:r>
            <a:r>
              <a:rPr lang="en-GB" altLang="sl-SI" sz="3200" dirty="0" err="1">
                <a:ea typeface="Calibri" pitchFamily="34" charset="0"/>
                <a:cs typeface="Calibri" pitchFamily="34" charset="0"/>
              </a:rPr>
              <a:t>avtomatično</a:t>
            </a:r>
            <a:r>
              <a:rPr lang="en-GB" altLang="sl-SI" sz="3200" dirty="0">
                <a:ea typeface="Calibri" pitchFamily="34" charset="0"/>
                <a:cs typeface="Calibri" pitchFamily="34" charset="0"/>
              </a:rPr>
              <a:t> </a:t>
            </a:r>
            <a:r>
              <a:rPr lang="en-GB" altLang="sl-SI" sz="3200" dirty="0" err="1">
                <a:ea typeface="Calibri" pitchFamily="34" charset="0"/>
                <a:cs typeface="Calibri" pitchFamily="34" charset="0"/>
              </a:rPr>
              <a:t>prevajanje</a:t>
            </a:r>
            <a:r>
              <a:rPr lang="sl-SI" altLang="sl-SI" sz="3200" dirty="0">
                <a:ea typeface="Calibri" pitchFamily="34" charset="0"/>
                <a:cs typeface="Calibri" pitchFamily="34" charset="0"/>
              </a:rPr>
              <a:t>/tolmačenje</a:t>
            </a:r>
            <a:endParaRPr lang="en-GB" altLang="sl-SI" sz="3200" dirty="0">
              <a:ea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r>
              <a:rPr lang="en-GB" altLang="sl-SI" sz="3200" dirty="0" err="1">
                <a:ea typeface="Calibri" pitchFamily="34" charset="0"/>
                <a:cs typeface="Calibri" pitchFamily="34" charset="0"/>
              </a:rPr>
              <a:t>Prevajalnik</a:t>
            </a:r>
            <a:r>
              <a:rPr lang="sl-SI" altLang="sl-SI" sz="3200" dirty="0">
                <a:ea typeface="Calibri" pitchFamily="34" charset="0"/>
                <a:cs typeface="Calibri" pitchFamily="34" charset="0"/>
              </a:rPr>
              <a:t>/tolmač</a:t>
            </a:r>
            <a:r>
              <a:rPr lang="en-GB" altLang="sl-SI" sz="3200" dirty="0">
                <a:ea typeface="Calibri" pitchFamily="34" charset="0"/>
                <a:cs typeface="Calibri" pitchFamily="34" charset="0"/>
              </a:rPr>
              <a:t> </a:t>
            </a:r>
            <a:r>
              <a:rPr lang="en-GB" altLang="sl-SI" sz="3200" dirty="0" err="1">
                <a:ea typeface="Calibri" pitchFamily="34" charset="0"/>
                <a:cs typeface="Calibri" pitchFamily="34" charset="0"/>
              </a:rPr>
              <a:t>odkrije</a:t>
            </a:r>
            <a:r>
              <a:rPr lang="en-GB" altLang="sl-SI" sz="3200" dirty="0">
                <a:ea typeface="Calibri" pitchFamily="34" charset="0"/>
                <a:cs typeface="Calibri" pitchFamily="34" charset="0"/>
              </a:rPr>
              <a:t> </a:t>
            </a:r>
            <a:r>
              <a:rPr lang="en-GB" altLang="sl-SI" sz="3200" dirty="0" err="1">
                <a:ea typeface="Calibri" pitchFamily="34" charset="0"/>
                <a:cs typeface="Calibri" pitchFamily="34" charset="0"/>
              </a:rPr>
              <a:t>sintaktične</a:t>
            </a:r>
            <a:r>
              <a:rPr lang="en-GB" altLang="sl-SI" sz="3200" dirty="0">
                <a:ea typeface="Calibri" pitchFamily="34" charset="0"/>
                <a:cs typeface="Calibri" pitchFamily="34" charset="0"/>
              </a:rPr>
              <a:t> </a:t>
            </a:r>
            <a:r>
              <a:rPr lang="en-GB" altLang="sl-SI" sz="3200" dirty="0" err="1">
                <a:ea typeface="Calibri" pitchFamily="34" charset="0"/>
                <a:cs typeface="Calibri" pitchFamily="34" charset="0"/>
              </a:rPr>
              <a:t>napake</a:t>
            </a:r>
            <a:r>
              <a:rPr lang="sl-SI" altLang="sl-SI" sz="3200" dirty="0">
                <a:ea typeface="Calibri" pitchFamily="34" charset="0"/>
                <a:cs typeface="Calibri" pitchFamily="34" charset="0"/>
              </a:rPr>
              <a:t> </a:t>
            </a:r>
          </a:p>
          <a:p>
            <a:pPr marL="0" indent="0">
              <a:buNone/>
            </a:pPr>
            <a:r>
              <a:rPr lang="sl-SI" altLang="sl-SI" sz="3200" dirty="0">
                <a:ea typeface="Calibri" pitchFamily="34" charset="0"/>
                <a:cs typeface="Calibri" pitchFamily="34" charset="0"/>
              </a:rPr>
              <a:t>Napake v sintaksi: </a:t>
            </a:r>
          </a:p>
          <a:p>
            <a:pPr marL="457200" lvl="1" indent="0">
              <a:buNone/>
            </a:pPr>
            <a:r>
              <a:rPr lang="sl-SI" altLang="sl-SI" sz="2800" dirty="0">
                <a:ea typeface="Calibri" pitchFamily="34" charset="0"/>
                <a:cs typeface="Calibri" pitchFamily="34" charset="0"/>
              </a:rPr>
              <a:t>javi prevajalnik oziroma tolmač</a:t>
            </a:r>
          </a:p>
          <a:p>
            <a:pPr lvl="1"/>
            <a:endParaRPr lang="sl-SI" altLang="sl-SI" sz="2800" dirty="0">
              <a:ea typeface="Calibri" pitchFamily="34" charset="0"/>
              <a:cs typeface="Calibri" pitchFamily="34" charset="0"/>
            </a:endParaRPr>
          </a:p>
          <a:p>
            <a:pPr lvl="2"/>
            <a:endParaRPr lang="sl-SI" altLang="sl-SI" sz="2400" dirty="0">
              <a:ea typeface="Calibri" pitchFamily="34" charset="0"/>
              <a:cs typeface="Calibri" pitchFamily="34" charset="0"/>
            </a:endParaRPr>
          </a:p>
          <a:p>
            <a:pPr lvl="1"/>
            <a:endParaRPr lang="sl-SI" altLang="sl-SI" sz="2800" dirty="0">
              <a:ea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59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264076" y="0"/>
            <a:ext cx="9905998" cy="1478570"/>
          </a:xfrm>
        </p:spPr>
        <p:txBody>
          <a:bodyPr/>
          <a:lstStyle/>
          <a:p>
            <a:r>
              <a:rPr lang="sl-SI" altLang="sl-SI" dirty="0"/>
              <a:t>Semantika</a:t>
            </a:r>
            <a:endParaRPr lang="en-GB" altLang="sl-SI" dirty="0"/>
          </a:p>
        </p:txBody>
      </p:sp>
      <p:sp>
        <p:nvSpPr>
          <p:cNvPr id="106499" name="Rectangle 3"/>
          <p:cNvSpPr>
            <a:spLocks noGrp="1" noChangeArrowheads="1"/>
          </p:cNvSpPr>
          <p:nvPr>
            <p:ph idx="1"/>
          </p:nvPr>
        </p:nvSpPr>
        <p:spPr>
          <a:xfrm>
            <a:off x="1174865" y="1478570"/>
            <a:ext cx="10567369" cy="3541714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sl-SI" altLang="sl-SI" sz="3600" dirty="0">
                <a:ea typeface="Calibri" pitchFamily="34" charset="0"/>
                <a:cs typeface="Calibri" pitchFamily="34" charset="0"/>
              </a:rPr>
              <a:t>Napake v semantiki: </a:t>
            </a:r>
          </a:p>
          <a:p>
            <a:pPr lvl="1">
              <a:lnSpc>
                <a:spcPct val="80000"/>
              </a:lnSpc>
            </a:pPr>
            <a:r>
              <a:rPr lang="sl-SI" altLang="sl-SI" sz="3200" dirty="0">
                <a:ea typeface="Calibri" pitchFamily="34" charset="0"/>
                <a:cs typeface="Calibri" pitchFamily="34" charset="0"/>
              </a:rPr>
              <a:t>razumevanje problema</a:t>
            </a:r>
          </a:p>
          <a:p>
            <a:pPr lvl="1">
              <a:lnSpc>
                <a:spcPct val="80000"/>
              </a:lnSpc>
            </a:pPr>
            <a:endParaRPr lang="sl-SI" altLang="sl-SI" sz="2800" dirty="0">
              <a:ea typeface="Calibri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</a:pPr>
            <a:r>
              <a:rPr lang="sl-SI" altLang="sl-SI" sz="3600" dirty="0">
                <a:ea typeface="Calibri" pitchFamily="34" charset="0"/>
                <a:cs typeface="Calibri" pitchFamily="34" charset="0"/>
              </a:rPr>
              <a:t>Preverjanje, preverjanje, preverjanje</a:t>
            </a:r>
          </a:p>
          <a:p>
            <a:pPr lvl="1">
              <a:lnSpc>
                <a:spcPct val="80000"/>
              </a:lnSpc>
            </a:pPr>
            <a:r>
              <a:rPr lang="sl-SI" altLang="sl-SI" sz="3000" dirty="0">
                <a:ea typeface="Calibri" pitchFamily="34" charset="0"/>
                <a:cs typeface="Calibri" pitchFamily="34" charset="0"/>
              </a:rPr>
              <a:t>Ne moremo preveriti, ali program dela prav, lahko pa ugotovimo, da ne dela prav</a:t>
            </a:r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sl-SI" altLang="sl-SI" sz="3200" dirty="0">
              <a:ea typeface="Calibri" pitchFamily="34" charset="0"/>
              <a:cs typeface="Calibri" pitchFamily="34" charset="0"/>
            </a:endParaRPr>
          </a:p>
          <a:p>
            <a:pPr lvl="2">
              <a:lnSpc>
                <a:spcPct val="80000"/>
              </a:lnSpc>
            </a:pPr>
            <a:endParaRPr lang="sl-SI" altLang="sl-SI" sz="2800" dirty="0">
              <a:ea typeface="Calibri" pitchFamily="34" charset="0"/>
              <a:cs typeface="Calibri" pitchFamily="34" charset="0"/>
            </a:endParaRPr>
          </a:p>
          <a:p>
            <a:pPr lvl="1">
              <a:lnSpc>
                <a:spcPct val="80000"/>
              </a:lnSpc>
            </a:pPr>
            <a:endParaRPr lang="sl-SI" altLang="sl-SI" sz="3200" dirty="0">
              <a:ea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1951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499" grpId="0" build="p" bldLvl="5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/>
              <a:t>S čem bomo začeli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sz="2800" dirty="0"/>
              <a:t>Zaporedje ukazov in pomembnost njihovega vrstnega reda</a:t>
            </a:r>
          </a:p>
          <a:p>
            <a:pPr marL="0" indent="0">
              <a:buNone/>
            </a:pPr>
            <a:r>
              <a:rPr lang="sl-SI" sz="2800" dirty="0"/>
              <a:t>Določitev – če je res nekaj, stori eno, drugače drugo</a:t>
            </a:r>
          </a:p>
          <a:p>
            <a:pPr marL="0" indent="0">
              <a:buNone/>
            </a:pPr>
            <a:r>
              <a:rPr lang="sl-SI" sz="2800" dirty="0"/>
              <a:t>Ponavljanje skupine ukazov</a:t>
            </a:r>
          </a:p>
          <a:p>
            <a:pPr marL="0" indent="0">
              <a:buNone/>
            </a:pPr>
            <a:r>
              <a:rPr lang="sl-SI" sz="2800" dirty="0"/>
              <a:t>Združevanje ukazov v "paketke"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B05F-D0F9-4CED-97E7-B0796881084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6350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/>
              <a:t>Kaj naj bi znali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sz="3600" dirty="0"/>
              <a:t>Slediti zapisanemu programu (predvideti rezultat)</a:t>
            </a:r>
          </a:p>
          <a:p>
            <a:pPr marL="0" indent="0">
              <a:buNone/>
            </a:pPr>
            <a:r>
              <a:rPr lang="sl-SI" sz="3600" dirty="0"/>
              <a:t>Spremeniti zapisan program</a:t>
            </a:r>
          </a:p>
          <a:p>
            <a:pPr marL="0" indent="0">
              <a:buNone/>
            </a:pPr>
            <a:r>
              <a:rPr lang="sl-SI" sz="3600" dirty="0"/>
              <a:t>Sestaviti svoj program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B05F-D0F9-4CED-97E7-B0796881084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956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545017" y="2449718"/>
            <a:ext cx="8791575" cy="2387600"/>
          </a:xfrm>
        </p:spPr>
        <p:txBody>
          <a:bodyPr>
            <a:noAutofit/>
          </a:bodyPr>
          <a:lstStyle/>
          <a:p>
            <a:r>
              <a:rPr lang="sl-SI" sz="19900" dirty="0"/>
              <a:t>KAKO ?</a:t>
            </a:r>
            <a:endParaRPr lang="en-US" sz="19900" dirty="0"/>
          </a:p>
        </p:txBody>
      </p:sp>
    </p:spTree>
    <p:extLst>
      <p:ext uri="{BB962C8B-B14F-4D97-AF65-F5344CB8AC3E}">
        <p14:creationId xmlns:p14="http://schemas.microsoft.com/office/powerpoint/2010/main" val="24352639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>
                <a:solidFill>
                  <a:schemeClr val="bg1"/>
                </a:solidFill>
              </a:rPr>
              <a:t>PROGRAMIRANJE JE </a:t>
            </a:r>
            <a:r>
              <a:rPr lang="sl-SI" sz="2400" dirty="0">
                <a:solidFill>
                  <a:schemeClr val="bg1"/>
                </a:solidFill>
              </a:rPr>
              <a:t>(tudi) </a:t>
            </a:r>
            <a:r>
              <a:rPr lang="sl-SI" dirty="0">
                <a:solidFill>
                  <a:schemeClr val="bg1"/>
                </a:solidFill>
              </a:rPr>
              <a:t>VEŠČINA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420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986459">
            <a:off x="8723337" y="2844515"/>
            <a:ext cx="2000250" cy="13049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344" y="782797"/>
            <a:ext cx="3790950" cy="18573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9080" y="973821"/>
            <a:ext cx="2766307" cy="18229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297" y="3717019"/>
            <a:ext cx="2794573" cy="10827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8628" y="4135147"/>
            <a:ext cx="2674940" cy="54135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9566" y="525014"/>
            <a:ext cx="2669699" cy="6111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3646" y="5597320"/>
            <a:ext cx="3337551" cy="59724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9566" y="5099069"/>
            <a:ext cx="3430023" cy="159374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23395">
            <a:off x="4071006" y="3199714"/>
            <a:ext cx="3240496" cy="58256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19378" y="1850598"/>
            <a:ext cx="3358495" cy="71683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1197" y="5597320"/>
            <a:ext cx="3141148" cy="785287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1083361" y="36751"/>
            <a:ext cx="61826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hlinkClick r:id="rId13"/>
              </a:rPr>
              <a:t>http://rosettacode.org/wiki/Hello_world/Text</a:t>
            </a:r>
            <a:r>
              <a:rPr lang="sl-SI" sz="2400" b="1" dirty="0"/>
              <a:t> </a:t>
            </a:r>
            <a:endParaRPr lang="en-US" sz="24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3525" y="4302317"/>
            <a:ext cx="1777100" cy="1088909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2490952" y="2317531"/>
            <a:ext cx="7126014" cy="23589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600" dirty="0"/>
              <a:t>VSE TE BOSTE (PREDVIDOMA) SPOZNALI NA FMF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40860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065229" y="296750"/>
            <a:ext cx="9982985" cy="2713038"/>
          </a:xfrm>
        </p:spPr>
        <p:txBody>
          <a:bodyPr>
            <a:normAutofit/>
          </a:bodyPr>
          <a:lstStyle/>
          <a:p>
            <a:r>
              <a:rPr lang="sl-SI" sz="4000" dirty="0"/>
              <a:t> … kot na primer</a:t>
            </a:r>
            <a:r>
              <a:rPr lang="en-US" sz="4000" dirty="0"/>
              <a:t> </a:t>
            </a:r>
            <a:r>
              <a:rPr lang="sl-SI" sz="4000" dirty="0"/>
              <a:t>VOŽNJA AVTOMOBILA</a:t>
            </a:r>
            <a:endParaRPr lang="en-US" sz="4000" dirty="0"/>
          </a:p>
        </p:txBody>
      </p:sp>
      <p:pic>
        <p:nvPicPr>
          <p:cNvPr id="1026" name="Picture 2" descr="Rezultat iskanja slik za learning driving car carto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3860" y="3009788"/>
            <a:ext cx="3860177" cy="3327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14188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Rezultat iskanja slik za car drivin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855720" y="207547"/>
            <a:ext cx="7955280" cy="4760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62001" y="1199366"/>
            <a:ext cx="2577713" cy="324358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sl-SI" sz="3413" b="1" dirty="0"/>
              <a:t>Če bi se še raje naučili voziti tako, da bi sedeli kot sovoznik in gledali …</a:t>
            </a:r>
            <a:endParaRPr lang="en-US" sz="3413" b="1" dirty="0"/>
          </a:p>
        </p:txBody>
      </p:sp>
      <p:pic>
        <p:nvPicPr>
          <p:cNvPr id="5" name="Picture 2" descr="Rezultat iskanja slik za Pierce brosnan drivin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3810000" y="214738"/>
            <a:ext cx="8001000" cy="472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9623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Rezultat iskanja slik za car drivin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854132" y="207547"/>
            <a:ext cx="7955280" cy="4760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Rezultat iskanja slik za car drivin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855720" y="207547"/>
            <a:ext cx="7955280" cy="4760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62001" y="1199366"/>
            <a:ext cx="2577713" cy="324358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sl-SI" sz="3413" b="1" dirty="0"/>
              <a:t>Če bi se še raje naučili voziti tako, da bi sedeli kot sovoznik in gledali …</a:t>
            </a:r>
            <a:endParaRPr lang="en-US" sz="3413" b="1" dirty="0"/>
          </a:p>
        </p:txBody>
      </p:sp>
    </p:spTree>
    <p:extLst>
      <p:ext uri="{BB962C8B-B14F-4D97-AF65-F5344CB8AC3E}">
        <p14:creationId xmlns:p14="http://schemas.microsoft.com/office/powerpoint/2010/main" val="3406807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1" y="841180"/>
            <a:ext cx="3180677" cy="501675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 anchor="ctr">
            <a:spAutoFit/>
          </a:bodyPr>
          <a:lstStyle/>
          <a:p>
            <a:r>
              <a:rPr lang="sl-SI" sz="4000" b="1" dirty="0"/>
              <a:t>Volan je potrebno vzeti v svoje roke</a:t>
            </a:r>
          </a:p>
          <a:p>
            <a:endParaRPr lang="sl-SI" sz="4000" b="1" dirty="0"/>
          </a:p>
          <a:p>
            <a:r>
              <a:rPr lang="sl-SI" sz="4000" b="1" dirty="0"/>
              <a:t>Pa če je včasih še tako …</a:t>
            </a:r>
            <a:endParaRPr lang="en-US" sz="4000" b="1" dirty="0"/>
          </a:p>
        </p:txBody>
      </p:sp>
      <p:pic>
        <p:nvPicPr>
          <p:cNvPr id="4" name="Picture 2" descr="Rezultat iskanja slik za pictures learning driv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1" y="457201"/>
            <a:ext cx="8015855" cy="6011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4076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zultat iskanja slik za practise makes perfec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61385" y="153080"/>
            <a:ext cx="6574801" cy="6574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537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4800" dirty="0"/>
              <a:t>Prebrali in Napisali bomo čim več programov V …</a:t>
            </a:r>
          </a:p>
        </p:txBody>
      </p:sp>
      <p:sp>
        <p:nvSpPr>
          <p:cNvPr id="6" name="Označba mesta besedila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B05F-D0F9-4CED-97E7-B0796881084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4248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006650" y="2063689"/>
            <a:ext cx="9906000" cy="2852737"/>
          </a:xfr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sl-SI" sz="7200" b="1" dirty="0"/>
              <a:t>PYTHON</a:t>
            </a: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B05F-D0F9-4CED-97E7-B0796881084F}" type="slidenum">
              <a:rPr lang="en-US" smtClean="0"/>
              <a:t>26</a:t>
            </a:fld>
            <a:endParaRPr lang="en-US"/>
          </a:p>
        </p:txBody>
      </p:sp>
      <p:pic>
        <p:nvPicPr>
          <p:cNvPr id="1026" name="Picture 2" descr="Rezultat iskanja slik za python pictures 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02432" y="427088"/>
            <a:ext cx="4497207" cy="3035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62936">
            <a:off x="555412" y="486452"/>
            <a:ext cx="2102512" cy="2561636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196465">
            <a:off x="8879713" y="4400483"/>
            <a:ext cx="2543175" cy="223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2128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6600" dirty="0"/>
              <a:t>PROGRAMSKI JEZIKI</a:t>
            </a:r>
            <a:endParaRPr lang="en-US" sz="6600" dirty="0"/>
          </a:p>
        </p:txBody>
      </p:sp>
      <p:sp>
        <p:nvSpPr>
          <p:cNvPr id="4" name="TextBox 3"/>
          <p:cNvSpPr txBox="1"/>
          <p:nvPr/>
        </p:nvSpPr>
        <p:spPr>
          <a:xfrm>
            <a:off x="471948" y="2856637"/>
            <a:ext cx="5279922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l-SI" dirty="0"/>
              <a:t>Uporabnika vprašaj po imenu</a:t>
            </a:r>
          </a:p>
          <a:p>
            <a:r>
              <a:rPr lang="sl-SI" dirty="0"/>
              <a:t>Napiši pozdravno sporočilo</a:t>
            </a:r>
          </a:p>
          <a:p>
            <a:r>
              <a:rPr lang="sl-SI" dirty="0"/>
              <a:t>Vprašaj ga še po starosti</a:t>
            </a:r>
          </a:p>
          <a:p>
            <a:r>
              <a:rPr lang="sl-SI" dirty="0"/>
              <a:t>Izpiši sporočilo, da je zanimivo biti star toliko let</a:t>
            </a:r>
          </a:p>
          <a:p>
            <a:r>
              <a:rPr lang="sl-SI" dirty="0"/>
              <a:t>Izračunaj njegovo starost naslednje leto</a:t>
            </a:r>
          </a:p>
          <a:p>
            <a:r>
              <a:rPr lang="sl-SI" dirty="0"/>
              <a:t>Izpiši, koliko let bo star naslednje leto</a:t>
            </a:r>
            <a:endParaRPr lang="en-US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227871" y="4709172"/>
            <a:ext cx="7614585" cy="203132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ime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input('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Kako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je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ime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 ') </a:t>
            </a:r>
            <a:endParaRPr kumimoji="0" lang="sl-SI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pozdrav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'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Pozdravljen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' +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ime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+ '!' </a:t>
            </a:r>
            <a:endParaRPr kumimoji="0" lang="sl-SI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pozdrav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endParaRPr kumimoji="0" lang="sl-SI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starost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input('In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koliko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star? ') </a:t>
            </a:r>
            <a:endParaRPr kumimoji="0" lang="sl-SI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print('Res je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zanimivo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biti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star',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starost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'let!') </a:t>
            </a:r>
            <a:endParaRPr kumimoji="0" lang="sl-SI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drugoLeto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starost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+ 1 </a:t>
            </a:r>
            <a:endParaRPr kumimoji="0" lang="sl-SI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print('In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drugo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leto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boš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star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že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drugoLeto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'let.')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kumimoji="0" lang="en-US" altLang="en-U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469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THONNY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http://thonny.org/</a:t>
            </a:r>
            <a:r>
              <a:rPr lang="sl-SI" dirty="0"/>
              <a:t> 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0EA535-793E-413C-869E-C1142A759F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8846" y="476250"/>
            <a:ext cx="6029325" cy="590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1665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84DF5BB-D2EA-420F-A87E-21FFE24476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5790" y="368710"/>
            <a:ext cx="8301210" cy="6061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0218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9C40C-7B6D-4A64-A636-015BCBBA0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Zakaj</a:t>
            </a:r>
            <a:r>
              <a:rPr lang="en-US" dirty="0"/>
              <a:t> NI PROG. JEZIKA KAR SLOVENŠČINA (ANGLEŠČINA, KITAJŠČINA…)</a:t>
            </a:r>
            <a:endParaRPr lang="en-SI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953DF9-B788-454F-A290-9561150B64C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4052387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643115" y="588459"/>
            <a:ext cx="4990746" cy="3078766"/>
            <a:chOff x="3643115" y="588459"/>
            <a:chExt cx="4990746" cy="3078766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43115" y="588459"/>
              <a:ext cx="4986338" cy="3078766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6150543" y="1626669"/>
              <a:ext cx="2483318" cy="2002055"/>
            </a:xfrm>
            <a:prstGeom prst="rect">
              <a:avLst/>
            </a:prstGeom>
            <a:solidFill>
              <a:srgbClr val="53C2D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339827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43115" y="588459"/>
            <a:ext cx="4986338" cy="3069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5064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643115" y="588459"/>
            <a:ext cx="4986338" cy="5079114"/>
            <a:chOff x="3643115" y="588459"/>
            <a:chExt cx="4986338" cy="507911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1928"/>
            <a:stretch/>
          </p:blipFill>
          <p:spPr>
            <a:xfrm>
              <a:off x="3643115" y="588459"/>
              <a:ext cx="4986338" cy="5079114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6146135" y="3665518"/>
              <a:ext cx="2483318" cy="2002055"/>
            </a:xfrm>
            <a:prstGeom prst="rect">
              <a:avLst/>
            </a:prstGeom>
            <a:solidFill>
              <a:srgbClr val="53C2D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241231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28"/>
          <a:stretch/>
        </p:blipFill>
        <p:spPr>
          <a:xfrm>
            <a:off x="3643115" y="588459"/>
            <a:ext cx="4986338" cy="5079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619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5400" dirty="0" err="1"/>
              <a:t>ZAkAJ</a:t>
            </a:r>
            <a:r>
              <a:rPr lang="sl-SI" sz="5400" dirty="0"/>
              <a:t> NE RAZUME SLOVENŠČINE?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477511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err="1"/>
              <a:t>Zakaj</a:t>
            </a:r>
            <a:r>
              <a:rPr lang="en-US" sz="5400" dirty="0"/>
              <a:t> NI PROG. JEZIKA KAR SLOVENŠČINA (ANGLEŠČINA, KITAJŠČINA…)</a:t>
            </a:r>
          </a:p>
        </p:txBody>
      </p:sp>
      <p:sp>
        <p:nvSpPr>
          <p:cNvPr id="5" name="TextBox 4"/>
          <p:cNvSpPr txBox="1"/>
          <p:nvPr/>
        </p:nvSpPr>
        <p:spPr>
          <a:xfrm rot="20312340">
            <a:off x="6704973" y="3219007"/>
            <a:ext cx="5014452" cy="646331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sz="3600" dirty="0"/>
              <a:t>ZAPLETENOST SINTAKSE</a:t>
            </a:r>
            <a:endParaRPr lang="en-US" sz="3600" dirty="0"/>
          </a:p>
        </p:txBody>
      </p:sp>
      <p:sp>
        <p:nvSpPr>
          <p:cNvPr id="6" name="TextBox 5"/>
          <p:cNvSpPr txBox="1"/>
          <p:nvPr/>
        </p:nvSpPr>
        <p:spPr>
          <a:xfrm rot="1018078">
            <a:off x="8441938" y="5082860"/>
            <a:ext cx="2934532" cy="646331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sz="3600" dirty="0"/>
              <a:t>DVOUMNOST</a:t>
            </a:r>
            <a:endParaRPr lang="en-US" sz="3600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422B6E6-3A8E-417B-99B6-F6494EFE4D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2953" y="4386649"/>
            <a:ext cx="5183706" cy="589003"/>
          </a:xfr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r>
              <a:rPr lang="en-US" sz="3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izpiši</a:t>
            </a: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(hello world)</a:t>
            </a:r>
            <a:endParaRPr lang="en-SI" sz="3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428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96291" y="309256"/>
            <a:ext cx="5998018" cy="769441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4400" dirty="0"/>
              <a:t>“I saw her duck.”</a:t>
            </a:r>
            <a:endParaRPr lang="en-US" sz="5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609" y="1420732"/>
            <a:ext cx="4353928" cy="289734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6585" y="1148944"/>
            <a:ext cx="4503969" cy="2997189"/>
          </a:xfrm>
          <a:prstGeom prst="rect">
            <a:avLst/>
          </a:prstGeom>
        </p:spPr>
      </p:pic>
      <p:pic>
        <p:nvPicPr>
          <p:cNvPr id="1036" name="Picture 12" descr="Rezultat iskanja slik za duck to cov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320" y="3393525"/>
            <a:ext cx="3888524" cy="3305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461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752627" y="703425"/>
            <a:ext cx="6579909" cy="830997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4800" dirty="0"/>
              <a:t> “Mary had a little lamb.”</a:t>
            </a:r>
            <a:endParaRPr lang="en-US" sz="8800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962" y="2164570"/>
            <a:ext cx="4988242" cy="373636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6931" y="2164570"/>
            <a:ext cx="4887885" cy="3661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061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89814" y="585176"/>
            <a:ext cx="5858759" cy="2246769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Monday: “Here’s a knife. Make sure the tomatoes are ready to eat.”</a:t>
            </a:r>
          </a:p>
          <a:p>
            <a:endParaRPr lang="sl-SI" sz="2800" dirty="0"/>
          </a:p>
          <a:p>
            <a:r>
              <a:rPr lang="en-US" sz="2800" dirty="0"/>
              <a:t>Tuesday: “It’s almost dinner time. Make sure the children are ready to eat.”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86139" y="3148161"/>
            <a:ext cx="5663354" cy="3108543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My wife sent me to the store for a gallon of milk, and said that if they had eggs I should get a dozen. </a:t>
            </a:r>
            <a:endParaRPr lang="sl-SI" sz="2800" dirty="0"/>
          </a:p>
          <a:p>
            <a:endParaRPr lang="sl-SI" sz="2800" dirty="0"/>
          </a:p>
          <a:p>
            <a:r>
              <a:rPr lang="en-US" sz="2800" dirty="0"/>
              <a:t>They did, indeed, have eggs. I returned home with twelve gallons of milk.</a:t>
            </a:r>
            <a:endParaRPr lang="en-US" sz="5400" dirty="0"/>
          </a:p>
        </p:txBody>
      </p:sp>
      <p:sp>
        <p:nvSpPr>
          <p:cNvPr id="7" name="TextBox 6"/>
          <p:cNvSpPr txBox="1"/>
          <p:nvPr/>
        </p:nvSpPr>
        <p:spPr>
          <a:xfrm>
            <a:off x="624411" y="4163823"/>
            <a:ext cx="4805428" cy="2062103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3200" dirty="0"/>
              <a:t>“Time flies like an arrow; fruit flies like a banana.</a:t>
            </a:r>
            <a:endParaRPr lang="sl-SI" sz="3200" dirty="0"/>
          </a:p>
          <a:p>
            <a:r>
              <a:rPr lang="sl-SI" sz="3200" dirty="0"/>
              <a:t>An </a:t>
            </a:r>
            <a:r>
              <a:rPr lang="sl-SI" sz="3200" dirty="0" err="1"/>
              <a:t>airplane</a:t>
            </a:r>
            <a:r>
              <a:rPr lang="sl-SI" sz="3200" dirty="0"/>
              <a:t> </a:t>
            </a:r>
            <a:r>
              <a:rPr lang="sl-SI" sz="3200" dirty="0" err="1"/>
              <a:t>flies</a:t>
            </a:r>
            <a:r>
              <a:rPr lang="sl-SI" sz="3200" dirty="0"/>
              <a:t> in the </a:t>
            </a:r>
            <a:r>
              <a:rPr lang="sl-SI" sz="3200" dirty="0" err="1"/>
              <a:t>sky</a:t>
            </a:r>
            <a:r>
              <a:rPr lang="sl-SI" sz="3200" dirty="0"/>
              <a:t>.</a:t>
            </a:r>
          </a:p>
          <a:p>
            <a:r>
              <a:rPr lang="en-US" sz="3200" dirty="0"/>
              <a:t>”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774188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63BB0A81-D13D-4BC6-91FF-0F0AB0324A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3923" y="322480"/>
            <a:ext cx="6584947" cy="621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10152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563</TotalTime>
  <Words>596</Words>
  <Application>Microsoft Office PowerPoint</Application>
  <PresentationFormat>Widescreen</PresentationFormat>
  <Paragraphs>105</Paragraphs>
  <Slides>33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Arial</vt:lpstr>
      <vt:lpstr>Calibri</vt:lpstr>
      <vt:lpstr>Courier New</vt:lpstr>
      <vt:lpstr>Times New Roman</vt:lpstr>
      <vt:lpstr>Tw Cen MT</vt:lpstr>
      <vt:lpstr>Wingdings</vt:lpstr>
      <vt:lpstr>Circuit</vt:lpstr>
      <vt:lpstr>O Programskih jezikih</vt:lpstr>
      <vt:lpstr>PowerPoint Presentation</vt:lpstr>
      <vt:lpstr>Zakaj NI PROG. JEZIKA KAR SLOVENŠČINA (ANGLEŠČINA, KITAJŠČINA…)</vt:lpstr>
      <vt:lpstr>ZAkAJ NE RAZUME SLOVENŠČINE?</vt:lpstr>
      <vt:lpstr>Zakaj NI PROG. JEZIKA KAR SLOVENŠČINA (ANGLEŠČINA, KITAJŠČINA…)</vt:lpstr>
      <vt:lpstr>PowerPoint Presentation</vt:lpstr>
      <vt:lpstr>PowerPoint Presentation</vt:lpstr>
      <vt:lpstr>PowerPoint Presentation</vt:lpstr>
      <vt:lpstr>PowerPoint Presentation</vt:lpstr>
      <vt:lpstr>Jezik</vt:lpstr>
      <vt:lpstr>Sintaksa</vt:lpstr>
      <vt:lpstr>Semantika</vt:lpstr>
      <vt:lpstr>Sintaksa</vt:lpstr>
      <vt:lpstr>Sintaksa</vt:lpstr>
      <vt:lpstr>Semantika</vt:lpstr>
      <vt:lpstr>S čem bomo začeli</vt:lpstr>
      <vt:lpstr>Kaj naj bi znali</vt:lpstr>
      <vt:lpstr>KAKO ?</vt:lpstr>
      <vt:lpstr>PROGRAMIRANJE JE (tudi) VEŠČINA</vt:lpstr>
      <vt:lpstr> … kot na primer VOŽNJA AVTOMOBILA</vt:lpstr>
      <vt:lpstr>PowerPoint Presentation</vt:lpstr>
      <vt:lpstr>PowerPoint Presentation</vt:lpstr>
      <vt:lpstr>PowerPoint Presentation</vt:lpstr>
      <vt:lpstr>PowerPoint Presentation</vt:lpstr>
      <vt:lpstr>Prebrali in Napisali bomo čim več programov V …</vt:lpstr>
      <vt:lpstr>PYTHON</vt:lpstr>
      <vt:lpstr>PROGRAMSKI JEZIKI</vt:lpstr>
      <vt:lpstr>THONNY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Programiranje 1</dc:title>
  <dc:creator>Matija Lokar</dc:creator>
  <cp:lastModifiedBy>Lokar, Matija</cp:lastModifiedBy>
  <cp:revision>73</cp:revision>
  <dcterms:created xsi:type="dcterms:W3CDTF">2017-09-25T09:32:31Z</dcterms:created>
  <dcterms:modified xsi:type="dcterms:W3CDTF">2022-04-08T06:11:01Z</dcterms:modified>
</cp:coreProperties>
</file>