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4" r:id="rId5"/>
    <p:sldId id="275" r:id="rId6"/>
    <p:sldId id="276" r:id="rId7"/>
    <p:sldId id="282" r:id="rId8"/>
    <p:sldId id="277" r:id="rId9"/>
    <p:sldId id="280" r:id="rId10"/>
    <p:sldId id="278" r:id="rId11"/>
    <p:sldId id="284" r:id="rId12"/>
    <p:sldId id="279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94686" autoAdjust="0"/>
  </p:normalViewPr>
  <p:slideViewPr>
    <p:cSldViewPr>
      <p:cViewPr varScale="1">
        <p:scale>
          <a:sx n="119" d="100"/>
          <a:sy n="119" d="100"/>
        </p:scale>
        <p:origin x="68" y="3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9. 11. 2021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9. 11. 2021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9. 11. 2021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9. 11. 2021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9. 11. 2021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9. 11. 2021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9. 11. 2021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9. 11. 2021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9. 11. 2021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9. 11. 2021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9. 11. 2021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1AE5-4E7A-470E-B405-9DB3E92422DF}" type="datetimeFigureOut">
              <a:rPr lang="sl-SI" smtClean="0"/>
              <a:pPr/>
              <a:t>9. 11. 2021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ms187752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qlite.org/datatype3.html" TargetMode="External"/><Relationship Id="rId2" Type="http://schemas.openxmlformats.org/officeDocument/2006/relationships/hyperlink" Target="http://www.postgresql.org/docs/8.1/static/datatyp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ev.mysql.com/doc/refman/5.1/en/data-type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TIPI PODATKOV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Načrt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Najprej je potrebno dobro premisliti o problemu</a:t>
            </a:r>
          </a:p>
          <a:p>
            <a:r>
              <a:rPr lang="sl-SI" dirty="0" smtClean="0"/>
              <a:t>Katere podatke hranimo, kako podatke razporediti v tabele, kakšne </a:t>
            </a:r>
            <a:r>
              <a:rPr lang="sl-SI" b="1" dirty="0" smtClean="0"/>
              <a:t>vrste</a:t>
            </a:r>
            <a:r>
              <a:rPr lang="sl-SI" dirty="0" smtClean="0"/>
              <a:t> podatkov so, </a:t>
            </a:r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Tipi podatkov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Žal vsak RDBMS počne to po svoje</a:t>
            </a:r>
          </a:p>
          <a:p>
            <a:r>
              <a:rPr lang="sl-SI" dirty="0" smtClean="0"/>
              <a:t>Razlog: koliko prostora porabiti za podatek</a:t>
            </a:r>
          </a:p>
          <a:p>
            <a:r>
              <a:rPr lang="sl-SI" dirty="0" smtClean="0"/>
              <a:t>Približno "standardni" tipi:</a:t>
            </a:r>
          </a:p>
          <a:p>
            <a:pPr lvl="1"/>
            <a:r>
              <a:rPr lang="sl-SI" dirty="0" err="1" smtClean="0"/>
              <a:t>char</a:t>
            </a:r>
            <a:r>
              <a:rPr lang="sl-SI" dirty="0" smtClean="0"/>
              <a:t>  oz. </a:t>
            </a:r>
            <a:r>
              <a:rPr lang="sl-SI" dirty="0" err="1" smtClean="0"/>
              <a:t>varchar</a:t>
            </a:r>
            <a:r>
              <a:rPr lang="sl-SI" dirty="0" smtClean="0"/>
              <a:t> za znake</a:t>
            </a:r>
          </a:p>
          <a:p>
            <a:pPr lvl="1"/>
            <a:r>
              <a:rPr lang="sl-SI" dirty="0" err="1" smtClean="0"/>
              <a:t>integer</a:t>
            </a:r>
            <a:endParaRPr lang="sl-SI" dirty="0" smtClean="0"/>
          </a:p>
          <a:p>
            <a:pPr lvl="1"/>
            <a:r>
              <a:rPr lang="sl-SI" dirty="0" err="1" smtClean="0"/>
              <a:t>float</a:t>
            </a:r>
            <a:r>
              <a:rPr lang="sl-SI" dirty="0" smtClean="0"/>
              <a:t> (ali </a:t>
            </a:r>
            <a:r>
              <a:rPr lang="sl-SI" dirty="0" err="1" smtClean="0"/>
              <a:t>double</a:t>
            </a:r>
            <a:r>
              <a:rPr lang="sl-SI" dirty="0" smtClean="0"/>
              <a:t>)</a:t>
            </a:r>
          </a:p>
          <a:p>
            <a:r>
              <a:rPr lang="sl-SI" dirty="0" smtClean="0"/>
              <a:t>Pri delu s programi:</a:t>
            </a:r>
          </a:p>
          <a:p>
            <a:pPr lvl="1"/>
            <a:r>
              <a:rPr lang="sl-SI" dirty="0" smtClean="0"/>
              <a:t>Preslikava med tipi v bazi in tipi v programskem jeziku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</a:t>
            </a:r>
            <a:r>
              <a:rPr lang="sl-SI" dirty="0" err="1" smtClean="0"/>
              <a:t>har</a:t>
            </a:r>
            <a:r>
              <a:rPr lang="en-US" dirty="0" smtClean="0"/>
              <a:t> </a:t>
            </a:r>
            <a:r>
              <a:rPr lang="sl-SI" dirty="0" smtClean="0"/>
              <a:t>in </a:t>
            </a:r>
            <a:r>
              <a:rPr lang="sl-SI" dirty="0" err="1" smtClean="0"/>
              <a:t>varchar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char</a:t>
            </a:r>
          </a:p>
          <a:p>
            <a:pPr lvl="1"/>
            <a:r>
              <a:rPr lang="sl-SI" dirty="0" smtClean="0"/>
              <a:t>Fiksna velikost prostora </a:t>
            </a:r>
          </a:p>
          <a:p>
            <a:pPr lvl="1"/>
            <a:r>
              <a:rPr lang="sl-SI" dirty="0" smtClean="0"/>
              <a:t>Kadar se podatki ne bodo spreminjali glede dolžine</a:t>
            </a:r>
          </a:p>
          <a:p>
            <a:pPr lvl="1"/>
            <a:r>
              <a:rPr lang="sl-SI" dirty="0" smtClean="0"/>
              <a:t>Učinkovita izraba prostora (če so nizi res dolgi, kot je deklarirano),  hitrost, ampak teževe, če bi imeli daljši podatek</a:t>
            </a:r>
          </a:p>
          <a:p>
            <a:r>
              <a:rPr lang="sl-SI" dirty="0"/>
              <a:t>v</a:t>
            </a:r>
            <a:r>
              <a:rPr lang="sl-SI" dirty="0" smtClean="0"/>
              <a:t>archar</a:t>
            </a:r>
          </a:p>
          <a:p>
            <a:pPr lvl="1"/>
            <a:r>
              <a:rPr lang="sl-SI" dirty="0" smtClean="0"/>
              <a:t>Porabljeni prostor se prilagaja dejanski dolžini</a:t>
            </a:r>
          </a:p>
          <a:p>
            <a:pPr lvl="1"/>
            <a:r>
              <a:rPr lang="sl-SI" dirty="0" smtClean="0"/>
              <a:t>Načeloma počasneje, a bolj fleksibilno kar se prostora tiče</a:t>
            </a:r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25473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sl-SI" dirty="0" smtClean="0"/>
              <a:t>Tipi</a:t>
            </a:r>
            <a:endParaRPr lang="sl-S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5372354"/>
              </p:ext>
            </p:extLst>
          </p:nvPr>
        </p:nvGraphicFramePr>
        <p:xfrm>
          <a:off x="179512" y="1196752"/>
          <a:ext cx="86868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38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53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7356">
                <a:tc>
                  <a:txBody>
                    <a:bodyPr/>
                    <a:lstStyle/>
                    <a:p>
                      <a:r>
                        <a:rPr lang="sl-SI" sz="1600" dirty="0" err="1"/>
                        <a:t>Data</a:t>
                      </a:r>
                      <a:r>
                        <a:rPr lang="sl-SI" sz="1600" dirty="0"/>
                        <a:t> </a:t>
                      </a:r>
                      <a:r>
                        <a:rPr lang="sl-SI" sz="1600" dirty="0" err="1"/>
                        <a:t>Type</a:t>
                      </a:r>
                      <a:endParaRPr lang="sl-SI" sz="1600" dirty="0"/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Syntax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Explanation (if applicable)</a:t>
                      </a:r>
                    </a:p>
                  </a:txBody>
                  <a:tcPr marL="97236" marR="9723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356">
                <a:tc>
                  <a:txBody>
                    <a:bodyPr/>
                    <a:lstStyle/>
                    <a:p>
                      <a:r>
                        <a:rPr lang="sl-SI" sz="1600"/>
                        <a:t>integer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integer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endParaRPr lang="sl-SI" sz="1600"/>
                    </a:p>
                  </a:txBody>
                  <a:tcPr marL="97236" marR="9723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356">
                <a:tc>
                  <a:txBody>
                    <a:bodyPr/>
                    <a:lstStyle/>
                    <a:p>
                      <a:r>
                        <a:rPr lang="sl-SI" sz="1600"/>
                        <a:t>smallint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smallint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endParaRPr lang="sl-SI" sz="1600"/>
                    </a:p>
                  </a:txBody>
                  <a:tcPr marL="97236" marR="9723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654">
                <a:tc>
                  <a:txBody>
                    <a:bodyPr/>
                    <a:lstStyle/>
                    <a:p>
                      <a:r>
                        <a:rPr lang="sl-SI" sz="1600" dirty="0"/>
                        <a:t>numeric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numeric(p,s)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Where </a:t>
                      </a:r>
                      <a:r>
                        <a:rPr lang="en-US" sz="1600" b="1" i="1"/>
                        <a:t>p</a:t>
                      </a:r>
                      <a:r>
                        <a:rPr lang="en-US" sz="1600"/>
                        <a:t> is a precision value; </a:t>
                      </a:r>
                      <a:r>
                        <a:rPr lang="en-US" sz="1600" b="1" i="1"/>
                        <a:t>s</a:t>
                      </a:r>
                      <a:r>
                        <a:rPr lang="en-US" sz="1600"/>
                        <a:t> is a scale value. For example, numeric(6,2) is a number that has 4 digits before the decimal and 2 digits after the decimal.</a:t>
                      </a:r>
                    </a:p>
                  </a:txBody>
                  <a:tcPr marL="97236" marR="9723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356">
                <a:tc>
                  <a:txBody>
                    <a:bodyPr/>
                    <a:lstStyle/>
                    <a:p>
                      <a:r>
                        <a:rPr lang="sl-SI" sz="1600"/>
                        <a:t>decimal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decimal(p,s)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Where </a:t>
                      </a:r>
                      <a:r>
                        <a:rPr lang="en-US" sz="1600" b="1" i="1"/>
                        <a:t>p</a:t>
                      </a:r>
                      <a:r>
                        <a:rPr lang="en-US" sz="1600"/>
                        <a:t> is a precision value; </a:t>
                      </a:r>
                      <a:r>
                        <a:rPr lang="en-US" sz="1600" b="1" i="1"/>
                        <a:t>s</a:t>
                      </a:r>
                      <a:r>
                        <a:rPr lang="en-US" sz="1600"/>
                        <a:t> is a scale value.</a:t>
                      </a:r>
                    </a:p>
                  </a:txBody>
                  <a:tcPr marL="97236" marR="9723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356">
                <a:tc>
                  <a:txBody>
                    <a:bodyPr/>
                    <a:lstStyle/>
                    <a:p>
                      <a:r>
                        <a:rPr lang="sl-SI" sz="1600"/>
                        <a:t>real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real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Single-precision floating point number</a:t>
                      </a:r>
                    </a:p>
                  </a:txBody>
                  <a:tcPr marL="97236" marR="97236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356">
                <a:tc>
                  <a:txBody>
                    <a:bodyPr/>
                    <a:lstStyle/>
                    <a:p>
                      <a:r>
                        <a:rPr lang="sl-SI" sz="1600"/>
                        <a:t>double precision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 dirty="0" err="1"/>
                        <a:t>double</a:t>
                      </a:r>
                      <a:r>
                        <a:rPr lang="sl-SI" sz="1600" dirty="0"/>
                        <a:t> </a:t>
                      </a:r>
                      <a:r>
                        <a:rPr lang="sl-SI" sz="1600" dirty="0" err="1"/>
                        <a:t>precision</a:t>
                      </a:r>
                      <a:endParaRPr lang="sl-SI" sz="1600" dirty="0"/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Double-precision floating point number</a:t>
                      </a:r>
                    </a:p>
                  </a:txBody>
                  <a:tcPr marL="97236" marR="97236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356">
                <a:tc>
                  <a:txBody>
                    <a:bodyPr/>
                    <a:lstStyle/>
                    <a:p>
                      <a:r>
                        <a:rPr lang="sl-SI" sz="1600"/>
                        <a:t>float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float(p)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Where </a:t>
                      </a:r>
                      <a:r>
                        <a:rPr lang="en-US" sz="1600" b="1" i="1"/>
                        <a:t>p</a:t>
                      </a:r>
                      <a:r>
                        <a:rPr lang="en-US" sz="1600"/>
                        <a:t> is a precision value.</a:t>
                      </a:r>
                    </a:p>
                  </a:txBody>
                  <a:tcPr marL="97236" marR="97236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61654">
                <a:tc>
                  <a:txBody>
                    <a:bodyPr/>
                    <a:lstStyle/>
                    <a:p>
                      <a:r>
                        <a:rPr lang="sl-SI" sz="1600" dirty="0" err="1"/>
                        <a:t>character</a:t>
                      </a:r>
                      <a:endParaRPr lang="sl-SI" sz="1600" dirty="0"/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char(x)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Where </a:t>
                      </a:r>
                      <a:r>
                        <a:rPr lang="en-US" sz="1600" b="1" i="1"/>
                        <a:t>x</a:t>
                      </a:r>
                      <a:r>
                        <a:rPr lang="en-US" sz="1600"/>
                        <a:t> is the number of characters to store. This data type is space padded to fill the number of characters specified.</a:t>
                      </a:r>
                    </a:p>
                  </a:txBody>
                  <a:tcPr marL="97236" marR="97236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9505">
                <a:tc>
                  <a:txBody>
                    <a:bodyPr/>
                    <a:lstStyle/>
                    <a:p>
                      <a:r>
                        <a:rPr lang="sl-SI" sz="1600"/>
                        <a:t>character varying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 dirty="0" err="1" smtClean="0"/>
                        <a:t>varchar</a:t>
                      </a:r>
                      <a:r>
                        <a:rPr lang="sl-SI" sz="1600" dirty="0" smtClean="0"/>
                        <a:t>(x</a:t>
                      </a:r>
                      <a:r>
                        <a:rPr lang="sl-SI" sz="1600" dirty="0"/>
                        <a:t>)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Where </a:t>
                      </a:r>
                      <a:r>
                        <a:rPr lang="en-US" sz="1600" b="1" i="1"/>
                        <a:t>x</a:t>
                      </a:r>
                      <a:r>
                        <a:rPr lang="en-US" sz="1600"/>
                        <a:t> is the number of characters to store. This data type does NOT space pad.</a:t>
                      </a:r>
                    </a:p>
                  </a:txBody>
                  <a:tcPr marL="97236" marR="97236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7356">
                <a:tc>
                  <a:txBody>
                    <a:bodyPr/>
                    <a:lstStyle/>
                    <a:p>
                      <a:r>
                        <a:rPr lang="sl-SI" sz="1600"/>
                        <a:t>bit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bit(x)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Where </a:t>
                      </a:r>
                      <a:r>
                        <a:rPr lang="en-US" sz="1600" b="1" i="1"/>
                        <a:t>x</a:t>
                      </a:r>
                      <a:r>
                        <a:rPr lang="en-US" sz="1600"/>
                        <a:t> is the number of bits to store.</a:t>
                      </a:r>
                    </a:p>
                  </a:txBody>
                  <a:tcPr marL="97236" marR="97236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39505">
                <a:tc>
                  <a:txBody>
                    <a:bodyPr/>
                    <a:lstStyle/>
                    <a:p>
                      <a:r>
                        <a:rPr lang="sl-SI" sz="1600"/>
                        <a:t>bit varying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sl-SI" sz="1600"/>
                        <a:t>bit varying(x)</a:t>
                      </a:r>
                    </a:p>
                  </a:txBody>
                  <a:tcPr marL="97236" marR="97236"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Where </a:t>
                      </a:r>
                      <a:r>
                        <a:rPr lang="en-US" sz="1600" b="1" i="1" dirty="0"/>
                        <a:t>x</a:t>
                      </a:r>
                      <a:r>
                        <a:rPr lang="en-US" sz="1600" dirty="0"/>
                        <a:t> is the number of bits to store. The length can vary up to x.</a:t>
                      </a:r>
                    </a:p>
                  </a:txBody>
                  <a:tcPr marL="97236" marR="97236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Tipi </a:t>
            </a:r>
            <a:r>
              <a:rPr lang="sl-SI" sz="3200" dirty="0" smtClean="0"/>
              <a:t>nad.</a:t>
            </a:r>
            <a:endParaRPr lang="sl-S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596820"/>
              </p:ext>
            </p:extLst>
          </p:nvPr>
        </p:nvGraphicFramePr>
        <p:xfrm>
          <a:off x="457200" y="1600200"/>
          <a:ext cx="8229242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6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9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3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4234">
                <a:tc>
                  <a:txBody>
                    <a:bodyPr/>
                    <a:lstStyle/>
                    <a:p>
                      <a:r>
                        <a:rPr lang="sl-SI" sz="1800" dirty="0" err="1"/>
                        <a:t>Data</a:t>
                      </a:r>
                      <a:r>
                        <a:rPr lang="sl-SI" sz="1800" dirty="0"/>
                        <a:t> </a:t>
                      </a:r>
                      <a:r>
                        <a:rPr lang="sl-SI" sz="1800" dirty="0" err="1"/>
                        <a:t>Type</a:t>
                      </a:r>
                      <a:endParaRPr lang="sl-SI" sz="1800" dirty="0"/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sl-SI" sz="1800"/>
                        <a:t>Syntax</a:t>
                      </a:r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sl-SI" sz="1800"/>
                        <a:t>Explanation (if applicable)</a:t>
                      </a:r>
                    </a:p>
                  </a:txBody>
                  <a:tcPr marL="87815" marR="8781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234">
                <a:tc>
                  <a:txBody>
                    <a:bodyPr/>
                    <a:lstStyle/>
                    <a:p>
                      <a:r>
                        <a:rPr lang="sl-SI" sz="1800" dirty="0"/>
                        <a:t>date</a:t>
                      </a:r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sl-SI" sz="1800"/>
                        <a:t>date</a:t>
                      </a:r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Stores year, month, and day values.</a:t>
                      </a:r>
                    </a:p>
                  </a:txBody>
                  <a:tcPr marL="87815" marR="8781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234">
                <a:tc>
                  <a:txBody>
                    <a:bodyPr/>
                    <a:lstStyle/>
                    <a:p>
                      <a:r>
                        <a:rPr lang="sl-SI" sz="1800"/>
                        <a:t>time</a:t>
                      </a:r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sl-SI" sz="1800"/>
                        <a:t>time</a:t>
                      </a:r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Stores the hour, minute, and second values.</a:t>
                      </a:r>
                    </a:p>
                  </a:txBody>
                  <a:tcPr marL="87815" marR="8781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40">
                <a:tc>
                  <a:txBody>
                    <a:bodyPr/>
                    <a:lstStyle/>
                    <a:p>
                      <a:r>
                        <a:rPr lang="sl-SI" sz="1800" dirty="0" err="1" smtClean="0"/>
                        <a:t>datetime</a:t>
                      </a:r>
                      <a:endParaRPr lang="sl-SI" sz="1800" dirty="0"/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sl-SI" sz="1800" dirty="0" err="1" smtClean="0"/>
                        <a:t>datetime</a:t>
                      </a:r>
                      <a:endParaRPr lang="sl-SI" sz="1800" dirty="0"/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Stores year, month, day, hour, minute, and second values.</a:t>
                      </a:r>
                    </a:p>
                  </a:txBody>
                  <a:tcPr marL="87815" marR="8781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140">
                <a:tc>
                  <a:txBody>
                    <a:bodyPr/>
                    <a:lstStyle/>
                    <a:p>
                      <a:r>
                        <a:rPr lang="sl-SI" sz="1800" dirty="0" err="1"/>
                        <a:t>timestamp</a:t>
                      </a:r>
                      <a:endParaRPr lang="sl-SI" sz="1800" dirty="0"/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sl-SI" sz="1800" dirty="0"/>
                        <a:t>timestamp</a:t>
                      </a:r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Stores</a:t>
                      </a:r>
                      <a:r>
                        <a:rPr lang="sl-SI" sz="1800" baseline="0" smtClean="0"/>
                        <a:t> unique</a:t>
                      </a:r>
                      <a:r>
                        <a:rPr lang="en-US" sz="1800" smtClean="0"/>
                        <a:t> </a:t>
                      </a:r>
                      <a:r>
                        <a:rPr lang="en-US" sz="1800" dirty="0"/>
                        <a:t>year, month, day, hour, minute, and second values.</a:t>
                      </a:r>
                    </a:p>
                  </a:txBody>
                  <a:tcPr marL="87815" marR="8781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197">
                <a:tc>
                  <a:txBody>
                    <a:bodyPr/>
                    <a:lstStyle/>
                    <a:p>
                      <a:r>
                        <a:rPr lang="sl-SI" sz="1800"/>
                        <a:t>time with time zone</a:t>
                      </a:r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sl-SI" sz="1800"/>
                        <a:t>time with time zone</a:t>
                      </a:r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Exactly the same as time, but also stores an offset from UTC of the time specified.</a:t>
                      </a:r>
                    </a:p>
                  </a:txBody>
                  <a:tcPr marL="87815" marR="8781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197">
                <a:tc>
                  <a:txBody>
                    <a:bodyPr/>
                    <a:lstStyle/>
                    <a:p>
                      <a:r>
                        <a:rPr lang="sl-SI" sz="1800"/>
                        <a:t>timestamp with time zone</a:t>
                      </a:r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sl-SI" sz="1800"/>
                        <a:t>timestamp with time zone</a:t>
                      </a:r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Exactly the same as timestamp, but also stores an offset from UTC of the time specified.</a:t>
                      </a:r>
                    </a:p>
                  </a:txBody>
                  <a:tcPr marL="87815" marR="8781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234">
                <a:tc>
                  <a:txBody>
                    <a:bodyPr/>
                    <a:lstStyle/>
                    <a:p>
                      <a:r>
                        <a:rPr lang="sl-SI" sz="1800"/>
                        <a:t>year-month interval</a:t>
                      </a:r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endParaRPr lang="sl-SI" sz="1800"/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Contains a year value, a month value, or both.</a:t>
                      </a:r>
                    </a:p>
                  </a:txBody>
                  <a:tcPr marL="87815" marR="8781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3197">
                <a:tc>
                  <a:txBody>
                    <a:bodyPr/>
                    <a:lstStyle/>
                    <a:p>
                      <a:r>
                        <a:rPr lang="sl-SI" sz="1800"/>
                        <a:t>day-time interval</a:t>
                      </a:r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endParaRPr lang="sl-SI" sz="1800"/>
                    </a:p>
                  </a:txBody>
                  <a:tcPr marL="87815" marR="87815"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Contains a day value, an hour value, a minute value, and/or a second value.</a:t>
                      </a:r>
                    </a:p>
                  </a:txBody>
                  <a:tcPr marL="87815" marR="87815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67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MS SQL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l-SI" dirty="0" smtClean="0"/>
              <a:t>Ime jezika: </a:t>
            </a:r>
            <a:r>
              <a:rPr lang="sl-SI" dirty="0" err="1" smtClean="0"/>
              <a:t>Transact</a:t>
            </a:r>
            <a:r>
              <a:rPr lang="sl-SI" dirty="0" smtClean="0"/>
              <a:t>-SQL</a:t>
            </a:r>
          </a:p>
          <a:p>
            <a:r>
              <a:rPr lang="sl-SI" dirty="0" smtClean="0"/>
              <a:t>Točno računanje</a:t>
            </a:r>
          </a:p>
          <a:p>
            <a:pPr lvl="1"/>
            <a:r>
              <a:rPr lang="sl-SI" dirty="0" err="1" smtClean="0"/>
              <a:t>int</a:t>
            </a:r>
            <a:r>
              <a:rPr lang="sl-SI" dirty="0" smtClean="0"/>
              <a:t>, </a:t>
            </a:r>
            <a:r>
              <a:rPr lang="sl-SI" dirty="0" err="1" smtClean="0"/>
              <a:t>bigint</a:t>
            </a:r>
            <a:r>
              <a:rPr lang="sl-SI" dirty="0" smtClean="0"/>
              <a:t>, </a:t>
            </a:r>
            <a:r>
              <a:rPr lang="sl-SI" dirty="0" err="1" smtClean="0"/>
              <a:t>numeric</a:t>
            </a:r>
            <a:r>
              <a:rPr lang="sl-SI" dirty="0" smtClean="0"/>
              <a:t>, </a:t>
            </a:r>
            <a:r>
              <a:rPr lang="sl-SI" dirty="0" err="1" smtClean="0"/>
              <a:t>money</a:t>
            </a:r>
            <a:r>
              <a:rPr lang="sl-SI" dirty="0" smtClean="0"/>
              <a:t> …</a:t>
            </a:r>
            <a:endParaRPr lang="en-US" dirty="0" smtClean="0"/>
          </a:p>
          <a:p>
            <a:r>
              <a:rPr lang="sl-SI" dirty="0" smtClean="0"/>
              <a:t>Premična vejica</a:t>
            </a:r>
          </a:p>
          <a:p>
            <a:pPr lvl="1"/>
            <a:r>
              <a:rPr lang="sl-SI" dirty="0" err="1" smtClean="0"/>
              <a:t>float</a:t>
            </a:r>
            <a:r>
              <a:rPr lang="sl-SI" dirty="0" smtClean="0"/>
              <a:t>, real</a:t>
            </a:r>
            <a:endParaRPr lang="en-US" dirty="0" smtClean="0"/>
          </a:p>
          <a:p>
            <a:r>
              <a:rPr lang="en-US" dirty="0" err="1" smtClean="0"/>
              <a:t>Binar</a:t>
            </a:r>
            <a:r>
              <a:rPr lang="sl-SI" dirty="0" smtClean="0"/>
              <a:t>ni nizi</a:t>
            </a:r>
          </a:p>
          <a:p>
            <a:pPr lvl="1"/>
            <a:r>
              <a:rPr lang="sl-SI" dirty="0" err="1" smtClean="0"/>
              <a:t>binary</a:t>
            </a:r>
            <a:r>
              <a:rPr lang="sl-SI" dirty="0" smtClean="0"/>
              <a:t>, </a:t>
            </a:r>
            <a:r>
              <a:rPr lang="sl-SI" dirty="0" err="1" smtClean="0"/>
              <a:t>image</a:t>
            </a:r>
            <a:endParaRPr lang="en-US" dirty="0" smtClean="0"/>
          </a:p>
          <a:p>
            <a:r>
              <a:rPr lang="sl-SI" dirty="0" smtClean="0"/>
              <a:t>Znakovni nizi</a:t>
            </a:r>
          </a:p>
          <a:p>
            <a:pPr lvl="1"/>
            <a:r>
              <a:rPr lang="sl-SI" dirty="0" err="1" smtClean="0"/>
              <a:t>char</a:t>
            </a:r>
            <a:r>
              <a:rPr lang="sl-SI" dirty="0" smtClean="0"/>
              <a:t>, </a:t>
            </a:r>
            <a:r>
              <a:rPr lang="sl-SI" dirty="0" err="1" smtClean="0"/>
              <a:t>varchar</a:t>
            </a:r>
            <a:r>
              <a:rPr lang="sl-SI" dirty="0" smtClean="0"/>
              <a:t>, </a:t>
            </a:r>
            <a:r>
              <a:rPr lang="sl-SI" dirty="0" err="1" smtClean="0"/>
              <a:t>text</a:t>
            </a:r>
            <a:endParaRPr lang="en-US" dirty="0" smtClean="0"/>
          </a:p>
          <a:p>
            <a:r>
              <a:rPr lang="sl-SI" dirty="0" smtClean="0"/>
              <a:t>Znakovni nizi v </a:t>
            </a:r>
            <a:r>
              <a:rPr lang="en-US" dirty="0" smtClean="0"/>
              <a:t>Unicode</a:t>
            </a:r>
            <a:endParaRPr lang="sl-SI" dirty="0" smtClean="0"/>
          </a:p>
          <a:p>
            <a:pPr lvl="1"/>
            <a:r>
              <a:rPr lang="sl-SI" dirty="0" err="1" smtClean="0"/>
              <a:t>nchar</a:t>
            </a:r>
            <a:r>
              <a:rPr lang="sl-SI" dirty="0" smtClean="0"/>
              <a:t>, </a:t>
            </a:r>
            <a:r>
              <a:rPr lang="sl-SI" dirty="0" err="1" smtClean="0"/>
              <a:t>nvarchar</a:t>
            </a:r>
            <a:r>
              <a:rPr lang="sl-SI" dirty="0" smtClean="0"/>
              <a:t>, </a:t>
            </a:r>
            <a:r>
              <a:rPr lang="sl-SI" dirty="0" err="1" smtClean="0"/>
              <a:t>text</a:t>
            </a:r>
            <a:endParaRPr lang="sl-SI" dirty="0" smtClean="0"/>
          </a:p>
          <a:p>
            <a:r>
              <a:rPr lang="sl-SI" dirty="0" smtClean="0"/>
              <a:t>Datum in čas</a:t>
            </a:r>
          </a:p>
          <a:p>
            <a:pPr lvl="1"/>
            <a:r>
              <a:rPr lang="sl-SI" dirty="0" err="1" smtClean="0"/>
              <a:t>date</a:t>
            </a:r>
            <a:r>
              <a:rPr lang="sl-SI" dirty="0" smtClean="0"/>
              <a:t>, time, </a:t>
            </a:r>
            <a:r>
              <a:rPr lang="sl-SI" dirty="0" err="1" smtClean="0"/>
              <a:t>datetime</a:t>
            </a:r>
            <a:r>
              <a:rPr lang="sl-SI" dirty="0" smtClean="0"/>
              <a:t> …</a:t>
            </a:r>
            <a:endParaRPr lang="en-US" dirty="0" smtClean="0"/>
          </a:p>
          <a:p>
            <a:r>
              <a:rPr lang="sl-SI" dirty="0" smtClean="0"/>
              <a:t>Ostali</a:t>
            </a:r>
            <a:endParaRPr lang="en-US" dirty="0" smtClean="0"/>
          </a:p>
          <a:p>
            <a:pPr lvl="1"/>
            <a:r>
              <a:rPr lang="sl-SI" dirty="0" err="1" smtClean="0"/>
              <a:t>xml</a:t>
            </a:r>
            <a:r>
              <a:rPr lang="sl-SI" dirty="0" smtClean="0"/>
              <a:t>, </a:t>
            </a:r>
            <a:r>
              <a:rPr lang="sl-SI" dirty="0" err="1" smtClean="0"/>
              <a:t>timestamp</a:t>
            </a:r>
            <a:r>
              <a:rPr lang="sl-SI" dirty="0" smtClean="0"/>
              <a:t> …</a:t>
            </a:r>
          </a:p>
          <a:p>
            <a:endParaRPr lang="sl-SI" dirty="0" smtClean="0"/>
          </a:p>
          <a:p>
            <a:r>
              <a:rPr lang="sl-SI" dirty="0" smtClean="0"/>
              <a:t>Glej: </a:t>
            </a:r>
            <a:r>
              <a:rPr lang="sl-SI" dirty="0" smtClean="0">
                <a:hlinkClick r:id="rId2"/>
              </a:rPr>
              <a:t>http://msdn.microsoft.com/en-us/library/ms187752.aspx</a:t>
            </a:r>
            <a:r>
              <a:rPr lang="sl-SI" dirty="0" smtClean="0"/>
              <a:t> </a:t>
            </a:r>
            <a:endParaRPr lang="en-US" dirty="0" smtClean="0"/>
          </a:p>
          <a:p>
            <a:pPr>
              <a:buNone/>
            </a:pPr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SQLite 3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NULL</a:t>
            </a:r>
            <a:r>
              <a:rPr lang="en-US" dirty="0"/>
              <a:t>. The value is a NULL value.</a:t>
            </a:r>
          </a:p>
          <a:p>
            <a:r>
              <a:rPr lang="en-US" b="1" dirty="0"/>
              <a:t>INTEGER</a:t>
            </a:r>
            <a:r>
              <a:rPr lang="en-US" dirty="0"/>
              <a:t>. The value is a signed integer, stored in 1, 2, 3, 4, 6, or 8 bytes depending on the magnitude of the value.</a:t>
            </a:r>
          </a:p>
          <a:p>
            <a:r>
              <a:rPr lang="en-US" b="1" dirty="0"/>
              <a:t>REAL</a:t>
            </a:r>
            <a:r>
              <a:rPr lang="en-US" dirty="0"/>
              <a:t>. The value is a floating point value, stored as an 8-byte IEEE floating point number.</a:t>
            </a:r>
          </a:p>
          <a:p>
            <a:r>
              <a:rPr lang="en-US" b="1" dirty="0"/>
              <a:t>TEXT</a:t>
            </a:r>
            <a:r>
              <a:rPr lang="en-US" dirty="0"/>
              <a:t>. The value is a text string, stored using the database encoding (UTF-8, UTF-16BE or UTF-16LE).</a:t>
            </a:r>
          </a:p>
          <a:p>
            <a:r>
              <a:rPr lang="en-US" b="1" dirty="0"/>
              <a:t>BLOB</a:t>
            </a:r>
            <a:r>
              <a:rPr lang="en-US" dirty="0"/>
              <a:t>. The value is a blob of data, stored exactly as it was input.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53594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Druge baze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err="1" smtClean="0"/>
              <a:t>PostgreSQL</a:t>
            </a:r>
            <a:r>
              <a:rPr lang="sl-SI" dirty="0" smtClean="0"/>
              <a:t>: </a:t>
            </a:r>
          </a:p>
          <a:p>
            <a:pPr lvl="1"/>
            <a:r>
              <a:rPr lang="sl-SI" dirty="0" smtClean="0">
                <a:hlinkClick r:id="rId2"/>
              </a:rPr>
              <a:t>http://www.postgresql.org/docs/8.1/static/datatype.html</a:t>
            </a:r>
            <a:endParaRPr lang="sl-SI" dirty="0" smtClean="0"/>
          </a:p>
          <a:p>
            <a:r>
              <a:rPr lang="sl-SI" dirty="0" err="1" smtClean="0"/>
              <a:t>SQLLIte</a:t>
            </a:r>
            <a:r>
              <a:rPr lang="sl-SI" dirty="0" smtClean="0"/>
              <a:t> (</a:t>
            </a:r>
            <a:r>
              <a:rPr lang="sl-SI" dirty="0" err="1" smtClean="0"/>
              <a:t>Python</a:t>
            </a:r>
            <a:r>
              <a:rPr lang="sl-SI" dirty="0" smtClean="0"/>
              <a:t>):</a:t>
            </a:r>
          </a:p>
          <a:p>
            <a:pPr lvl="1"/>
            <a:r>
              <a:rPr lang="sl-SI" dirty="0" smtClean="0">
                <a:hlinkClick r:id="rId3"/>
              </a:rPr>
              <a:t>http://www.sqlite.org/datatype3.html</a:t>
            </a:r>
            <a:r>
              <a:rPr lang="sl-SI" dirty="0" smtClean="0"/>
              <a:t> </a:t>
            </a:r>
          </a:p>
          <a:p>
            <a:r>
              <a:rPr lang="sl-SI" dirty="0" err="1" smtClean="0"/>
              <a:t>MySQL</a:t>
            </a:r>
            <a:r>
              <a:rPr lang="sl-SI" dirty="0" smtClean="0"/>
              <a:t>:</a:t>
            </a:r>
          </a:p>
          <a:p>
            <a:pPr lvl="1"/>
            <a:r>
              <a:rPr lang="sl-SI" dirty="0" smtClean="0">
                <a:hlinkClick r:id="rId4"/>
              </a:rPr>
              <a:t>http://dev.mysql.com/doc/refman/5.1/en/data-types.html</a:t>
            </a:r>
            <a:r>
              <a:rPr lang="sl-SI" dirty="0" smtClean="0"/>
              <a:t> </a:t>
            </a:r>
          </a:p>
          <a:p>
            <a:r>
              <a:rPr lang="sl-SI" dirty="0" smtClean="0"/>
              <a:t>Pogosto RDBMS omogoča tvorbo vzdevkov (ALIAS) za druga imena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48616D55D14F4AA13757E6A82672C0" ma:contentTypeVersion="9" ma:contentTypeDescription="Create a new document." ma:contentTypeScope="" ma:versionID="52b125942e0fbb2c077bcde49937d1d0">
  <xsd:schema xmlns:xsd="http://www.w3.org/2001/XMLSchema" xmlns:xs="http://www.w3.org/2001/XMLSchema" xmlns:p="http://schemas.microsoft.com/office/2006/metadata/properties" xmlns:ns3="b7f4e004-abe9-45a1-ae09-574555d5a044" targetNamespace="http://schemas.microsoft.com/office/2006/metadata/properties" ma:root="true" ma:fieldsID="646ef4eea5f49641dd621ff7cf009630" ns3:_="">
    <xsd:import namespace="b7f4e004-abe9-45a1-ae09-574555d5a0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4e004-abe9-45a1-ae09-574555d5a0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220F3AD-14A4-40F9-B910-4CCE6BD88F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f4e004-abe9-45a1-ae09-574555d5a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26BACD-04AF-40E6-826E-CDD91508B9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CE0177-85FC-4E4F-87B8-2C609873FB67}">
  <ds:schemaRefs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b7f4e004-abe9-45a1-ae09-574555d5a044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2652</TotalTime>
  <Words>654</Words>
  <Application>Microsoft Office PowerPoint</Application>
  <PresentationFormat>On-screen Show (4:3)</PresentationFormat>
  <Paragraphs>114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TIPI PODATKOV</vt:lpstr>
      <vt:lpstr>Načrt</vt:lpstr>
      <vt:lpstr>Tipi podatkov</vt:lpstr>
      <vt:lpstr>char in varchar</vt:lpstr>
      <vt:lpstr>Tipi</vt:lpstr>
      <vt:lpstr>Tipi nad.</vt:lpstr>
      <vt:lpstr>MS SQL</vt:lpstr>
      <vt:lpstr>SQLite 3</vt:lpstr>
      <vt:lpstr>Druge baze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Create table</dc:title>
  <dc:creator>Matija Lokar</dc:creator>
  <cp:lastModifiedBy>Matija Lokar</cp:lastModifiedBy>
  <cp:revision>267</cp:revision>
  <dcterms:created xsi:type="dcterms:W3CDTF">2011-03-01T13:58:24Z</dcterms:created>
  <dcterms:modified xsi:type="dcterms:W3CDTF">2021-11-09T10:14:08Z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0x010100CE48616D55D14F4AA13757E6A82672C0</vt:lpwstr>
  </property>
</Properties>
</file>