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62" r:id="rId3"/>
    <p:sldId id="260" r:id="rId4"/>
    <p:sldId id="261" r:id="rId5"/>
    <p:sldId id="265" r:id="rId6"/>
    <p:sldId id="264" r:id="rId7"/>
    <p:sldId id="257" r:id="rId8"/>
    <p:sldId id="287" r:id="rId9"/>
    <p:sldId id="289" r:id="rId10"/>
    <p:sldId id="288" r:id="rId11"/>
    <p:sldId id="268" r:id="rId12"/>
    <p:sldId id="269" r:id="rId13"/>
    <p:sldId id="290" r:id="rId14"/>
    <p:sldId id="291" r:id="rId15"/>
    <p:sldId id="270" r:id="rId16"/>
    <p:sldId id="258" r:id="rId17"/>
    <p:sldId id="271" r:id="rId18"/>
    <p:sldId id="273" r:id="rId19"/>
    <p:sldId id="292" r:id="rId20"/>
    <p:sldId id="272" r:id="rId21"/>
    <p:sldId id="274" r:id="rId22"/>
    <p:sldId id="277" r:id="rId23"/>
    <p:sldId id="278" r:id="rId24"/>
    <p:sldId id="259" r:id="rId25"/>
    <p:sldId id="286" r:id="rId26"/>
    <p:sldId id="279" r:id="rId27"/>
    <p:sldId id="293" r:id="rId28"/>
    <p:sldId id="294" r:id="rId29"/>
    <p:sldId id="295" r:id="rId30"/>
    <p:sldId id="296" r:id="rId31"/>
    <p:sldId id="297" r:id="rId32"/>
  </p:sldIdLst>
  <p:sldSz cx="9144000" cy="6858000" type="screen4x3"/>
  <p:notesSz cx="6858000" cy="9144000"/>
  <p:custDataLst>
    <p:tags r:id="rId34"/>
  </p:custDataLst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E8C53B-8182-4E5E-8D58-B7CCC8E1DBA8}" type="datetimeFigureOut">
              <a:rPr lang="sl-SI"/>
              <a:pPr>
                <a:defRPr/>
              </a:pPr>
              <a:t>3. 04. 2020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l-S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03C1FC-5FE5-4B29-8EF1-35CB1AC9C04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3350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393BB6-9B69-4E6F-A0F6-F73A585DFD65}" type="slidenum">
              <a:rPr lang="sl-SI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sl-SI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sl-SI" sz="140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9394" y="2094301"/>
            <a:ext cx="6323223" cy="1314508"/>
          </a:xfrm>
          <a:effectLst/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9393" y="3408809"/>
            <a:ext cx="6323223" cy="176010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>
                    <a:schemeClr val="tx1">
                      <a:lumMod val="50000"/>
                      <a:lumOff val="50000"/>
                      <a:alpha val="43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56D11-8E49-452A-A500-477CAED3491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772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05736" y="394017"/>
            <a:ext cx="5466419" cy="40914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07440-D0C6-4770-978D-02DAC3ECB00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331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734" y="1331929"/>
            <a:ext cx="8146461" cy="49656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05736" y="394017"/>
            <a:ext cx="5466419" cy="40914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1C15B-E4CB-4CB4-A324-7015A6A2A82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376780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42862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00702"/>
            <a:ext cx="5486400" cy="804862"/>
          </a:xfrm>
        </p:spPr>
        <p:txBody>
          <a:bodyPr/>
          <a:lstStyle>
            <a:lvl1pPr marL="0" indent="0" algn="ctr">
              <a:buNone/>
              <a:defRPr sz="1400" b="1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05736" y="394017"/>
            <a:ext cx="5466419" cy="40914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2CDCE-9753-445A-92B3-D5C012F4F73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194058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757" y="4406900"/>
            <a:ext cx="7012956" cy="1362075"/>
          </a:xfrm>
        </p:spPr>
        <p:txBody>
          <a:bodyPr anchor="t"/>
          <a:lstStyle>
            <a:lvl1pPr algn="l">
              <a:defRPr sz="4200" b="1" cap="all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757" y="2906713"/>
            <a:ext cx="701295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5FC54-687D-4711-B60E-CA440C611F1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328638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5736" y="1600200"/>
            <a:ext cx="389002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039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05736" y="394017"/>
            <a:ext cx="5466419" cy="40914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FA2DC-3513-4B6C-BC3B-5C1EAFC9544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66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05736" y="394017"/>
            <a:ext cx="5466419" cy="40914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59C53-CBAE-4D8D-8DB0-FCA04FCDF5D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850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05736" y="394017"/>
            <a:ext cx="5466419" cy="40914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925D4-17F9-4950-B51A-A1568A5CBB3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38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C7C8F-E426-4A88-8440-4FC56852C77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227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1260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00108"/>
            <a:ext cx="3008313" cy="51260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05736" y="394017"/>
            <a:ext cx="5466419" cy="40914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240713" y="720725"/>
            <a:ext cx="692150" cy="200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E1381-DB87-4D7B-9C33-5AE6261456D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737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-v7c-podstran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6413" y="393700"/>
            <a:ext cx="5465762" cy="409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331913"/>
            <a:ext cx="8145462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6413" y="6573838"/>
            <a:ext cx="2022475" cy="284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75550" y="6657975"/>
            <a:ext cx="1076325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D506339-798D-41DF-A076-30F0C3C14CF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7" r:id="rId4"/>
    <p:sldLayoutId id="2147483692" r:id="rId5"/>
    <p:sldLayoutId id="2147483693" r:id="rId6"/>
    <p:sldLayoutId id="2147483694" r:id="rId7"/>
    <p:sldLayoutId id="2147483695" r:id="rId8"/>
    <p:sldLayoutId id="2147483698" r:id="rId9"/>
    <p:sldLayoutId id="2147483696" r:id="rId1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3200" kern="12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8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0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0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f-tutorial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sl.wikipedia.org/wiki/Ikona" TargetMode="External"/><Relationship Id="rId3" Type="http://schemas.openxmlformats.org/officeDocument/2006/relationships/hyperlink" Target="http://sl.wikipedia.org/wiki/Ra%C4%8Dunalni%C5%A1ki_program" TargetMode="External"/><Relationship Id="rId7" Type="http://schemas.openxmlformats.org/officeDocument/2006/relationships/hyperlink" Target="http://sl.wikipedia.org/wiki/Vmesnik" TargetMode="External"/><Relationship Id="rId2" Type="http://schemas.openxmlformats.org/officeDocument/2006/relationships/hyperlink" Target="http://sl.wikipedia.org/wiki/Angle%C5%A1%C4%8Di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iki/Grafi%C4%8Dni_uporabni%C5%A1ki_vmesnik" TargetMode="External"/><Relationship Id="rId5" Type="http://schemas.openxmlformats.org/officeDocument/2006/relationships/hyperlink" Target="http://sl.wikipedia.org/wiki/Tipkovnica" TargetMode="External"/><Relationship Id="rId4" Type="http://schemas.openxmlformats.org/officeDocument/2006/relationships/hyperlink" Target="http://sl.wikipedia.org/wiki/Napaka" TargetMode="External"/><Relationship Id="rId9" Type="http://schemas.openxmlformats.org/officeDocument/2006/relationships/hyperlink" Target="http://sl.wikipedia.org/wiki/Ra%C4%8Dunalni%C5%A1ka_mi%C5%A1ka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l.wikipedia.org/w/index.php?title=Ikona_(ra%C4%8Dunalni%C5%A1tvo)&amp;action=edit&amp;redlink=1" TargetMode="External"/><Relationship Id="rId13" Type="http://schemas.openxmlformats.org/officeDocument/2006/relationships/hyperlink" Target="http://sl.wikipedia.org/wiki/Operacijski_sistem" TargetMode="External"/><Relationship Id="rId18" Type="http://schemas.openxmlformats.org/officeDocument/2006/relationships/hyperlink" Target="http://sl.wikipedia.org/w/index.php?title=Palo_Alto,_Kalifornija&amp;action=edit&amp;redlink=1" TargetMode="External"/><Relationship Id="rId3" Type="http://schemas.openxmlformats.org/officeDocument/2006/relationships/hyperlink" Target="http://sl.wikipedia.org/wiki/Tri%C4%8Drkovna_kratica" TargetMode="External"/><Relationship Id="rId21" Type="http://schemas.openxmlformats.org/officeDocument/2006/relationships/hyperlink" Target="http://sl.wikipedia.org/wiki/Tipkovnica" TargetMode="External"/><Relationship Id="rId7" Type="http://schemas.openxmlformats.org/officeDocument/2006/relationships/hyperlink" Target="http://sl.wikipedia.org/w/index.php?title=Element_uporabni%C5%A1kega_vmesnika&amp;action=edit&amp;redlink=1" TargetMode="External"/><Relationship Id="rId12" Type="http://schemas.openxmlformats.org/officeDocument/2006/relationships/hyperlink" Target="http://sl.wikipedia.org/w/index.php?title=Douglas_Engelbart&amp;action=edit&amp;redlink=1" TargetMode="External"/><Relationship Id="rId17" Type="http://schemas.openxmlformats.org/officeDocument/2006/relationships/hyperlink" Target="http://sl.wikipedia.org/w/index.php?title=Xerox_PARC&amp;action=edit&amp;redlink=1" TargetMode="External"/><Relationship Id="rId2" Type="http://schemas.openxmlformats.org/officeDocument/2006/relationships/hyperlink" Target="http://sl.wikipedia.org/wiki/Angle%C5%A1%C4%8Dina" TargetMode="External"/><Relationship Id="rId16" Type="http://schemas.openxmlformats.org/officeDocument/2006/relationships/hyperlink" Target="http://sl.wikipedia.org/wiki/Ra%C4%8Dunalni%C5%A1ka_mi%C5%A1ka" TargetMode="External"/><Relationship Id="rId20" Type="http://schemas.openxmlformats.org/officeDocument/2006/relationships/hyperlink" Target="http://sl.wikipedia.org/wiki/197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iki/Ra%C4%8Dunalnik" TargetMode="External"/><Relationship Id="rId11" Type="http://schemas.openxmlformats.org/officeDocument/2006/relationships/hyperlink" Target="http://sl.wikipedia.org/w/index.php?title=Menlo_Park,_Kalifornija&amp;action=edit&amp;redlink=1" TargetMode="External"/><Relationship Id="rId24" Type="http://schemas.openxmlformats.org/officeDocument/2006/relationships/hyperlink" Target="http://sl.wikipedia.org/w/index.php?title=WIMP_(ra%C4%8Dunalni%C5%A1tvo)&amp;action=edit&amp;redlink=1" TargetMode="External"/><Relationship Id="rId5" Type="http://schemas.openxmlformats.org/officeDocument/2006/relationships/hyperlink" Target="http://sl.wikipedia.org/w/index.php?title=Ra%C4%8Dunalni%C5%A1ka_interakcija&amp;action=edit&amp;redlink=1" TargetMode="External"/><Relationship Id="rId15" Type="http://schemas.openxmlformats.org/officeDocument/2006/relationships/hyperlink" Target="http://sl.wikipedia.org/w/index.php?title=Hiperpovezava&amp;action=edit&amp;redlink=1" TargetMode="External"/><Relationship Id="rId23" Type="http://schemas.openxmlformats.org/officeDocument/2006/relationships/hyperlink" Target="http://sl.wikipedia.org/wiki/Akronim" TargetMode="External"/><Relationship Id="rId10" Type="http://schemas.openxmlformats.org/officeDocument/2006/relationships/hyperlink" Target="http://sl.wikipedia.org/w/index.php?title=SRI_International&amp;action=edit&amp;redlink=1" TargetMode="External"/><Relationship Id="rId19" Type="http://schemas.openxmlformats.org/officeDocument/2006/relationships/hyperlink" Target="http://sl.wikipedia.org/w/index.php?title=Xerox_Alto&amp;action=edit&amp;redlink=1" TargetMode="External"/><Relationship Id="rId4" Type="http://schemas.openxmlformats.org/officeDocument/2006/relationships/hyperlink" Target="http://sl.wikipedia.org/wiki/Metoda" TargetMode="External"/><Relationship Id="rId9" Type="http://schemas.openxmlformats.org/officeDocument/2006/relationships/hyperlink" Target="http://sl.wikipedia.org/w/index.php?title=Okno_(ra%C4%8Dunalni%C5%A1tvo)&amp;action=edit&amp;redlink=1" TargetMode="External"/><Relationship Id="rId14" Type="http://schemas.openxmlformats.org/officeDocument/2006/relationships/hyperlink" Target="http://sl.wikipedia.org/w/index.php?title=NLS_(ra%C4%8Dunalni%C5%A1ki_sistem)&amp;action=edit&amp;redlink=1" TargetMode="External"/><Relationship Id="rId22" Type="http://schemas.openxmlformats.org/officeDocument/2006/relationships/hyperlink" Target="http://sl.wikipedia.org/wiki/Vhodna_naprav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800" smtClean="0">
                <a:solidFill>
                  <a:srgbClr val="FF0000"/>
                </a:solidFill>
              </a:rPr>
              <a:t>G</a:t>
            </a:r>
            <a:r>
              <a:rPr lang="sl-SI" smtClean="0"/>
              <a:t>rafični </a:t>
            </a:r>
            <a:r>
              <a:rPr lang="sl-SI" sz="4800" smtClean="0">
                <a:solidFill>
                  <a:srgbClr val="FF0000"/>
                </a:solidFill>
              </a:rPr>
              <a:t>U</a:t>
            </a:r>
            <a:r>
              <a:rPr lang="sl-SI" smtClean="0"/>
              <a:t>porabniški </a:t>
            </a:r>
            <a:r>
              <a:rPr lang="sl-SI" sz="4800" smtClean="0">
                <a:solidFill>
                  <a:srgbClr val="FF0000"/>
                </a:solidFill>
              </a:rPr>
              <a:t>V</a:t>
            </a:r>
            <a:r>
              <a:rPr lang="sl-SI" smtClean="0"/>
              <a:t>mesnik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in C#</a:t>
            </a:r>
            <a:endParaRPr lang="sl-SI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506413" y="1331913"/>
            <a:ext cx="8145462" cy="4965700"/>
          </a:xfrm>
        </p:spPr>
        <p:txBody>
          <a:bodyPr/>
          <a:lstStyle/>
          <a:p>
            <a:pPr eaLnBrk="1" hangingPunct="1"/>
            <a:r>
              <a:rPr lang="en-US" dirty="0" err="1" smtClean="0"/>
              <a:t>Začetna</a:t>
            </a:r>
            <a:r>
              <a:rPr lang="en-US" dirty="0" smtClean="0"/>
              <a:t> </a:t>
            </a:r>
            <a:r>
              <a:rPr lang="en-US" dirty="0" err="1" smtClean="0"/>
              <a:t>slika</a:t>
            </a:r>
            <a:r>
              <a:rPr lang="en-US" dirty="0" smtClean="0"/>
              <a:t> je </a:t>
            </a:r>
            <a:r>
              <a:rPr lang="en-US" dirty="0" err="1" smtClean="0"/>
              <a:t>drugačna</a:t>
            </a:r>
            <a:endParaRPr lang="en-US" dirty="0" smtClean="0"/>
          </a:p>
          <a:p>
            <a:pPr eaLnBrk="1" hangingPunct="1"/>
            <a:r>
              <a:rPr lang="sl-SI" dirty="0" smtClean="0"/>
              <a:t>Način Design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3" y="393700"/>
            <a:ext cx="5465762" cy="4095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mtClean="0"/>
              <a:t>Dogodkovno programiranje, GUV in C#</a:t>
            </a:r>
            <a:endParaRPr lang="sl-S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04" y="1124744"/>
            <a:ext cx="8428249" cy="502997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39752" y="2636912"/>
            <a:ext cx="172819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Grafični</a:t>
            </a:r>
            <a:r>
              <a:rPr lang="en-US" dirty="0" smtClean="0"/>
              <a:t> </a:t>
            </a:r>
            <a:r>
              <a:rPr lang="en-US" dirty="0" err="1" smtClean="0"/>
              <a:t>pogled</a:t>
            </a:r>
            <a:endParaRPr lang="sl-SI" dirty="0"/>
          </a:p>
        </p:txBody>
      </p:sp>
      <p:sp>
        <p:nvSpPr>
          <p:cNvPr id="7" name="Rounded Rectangle 6"/>
          <p:cNvSpPr/>
          <p:nvPr/>
        </p:nvSpPr>
        <p:spPr>
          <a:xfrm>
            <a:off x="6948400" y="5085184"/>
            <a:ext cx="172819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Lastnosti</a:t>
            </a:r>
            <a:r>
              <a:rPr lang="en-US" dirty="0" smtClean="0"/>
              <a:t> </a:t>
            </a:r>
            <a:r>
              <a:rPr lang="en-US" dirty="0" err="1" smtClean="0"/>
              <a:t>gradnika</a:t>
            </a:r>
            <a:endParaRPr lang="sl-SI" dirty="0"/>
          </a:p>
        </p:txBody>
      </p:sp>
      <p:sp>
        <p:nvSpPr>
          <p:cNvPr id="8" name="Rounded Rectangle 7"/>
          <p:cNvSpPr/>
          <p:nvPr/>
        </p:nvSpPr>
        <p:spPr>
          <a:xfrm>
            <a:off x="179512" y="2900246"/>
            <a:ext cx="172819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Orodjarna</a:t>
            </a:r>
            <a:r>
              <a:rPr lang="en-US" dirty="0" smtClean="0"/>
              <a:t> z </a:t>
            </a:r>
            <a:r>
              <a:rPr lang="en-US" dirty="0" err="1" smtClean="0"/>
              <a:t>gradniki</a:t>
            </a:r>
            <a:endParaRPr lang="sl-SI" dirty="0"/>
          </a:p>
        </p:txBody>
      </p:sp>
      <p:sp>
        <p:nvSpPr>
          <p:cNvPr id="9" name="Rounded Rectangle 8"/>
          <p:cNvSpPr/>
          <p:nvPr/>
        </p:nvSpPr>
        <p:spPr>
          <a:xfrm>
            <a:off x="6976932" y="3183959"/>
            <a:ext cx="172819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Več</a:t>
            </a:r>
            <a:r>
              <a:rPr lang="en-US" dirty="0" smtClean="0"/>
              <a:t> </a:t>
            </a:r>
            <a:r>
              <a:rPr lang="en-US" dirty="0" err="1" smtClean="0"/>
              <a:t>datotek</a:t>
            </a:r>
            <a:r>
              <a:rPr lang="en-US" dirty="0" smtClean="0"/>
              <a:t> (</a:t>
            </a:r>
            <a:r>
              <a:rPr lang="en-US" dirty="0" err="1" smtClean="0"/>
              <a:t>cs</a:t>
            </a:r>
            <a:r>
              <a:rPr lang="en-US" dirty="0" smtClean="0"/>
              <a:t>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626696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506413" y="1331913"/>
            <a:ext cx="8145462" cy="4965700"/>
          </a:xfrm>
        </p:spPr>
        <p:txBody>
          <a:bodyPr/>
          <a:lstStyle/>
          <a:p>
            <a:pPr eaLnBrk="1" hangingPunct="1"/>
            <a:r>
              <a:rPr lang="sl-SI" dirty="0" smtClean="0"/>
              <a:t>Desni klik</a:t>
            </a:r>
            <a:r>
              <a:rPr lang="en-US" dirty="0" smtClean="0"/>
              <a:t> (</a:t>
            </a:r>
            <a:r>
              <a:rPr lang="en-US" dirty="0" err="1" smtClean="0"/>
              <a:t>ali</a:t>
            </a:r>
            <a:r>
              <a:rPr lang="en-US" dirty="0" smtClean="0"/>
              <a:t> F7 </a:t>
            </a:r>
            <a:r>
              <a:rPr lang="en-US" dirty="0" err="1" smtClean="0"/>
              <a:t>oz</a:t>
            </a:r>
            <a:r>
              <a:rPr lang="en-US" dirty="0" smtClean="0"/>
              <a:t> Shift-F7)</a:t>
            </a:r>
            <a:endParaRPr lang="sl-SI" dirty="0" smtClean="0"/>
          </a:p>
          <a:p>
            <a:pPr lvl="1" eaLnBrk="1" hangingPunct="1"/>
            <a:r>
              <a:rPr lang="sl-SI" dirty="0" err="1" smtClean="0"/>
              <a:t>View</a:t>
            </a:r>
            <a:r>
              <a:rPr lang="sl-SI" dirty="0" smtClean="0"/>
              <a:t> </a:t>
            </a:r>
            <a:r>
              <a:rPr lang="sl-SI" dirty="0" err="1" smtClean="0"/>
              <a:t>Designer</a:t>
            </a:r>
            <a:endParaRPr lang="sl-SI" dirty="0" smtClean="0"/>
          </a:p>
          <a:p>
            <a:pPr lvl="1" eaLnBrk="1" hangingPunct="1"/>
            <a:r>
              <a:rPr lang="sl-SI" dirty="0" err="1" smtClean="0"/>
              <a:t>View</a:t>
            </a:r>
            <a:r>
              <a:rPr lang="sl-SI" dirty="0" smtClean="0"/>
              <a:t> </a:t>
            </a:r>
            <a:r>
              <a:rPr lang="sl-SI" dirty="0" err="1" smtClean="0"/>
              <a:t>Code</a:t>
            </a:r>
            <a:endParaRPr lang="sl-SI" dirty="0" smtClean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06412" y="393700"/>
            <a:ext cx="5865787" cy="409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/>
              <a:t>Preklopi</a:t>
            </a:r>
            <a:r>
              <a:rPr lang="en-US" dirty="0" smtClean="0"/>
              <a:t> med </a:t>
            </a:r>
            <a:r>
              <a:rPr lang="en-US" dirty="0" err="1" smtClean="0"/>
              <a:t>načrtovanjem</a:t>
            </a:r>
            <a:r>
              <a:rPr lang="en-US" dirty="0" smtClean="0"/>
              <a:t> (Designer) in </a:t>
            </a:r>
            <a:r>
              <a:rPr lang="en-US" dirty="0" err="1" smtClean="0"/>
              <a:t>kodiranjem</a:t>
            </a:r>
            <a:r>
              <a:rPr lang="en-US" dirty="0" smtClean="0"/>
              <a:t> (Code)</a:t>
            </a:r>
            <a:endParaRPr lang="sl-SI" dirty="0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t="16667" r="70238" b="52380"/>
          <a:stretch>
            <a:fillRect/>
          </a:stretch>
        </p:blipFill>
        <p:spPr bwMode="auto">
          <a:xfrm>
            <a:off x="928688" y="3714750"/>
            <a:ext cx="2884487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636912"/>
            <a:ext cx="3928545" cy="35324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13" y="1331913"/>
            <a:ext cx="8145462" cy="49657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Tri datoteke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 err="1" smtClean="0"/>
              <a:t>Form1.cs</a:t>
            </a:r>
            <a:endParaRPr lang="sl-SI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Dejansko bomo kodo pisali več ali manj tukaj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 err="1" smtClean="0"/>
              <a:t>Program.cs</a:t>
            </a:r>
            <a:endParaRPr lang="sl-SI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Vsebuje metodo </a:t>
            </a:r>
            <a:r>
              <a:rPr lang="sl-SI" dirty="0" err="1" smtClean="0"/>
              <a:t>main</a:t>
            </a:r>
            <a:r>
              <a:rPr lang="sl-SI" dirty="0" smtClean="0"/>
              <a:t>, ki "zažene zadevo"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 err="1" smtClean="0"/>
              <a:t>Form1.Designer.cs</a:t>
            </a:r>
            <a:endParaRPr lang="sl-SI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V </a:t>
            </a:r>
            <a:r>
              <a:rPr lang="sl-SI" dirty="0" err="1" smtClean="0"/>
              <a:t>Solution</a:t>
            </a:r>
            <a:r>
              <a:rPr lang="sl-SI" dirty="0" smtClean="0"/>
              <a:t> Explorer kliknemo na + pred </a:t>
            </a:r>
            <a:r>
              <a:rPr lang="sl-SI" dirty="0" err="1" smtClean="0"/>
              <a:t>Form1.cs</a:t>
            </a:r>
            <a:endParaRPr lang="sl-SI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Samo-generirana koda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 smtClean="0"/>
              <a:t>Nikoli ne popravljamo ročno, ker bo okolje samo lahko stvari "popravilo nazaj"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Vse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bomo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ustrezen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način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preimenovali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06413" y="393700"/>
            <a:ext cx="5465762" cy="409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mtClean="0"/>
              <a:t>Kje je program?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</a:t>
            </a:r>
            <a:r>
              <a:rPr lang="en-US" sz="2000" dirty="0" smtClean="0"/>
              <a:t>("</a:t>
            </a:r>
            <a:r>
              <a:rPr lang="en-US" sz="2000" dirty="0" err="1" smtClean="0"/>
              <a:t>končnega</a:t>
            </a:r>
            <a:r>
              <a:rPr lang="en-US" sz="2000" dirty="0" smtClean="0"/>
              <a:t>" </a:t>
            </a:r>
            <a:r>
              <a:rPr lang="en-US" sz="2000" dirty="0" err="1" smtClean="0"/>
              <a:t>izdelka</a:t>
            </a:r>
            <a:r>
              <a:rPr lang="en-US" sz="2000" dirty="0" smtClean="0"/>
              <a:t>)</a:t>
            </a:r>
            <a:endParaRPr lang="sl-S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Računalo</a:t>
            </a:r>
            <a:endParaRPr lang="sl-S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068388"/>
            <a:ext cx="53911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15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Ustvarimo</a:t>
            </a:r>
            <a:r>
              <a:rPr lang="en-US" dirty="0" smtClean="0"/>
              <a:t> </a:t>
            </a:r>
            <a:r>
              <a:rPr lang="en-US" dirty="0" err="1" smtClean="0"/>
              <a:t>najprej</a:t>
            </a:r>
            <a:r>
              <a:rPr lang="en-US" dirty="0" smtClean="0"/>
              <a:t> "</a:t>
            </a:r>
            <a:r>
              <a:rPr lang="en-US" dirty="0" err="1" smtClean="0"/>
              <a:t>videz</a:t>
            </a:r>
            <a:r>
              <a:rPr lang="en-US" dirty="0" smtClean="0"/>
              <a:t>"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8943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06413" y="1331913"/>
            <a:ext cx="8145462" cy="4965700"/>
          </a:xfrm>
        </p:spPr>
        <p:txBody>
          <a:bodyPr/>
          <a:lstStyle/>
          <a:p>
            <a:pPr eaLnBrk="1" hangingPunct="1"/>
            <a:r>
              <a:rPr lang="sl-SI" smtClean="0"/>
              <a:t>Dodajanje različnih komponent (control)</a:t>
            </a:r>
          </a:p>
          <a:p>
            <a:pPr eaLnBrk="1" hangingPunct="1"/>
            <a:r>
              <a:rPr lang="sl-SI" smtClean="0"/>
              <a:t>View Toolbox</a:t>
            </a:r>
          </a:p>
          <a:p>
            <a:pPr eaLnBrk="1" hangingPunct="1"/>
            <a:r>
              <a:rPr lang="sl-SI" smtClean="0"/>
              <a:t>Drag and Drop</a:t>
            </a:r>
          </a:p>
          <a:p>
            <a:pPr eaLnBrk="1" hangingPunct="1"/>
            <a:r>
              <a:rPr lang="sl-SI" smtClean="0"/>
              <a:t>Properties</a:t>
            </a:r>
          </a:p>
          <a:p>
            <a:pPr eaLnBrk="1" hangingPunct="1"/>
            <a:r>
              <a:rPr lang="sl-SI" smtClean="0"/>
              <a:t>Pogled v kodo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3" y="393700"/>
            <a:ext cx="5465762" cy="4095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/>
              <a:t>Načrtovanje uporabniškega vmesnika</a:t>
            </a:r>
            <a:endParaRPr lang="sl-SI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428875"/>
            <a:ext cx="4389437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50" y="1285875"/>
          <a:ext cx="8501063" cy="5508621"/>
        </p:xfrm>
        <a:graphic>
          <a:graphicData uri="http://schemas.openxmlformats.org/drawingml/2006/table">
            <a:tbl>
              <a:tblPr/>
              <a:tblGrid>
                <a:gridCol w="1357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422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Property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792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Anchor</a:t>
                      </a: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Specifies how the control behaves when its container is resized. See the next section for a detailed explanation of this property.</a:t>
                      </a: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422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BackColor</a:t>
                      </a: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 background color of a control.</a:t>
                      </a: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792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Bottom</a:t>
                      </a: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Specifies the distance from the top of the window to the bottom of the control. This is not the same as specifying the height of the control.</a:t>
                      </a: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792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Dock</a:t>
                      </a: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Docks a control to the edges of its container. See the next section for a more detailed explanation of this property.</a:t>
                      </a: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792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Enabled</a:t>
                      </a: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Setting Enabled to true usually means that the control can receive input from the user. Setting Enabled to false usually means that it cannot.</a:t>
                      </a: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422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ForeColor</a:t>
                      </a: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 foreground color of the control.</a:t>
                      </a: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422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Height</a:t>
                      </a: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 distance from the top to the bottom of the control.</a:t>
                      </a: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422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Left</a:t>
                      </a: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 left edge of the control relative to the left edge of its container.</a:t>
                      </a: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422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Name</a:t>
                      </a: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The name of the control. This name can be used to reference the control in code.</a:t>
                      </a: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422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Parent</a:t>
                      </a: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 parent of the control.</a:t>
                      </a: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422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Right</a:t>
                      </a: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 right edge of the control relative to the left edge of its container.</a:t>
                      </a: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2422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TabIndex</a:t>
                      </a: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 number the control has in the tab order of its container.</a:t>
                      </a: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2422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TabStop</a:t>
                      </a: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Specifies whether the control can be accessed by the Tab key.</a:t>
                      </a: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51545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Tag</a:t>
                      </a: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This value is usually not used by the control itself. It enables you to store information about the control on the control itself. When this property is assigned a value through the Windows Forms Designer, you can only assign a string to it.</a:t>
                      </a: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2422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Text</a:t>
                      </a: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Holds the text that is associated with this control.</a:t>
                      </a: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2422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Top</a:t>
                      </a: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 top edge of the control relative to the top of its container.</a:t>
                      </a: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2422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Visible</a:t>
                      </a: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Specifies whether the control is visible at runtime.</a:t>
                      </a: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2422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Width</a:t>
                      </a: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The width of the control.</a:t>
                      </a:r>
                    </a:p>
                  </a:txBody>
                  <a:tcPr marL="9052" marR="9052" marT="9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06413" y="393700"/>
            <a:ext cx="5465762" cy="409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mtClean="0"/>
              <a:t>Skupne lastnosti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13" y="1331913"/>
            <a:ext cx="8145462" cy="49657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err="1" smtClean="0"/>
              <a:t>Label</a:t>
            </a:r>
            <a:r>
              <a:rPr lang="sl-SI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 smtClean="0"/>
              <a:t>napis / oznaka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 smtClean="0"/>
              <a:t>Namen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pojasnjevanje drugih komponent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izpis obvestil, rezultatov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 smtClean="0"/>
              <a:t>Lastnosti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err="1" smtClean="0"/>
              <a:t>Text</a:t>
            </a:r>
            <a:r>
              <a:rPr lang="sl-SI" dirty="0" smtClean="0"/>
              <a:t> (kaj na oznaki piše)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err="1" smtClean="0"/>
              <a:t>TextBox</a:t>
            </a:r>
            <a:endParaRPr lang="sl-SI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 smtClean="0"/>
              <a:t>Vnosno polje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 smtClean="0"/>
              <a:t>Namen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Vnos podatkov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 smtClean="0"/>
              <a:t>Lastnosti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err="1" smtClean="0"/>
              <a:t>Text</a:t>
            </a:r>
            <a:r>
              <a:rPr lang="sl-SI" dirty="0" smtClean="0"/>
              <a:t> (vsebina vnosnega polja)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err="1" smtClean="0"/>
              <a:t>Lines</a:t>
            </a:r>
            <a:r>
              <a:rPr lang="sl-SI" dirty="0" smtClean="0"/>
              <a:t> (tabela vrstic)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sl-SI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sl-SI" dirty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06413" y="393700"/>
            <a:ext cx="5465762" cy="409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mtClean="0"/>
              <a:t>Najbolj tipične komponente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13" y="1331913"/>
            <a:ext cx="8145462" cy="49657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err="1" smtClean="0"/>
              <a:t>Button</a:t>
            </a:r>
            <a:endParaRPr lang="sl-SI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 smtClean="0"/>
              <a:t>Gumb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 smtClean="0"/>
              <a:t>Namen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Proženje dogodkov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 smtClean="0"/>
              <a:t>Lastnosti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err="1" smtClean="0"/>
              <a:t>Text</a:t>
            </a:r>
            <a:r>
              <a:rPr lang="sl-SI" dirty="0" smtClean="0"/>
              <a:t> (kaj na gumbu piše)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err="1" smtClean="0"/>
              <a:t>GroupBox</a:t>
            </a:r>
            <a:endParaRPr lang="sl-SI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 smtClean="0"/>
              <a:t>vsebnik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 smtClean="0"/>
              <a:t>Namen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Združuje druge gradnike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err="1" smtClean="0"/>
              <a:t>RadioButton</a:t>
            </a:r>
            <a:r>
              <a:rPr lang="sl-SI" dirty="0" smtClean="0"/>
              <a:t> 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sl-SI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sl-SI" dirty="0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06413" y="393700"/>
            <a:ext cx="5465762" cy="409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mtClean="0"/>
              <a:t>Najbolj tipične komponente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sl-S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Računalo</a:t>
            </a:r>
            <a:endParaRPr lang="sl-S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068388"/>
            <a:ext cx="53911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125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13" y="1331913"/>
            <a:ext cx="8145462" cy="49657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Najbolj </a:t>
            </a:r>
            <a:r>
              <a:rPr lang="sl-SI" dirty="0"/>
              <a:t>splošno: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v-SE" dirty="0"/>
              <a:t>Uporabniški vmesnik je vse, kar uporabnik vidi, sliši in česar se dotika pri delu </a:t>
            </a:r>
            <a:r>
              <a:rPr lang="sv-SE" dirty="0" smtClean="0"/>
              <a:t>z</a:t>
            </a:r>
            <a:r>
              <a:rPr lang="sl-SI" dirty="0" smtClean="0"/>
              <a:t> računalnikom</a:t>
            </a:r>
            <a:r>
              <a:rPr lang="sl-SI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Ožje</a:t>
            </a:r>
            <a:r>
              <a:rPr lang="sl-SI" dirty="0"/>
              <a:t>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/>
              <a:t>Programska oprema (ali del), ki omogoča dialog uporabnika z računalnikom.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/>
              <a:t>Komunikacija pri tem poteka v dve smeri. Prek vhodnega dela uporabnik </a:t>
            </a:r>
            <a:r>
              <a:rPr lang="sl-SI" dirty="0" smtClean="0"/>
              <a:t>sistem upravlja</a:t>
            </a:r>
            <a:r>
              <a:rPr lang="sl-SI" dirty="0"/>
              <a:t>, izhodni del pa uporabniku prikazuje rezultate dejanj in stanje sistema.</a:t>
            </a: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06413" y="393700"/>
            <a:ext cx="5465762" cy="409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mtClean="0"/>
              <a:t>Uporabniški vmesnik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506413" y="1331913"/>
            <a:ext cx="8145462" cy="4965700"/>
          </a:xfrm>
        </p:spPr>
        <p:txBody>
          <a:bodyPr/>
          <a:lstStyle/>
          <a:p>
            <a:pPr eaLnBrk="1" hangingPunct="1"/>
            <a:r>
              <a:rPr lang="sl-SI" smtClean="0"/>
              <a:t>Form1_Load</a:t>
            </a:r>
          </a:p>
          <a:p>
            <a:pPr lvl="1" eaLnBrk="1" hangingPunct="1"/>
            <a:r>
              <a:rPr lang="sl-SI" smtClean="0"/>
              <a:t>Dejansko sprogramiramo metodo, ki se zgodi ob dogodku Load</a:t>
            </a:r>
          </a:p>
          <a:p>
            <a:pPr lvl="1" eaLnBrk="1" hangingPunct="1"/>
            <a:r>
              <a:rPr lang="sl-SI" smtClean="0"/>
              <a:t>Ko se naloži ustrezna forma</a:t>
            </a:r>
          </a:p>
          <a:p>
            <a:pPr lvl="1" eaLnBrk="1" hangingPunct="1"/>
            <a:endParaRPr lang="sl-SI" smtClean="0"/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06413" y="393700"/>
            <a:ext cx="5465762" cy="409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mtClean="0"/>
              <a:t>Programsko spreminjanje lastnosti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0" t="12376" r="64285" b="55444"/>
          <a:stretch>
            <a:fillRect/>
          </a:stretch>
        </p:blipFill>
        <p:spPr bwMode="auto">
          <a:xfrm>
            <a:off x="142875" y="4000500"/>
            <a:ext cx="22145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2428875" y="4071938"/>
            <a:ext cx="6215063" cy="1016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sl-SI" sz="1200">
                <a:latin typeface="Courier New" pitchFamily="49" charset="0"/>
                <a:cs typeface="Courier New" pitchFamily="49" charset="0"/>
              </a:rPr>
              <a:t>private void Form1_Load(object sender, EventArgs e)</a:t>
            </a:r>
          </a:p>
          <a:p>
            <a:r>
              <a:rPr lang="sl-SI" sz="120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200">
                <a:latin typeface="Courier New" pitchFamily="49" charset="0"/>
                <a:cs typeface="Courier New" pitchFamily="49" charset="0"/>
              </a:rPr>
              <a:t>    textBox1.Lines = new string[]{"Blo","Blu"};</a:t>
            </a:r>
          </a:p>
          <a:p>
            <a:r>
              <a:rPr lang="sl-SI" sz="1200">
                <a:latin typeface="Courier New" pitchFamily="49" charset="0"/>
                <a:cs typeface="Courier New" pitchFamily="49" charset="0"/>
              </a:rPr>
              <a:t>    label1.Text = "Spremenil sem se!";</a:t>
            </a:r>
          </a:p>
          <a:p>
            <a:r>
              <a:rPr lang="sl-SI" sz="12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4714875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13" y="1331913"/>
            <a:ext cx="8145462" cy="49657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Kaj so dogodki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Podobno kot izjeme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 smtClean="0"/>
              <a:t>Nek objekt vrže (dvigne) dogodek (kot izjema s </a:t>
            </a:r>
            <a:r>
              <a:rPr lang="sl-SI" dirty="0" err="1" smtClean="0"/>
              <a:t>throw</a:t>
            </a:r>
            <a:r>
              <a:rPr lang="sl-SI" dirty="0" smtClean="0"/>
              <a:t>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 smtClean="0"/>
              <a:t>Lahko predpišemo, kaj se zgodi, ko pride do dogodka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Ne obstaja pa </a:t>
            </a:r>
            <a:r>
              <a:rPr lang="sl-SI" dirty="0" err="1" smtClean="0"/>
              <a:t>try</a:t>
            </a:r>
            <a:r>
              <a:rPr lang="sl-SI" dirty="0" smtClean="0"/>
              <a:t> … </a:t>
            </a:r>
            <a:r>
              <a:rPr lang="sl-SI" dirty="0" err="1" smtClean="0"/>
              <a:t>catch</a:t>
            </a:r>
            <a:endParaRPr lang="sl-SI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Prijava (</a:t>
            </a:r>
            <a:r>
              <a:rPr lang="sl-SI" dirty="0" err="1" smtClean="0"/>
              <a:t>subscription</a:t>
            </a:r>
            <a:r>
              <a:rPr lang="sl-SI" dirty="0" smtClean="0"/>
              <a:t>) na dogodek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 smtClean="0"/>
              <a:t>Sestava metode, ki se izvede, ko se dogodek zgodi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 err="1" smtClean="0"/>
              <a:t>Event</a:t>
            </a:r>
            <a:r>
              <a:rPr lang="sl-SI" dirty="0" smtClean="0"/>
              <a:t> </a:t>
            </a:r>
            <a:r>
              <a:rPr lang="sl-SI" dirty="0" err="1" smtClean="0"/>
              <a:t>handlers</a:t>
            </a:r>
            <a:endParaRPr lang="sl-SI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06413" y="393700"/>
            <a:ext cx="5465762" cy="409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mtClean="0"/>
              <a:t>Dogodkovno programiranje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6"/>
          <p:cNvSpPr>
            <a:spLocks noGrp="1"/>
          </p:cNvSpPr>
          <p:nvPr>
            <p:ph idx="1"/>
          </p:nvPr>
        </p:nvSpPr>
        <p:spPr>
          <a:xfrm>
            <a:off x="506413" y="1331913"/>
            <a:ext cx="8145462" cy="4965700"/>
          </a:xfrm>
        </p:spPr>
        <p:txBody>
          <a:bodyPr/>
          <a:lstStyle/>
          <a:p>
            <a:pPr eaLnBrk="1" hangingPunct="1"/>
            <a:r>
              <a:rPr lang="sl-SI" smtClean="0"/>
              <a:t>Radi bi se prijavili na dogodek Klik na gumb</a:t>
            </a:r>
          </a:p>
          <a:p>
            <a:pPr eaLnBrk="1" hangingPunct="1"/>
            <a:endParaRPr lang="sl-SI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3" y="393700"/>
            <a:ext cx="5465762" cy="409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mtClean="0"/>
              <a:t>Primer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9" t="11996" r="63284" b="51701"/>
          <a:stretch>
            <a:fillRect/>
          </a:stretch>
        </p:blipFill>
        <p:spPr bwMode="auto">
          <a:xfrm>
            <a:off x="714375" y="2500313"/>
            <a:ext cx="33401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64318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506413" y="1331913"/>
            <a:ext cx="8145462" cy="4965700"/>
          </a:xfrm>
        </p:spPr>
        <p:txBody>
          <a:bodyPr/>
          <a:lstStyle/>
          <a:p>
            <a:pPr eaLnBrk="1" hangingPunct="1"/>
            <a:r>
              <a:rPr lang="sl-SI" smtClean="0"/>
              <a:t>Na najbolj značilne za komponento</a:t>
            </a:r>
          </a:p>
          <a:p>
            <a:pPr lvl="1" eaLnBrk="1" hangingPunct="1"/>
            <a:r>
              <a:rPr lang="sl-SI" smtClean="0"/>
              <a:t>Dvojni klik</a:t>
            </a:r>
          </a:p>
          <a:p>
            <a:pPr lvl="1" eaLnBrk="1" hangingPunct="1"/>
            <a:endParaRPr lang="sl-SI" smtClean="0"/>
          </a:p>
          <a:p>
            <a:pPr lvl="1" eaLnBrk="1" hangingPunct="1"/>
            <a:endParaRPr lang="sl-SI" smtClean="0"/>
          </a:p>
          <a:p>
            <a:pPr lvl="1" eaLnBrk="1" hangingPunct="1"/>
            <a:endParaRPr lang="sl-SI" smtClean="0"/>
          </a:p>
          <a:p>
            <a:pPr lvl="1" eaLnBrk="1" hangingPunct="1"/>
            <a:r>
              <a:rPr lang="sl-SI" smtClean="0"/>
              <a:t>Klik na strelo v Properties</a:t>
            </a:r>
          </a:p>
          <a:p>
            <a:pPr lvl="1" eaLnBrk="1" hangingPunct="1"/>
            <a:endParaRPr lang="sl-SI" smtClean="0"/>
          </a:p>
          <a:p>
            <a:pPr lvl="1" eaLnBrk="1" hangingPunct="1"/>
            <a:endParaRPr lang="sl-SI" smtClean="0"/>
          </a:p>
          <a:p>
            <a:pPr lvl="1" eaLnBrk="1" hangingPunct="1"/>
            <a:endParaRPr lang="sl-SI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3" y="393700"/>
            <a:ext cx="5465762" cy="409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mtClean="0"/>
              <a:t>Prijava na dogodke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1116013" y="2492375"/>
            <a:ext cx="7858125" cy="1477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sl-SI">
              <a:latin typeface="Courier New" pitchFamily="49" charset="0"/>
              <a:cs typeface="Courier New" pitchFamily="49" charset="0"/>
            </a:endParaRPr>
          </a:p>
          <a:p>
            <a:r>
              <a:rPr lang="en-US">
                <a:latin typeface="Courier New" pitchFamily="49" charset="0"/>
                <a:cs typeface="Courier New" pitchFamily="49" charset="0"/>
              </a:rPr>
              <a:t>private void button1_Click(object sender, EventArgs e)</a:t>
            </a:r>
          </a:p>
          <a:p>
            <a:r>
              <a:rPr lang="sl-SI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l-SI">
                <a:latin typeface="Courier New" pitchFamily="49" charset="0"/>
                <a:cs typeface="Courier New" pitchFamily="49" charset="0"/>
              </a:rPr>
              <a:t>      label1.Text = "Au, boli....";</a:t>
            </a:r>
          </a:p>
          <a:p>
            <a:r>
              <a:rPr lang="sl-SI">
                <a:latin typeface="Courier New" pitchFamily="49" charset="0"/>
                <a:cs typeface="Courier New" pitchFamily="49" charset="0"/>
              </a:rPr>
              <a:t> }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9" t="53836"/>
          <a:stretch>
            <a:fillRect/>
          </a:stretch>
        </p:blipFill>
        <p:spPr bwMode="auto">
          <a:xfrm>
            <a:off x="6084888" y="4149725"/>
            <a:ext cx="243046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313" y="1428750"/>
          <a:ext cx="8715375" cy="5060953"/>
        </p:xfrm>
        <a:graphic>
          <a:graphicData uri="http://schemas.openxmlformats.org/drawingml/2006/table">
            <a:tbl>
              <a:tblPr/>
              <a:tblGrid>
                <a:gridCol w="983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1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724">
                <a:tc>
                  <a:txBody>
                    <a:bodyPr/>
                    <a:lstStyle/>
                    <a:p>
                      <a:pPr algn="l" fontAlgn="t"/>
                      <a:r>
                        <a:rPr lang="sl-SI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Event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43" marR="6843" marT="6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</a:p>
                  </a:txBody>
                  <a:tcPr marL="6843" marR="6843" marT="6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724">
                <a:tc>
                  <a:txBody>
                    <a:bodyPr/>
                    <a:lstStyle/>
                    <a:p>
                      <a:pPr algn="l" fontAlgn="t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Click</a:t>
                      </a:r>
                    </a:p>
                  </a:txBody>
                  <a:tcPr marL="6843" marR="6843" marT="6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Occurs when a control is clicked. In some cases, this event also occurs when a user presses the Enter key.</a:t>
                      </a:r>
                    </a:p>
                  </a:txBody>
                  <a:tcPr marL="6843" marR="6843" marT="6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604">
                <a:tc>
                  <a:txBody>
                    <a:bodyPr/>
                    <a:lstStyle/>
                    <a:p>
                      <a:pPr algn="l" fontAlgn="t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DoubleClick</a:t>
                      </a:r>
                    </a:p>
                  </a:txBody>
                  <a:tcPr marL="6843" marR="6843" marT="6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Occurs when a control is double-clicked. Handling the Click event on some controls, such as the Button control, means that the DoubleClick event can never be called.</a:t>
                      </a:r>
                    </a:p>
                  </a:txBody>
                  <a:tcPr marL="6843" marR="6843" marT="6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604">
                <a:tc>
                  <a:txBody>
                    <a:bodyPr/>
                    <a:lstStyle/>
                    <a:p>
                      <a:pPr algn="l" fontAlgn="t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DragDrop</a:t>
                      </a:r>
                    </a:p>
                  </a:txBody>
                  <a:tcPr marL="6843" marR="6843" marT="6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Occurs when a drag-and-drop operation is completed — in other words, when an object has been dragged over the control, and the user releases the mouse button.</a:t>
                      </a:r>
                    </a:p>
                  </a:txBody>
                  <a:tcPr marL="6843" marR="6843" marT="6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724">
                <a:tc>
                  <a:txBody>
                    <a:bodyPr/>
                    <a:lstStyle/>
                    <a:p>
                      <a:pPr algn="l" fontAlgn="t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DragEnter</a:t>
                      </a:r>
                    </a:p>
                  </a:txBody>
                  <a:tcPr marL="6843" marR="6843" marT="6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Occurs when an object being dragged enters the bounds of the control.</a:t>
                      </a:r>
                    </a:p>
                  </a:txBody>
                  <a:tcPr marL="6843" marR="6843" marT="6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724">
                <a:tc>
                  <a:txBody>
                    <a:bodyPr/>
                    <a:lstStyle/>
                    <a:p>
                      <a:pPr algn="l" fontAlgn="t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DragLeave</a:t>
                      </a:r>
                    </a:p>
                  </a:txBody>
                  <a:tcPr marL="6843" marR="6843" marT="6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Occurs when an object being dragged leaves the bounds of the control.</a:t>
                      </a:r>
                    </a:p>
                  </a:txBody>
                  <a:tcPr marL="6843" marR="6843" marT="6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724">
                <a:tc>
                  <a:txBody>
                    <a:bodyPr/>
                    <a:lstStyle/>
                    <a:p>
                      <a:pPr algn="l" fontAlgn="t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DragOver</a:t>
                      </a:r>
                    </a:p>
                  </a:txBody>
                  <a:tcPr marL="6843" marR="6843" marT="6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Occurs when an object has been dragged over the control.</a:t>
                      </a:r>
                    </a:p>
                  </a:txBody>
                  <a:tcPr marL="6843" marR="6843" marT="6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724">
                <a:tc>
                  <a:txBody>
                    <a:bodyPr/>
                    <a:lstStyle/>
                    <a:p>
                      <a:pPr algn="l" fontAlgn="t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KeyDown</a:t>
                      </a:r>
                    </a:p>
                  </a:txBody>
                  <a:tcPr marL="6843" marR="6843" marT="6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Occurs when a key is pressed while the control has focus. This event always occurs before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KeyPress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and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KeyUp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6843" marR="6843" marT="6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5485">
                <a:tc>
                  <a:txBody>
                    <a:bodyPr/>
                    <a:lstStyle/>
                    <a:p>
                      <a:pPr algn="l" fontAlgn="t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KeyPress</a:t>
                      </a:r>
                    </a:p>
                  </a:txBody>
                  <a:tcPr marL="6843" marR="6843" marT="6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Occurs when a key is pressed while a control has focus. This event always occurs after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KeyDown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and before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KeyUp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The difference between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KeyDown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and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KeyPress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is that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KeyDown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passes the keyboard code of the key that has been pressed, whereas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KeyPress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passes the corresponding char value for the key.</a:t>
                      </a:r>
                    </a:p>
                  </a:txBody>
                  <a:tcPr marL="6843" marR="6843" marT="6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724">
                <a:tc>
                  <a:txBody>
                    <a:bodyPr/>
                    <a:lstStyle/>
                    <a:p>
                      <a:pPr algn="l" fontAlgn="t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KeyUp</a:t>
                      </a:r>
                    </a:p>
                  </a:txBody>
                  <a:tcPr marL="6843" marR="6843" marT="6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Occurs when a key is released while a control has focus. This event always occurs after KeyDown and KeyPress.</a:t>
                      </a:r>
                    </a:p>
                  </a:txBody>
                  <a:tcPr marL="6843" marR="6843" marT="6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604">
                <a:tc>
                  <a:txBody>
                    <a:bodyPr/>
                    <a:lstStyle/>
                    <a:p>
                      <a:pPr algn="l" fontAlgn="t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GotFocus</a:t>
                      </a:r>
                    </a:p>
                  </a:txBody>
                  <a:tcPr marL="6843" marR="6843" marT="6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Occurs when a control receives focus. Do not use this event to perform validation of controls. Use Validating and Validated instead.</a:t>
                      </a:r>
                    </a:p>
                  </a:txBody>
                  <a:tcPr marL="6843" marR="6843" marT="6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2604">
                <a:tc>
                  <a:txBody>
                    <a:bodyPr/>
                    <a:lstStyle/>
                    <a:p>
                      <a:pPr algn="l" fontAlgn="t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LostFocus</a:t>
                      </a:r>
                    </a:p>
                  </a:txBody>
                  <a:tcPr marL="6843" marR="6843" marT="6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Occurs when a control loses focus. Do not use this event to perform validation of controls. Use Validating and Validated instead.</a:t>
                      </a:r>
                    </a:p>
                  </a:txBody>
                  <a:tcPr marL="6843" marR="6843" marT="6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2604">
                <a:tc>
                  <a:txBody>
                    <a:bodyPr/>
                    <a:lstStyle/>
                    <a:p>
                      <a:pPr algn="l" fontAlgn="t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MouseDown</a:t>
                      </a:r>
                    </a:p>
                  </a:txBody>
                  <a:tcPr marL="6843" marR="6843" marT="6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Occurs when the mouse pointer is over a control and a mouse button is pressed. This is not the same as a Click event because MouseDown occurs as soon as the button is pressed and </a:t>
                      </a:r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before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it is released.</a:t>
                      </a:r>
                    </a:p>
                  </a:txBody>
                  <a:tcPr marL="6843" marR="6843" marT="6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9724">
                <a:tc>
                  <a:txBody>
                    <a:bodyPr/>
                    <a:lstStyle/>
                    <a:p>
                      <a:pPr algn="l" fontAlgn="t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MouseMove</a:t>
                      </a:r>
                    </a:p>
                  </a:txBody>
                  <a:tcPr marL="6843" marR="6843" marT="6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Occurs continually as the mouse travels over the control.</a:t>
                      </a:r>
                    </a:p>
                  </a:txBody>
                  <a:tcPr marL="6843" marR="6843" marT="6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9724">
                <a:tc>
                  <a:txBody>
                    <a:bodyPr/>
                    <a:lstStyle/>
                    <a:p>
                      <a:pPr algn="l" fontAlgn="t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MouseUp</a:t>
                      </a:r>
                    </a:p>
                  </a:txBody>
                  <a:tcPr marL="6843" marR="6843" marT="6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Occurs when the mouse pointer is over a control and a mouse button is released.</a:t>
                      </a:r>
                    </a:p>
                  </a:txBody>
                  <a:tcPr marL="6843" marR="6843" marT="6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9724">
                <a:tc>
                  <a:txBody>
                    <a:bodyPr/>
                    <a:lstStyle/>
                    <a:p>
                      <a:pPr algn="l" fontAlgn="t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Paint</a:t>
                      </a:r>
                    </a:p>
                  </a:txBody>
                  <a:tcPr marL="6843" marR="6843" marT="6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Occurs when the control is drawn.</a:t>
                      </a:r>
                    </a:p>
                  </a:txBody>
                  <a:tcPr marL="6843" marR="6843" marT="6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2604">
                <a:tc>
                  <a:txBody>
                    <a:bodyPr/>
                    <a:lstStyle/>
                    <a:p>
                      <a:pPr algn="l" fontAlgn="t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Validated</a:t>
                      </a:r>
                    </a:p>
                  </a:txBody>
                  <a:tcPr marL="6843" marR="6843" marT="6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Fires when a control with the CausesValidation property set to true is about to receive focus. It fires after the Validating event finishes and indicates that validation is complete.</a:t>
                      </a:r>
                    </a:p>
                  </a:txBody>
                  <a:tcPr marL="6843" marR="6843" marT="6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72604">
                <a:tc>
                  <a:txBody>
                    <a:bodyPr/>
                    <a:lstStyle/>
                    <a:p>
                      <a:pPr algn="l" fontAlgn="t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Validating</a:t>
                      </a:r>
                    </a:p>
                  </a:txBody>
                  <a:tcPr marL="6843" marR="6843" marT="6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Fires when a control with the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CausesValidation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property set to true is about to receive focus. Note that the control to be validated is the control that is losing focus, not the one that is receiving it.</a:t>
                      </a:r>
                    </a:p>
                  </a:txBody>
                  <a:tcPr marL="6843" marR="6843" marT="6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06413" y="393700"/>
            <a:ext cx="5465762" cy="409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mtClean="0"/>
              <a:t>Dogodki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Dopolnimo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Da se nekaj zgodi, ko "vstopimo" področje gumba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34582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06413" y="393700"/>
            <a:ext cx="5465762" cy="409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/>
              <a:t>Dva dogodka nad gumbom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714375" y="1509713"/>
            <a:ext cx="7358063" cy="2800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sl-SI" sz="160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sz="1600" b="1">
                <a:latin typeface="Courier New" pitchFamily="49" charset="0"/>
                <a:cs typeface="Courier New" pitchFamily="49" charset="0"/>
              </a:rPr>
              <a:t>Form1.cs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 </a:t>
            </a:r>
            <a:endParaRPr lang="sl-SI" sz="1600">
              <a:latin typeface="Courier New" pitchFamily="49" charset="0"/>
              <a:cs typeface="Courier New" pitchFamily="49" charset="0"/>
            </a:endParaRPr>
          </a:p>
          <a:p>
            <a:endParaRPr lang="sl-SI" sz="1600">
              <a:latin typeface="Courier New" pitchFamily="49" charset="0"/>
              <a:cs typeface="Courier New" pitchFamily="49" charset="0"/>
            </a:endParaRPr>
          </a:p>
          <a:p>
            <a:r>
              <a:rPr lang="sl-SI" sz="16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private void button1_Click(object sender, EventArgs e)</a:t>
            </a:r>
          </a:p>
          <a:p>
            <a:r>
              <a:rPr lang="sl-SI" sz="160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l-SI" sz="1600">
                <a:latin typeface="Courier New" pitchFamily="49" charset="0"/>
                <a:cs typeface="Courier New" pitchFamily="49" charset="0"/>
              </a:rPr>
              <a:t>       label1.Text = "Au, boli....";</a:t>
            </a:r>
          </a:p>
          <a:p>
            <a:r>
              <a:rPr lang="sl-SI" sz="1600">
                <a:latin typeface="Courier New" pitchFamily="49" charset="0"/>
                <a:cs typeface="Courier New" pitchFamily="49" charset="0"/>
              </a:rPr>
              <a:t> }</a:t>
            </a:r>
          </a:p>
          <a:p>
            <a:endParaRPr lang="sl-SI" sz="1600">
              <a:latin typeface="Courier New" pitchFamily="49" charset="0"/>
              <a:cs typeface="Courier New" pitchFamily="49" charset="0"/>
            </a:endParaRPr>
          </a:p>
          <a:p>
            <a:r>
              <a:rPr lang="nb-NO" sz="1600">
                <a:latin typeface="Courier New" pitchFamily="49" charset="0"/>
                <a:cs typeface="Courier New" pitchFamily="49" charset="0"/>
              </a:rPr>
              <a:t> private void kajPa(object sender, EventArgs e)</a:t>
            </a:r>
          </a:p>
          <a:p>
            <a:r>
              <a:rPr lang="sl-SI" sz="160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it-IT" sz="1600">
                <a:latin typeface="Courier New" pitchFamily="49" charset="0"/>
                <a:cs typeface="Courier New" pitchFamily="49" charset="0"/>
              </a:rPr>
              <a:t>       label1.Text = "Da me ne boš slučajno ...";</a:t>
            </a:r>
          </a:p>
          <a:p>
            <a:r>
              <a:rPr lang="sl-SI" sz="1600">
                <a:latin typeface="Courier New" pitchFamily="49" charset="0"/>
                <a:cs typeface="Courier New" pitchFamily="49" charset="0"/>
              </a:rPr>
              <a:t> }</a:t>
            </a:r>
          </a:p>
        </p:txBody>
      </p:sp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468313" y="1052513"/>
            <a:ext cx="4679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/>
              <a:t>V MouseHover vpišemo kajPa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(</a:t>
            </a:r>
            <a:r>
              <a:rPr lang="en-US" dirty="0" err="1" smtClean="0"/>
              <a:t>kodiramo</a:t>
            </a:r>
            <a:r>
              <a:rPr lang="en-US" dirty="0" smtClean="0"/>
              <a:t>)</a:t>
            </a:r>
            <a:endParaRPr lang="sl-S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Računalo</a:t>
            </a:r>
            <a:endParaRPr lang="sl-S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068388"/>
            <a:ext cx="53911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363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WPF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9794670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</a:t>
            </a:r>
            <a:r>
              <a:rPr lang="en-US" dirty="0" smtClean="0"/>
              <a:t>indows </a:t>
            </a:r>
            <a:r>
              <a:rPr lang="en-US" b="1" dirty="0" smtClean="0"/>
              <a:t>P</a:t>
            </a:r>
            <a:r>
              <a:rPr lang="en-US" dirty="0" smtClean="0"/>
              <a:t>resentation </a:t>
            </a:r>
            <a:r>
              <a:rPr lang="en-US" b="1" dirty="0" err="1" smtClean="0"/>
              <a:t>F</a:t>
            </a:r>
            <a:r>
              <a:rPr lang="en-US" dirty="0" err="1" smtClean="0"/>
              <a:t>undation</a:t>
            </a:r>
            <a:endParaRPr lang="en-US" dirty="0" smtClean="0"/>
          </a:p>
          <a:p>
            <a:pPr lvl="1"/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opisovanja</a:t>
            </a:r>
            <a:r>
              <a:rPr lang="en-US" dirty="0" smtClean="0"/>
              <a:t> GUV</a:t>
            </a:r>
          </a:p>
          <a:p>
            <a:pPr lvl="1"/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://www.wpf-tutorial.com</a:t>
            </a:r>
            <a:r>
              <a:rPr lang="sl-SI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err="1" smtClean="0"/>
              <a:t>Kaj</a:t>
            </a:r>
            <a:r>
              <a:rPr lang="en-US" dirty="0" smtClean="0"/>
              <a:t> je XAML</a:t>
            </a:r>
          </a:p>
          <a:p>
            <a:pPr lvl="1"/>
            <a:r>
              <a:rPr lang="sl-SI" dirty="0" err="1"/>
              <a:t>eXtensible</a:t>
            </a:r>
            <a:r>
              <a:rPr lang="sl-SI" dirty="0"/>
              <a:t> </a:t>
            </a:r>
            <a:r>
              <a:rPr lang="sl-SI" dirty="0" err="1"/>
              <a:t>Application</a:t>
            </a:r>
            <a:r>
              <a:rPr lang="sl-SI" dirty="0"/>
              <a:t> </a:t>
            </a:r>
            <a:r>
              <a:rPr lang="sl-SI" dirty="0" err="1"/>
              <a:t>Markup</a:t>
            </a:r>
            <a:r>
              <a:rPr lang="sl-SI" dirty="0"/>
              <a:t> </a:t>
            </a:r>
            <a:r>
              <a:rPr lang="sl-SI" dirty="0" err="1" smtClean="0"/>
              <a:t>Language</a:t>
            </a:r>
            <a:endParaRPr lang="en-US" dirty="0" smtClean="0"/>
          </a:p>
          <a:p>
            <a:pPr lvl="1"/>
            <a:r>
              <a:rPr lang="en-US" dirty="0" smtClean="0"/>
              <a:t>XML</a:t>
            </a:r>
          </a:p>
          <a:p>
            <a:pPr lvl="1"/>
            <a:r>
              <a:rPr lang="en-US" dirty="0" smtClean="0"/>
              <a:t>HTML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err="1" smtClean="0"/>
              <a:t>Prednosti</a:t>
            </a:r>
            <a:r>
              <a:rPr lang="en-US" dirty="0" smtClean="0"/>
              <a:t> WPF</a:t>
            </a:r>
          </a:p>
          <a:p>
            <a:r>
              <a:rPr lang="en-US" dirty="0" err="1" smtClean="0"/>
              <a:t>Enostaven</a:t>
            </a:r>
            <a:r>
              <a:rPr lang="en-US" dirty="0" smtClean="0"/>
              <a:t> </a:t>
            </a:r>
            <a:r>
              <a:rPr lang="en-US" dirty="0" err="1" smtClean="0"/>
              <a:t>zgled</a:t>
            </a:r>
            <a:endParaRPr lang="sl-S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 </a:t>
            </a:r>
            <a:r>
              <a:rPr lang="en-US" dirty="0" err="1" smtClean="0"/>
              <a:t>kratko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7212331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13" y="1331913"/>
            <a:ext cx="8145462" cy="49657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dirty="0" smtClean="0"/>
              <a:t>Uporabniški vmesnik</a:t>
            </a:r>
            <a:r>
              <a:rPr lang="sl-SI" dirty="0" smtClean="0"/>
              <a:t> (</a:t>
            </a:r>
            <a:r>
              <a:rPr lang="sl-SI" dirty="0" smtClean="0">
                <a:hlinkClick r:id="rId2" tooltip="Angleščina"/>
              </a:rPr>
              <a:t>angleško</a:t>
            </a:r>
            <a:r>
              <a:rPr lang="sl-SI" dirty="0" smtClean="0"/>
              <a:t> </a:t>
            </a:r>
            <a:r>
              <a:rPr lang="sl-SI" i="1" dirty="0" err="1" smtClean="0"/>
              <a:t>user</a:t>
            </a:r>
            <a:r>
              <a:rPr lang="sl-SI" i="1" dirty="0" smtClean="0"/>
              <a:t> </a:t>
            </a:r>
            <a:r>
              <a:rPr lang="sl-SI" i="1" dirty="0" err="1" smtClean="0"/>
              <a:t>interface</a:t>
            </a:r>
            <a:r>
              <a:rPr lang="sl-SI" dirty="0" smtClean="0"/>
              <a:t>) je izraz, ki opisuje procedure in metode, s katerimi uporabnik upravlja </a:t>
            </a:r>
            <a:r>
              <a:rPr lang="sl-SI" dirty="0" smtClean="0">
                <a:hlinkClick r:id="rId3" tooltip="Računalniški program"/>
              </a:rPr>
              <a:t>računalniški program</a:t>
            </a:r>
            <a:r>
              <a:rPr lang="sl-SI" dirty="0" smtClean="0"/>
              <a:t>. To so lahko meniji, vnosni obrazci, sporočila o </a:t>
            </a:r>
            <a:r>
              <a:rPr lang="sl-SI" dirty="0" smtClean="0">
                <a:hlinkClick r:id="rId4" tooltip="Napaka"/>
              </a:rPr>
              <a:t>napakah</a:t>
            </a:r>
            <a:r>
              <a:rPr lang="sl-SI" dirty="0" smtClean="0"/>
              <a:t> in postopki preko </a:t>
            </a:r>
            <a:r>
              <a:rPr lang="sl-SI" dirty="0" smtClean="0">
                <a:hlinkClick r:id="rId5" tooltip="Tipkovnica"/>
              </a:rPr>
              <a:t>tipkovnice</a:t>
            </a:r>
            <a:r>
              <a:rPr lang="sl-SI" dirty="0" smtClean="0"/>
              <a:t>. </a:t>
            </a:r>
            <a:r>
              <a:rPr lang="sl-SI" dirty="0" smtClean="0">
                <a:hlinkClick r:id="rId6" tooltip="Grafični uporabniški vmesnik"/>
              </a:rPr>
              <a:t>Grafični uporabniški vmesnik</a:t>
            </a:r>
            <a:r>
              <a:rPr lang="sl-SI" dirty="0" smtClean="0"/>
              <a:t> je </a:t>
            </a:r>
            <a:r>
              <a:rPr lang="sl-SI" dirty="0" smtClean="0">
                <a:hlinkClick r:id="rId7" tooltip="Vmesnik"/>
              </a:rPr>
              <a:t>vmesnik</a:t>
            </a:r>
            <a:r>
              <a:rPr lang="sl-SI" dirty="0" smtClean="0"/>
              <a:t>, ki uporablja </a:t>
            </a:r>
            <a:r>
              <a:rPr lang="sl-SI" dirty="0" smtClean="0">
                <a:hlinkClick r:id="rId8" tooltip="Ikona"/>
              </a:rPr>
              <a:t>ikone</a:t>
            </a:r>
            <a:r>
              <a:rPr lang="sl-SI" dirty="0" smtClean="0"/>
              <a:t> (majhne sličice) in uporabniku omogoča izbiro menijskih ukazov z </a:t>
            </a:r>
            <a:r>
              <a:rPr lang="sl-SI" dirty="0" smtClean="0">
                <a:hlinkClick r:id="rId9" tooltip="Računalniška miška"/>
              </a:rPr>
              <a:t>miško</a:t>
            </a:r>
            <a:r>
              <a:rPr lang="sl-SI" dirty="0" smtClean="0"/>
              <a:t>. Za grafični uporabniški vmesnik se uporabljata dve kratici: GUI (</a:t>
            </a:r>
            <a:r>
              <a:rPr lang="sl-SI" i="1" dirty="0" err="1" smtClean="0"/>
              <a:t>graphical</a:t>
            </a:r>
            <a:r>
              <a:rPr lang="sl-SI" i="1" dirty="0" smtClean="0"/>
              <a:t> </a:t>
            </a:r>
            <a:r>
              <a:rPr lang="sl-SI" i="1" dirty="0" err="1" smtClean="0"/>
              <a:t>user</a:t>
            </a:r>
            <a:r>
              <a:rPr lang="sl-SI" i="1" dirty="0" smtClean="0"/>
              <a:t> </a:t>
            </a:r>
            <a:r>
              <a:rPr lang="sl-SI" i="1" dirty="0" err="1" smtClean="0"/>
              <a:t>interface</a:t>
            </a:r>
            <a:r>
              <a:rPr lang="sl-SI" dirty="0" smtClean="0"/>
              <a:t>) ali WIMP (ki je lahko kratica za Windows, </a:t>
            </a:r>
            <a:r>
              <a:rPr lang="sl-SI" dirty="0" err="1" smtClean="0"/>
              <a:t>Icons</a:t>
            </a:r>
            <a:r>
              <a:rPr lang="sl-SI" dirty="0" smtClean="0"/>
              <a:t>, </a:t>
            </a:r>
            <a:r>
              <a:rPr lang="sl-SI" dirty="0" err="1" smtClean="0"/>
              <a:t>Menus</a:t>
            </a:r>
            <a:r>
              <a:rPr lang="sl-SI" dirty="0" smtClean="0"/>
              <a:t>, </a:t>
            </a:r>
            <a:r>
              <a:rPr lang="sl-SI" dirty="0" err="1" smtClean="0"/>
              <a:t>Pointers</a:t>
            </a:r>
            <a:r>
              <a:rPr lang="sl-SI" dirty="0" smtClean="0"/>
              <a:t> ali pa za Windows, </a:t>
            </a:r>
            <a:r>
              <a:rPr lang="sl-SI" dirty="0" err="1" smtClean="0"/>
              <a:t>Icons</a:t>
            </a:r>
            <a:r>
              <a:rPr lang="sl-SI" dirty="0" smtClean="0"/>
              <a:t>, Mouse, </a:t>
            </a:r>
            <a:r>
              <a:rPr lang="sl-SI" dirty="0" err="1" smtClean="0"/>
              <a:t>Pull</a:t>
            </a:r>
            <a:r>
              <a:rPr lang="sl-SI" dirty="0" smtClean="0"/>
              <a:t>-</a:t>
            </a:r>
            <a:r>
              <a:rPr lang="sl-SI" dirty="0" err="1" smtClean="0"/>
              <a:t>down</a:t>
            </a:r>
            <a:r>
              <a:rPr lang="sl-SI" dirty="0" smtClean="0"/>
              <a:t> </a:t>
            </a:r>
            <a:r>
              <a:rPr lang="sl-SI" dirty="0" err="1" smtClean="0"/>
              <a:t>menus</a:t>
            </a:r>
            <a:r>
              <a:rPr lang="sl-SI" dirty="0" smtClean="0"/>
              <a:t>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06413" y="393700"/>
            <a:ext cx="5465762" cy="409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mtClean="0"/>
              <a:t>Z Wikipedije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413" y="1579728"/>
            <a:ext cx="8145462" cy="447007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5736" y="394017"/>
            <a:ext cx="6946584" cy="409142"/>
          </a:xfrm>
        </p:spPr>
        <p:txBody>
          <a:bodyPr/>
          <a:lstStyle/>
          <a:p>
            <a:r>
              <a:rPr lang="en-US" dirty="0" smtClean="0"/>
              <a:t>Visual Studio (WPF App (.NET Framework))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92398522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413" y="1422909"/>
            <a:ext cx="8145462" cy="478370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</a:t>
            </a:r>
            <a:r>
              <a:rPr lang="en-US" dirty="0" smtClean="0"/>
              <a:t>Blend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2810117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506413" y="1331913"/>
            <a:ext cx="8145462" cy="4965700"/>
          </a:xfrm>
        </p:spPr>
        <p:txBody>
          <a:bodyPr/>
          <a:lstStyle/>
          <a:p>
            <a:pPr eaLnBrk="1" hangingPunct="1"/>
            <a:r>
              <a:rPr lang="sl-SI" sz="1600" b="1" smtClean="0"/>
              <a:t>Grafični uporabniški vmesnik</a:t>
            </a:r>
            <a:r>
              <a:rPr lang="sl-SI" sz="1600" smtClean="0"/>
              <a:t> (</a:t>
            </a:r>
            <a:r>
              <a:rPr lang="sl-SI" sz="1600" smtClean="0">
                <a:hlinkClick r:id="rId2" tooltip="Angleščina"/>
              </a:rPr>
              <a:t>angleško</a:t>
            </a:r>
            <a:r>
              <a:rPr lang="sl-SI" sz="1600" smtClean="0"/>
              <a:t> </a:t>
            </a:r>
            <a:r>
              <a:rPr lang="sl-SI" sz="1600" i="1" smtClean="0"/>
              <a:t>graphical user interface</a:t>
            </a:r>
            <a:r>
              <a:rPr lang="sl-SI" sz="1600" smtClean="0"/>
              <a:t>, </a:t>
            </a:r>
            <a:r>
              <a:rPr lang="sl-SI" sz="1600" smtClean="0">
                <a:hlinkClick r:id="rId3" tooltip="Tričrkovna kratica"/>
              </a:rPr>
              <a:t>okrajšano</a:t>
            </a:r>
            <a:r>
              <a:rPr lang="sl-SI" sz="1600" smtClean="0"/>
              <a:t> </a:t>
            </a:r>
            <a:r>
              <a:rPr lang="sl-SI" sz="1600" b="1" smtClean="0"/>
              <a:t>GUI</a:t>
            </a:r>
            <a:r>
              <a:rPr lang="sl-SI" sz="1600" smtClean="0"/>
              <a:t>, včasih se v angleščini izgovori »gooey« [</a:t>
            </a:r>
            <a:r>
              <a:rPr lang="sl-SI" sz="1600" i="1" smtClean="0"/>
              <a:t>guej</a:t>
            </a:r>
            <a:r>
              <a:rPr lang="sl-SI" sz="1600" smtClean="0"/>
              <a:t>], oziroma slovensko kar [</a:t>
            </a:r>
            <a:r>
              <a:rPr lang="sl-SI" sz="1600" i="1" smtClean="0"/>
              <a:t>gui</a:t>
            </a:r>
            <a:r>
              <a:rPr lang="sl-SI" sz="1600" smtClean="0"/>
              <a:t>]) je </a:t>
            </a:r>
            <a:r>
              <a:rPr lang="sl-SI" sz="1600" smtClean="0">
                <a:hlinkClick r:id="rId4" tooltip="Metoda"/>
              </a:rPr>
              <a:t>postopek</a:t>
            </a:r>
            <a:r>
              <a:rPr lang="sl-SI" sz="1600" smtClean="0"/>
              <a:t> </a:t>
            </a:r>
            <a:r>
              <a:rPr lang="sl-SI" sz="1600" smtClean="0">
                <a:hlinkClick r:id="rId5" tooltip="Računalniška interakcija (članek še ni napisan)"/>
              </a:rPr>
              <a:t>vzajemnega delovanja</a:t>
            </a:r>
            <a:r>
              <a:rPr lang="sl-SI" sz="1600" smtClean="0"/>
              <a:t> z </a:t>
            </a:r>
            <a:r>
              <a:rPr lang="sl-SI" sz="1600" smtClean="0">
                <a:hlinkClick r:id="rId6" tooltip="Računalnik"/>
              </a:rPr>
              <a:t>računalnikom</a:t>
            </a:r>
            <a:r>
              <a:rPr lang="sl-SI" sz="1600" smtClean="0"/>
              <a:t> s pomočjo podob neposrednega upravljanja grafičnih slik in </a:t>
            </a:r>
            <a:r>
              <a:rPr lang="sl-SI" sz="1600" smtClean="0">
                <a:hlinkClick r:id="rId7" tooltip="Element uporabniškega vmesnika (članek še ni napisan)"/>
              </a:rPr>
              <a:t>elementov</a:t>
            </a:r>
            <a:r>
              <a:rPr lang="sl-SI" sz="1600" smtClean="0"/>
              <a:t> (</a:t>
            </a:r>
            <a:r>
              <a:rPr lang="sl-SI" sz="1600" i="1" smtClean="0"/>
              <a:t>widgets</a:t>
            </a:r>
            <a:r>
              <a:rPr lang="sl-SI" sz="1600" smtClean="0"/>
              <a:t>) z besedilom. Kot že sam opis kratice intuitivno pove, gre za vmesnik med uporabnikom in računalnikom oziroma programsko opremo.</a:t>
            </a:r>
          </a:p>
          <a:p>
            <a:pPr eaLnBrk="1" hangingPunct="1"/>
            <a:r>
              <a:rPr lang="sl-SI" sz="1600" smtClean="0"/>
              <a:t>Grafični uporabniški vmesniki prikazujejo elemente kot so </a:t>
            </a:r>
            <a:r>
              <a:rPr lang="sl-SI" sz="1600" smtClean="0">
                <a:hlinkClick r:id="rId8" tooltip="Ikona (računalništvo) (članek še ni napisan)"/>
              </a:rPr>
              <a:t>ikone</a:t>
            </a:r>
            <a:r>
              <a:rPr lang="sl-SI" sz="1600" smtClean="0"/>
              <a:t>, </a:t>
            </a:r>
            <a:r>
              <a:rPr lang="sl-SI" sz="1600" smtClean="0">
                <a:hlinkClick r:id="rId9" tooltip="Okno (računalništvo) (članek še ni napisan)"/>
              </a:rPr>
              <a:t>okna</a:t>
            </a:r>
            <a:r>
              <a:rPr lang="sl-SI" sz="1600" smtClean="0"/>
              <a:t> in drugi pripomočki (</a:t>
            </a:r>
            <a:r>
              <a:rPr lang="sl-SI" sz="1600" i="1" smtClean="0"/>
              <a:t>gadgets</a:t>
            </a:r>
            <a:r>
              <a:rPr lang="sl-SI" sz="1600" smtClean="0"/>
              <a:t>). Prednika grafičnih uporabniških vmesnikov so razvili raziskovalci </a:t>
            </a:r>
            <a:r>
              <a:rPr lang="sl-SI" sz="1600" smtClean="0">
                <a:hlinkClick r:id="rId10" tooltip="SRI International (članek še ni napisan)"/>
              </a:rPr>
              <a:t>Raziskovalnega inštituta Stanford</a:t>
            </a:r>
            <a:r>
              <a:rPr lang="sl-SI" sz="1600" smtClean="0"/>
              <a:t> v </a:t>
            </a:r>
            <a:r>
              <a:rPr lang="sl-SI" sz="1600" smtClean="0">
                <a:hlinkClick r:id="rId11" tooltip="Menlo Park, Kalifornija (članek še ni napisan)"/>
              </a:rPr>
              <a:t>Menlo Parku</a:t>
            </a:r>
            <a:r>
              <a:rPr lang="sl-SI" sz="1600" smtClean="0"/>
              <a:t> pod vodstvom izumitelja </a:t>
            </a:r>
            <a:r>
              <a:rPr lang="sl-SI" sz="1600" smtClean="0">
                <a:hlinkClick r:id="rId12" tooltip="Douglas Engelbart (članek še ni napisan)"/>
              </a:rPr>
              <a:t>Douglasa Carla Engelbarta</a:t>
            </a:r>
            <a:r>
              <a:rPr lang="sl-SI" sz="1600" smtClean="0"/>
              <a:t>. Ta vmesnik je v večuporabniškem </a:t>
            </a:r>
            <a:r>
              <a:rPr lang="sl-SI" sz="1600" smtClean="0">
                <a:hlinkClick r:id="rId13" tooltip="Operacijski sistem"/>
              </a:rPr>
              <a:t>operacijskem sistemu</a:t>
            </a:r>
            <a:r>
              <a:rPr lang="sl-SI" sz="1600" smtClean="0"/>
              <a:t> </a:t>
            </a:r>
            <a:r>
              <a:rPr lang="sl-SI" sz="1600" smtClean="0">
                <a:hlinkClick r:id="rId14" tooltip="NLS (računalniški sistem) (članek še ni napisan)"/>
              </a:rPr>
              <a:t>On-Line System</a:t>
            </a:r>
            <a:r>
              <a:rPr lang="sl-SI" sz="1600" smtClean="0"/>
              <a:t> uporabljal </a:t>
            </a:r>
            <a:r>
              <a:rPr lang="sl-SI" sz="1600" smtClean="0">
                <a:hlinkClick r:id="rId15" tooltip="Hiperpovezava (članek še ni napisan)"/>
              </a:rPr>
              <a:t>hiperpovezave</a:t>
            </a:r>
            <a:r>
              <a:rPr lang="sl-SI" sz="1600" smtClean="0"/>
              <a:t> v besedilu in delo z </a:t>
            </a:r>
            <a:r>
              <a:rPr lang="sl-SI" sz="1600" smtClean="0">
                <a:hlinkClick r:id="rId16" tooltip="Računalniška miška"/>
              </a:rPr>
              <a:t>miško</a:t>
            </a:r>
            <a:r>
              <a:rPr lang="sl-SI" sz="1600" smtClean="0"/>
              <a:t>. Zamisel hiperpovezav so z grafiko naprej razvili in razširili raziskovalci na raziskovalnem oddelku </a:t>
            </a:r>
            <a:r>
              <a:rPr lang="sl-SI" sz="1600" smtClean="0">
                <a:hlinkClick r:id="rId17" tooltip="Xerox PARC (članek še ni napisan)"/>
              </a:rPr>
              <a:t>Xerox PARC</a:t>
            </a:r>
            <a:r>
              <a:rPr lang="sl-SI" sz="1600" smtClean="0"/>
              <a:t> v </a:t>
            </a:r>
            <a:r>
              <a:rPr lang="sl-SI" sz="1600" smtClean="0">
                <a:hlinkClick r:id="rId18" tooltip="Palo Alto, Kalifornija (članek še ni napisan)"/>
              </a:rPr>
              <a:t>Palo Altu</a:t>
            </a:r>
            <a:r>
              <a:rPr lang="sl-SI" sz="1600" smtClean="0"/>
              <a:t>. Ta grafični uporabniški vmesnik je bil glavni vmesnik za računalnik </a:t>
            </a:r>
            <a:r>
              <a:rPr lang="sl-SI" sz="1600" smtClean="0">
                <a:hlinkClick r:id="rId19" tooltip="Xerox Alto (članek še ni napisan)"/>
              </a:rPr>
              <a:t>Xerox Alto</a:t>
            </a:r>
            <a:r>
              <a:rPr lang="sl-SI" sz="1600" smtClean="0"/>
              <a:t> iz leta </a:t>
            </a:r>
            <a:r>
              <a:rPr lang="sl-SI" sz="1600" smtClean="0">
                <a:hlinkClick r:id="rId20" tooltip="1973"/>
              </a:rPr>
              <a:t>1973</a:t>
            </a:r>
            <a:r>
              <a:rPr lang="sl-SI" sz="1600" smtClean="0"/>
              <a:t>. To je bil predhodnik vseh sodobnih splošno uporabnih grafičnih uporabniških vmesnikov. Zaradi tega še danes nekateri za ta razred vmesnika uporabljajo kratico PUI (</a:t>
            </a:r>
            <a:r>
              <a:rPr lang="sl-SI" sz="1600" b="1" smtClean="0"/>
              <a:t>P</a:t>
            </a:r>
            <a:r>
              <a:rPr lang="sl-SI" sz="1600" smtClean="0"/>
              <a:t>ARC </a:t>
            </a:r>
            <a:r>
              <a:rPr lang="sl-SI" sz="1600" b="1" smtClean="0"/>
              <a:t>U</a:t>
            </a:r>
            <a:r>
              <a:rPr lang="sl-SI" sz="1600" smtClean="0"/>
              <a:t>ser </a:t>
            </a:r>
            <a:r>
              <a:rPr lang="sl-SI" sz="1600" b="1" smtClean="0"/>
              <a:t>I</a:t>
            </a:r>
            <a:r>
              <a:rPr lang="sl-SI" sz="1600" smtClean="0"/>
              <a:t>nterface). Tedaj je PUI vseboval grafične elemente kot so okna, menuji, gumbi, potrditvena polja in ikone. V njem je bilo poleg </a:t>
            </a:r>
            <a:r>
              <a:rPr lang="sl-SI" sz="1600" smtClean="0">
                <a:hlinkClick r:id="rId21" tooltip="Tipkovnica"/>
              </a:rPr>
              <a:t>tipkovnice</a:t>
            </a:r>
            <a:r>
              <a:rPr lang="sl-SI" sz="1600" smtClean="0"/>
              <a:t> moč podajati ukaze s kakšno </a:t>
            </a:r>
            <a:r>
              <a:rPr lang="sl-SI" sz="1600" smtClean="0">
                <a:hlinkClick r:id="rId22" tooltip="Vhodna naprava"/>
              </a:rPr>
              <a:t>vhodno napravo</a:t>
            </a:r>
            <a:r>
              <a:rPr lang="sl-SI" sz="1600" smtClean="0"/>
              <a:t>, kot so miška, sledna krogla ali zaslon na dotik. Takšne lastnosti vmesnikov PUI poudarja angleški </a:t>
            </a:r>
            <a:r>
              <a:rPr lang="sl-SI" sz="1600" smtClean="0">
                <a:hlinkClick r:id="rId23" tooltip="Akronim"/>
              </a:rPr>
              <a:t>akronim</a:t>
            </a:r>
            <a:r>
              <a:rPr lang="sl-SI" sz="1600" smtClean="0"/>
              <a:t> </a:t>
            </a:r>
            <a:r>
              <a:rPr lang="sl-SI" sz="1600" smtClean="0">
                <a:hlinkClick r:id="rId24" tooltip="WIMP (računalništvo) (članek še ni napisan)"/>
              </a:rPr>
              <a:t>WIMP</a:t>
            </a:r>
            <a:r>
              <a:rPr lang="sl-SI" sz="1600" smtClean="0"/>
              <a:t>, ki je okrajšava za </a:t>
            </a:r>
            <a:r>
              <a:rPr lang="sl-SI" sz="1600" b="1" smtClean="0"/>
              <a:t>W</a:t>
            </a:r>
            <a:r>
              <a:rPr lang="sl-SI" sz="1600" smtClean="0"/>
              <a:t>indows, </a:t>
            </a:r>
            <a:r>
              <a:rPr lang="sl-SI" sz="1600" b="1" smtClean="0"/>
              <a:t>I</a:t>
            </a:r>
            <a:r>
              <a:rPr lang="sl-SI" sz="1600" smtClean="0"/>
              <a:t>cons, </a:t>
            </a:r>
            <a:r>
              <a:rPr lang="sl-SI" sz="1600" b="1" smtClean="0"/>
              <a:t>M</a:t>
            </a:r>
            <a:r>
              <a:rPr lang="sl-SI" sz="1600" smtClean="0"/>
              <a:t>enus in </a:t>
            </a:r>
            <a:r>
              <a:rPr lang="sl-SI" sz="1600" b="1" smtClean="0"/>
              <a:t>P</a:t>
            </a:r>
            <a:r>
              <a:rPr lang="sl-SI" sz="1600" smtClean="0"/>
              <a:t>oiting device.</a:t>
            </a: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06413" y="393700"/>
            <a:ext cx="5465762" cy="409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mtClean="0"/>
              <a:t>Grafični uporabniški vmesnik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13" y="1331913"/>
            <a:ext cx="8145462" cy="49657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Računalniški programerji običajno uporabljajo ustrezne API vmesnike (angl. </a:t>
            </a:r>
            <a:r>
              <a:rPr lang="sl-SI" i="1" dirty="0" err="1" smtClean="0"/>
              <a:t>Application</a:t>
            </a:r>
            <a:r>
              <a:rPr lang="sl-SI" i="1" dirty="0" smtClean="0"/>
              <a:t> </a:t>
            </a:r>
            <a:r>
              <a:rPr lang="sl-SI" i="1" dirty="0" err="1" smtClean="0"/>
              <a:t>Programming</a:t>
            </a:r>
            <a:r>
              <a:rPr lang="sl-SI" i="1" dirty="0" smtClean="0"/>
              <a:t> </a:t>
            </a:r>
            <a:r>
              <a:rPr lang="sl-SI" i="1" dirty="0" err="1" smtClean="0"/>
              <a:t>Interface</a:t>
            </a:r>
            <a:r>
              <a:rPr lang="sl-SI" dirty="0" smtClean="0"/>
              <a:t>) oziroma programske knjižnice (v visokonivojskih programskih jezikih), ki jim omogočajo enostavnejšo in hitrejšo implementacijo grafičnih uporabniških vmesnikov.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Razen grafičnega uporabniškega vmesnika štejemo v kategorijo uporabniških vmesnikov tudi TUI (angl. </a:t>
            </a:r>
            <a:r>
              <a:rPr lang="sl-SI" i="1" dirty="0" err="1" smtClean="0"/>
              <a:t>Text</a:t>
            </a:r>
            <a:r>
              <a:rPr lang="sl-SI" i="1" dirty="0" smtClean="0"/>
              <a:t> </a:t>
            </a:r>
            <a:r>
              <a:rPr lang="sl-SI" i="1" dirty="0" err="1" smtClean="0"/>
              <a:t>User</a:t>
            </a:r>
            <a:r>
              <a:rPr lang="sl-SI" i="1" dirty="0" smtClean="0"/>
              <a:t> </a:t>
            </a:r>
            <a:r>
              <a:rPr lang="sl-SI" i="1" dirty="0" err="1" smtClean="0"/>
              <a:t>Interface</a:t>
            </a:r>
            <a:r>
              <a:rPr lang="sl-SI" dirty="0" smtClean="0"/>
              <a:t>) in CLI (angl. </a:t>
            </a:r>
            <a:r>
              <a:rPr lang="sl-SI" i="1" dirty="0" err="1" smtClean="0"/>
              <a:t>Command</a:t>
            </a:r>
            <a:r>
              <a:rPr lang="sl-SI" i="1" dirty="0" smtClean="0"/>
              <a:t> Line </a:t>
            </a:r>
            <a:r>
              <a:rPr lang="sl-SI" i="1" dirty="0" err="1" smtClean="0"/>
              <a:t>Interface</a:t>
            </a:r>
            <a:r>
              <a:rPr lang="sl-SI" dirty="0" smtClean="0"/>
              <a:t>) vmesnika.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06413" y="393700"/>
            <a:ext cx="5465762" cy="409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mtClean="0"/>
              <a:t>API in GUV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506413" y="1331913"/>
            <a:ext cx="8145462" cy="49657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Programer med programiranjem ne predvidi, kako bo program tekel od začetka do konca, ampak o njegovem poteku neposredno odloča uporabnik programa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Pri dogodkovnem programiranju se določen program sproži, ko se izvrši ustrezen dogodek.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 smtClean="0"/>
              <a:t>Program je razdeljen na več manjših delov, od katerih vsak vsebuje navodila, potrebna za izvršitev določenega dogodka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Zagon programa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 smtClean="0"/>
              <a:t>Prikaz osnovnega vmesnika, ki vsebuje objekte, nad katerim se lahko izvede dogodek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Programi z GUV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 smtClean="0"/>
              <a:t>Tipični primer dogodkovnega programiranja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393700"/>
            <a:ext cx="5465762" cy="409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mtClean="0"/>
              <a:t>Dogodkovno programiranje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506413" y="1331913"/>
            <a:ext cx="8145462" cy="4965700"/>
          </a:xfrm>
        </p:spPr>
        <p:txBody>
          <a:bodyPr/>
          <a:lstStyle/>
          <a:p>
            <a:pPr eaLnBrk="1" hangingPunct="1"/>
            <a:r>
              <a:rPr lang="sl-SI" dirty="0" smtClean="0"/>
              <a:t>V </a:t>
            </a:r>
            <a:r>
              <a:rPr lang="en-US" dirty="0" smtClean="0"/>
              <a:t>Visual Studio </a:t>
            </a:r>
            <a:r>
              <a:rPr lang="sl-SI" dirty="0" smtClean="0"/>
              <a:t>izberemo Windows </a:t>
            </a:r>
            <a:r>
              <a:rPr lang="sl-SI" dirty="0" err="1" smtClean="0"/>
              <a:t>Forms</a:t>
            </a:r>
            <a:r>
              <a:rPr lang="sl-SI" dirty="0" smtClean="0"/>
              <a:t> App</a:t>
            </a:r>
            <a:r>
              <a:rPr lang="en-US" dirty="0" smtClean="0"/>
              <a:t> (</a:t>
            </a:r>
            <a:r>
              <a:rPr lang="en-US" dirty="0" err="1" smtClean="0"/>
              <a:t>.Net</a:t>
            </a:r>
            <a:r>
              <a:rPr lang="en-US" dirty="0" smtClean="0"/>
              <a:t> Framework)</a:t>
            </a:r>
          </a:p>
          <a:p>
            <a:pPr eaLnBrk="1" hangingPunct="1"/>
            <a:r>
              <a:rPr lang="sl-SI" dirty="0"/>
              <a:t>Windows </a:t>
            </a:r>
            <a:r>
              <a:rPr lang="sl-SI" dirty="0" err="1"/>
              <a:t>Forms</a:t>
            </a:r>
            <a:r>
              <a:rPr lang="sl-SI" dirty="0"/>
              <a:t> App</a:t>
            </a:r>
            <a:r>
              <a:rPr lang="en-US" dirty="0"/>
              <a:t> (</a:t>
            </a:r>
            <a:r>
              <a:rPr lang="en-US" dirty="0" err="1"/>
              <a:t>.Net</a:t>
            </a:r>
            <a:r>
              <a:rPr lang="en-US" dirty="0"/>
              <a:t> </a:t>
            </a:r>
            <a:r>
              <a:rPr lang="en-US" dirty="0" smtClean="0"/>
              <a:t>Core) </a:t>
            </a:r>
            <a:r>
              <a:rPr lang="en-US" dirty="0" err="1" smtClean="0">
                <a:solidFill>
                  <a:srgbClr val="FF0000"/>
                </a:solidFill>
              </a:rPr>
              <a:t>ni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ustrezna</a:t>
            </a:r>
            <a:endParaRPr lang="en-US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No je, </a:t>
            </a:r>
            <a:r>
              <a:rPr lang="en-US" dirty="0" err="1" smtClean="0">
                <a:solidFill>
                  <a:schemeClr val="tx1"/>
                </a:solidFill>
              </a:rPr>
              <a:t>ampak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način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dela</a:t>
            </a:r>
            <a:r>
              <a:rPr lang="en-US" dirty="0" smtClean="0">
                <a:solidFill>
                  <a:schemeClr val="tx1"/>
                </a:solidFill>
              </a:rPr>
              <a:t> je </a:t>
            </a:r>
            <a:r>
              <a:rPr lang="en-US" dirty="0" err="1" smtClean="0">
                <a:solidFill>
                  <a:schemeClr val="tx1"/>
                </a:solidFill>
              </a:rPr>
              <a:t>drugačen</a:t>
            </a:r>
            <a:endParaRPr lang="sl-SI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3" y="393700"/>
            <a:ext cx="5465762" cy="4095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mtClean="0"/>
              <a:t>Dogodkovno programiranje, GUV in C#</a:t>
            </a:r>
            <a:endParaRPr lang="sl-SI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Možno</a:t>
            </a:r>
            <a:r>
              <a:rPr lang="en-US" dirty="0" smtClean="0"/>
              <a:t> je, da </a:t>
            </a:r>
            <a:r>
              <a:rPr lang="en-US" dirty="0" err="1" smtClean="0"/>
              <a:t>bo</a:t>
            </a:r>
            <a:r>
              <a:rPr lang="en-US" dirty="0" smtClean="0"/>
              <a:t> </a:t>
            </a:r>
            <a:r>
              <a:rPr lang="en-US" dirty="0" err="1" smtClean="0"/>
              <a:t>potrebno</a:t>
            </a:r>
            <a:r>
              <a:rPr lang="en-US" dirty="0" smtClean="0"/>
              <a:t> </a:t>
            </a:r>
            <a:r>
              <a:rPr lang="en-US" dirty="0" err="1" smtClean="0"/>
              <a:t>namestiti</a:t>
            </a:r>
            <a:r>
              <a:rPr lang="en-US" dirty="0" smtClean="0"/>
              <a:t> </a:t>
            </a:r>
            <a:r>
              <a:rPr lang="en-US" dirty="0" err="1" smtClean="0"/>
              <a:t>dodatke</a:t>
            </a:r>
            <a:endParaRPr lang="en-US" dirty="0" smtClean="0"/>
          </a:p>
          <a:p>
            <a:r>
              <a:rPr lang="sl-SI" dirty="0"/>
              <a:t>Windows </a:t>
            </a:r>
            <a:r>
              <a:rPr lang="sl-SI" dirty="0" err="1"/>
              <a:t>Forms</a:t>
            </a:r>
            <a:r>
              <a:rPr lang="sl-SI" dirty="0"/>
              <a:t> App</a:t>
            </a:r>
            <a:r>
              <a:rPr lang="en-US" dirty="0"/>
              <a:t> (</a:t>
            </a:r>
            <a:r>
              <a:rPr lang="en-US" dirty="0" err="1"/>
              <a:t>.Net</a:t>
            </a:r>
            <a:r>
              <a:rPr lang="en-US" dirty="0"/>
              <a:t> Framework</a:t>
            </a:r>
            <a:r>
              <a:rPr lang="en-US" dirty="0" smtClean="0"/>
              <a:t>)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načeloma</a:t>
            </a:r>
            <a:r>
              <a:rPr lang="en-US" dirty="0" smtClean="0"/>
              <a:t> </a:t>
            </a:r>
            <a:r>
              <a:rPr lang="en-US" dirty="0" err="1" smtClean="0"/>
              <a:t>vedno</a:t>
            </a:r>
            <a:r>
              <a:rPr lang="en-US" dirty="0" smtClean="0"/>
              <a:t> </a:t>
            </a:r>
            <a:r>
              <a:rPr lang="en-US" dirty="0" err="1" smtClean="0"/>
              <a:t>nameščena</a:t>
            </a:r>
            <a:endParaRPr lang="en-US" dirty="0" smtClean="0"/>
          </a:p>
          <a:p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studio</a:t>
            </a: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140968"/>
            <a:ext cx="4971905" cy="269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334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980728"/>
            <a:ext cx="5641762" cy="447335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5736" y="394017"/>
            <a:ext cx="6226504" cy="409142"/>
          </a:xfrm>
        </p:spPr>
        <p:txBody>
          <a:bodyPr/>
          <a:lstStyle/>
          <a:p>
            <a:r>
              <a:rPr lang="en-US" dirty="0" err="1" smtClean="0"/>
              <a:t>Odkljukamo</a:t>
            </a:r>
            <a:r>
              <a:rPr lang="en-US" dirty="0" smtClean="0"/>
              <a:t> .NET </a:t>
            </a:r>
            <a:r>
              <a:rPr lang="en-US" dirty="0" err="1" smtClean="0"/>
              <a:t>deskop</a:t>
            </a:r>
            <a:r>
              <a:rPr lang="en-US" dirty="0" smtClean="0"/>
              <a:t> development</a:t>
            </a:r>
            <a:endParaRPr lang="sl-SI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51520" y="5301208"/>
            <a:ext cx="7441558" cy="1441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 smtClean="0"/>
              <a:t>Namestitev</a:t>
            </a:r>
            <a:r>
              <a:rPr lang="en-US" dirty="0" smtClean="0"/>
              <a:t> </a:t>
            </a:r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traja</a:t>
            </a:r>
            <a:r>
              <a:rPr lang="en-US" dirty="0" smtClean="0"/>
              <a:t> </a:t>
            </a:r>
            <a:r>
              <a:rPr lang="en-US" dirty="0" err="1" smtClean="0"/>
              <a:t>kar</a:t>
            </a:r>
            <a:r>
              <a:rPr lang="en-US" dirty="0" smtClean="0"/>
              <a:t> </a:t>
            </a:r>
            <a:r>
              <a:rPr lang="en-US" dirty="0" err="1" smtClean="0"/>
              <a:t>nekaj</a:t>
            </a:r>
            <a:r>
              <a:rPr lang="en-US" dirty="0" smtClean="0"/>
              <a:t> </a:t>
            </a:r>
            <a:r>
              <a:rPr lang="en-US" dirty="0" err="1" smtClean="0"/>
              <a:t>časa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(</a:t>
            </a:r>
            <a:r>
              <a:rPr lang="en-US" dirty="0" err="1" smtClean="0"/>
              <a:t>še</a:t>
            </a:r>
            <a:r>
              <a:rPr lang="en-US" dirty="0" smtClean="0"/>
              <a:t> </a:t>
            </a:r>
            <a:r>
              <a:rPr lang="en-US" dirty="0" err="1" smtClean="0"/>
              <a:t>posodobitve</a:t>
            </a:r>
            <a:r>
              <a:rPr lang="en-US" dirty="0" smtClean="0"/>
              <a:t> …)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79120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Grafični Uporabniški Vmesnik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Uporabniški vmesnik&amp;quot;&quot;/&gt;&lt;property id=&quot;20307&quot; value=&quot;262&quot;/&gt;&lt;/object&gt;&lt;object type=&quot;3&quot; unique_id=&quot;10005&quot;&gt;&lt;property id=&quot;20148&quot; value=&quot;5&quot;/&gt;&lt;property id=&quot;20300&quot; value=&quot;Slide 3 - &amp;quot;Z Wikipedije&amp;quot;&quot;/&gt;&lt;property id=&quot;20307&quot; value=&quot;260&quot;/&gt;&lt;/object&gt;&lt;object type=&quot;3&quot; unique_id=&quot;10006&quot;&gt;&lt;property id=&quot;20148&quot; value=&quot;5&quot;/&gt;&lt;property id=&quot;20300&quot; value=&quot;Slide 4 - &amp;quot;Grafični uporabniški vmesnik&amp;quot;&quot;/&gt;&lt;property id=&quot;20307&quot; value=&quot;261&quot;/&gt;&lt;/object&gt;&lt;object type=&quot;3&quot; unique_id=&quot;10007&quot;&gt;&lt;property id=&quot;20148&quot; value=&quot;5&quot;/&gt;&lt;property id=&quot;20300&quot; value=&quot;Slide 5 - &amp;quot;API in GUV&amp;quot;&quot;/&gt;&lt;property id=&quot;20307&quot; value=&quot;265&quot;/&gt;&lt;/object&gt;&lt;object type=&quot;3&quot; unique_id=&quot;10010&quot;&gt;&lt;property id=&quot;20148&quot; value=&quot;5&quot;/&gt;&lt;property id=&quot;20300&quot; value=&quot;Slide 6 - &amp;quot;Dogodkovno programiranje&amp;quot;&quot;/&gt;&lt;property id=&quot;20307&quot; value=&quot;264&quot;/&gt;&lt;/object&gt;&lt;object type=&quot;3&quot; unique_id=&quot;10011&quot;&gt;&lt;property id=&quot;20148&quot; value=&quot;5&quot;/&gt;&lt;property id=&quot;20300&quot; value=&quot;Slide 7 - &amp;quot;Dogodkovno programiranje, GUV in C#&amp;quot;&quot;/&gt;&lt;property id=&quot;20307&quot; value=&quot;257&quot;/&gt;&lt;/object&gt;&lt;object type=&quot;3&quot; unique_id=&quot;10012&quot;&gt;&lt;property id=&quot;20148&quot; value=&quot;5&quot;/&gt;&lt;property id=&quot;20300&quot; value=&quot;Slide 8 - &amp;quot;Preklopi&amp;quot;&quot;/&gt;&lt;property id=&quot;20307&quot; value=&quot;268&quot;/&gt;&lt;/object&gt;&lt;object type=&quot;3&quot; unique_id=&quot;10013&quot;&gt;&lt;property id=&quot;20148&quot; value=&quot;5&quot;/&gt;&lt;property id=&quot;20300&quot; value=&quot;Slide 9 - &amp;quot;Kje je program?&amp;quot;&quot;/&gt;&lt;property id=&quot;20307&quot; value=&quot;269&quot;/&gt;&lt;/object&gt;&lt;object type=&quot;3&quot; unique_id=&quot;10014&quot;&gt;&lt;property id=&quot;20148&quot; value=&quot;5&quot;/&gt;&lt;property id=&quot;20300&quot; value=&quot;Slide 10 - &amp;quot;Načrtovanje uporabniškega vmesnika&amp;quot;&quot;/&gt;&lt;property id=&quot;20307&quot; value=&quot;270&quot;/&gt;&lt;/object&gt;&lt;object type=&quot;3&quot; unique_id=&quot;10015&quot;&gt;&lt;property id=&quot;20148&quot; value=&quot;5&quot;/&gt;&lt;property id=&quot;20300&quot; value=&quot;Slide 11 - &amp;quot;Skupne lastnosti&amp;quot;&quot;/&gt;&lt;property id=&quot;20307&quot; value=&quot;258&quot;/&gt;&lt;/object&gt;&lt;object type=&quot;3&quot; unique_id=&quot;10016&quot;&gt;&lt;property id=&quot;20148&quot; value=&quot;5&quot;/&gt;&lt;property id=&quot;20300&quot; value=&quot;Slide 12 - &amp;quot;Najbolj tipične komponente&amp;quot;&quot;/&gt;&lt;property id=&quot;20307&quot; value=&quot;271&quot;/&gt;&lt;/object&gt;&lt;object type=&quot;3&quot; unique_id=&quot;10017&quot;&gt;&lt;property id=&quot;20148&quot; value=&quot;5&quot;/&gt;&lt;property id=&quot;20300&quot; value=&quot;Slide 13 - &amp;quot;Najbolj tipične komponente&amp;quot;&quot;/&gt;&lt;property id=&quot;20307&quot; value=&quot;273&quot;/&gt;&lt;/object&gt;&lt;object type=&quot;3&quot; unique_id=&quot;10018&quot;&gt;&lt;property id=&quot;20148&quot; value=&quot;5&quot;/&gt;&lt;property id=&quot;20300&quot; value=&quot;Slide 14 - &amp;quot;Programsko spreminjanje lastnosti&amp;quot;&quot;/&gt;&lt;property id=&quot;20307&quot; value=&quot;272&quot;/&gt;&lt;/object&gt;&lt;object type=&quot;3&quot; unique_id=&quot;10019&quot;&gt;&lt;property id=&quot;20148&quot; value=&quot;5&quot;/&gt;&lt;property id=&quot;20300&quot; value=&quot;Slide 15 - &amp;quot;Dogodkovno programiranje&amp;quot;&quot;/&gt;&lt;property id=&quot;20307&quot; value=&quot;274&quot;/&gt;&lt;/object&gt;&lt;object type=&quot;3&quot; unique_id=&quot;10020&quot;&gt;&lt;property id=&quot;20148&quot; value=&quot;5&quot;/&gt;&lt;property id=&quot;20300&quot; value=&quot;Slide 16 - &amp;quot;Primer&amp;quot;&quot;/&gt;&lt;property id=&quot;20307&quot; value=&quot;277&quot;/&gt;&lt;/object&gt;&lt;object type=&quot;3&quot; unique_id=&quot;10021&quot;&gt;&lt;property id=&quot;20148&quot; value=&quot;5&quot;/&gt;&lt;property id=&quot;20300&quot; value=&quot;Slide 17 - &amp;quot;Prijava na dogodke&amp;quot;&quot;/&gt;&lt;property id=&quot;20307&quot; value=&quot;278&quot;/&gt;&lt;/object&gt;&lt;object type=&quot;3&quot; unique_id=&quot;10022&quot;&gt;&lt;property id=&quot;20148&quot; value=&quot;5&quot;/&gt;&lt;property id=&quot;20300&quot; value=&quot;Slide 18 - &amp;quot;Dogodki&amp;quot;&quot;/&gt;&lt;property id=&quot;20307&quot; value=&quot;259&quot;/&gt;&lt;/object&gt;&lt;object type=&quot;3&quot; unique_id=&quot;10023&quot;&gt;&lt;property id=&quot;20148&quot; value=&quot;5&quot;/&gt;&lt;property id=&quot;20300&quot; value=&quot;Slide 20 - &amp;quot;Dva dogodka nad gumbom&amp;quot;&quot;/&gt;&lt;property id=&quot;20307&quot; value=&quot;279&quot;/&gt;&lt;/object&gt;&lt;object type=&quot;3&quot; unique_id=&quot;10442&quot;&gt;&lt;property id=&quot;20148&quot; value=&quot;5&quot;/&gt;&lt;property id=&quot;20300&quot; value=&quot;Slide 19 - &amp;quot;Dopolnimo&amp;quot;&quot;/&gt;&lt;property id=&quot;20307&quot; value=&quot;286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CS_NapakeInIzjeme</Template>
  <TotalTime>308</TotalTime>
  <Words>1859</Words>
  <Application>Microsoft Office PowerPoint</Application>
  <PresentationFormat>On-screen Show (4:3)</PresentationFormat>
  <Paragraphs>236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Courier New</vt:lpstr>
      <vt:lpstr>Custom Design</vt:lpstr>
      <vt:lpstr>Grafični Uporabniški Vmesnik</vt:lpstr>
      <vt:lpstr>Uporabniški vmesnik</vt:lpstr>
      <vt:lpstr>Z Wikipedije</vt:lpstr>
      <vt:lpstr>Grafični uporabniški vmesnik</vt:lpstr>
      <vt:lpstr>API in GUV</vt:lpstr>
      <vt:lpstr>Dogodkovno programiranje</vt:lpstr>
      <vt:lpstr>Dogodkovno programiranje, GUV in C#</vt:lpstr>
      <vt:lpstr>Visual studio</vt:lpstr>
      <vt:lpstr>Odkljukamo .NET deskop development</vt:lpstr>
      <vt:lpstr>Dogodkovno programiranje, GUV in C#</vt:lpstr>
      <vt:lpstr>Preklopi med načrtovanjem (Designer) in kodiranjem (Code)</vt:lpstr>
      <vt:lpstr>Kje je program?</vt:lpstr>
      <vt:lpstr>DEMO ("končnega" izdelka)</vt:lpstr>
      <vt:lpstr>Ustvarimo najprej "videz"</vt:lpstr>
      <vt:lpstr>Načrtovanje uporabniškega vmesnika</vt:lpstr>
      <vt:lpstr>Skupne lastnosti</vt:lpstr>
      <vt:lpstr>Najbolj tipične komponente</vt:lpstr>
      <vt:lpstr>Najbolj tipične komponente</vt:lpstr>
      <vt:lpstr>DEMO</vt:lpstr>
      <vt:lpstr>Programsko spreminjanje lastnosti</vt:lpstr>
      <vt:lpstr>Dogodkovno programiranje</vt:lpstr>
      <vt:lpstr>Primer</vt:lpstr>
      <vt:lpstr>Prijava na dogodke</vt:lpstr>
      <vt:lpstr>Dogodki</vt:lpstr>
      <vt:lpstr>Dopolnimo</vt:lpstr>
      <vt:lpstr>Dva dogodka nad gumbom</vt:lpstr>
      <vt:lpstr>DEMO (kodiramo)</vt:lpstr>
      <vt:lpstr>WPF</vt:lpstr>
      <vt:lpstr>Na kratko</vt:lpstr>
      <vt:lpstr>Visual Studio (WPF App (.NET Framework))</vt:lpstr>
      <vt:lpstr>Visual Blend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Matija Lokar</dc:creator>
  <cp:lastModifiedBy>Matija Lokar</cp:lastModifiedBy>
  <cp:revision>37</cp:revision>
  <dcterms:created xsi:type="dcterms:W3CDTF">2010-02-23T13:08:52Z</dcterms:created>
  <dcterms:modified xsi:type="dcterms:W3CDTF">2020-04-03T08:51:13Z</dcterms:modified>
</cp:coreProperties>
</file>