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4"/>
  </p:notesMasterIdLst>
  <p:handoutMasterIdLst>
    <p:handoutMasterId r:id="rId25"/>
  </p:handoutMasterIdLst>
  <p:sldIdLst>
    <p:sldId id="256" r:id="rId2"/>
    <p:sldId id="292" r:id="rId3"/>
    <p:sldId id="278" r:id="rId4"/>
    <p:sldId id="293" r:id="rId5"/>
    <p:sldId id="279" r:id="rId6"/>
    <p:sldId id="281" r:id="rId7"/>
    <p:sldId id="298" r:id="rId8"/>
    <p:sldId id="294" r:id="rId9"/>
    <p:sldId id="302" r:id="rId10"/>
    <p:sldId id="283" r:id="rId11"/>
    <p:sldId id="284" r:id="rId12"/>
    <p:sldId id="306" r:id="rId13"/>
    <p:sldId id="305" r:id="rId14"/>
    <p:sldId id="296" r:id="rId15"/>
    <p:sldId id="297" r:id="rId16"/>
    <p:sldId id="287" r:id="rId17"/>
    <p:sldId id="286" r:id="rId18"/>
    <p:sldId id="299" r:id="rId19"/>
    <p:sldId id="304" r:id="rId20"/>
    <p:sldId id="303" r:id="rId21"/>
    <p:sldId id="300" r:id="rId22"/>
    <p:sldId id="301" r:id="rId23"/>
  </p:sldIdLst>
  <p:sldSz cx="9144000" cy="6858000" type="screen4x3"/>
  <p:notesSz cx="7099300" cy="10234613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FBF"/>
    <a:srgbClr val="FF9966"/>
    <a:srgbClr val="21FF85"/>
    <a:srgbClr val="FF00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109" d="100"/>
          <a:sy n="109" d="100"/>
        </p:scale>
        <p:origin x="71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A163964-61D7-4B1F-8DC2-5E2CD9449DE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14320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2513"/>
            <a:ext cx="5203825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EAAA71D-15A5-44A0-8DA6-6AB9E50534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3041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F2925-D8BC-4900-B7A2-A0F909244C0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C0EFA-3CF7-4CCF-8A4F-B04DCAD07CFC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8BDEB-527A-466C-8448-88FE9EBCF8B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8AA10-5257-4B79-A1E8-125190F1BF06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2E50B-C58F-4FEC-8D63-1AF63A2B60C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152EB-3B2E-4837-A35C-D305AEC644C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000E2-FC13-4730-8F70-76ACDD192C9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A52BF-D7F1-432D-9DEA-1EF83F237202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F94A4-32AF-4B89-B056-E3903E19153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64812-92A5-4113-98EB-9C45FBEBC15A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5A99E-018C-41AC-83F7-B82492141395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289796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289797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897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2897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898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EFC96A-B61C-49AF-8DAD-FE37D3210BB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5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SQL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Group by / WHERE / HAVING</a:t>
            </a:r>
          </a:p>
          <a:p>
            <a:pPr eaLnBrk="1" hangingPunct="1"/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GROUP BY in WHERE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SELECT continent, COUNT(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 AS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kolikoDrzav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 eaLnBrk="1" hangingPunct="1"/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FROM world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lvl="1" eaLnBrk="1" hangingPunct="1"/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WHERE population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200000000 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 eaLnBrk="1" hangingPunct="1"/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GROUP BY continent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sl-SI" sz="2400" dirty="0" smtClean="0"/>
              <a:t>WHERE </a:t>
            </a:r>
            <a:r>
              <a:rPr lang="sl-SI" sz="2400" b="1" dirty="0" smtClean="0"/>
              <a:t>deluje pred </a:t>
            </a:r>
            <a:r>
              <a:rPr lang="sl-SI" sz="2400" dirty="0" smtClean="0"/>
              <a:t>združevanjem. </a:t>
            </a:r>
          </a:p>
          <a:p>
            <a:pPr eaLnBrk="1" hangingPunct="1"/>
            <a:r>
              <a:rPr lang="sl-SI" sz="2400" dirty="0" smtClean="0"/>
              <a:t>Zato smo najprej dobili tabelo s 4 vrsticami. </a:t>
            </a:r>
          </a:p>
          <a:p>
            <a:pPr eaLnBrk="1" hangingPunct="1"/>
            <a:r>
              <a:rPr lang="sl-SI" sz="2400" dirty="0" smtClean="0"/>
              <a:t>Te smo potem z GROUP BY razdelili v podtabele po regijah</a:t>
            </a:r>
          </a:p>
          <a:p>
            <a:pPr eaLnBrk="1" hangingPunct="1"/>
            <a:r>
              <a:rPr lang="sl-SI" sz="2400" dirty="0" smtClean="0"/>
              <a:t>COUNT pa je potem preštel število vrstic v posamezni podtabeli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GROUP BY in HAVING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Kaj pa tole:</a:t>
            </a:r>
          </a:p>
          <a:p>
            <a:pPr eaLnBrk="1" hangingPunct="1"/>
            <a:r>
              <a:rPr lang="sl-SI" dirty="0" smtClean="0"/>
              <a:t>Izpiši tiste kontinente, kjer živi vsaj </a:t>
            </a:r>
            <a:br>
              <a:rPr lang="sl-SI" dirty="0" smtClean="0"/>
            </a:br>
            <a:r>
              <a:rPr lang="sl-SI" dirty="0" smtClean="0"/>
              <a:t>pol milijarde prebivalcev </a:t>
            </a:r>
          </a:p>
          <a:p>
            <a:pPr eaLnBrk="1" hangingPunct="1"/>
            <a:endParaRPr lang="sl-SI" dirty="0" smtClean="0"/>
          </a:p>
          <a:p>
            <a:pPr eaLnBrk="1" hangingPunct="1"/>
            <a:endParaRPr lang="sl-SI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359506"/>
              </p:ext>
            </p:extLst>
          </p:nvPr>
        </p:nvGraphicFramePr>
        <p:xfrm>
          <a:off x="2267744" y="3068960"/>
          <a:ext cx="3096344" cy="1828800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9328">
                <a:tc>
                  <a:txBody>
                    <a:bodyPr/>
                    <a:lstStyle/>
                    <a:p>
                      <a:r>
                        <a:rPr lang="sl-SI" dirty="0" err="1"/>
                        <a:t>continent</a:t>
                      </a:r>
                      <a:endParaRPr lang="sl-SI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328">
                <a:tc>
                  <a:txBody>
                    <a:bodyPr/>
                    <a:lstStyle/>
                    <a:p>
                      <a:pPr fontAlgn="t"/>
                      <a:r>
                        <a:rPr lang="sl-SI">
                          <a:effectLst/>
                        </a:rPr>
                        <a:t>Africa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328">
                <a:tc>
                  <a:txBody>
                    <a:bodyPr/>
                    <a:lstStyle/>
                    <a:p>
                      <a:pPr fontAlgn="t"/>
                      <a:r>
                        <a:rPr lang="sl-SI">
                          <a:effectLst/>
                        </a:rPr>
                        <a:t>Asia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328">
                <a:tc>
                  <a:txBody>
                    <a:bodyPr/>
                    <a:lstStyle/>
                    <a:p>
                      <a:pPr fontAlgn="t"/>
                      <a:r>
                        <a:rPr lang="sl-SI" dirty="0" err="1">
                          <a:effectLst/>
                        </a:rPr>
                        <a:t>Europe</a:t>
                      </a:r>
                      <a:endParaRPr lang="sl-SI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328">
                <a:tc>
                  <a:txBody>
                    <a:bodyPr/>
                    <a:lstStyle/>
                    <a:p>
                      <a:pPr fontAlgn="t"/>
                      <a:r>
                        <a:rPr lang="sl-SI" dirty="0" err="1">
                          <a:effectLst/>
                        </a:rPr>
                        <a:t>North</a:t>
                      </a:r>
                      <a:r>
                        <a:rPr lang="sl-SI" dirty="0">
                          <a:effectLst/>
                        </a:rPr>
                        <a:t> </a:t>
                      </a:r>
                      <a:r>
                        <a:rPr lang="sl-SI" dirty="0" err="1">
                          <a:effectLst/>
                        </a:rPr>
                        <a:t>America</a:t>
                      </a:r>
                      <a:endParaRPr lang="sl-SI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940152" y="4897760"/>
            <a:ext cx="2088232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Znamo brez GROUP BY?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794"/>
            <a:ext cx="8001000" cy="1152525"/>
          </a:xfrm>
        </p:spPr>
        <p:txBody>
          <a:bodyPr/>
          <a:lstStyle/>
          <a:p>
            <a:r>
              <a:rPr lang="sl-SI" dirty="0" smtClean="0"/>
              <a:t>Izpišimo najprej </a:t>
            </a:r>
            <a:r>
              <a:rPr lang="sl-SI" dirty="0" err="1" smtClean="0"/>
              <a:t>št.prebivalcev</a:t>
            </a:r>
            <a:r>
              <a:rPr lang="sl-SI" dirty="0" smtClean="0"/>
              <a:t> na vsakem kontinentu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08104" y="2060848"/>
            <a:ext cx="2638425" cy="28003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3528" y="2999358"/>
            <a:ext cx="51125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SELECT continent, SUM(population) FROM world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GROUP BY continent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2206" y="2060848"/>
            <a:ext cx="2447925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872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Znamo brez GROUP BY?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2204864"/>
            <a:ext cx="8001000" cy="417688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/>
              <a:t>DISTINCT continent FROM world AS t1</a:t>
            </a:r>
          </a:p>
          <a:p>
            <a:pPr marL="0" indent="0">
              <a:buNone/>
            </a:pPr>
            <a:r>
              <a:rPr lang="en-US" dirty="0"/>
              <a:t>WHERE 500000000 &lt; </a:t>
            </a:r>
          </a:p>
          <a:p>
            <a:pPr marL="0" indent="0">
              <a:buNone/>
            </a:pPr>
            <a:r>
              <a:rPr lang="en-US" dirty="0"/>
              <a:t>   (SELECT SUM(population) FROM world AS t2</a:t>
            </a:r>
          </a:p>
          <a:p>
            <a:pPr marL="0" indent="0">
              <a:buNone/>
            </a:pPr>
            <a:r>
              <a:rPr lang="en-US" dirty="0"/>
              <a:t>    WHERE t1.continent = t2.continent)</a:t>
            </a:r>
          </a:p>
        </p:txBody>
      </p:sp>
      <p:sp>
        <p:nvSpPr>
          <p:cNvPr id="4" name="Rectangle 3"/>
          <p:cNvSpPr/>
          <p:nvPr/>
        </p:nvSpPr>
        <p:spPr>
          <a:xfrm>
            <a:off x="468313" y="1369929"/>
            <a:ext cx="82801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sl-SI" dirty="0"/>
              <a:t>Izpiši tiste kontinente, kjer živi vsaj </a:t>
            </a:r>
            <a:br>
              <a:rPr lang="sl-SI" dirty="0"/>
            </a:br>
            <a:r>
              <a:rPr lang="sl-SI" dirty="0"/>
              <a:t>pol milijarde prebivalcev </a:t>
            </a:r>
          </a:p>
        </p:txBody>
      </p:sp>
    </p:spTree>
    <p:extLst>
      <p:ext uri="{BB962C8B-B14F-4D97-AF65-F5344CB8AC3E}">
        <p14:creationId xmlns:p14="http://schemas.microsoft.com/office/powerpoint/2010/main" val="1301414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200" dirty="0" smtClean="0"/>
              <a:t>GROUP BY in pogoj z </a:t>
            </a:r>
            <a:r>
              <a:rPr lang="sl-SI" sz="3200" dirty="0" err="1" smtClean="0"/>
              <a:t>združ</a:t>
            </a:r>
            <a:r>
              <a:rPr lang="sl-SI" sz="3200" dirty="0" smtClean="0"/>
              <a:t>. funkcijo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Kako uporabiti rezultate združevalnih</a:t>
            </a:r>
            <a:br>
              <a:rPr lang="sl-SI" dirty="0" smtClean="0"/>
            </a:br>
            <a:r>
              <a:rPr lang="sl-SI" dirty="0" smtClean="0"/>
              <a:t>funkcij v pogojih </a:t>
            </a:r>
          </a:p>
          <a:p>
            <a:pPr eaLnBrk="1" hangingPunct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SELECT continent FROM world 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SUM(population) &gt;=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5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00000000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GROUP BY continent 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sl-SI" dirty="0" smtClean="0">
                <a:cs typeface="Courier New" pitchFamily="49" charset="0"/>
              </a:rPr>
              <a:t>Ne gre!</a:t>
            </a:r>
          </a:p>
          <a:p>
            <a:pPr eaLnBrk="1" hangingPunct="1"/>
            <a:r>
              <a:rPr lang="sl-SI" dirty="0" smtClean="0">
                <a:cs typeface="Courier New" pitchFamily="49" charset="0"/>
              </a:rPr>
              <a:t>Zakaj – WHERE deluje še pred GROUP BY!</a:t>
            </a:r>
          </a:p>
          <a:p>
            <a:pPr eaLnBrk="1" hangingPunct="1"/>
            <a:endParaRPr lang="sl-SI" dirty="0" smtClean="0">
              <a:cs typeface="Courier New" pitchFamily="49" charset="0"/>
            </a:endParaRPr>
          </a:p>
          <a:p>
            <a:pPr eaLnBrk="1" hangingPunct="1"/>
            <a:endParaRPr lang="sl-SI" dirty="0" smtClean="0">
              <a:cs typeface="Courier New" pitchFamily="49" charset="0"/>
            </a:endParaRPr>
          </a:p>
          <a:p>
            <a:pPr eaLnBrk="1" hangingPunct="1"/>
            <a:endParaRPr lang="sl-SI" dirty="0" smtClean="0"/>
          </a:p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70470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200" dirty="0"/>
              <a:t>GROUP BY in pogoj z </a:t>
            </a:r>
            <a:r>
              <a:rPr lang="sl-SI" sz="3200" dirty="0" err="1"/>
              <a:t>združ</a:t>
            </a:r>
            <a:r>
              <a:rPr lang="sl-SI" sz="3200" dirty="0"/>
              <a:t>. funkcijo</a:t>
            </a:r>
            <a:endParaRPr lang="sl-SI" sz="32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dirty="0" smtClean="0">
                <a:cs typeface="Courier New" pitchFamily="49" charset="0"/>
              </a:rPr>
              <a:t>To</a:t>
            </a:r>
          </a:p>
          <a:p>
            <a:pPr lvl="1" eaLnBrk="1" hangingPunct="1"/>
            <a:r>
              <a:rPr lang="en-US" dirty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continent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world 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GROUP BY continent 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1" eaLnBrk="1" hangingPunct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SUM(population) &gt;=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100000000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sl-SI" dirty="0" smtClean="0">
                <a:cs typeface="Courier New" pitchFamily="49" charset="0"/>
              </a:rPr>
              <a:t>pa </a:t>
            </a:r>
            <a:r>
              <a:rPr lang="sl-SI" dirty="0">
                <a:cs typeface="Courier New" pitchFamily="49" charset="0"/>
              </a:rPr>
              <a:t>je tudi sintaktično narobe</a:t>
            </a:r>
          </a:p>
          <a:p>
            <a:pPr eaLnBrk="1" hangingPunct="1"/>
            <a:endParaRPr lang="sl-SI" dirty="0">
              <a:cs typeface="Courier New" pitchFamily="49" charset="0"/>
            </a:endParaRPr>
          </a:p>
          <a:p>
            <a:pPr eaLnBrk="1" hangingPunct="1"/>
            <a:endParaRPr lang="sl-SI" dirty="0" smtClean="0"/>
          </a:p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112259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GROUP BY in HAVING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latin typeface="Courier New" pitchFamily="49" charset="0"/>
                <a:cs typeface="Courier New" pitchFamily="49" charset="0"/>
              </a:rPr>
              <a:t>SELECT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continent FROM world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GROUP BY continent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HAVING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SUM(population) &gt;=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00000000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sl-SI" sz="2400" dirty="0" smtClean="0">
                <a:cs typeface="Courier New" pitchFamily="49" charset="0"/>
              </a:rPr>
              <a:t>HAVING preverjamo po grupiranju </a:t>
            </a:r>
          </a:p>
          <a:p>
            <a:pPr eaLnBrk="1" hangingPunct="1"/>
            <a:r>
              <a:rPr lang="sl-SI" sz="2400" dirty="0" smtClean="0">
                <a:cs typeface="Courier New" pitchFamily="49" charset="0"/>
              </a:rPr>
              <a:t>Zato:</a:t>
            </a:r>
          </a:p>
          <a:p>
            <a:pPr lvl="1" eaLnBrk="1" hangingPunct="1"/>
            <a:r>
              <a:rPr lang="sl-SI" sz="2000" dirty="0" smtClean="0">
                <a:cs typeface="Courier New" pitchFamily="49" charset="0"/>
              </a:rPr>
              <a:t>Najprej smo tabelo razdelili na podtabele po celinah</a:t>
            </a:r>
          </a:p>
          <a:p>
            <a:pPr lvl="1" eaLnBrk="1" hangingPunct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SUM(population) </a:t>
            </a:r>
            <a:r>
              <a:rPr lang="sl-SI" sz="2000" dirty="0" smtClean="0">
                <a:cs typeface="Courier New" pitchFamily="49" charset="0"/>
              </a:rPr>
              <a:t>je potem seštela prebivalstvo v okviru posamezne celine in upoštevale so le "končne" vrstice tistih podtabel, ki so izpolnjevale pogoj</a:t>
            </a:r>
          </a:p>
          <a:p>
            <a:pPr lvl="1" eaLnBrk="1" hangingPunct="1"/>
            <a:r>
              <a:rPr lang="sl-SI" sz="2000" dirty="0" smtClean="0">
                <a:cs typeface="Courier New" pitchFamily="49" charset="0"/>
              </a:rPr>
              <a:t>Pogoj v HAVING torej preverja vrstice, ki jo dobimo za vsako posamezno skupino (podtabelo)</a:t>
            </a:r>
          </a:p>
          <a:p>
            <a:pPr eaLnBrk="1" hangingPunct="1"/>
            <a:endParaRPr lang="sl-SI" sz="2400" dirty="0" smtClean="0">
              <a:cs typeface="Courier New" pitchFamily="49" charset="0"/>
            </a:endParaRPr>
          </a:p>
          <a:p>
            <a:pPr eaLnBrk="1" hangingPunct="1"/>
            <a:endParaRPr lang="sl-S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Še en zgled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Tabela: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nobel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yr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subject, winner)</a:t>
            </a:r>
          </a:p>
          <a:p>
            <a:pPr eaLnBrk="1" hangingPunct="1"/>
            <a:r>
              <a:rPr lang="sl-SI" dirty="0" smtClean="0"/>
              <a:t>Izpiši tista leta po letu 1970, ko  je Nobelovo nagrado iz fizike (Physics) dobil le en posameznik </a:t>
            </a:r>
          </a:p>
          <a:p>
            <a:pPr eaLnBrk="1" hangingPunct="1"/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yr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FROM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nobel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WHERE subject = 'Physics'  AND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yr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&gt; 1970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GROUP BY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yr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HAVING COUNT(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yr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 = 1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en zgled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Kateri posamezniki so dobili Nobelovo nagrado na dveh ali več področjih?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SELECT winner FROM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nobel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GROUP BY winner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HAVING COUNT(subject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 &gt;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808" y="3912928"/>
            <a:ext cx="3453224" cy="1922078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 bwMode="auto">
          <a:xfrm>
            <a:off x="6372200" y="4077072"/>
            <a:ext cx="1080120" cy="72008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OK?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5868144" y="5114926"/>
            <a:ext cx="2232248" cy="1194394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Če ne drugega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– ICRC nagrada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na dveh področjih ?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58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Preverimo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cs typeface="Courier New" pitchFamily="49" charset="0"/>
              </a:rPr>
              <a:t>Kako bi dobili še ostale podatke zanje?</a:t>
            </a:r>
            <a:endParaRPr lang="sl-SI" dirty="0">
              <a:cs typeface="Courier New" pitchFamily="49" charset="0"/>
            </a:endParaRPr>
          </a:p>
          <a:p>
            <a:endParaRPr lang="sl-SI" dirty="0"/>
          </a:p>
        </p:txBody>
      </p:sp>
      <p:sp>
        <p:nvSpPr>
          <p:cNvPr id="4" name="TextBox 3"/>
          <p:cNvSpPr txBox="1"/>
          <p:nvPr/>
        </p:nvSpPr>
        <p:spPr>
          <a:xfrm>
            <a:off x="468313" y="2348880"/>
            <a:ext cx="55446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SELECT * 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nobel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WHERE winner in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(SELECT winner 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nobel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GROUP BY winner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HAVING COUNT(subject) &gt; 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896" y="4404125"/>
            <a:ext cx="3024336" cy="2124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88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2600"/>
              <a:t>Združevalne funkcije in skupine podatkov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341438"/>
            <a:ext cx="8856984" cy="50403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sz="2000" dirty="0"/>
              <a:t>Denimo, da nas zanima maksimalno število prebivalcev države </a:t>
            </a:r>
            <a:r>
              <a:rPr lang="sl-SI" sz="2000" dirty="0" smtClean="0"/>
              <a:t>na vsaki celini</a:t>
            </a:r>
          </a:p>
          <a:p>
            <a:pPr>
              <a:lnSpc>
                <a:spcPct val="80000"/>
              </a:lnSpc>
            </a:pPr>
            <a:r>
              <a:rPr lang="sl-SI" sz="2000" dirty="0" smtClean="0"/>
              <a:t>Rešitve:</a:t>
            </a:r>
          </a:p>
          <a:p>
            <a:pPr lvl="1">
              <a:lnSpc>
                <a:spcPct val="80000"/>
              </a:lnSpc>
            </a:pPr>
            <a:r>
              <a:rPr lang="sl-SI" sz="1800" dirty="0" smtClean="0"/>
              <a:t>S </a:t>
            </a:r>
            <a:r>
              <a:rPr lang="sl-SI" sz="1800" dirty="0"/>
              <a:t>pomočjo tipkanja:</a:t>
            </a:r>
          </a:p>
          <a:p>
            <a:pPr lvl="2">
              <a:lnSpc>
                <a:spcPct val="80000"/>
              </a:lnSpc>
            </a:pPr>
            <a:r>
              <a:rPr lang="sl-SI" sz="1700" dirty="0">
                <a:latin typeface="Courier New" pitchFamily="49" charset="0"/>
              </a:rPr>
              <a:t>SELECT MAX(</a:t>
            </a:r>
            <a:r>
              <a:rPr lang="sl-SI" sz="1700" dirty="0" err="1">
                <a:latin typeface="Courier New" pitchFamily="49" charset="0"/>
              </a:rPr>
              <a:t>population</a:t>
            </a:r>
            <a:r>
              <a:rPr lang="sl-SI" sz="1700" dirty="0">
                <a:latin typeface="Courier New" pitchFamily="49" charset="0"/>
              </a:rPr>
              <a:t>) FROM </a:t>
            </a:r>
            <a:r>
              <a:rPr lang="sl-SI" sz="1700" dirty="0" err="1" smtClean="0">
                <a:latin typeface="Courier New" pitchFamily="49" charset="0"/>
              </a:rPr>
              <a:t>world</a:t>
            </a:r>
            <a:r>
              <a:rPr lang="sl-SI" sz="1700" dirty="0" smtClean="0">
                <a:latin typeface="Courier New" pitchFamily="49" charset="0"/>
              </a:rPr>
              <a:t> </a:t>
            </a:r>
            <a:r>
              <a:rPr lang="sl-SI" sz="1700" dirty="0">
                <a:latin typeface="Courier New" pitchFamily="49" charset="0"/>
              </a:rPr>
              <a:t>WHERE </a:t>
            </a:r>
            <a:r>
              <a:rPr lang="sl-SI" sz="1700" dirty="0" err="1" smtClean="0">
                <a:latin typeface="Courier New" pitchFamily="49" charset="0"/>
              </a:rPr>
              <a:t>continent</a:t>
            </a:r>
            <a:r>
              <a:rPr lang="sl-SI" sz="1700" dirty="0" smtClean="0">
                <a:latin typeface="Courier New" pitchFamily="49" charset="0"/>
              </a:rPr>
              <a:t> </a:t>
            </a:r>
            <a:r>
              <a:rPr lang="sl-SI" sz="1700" dirty="0">
                <a:latin typeface="Courier New" pitchFamily="49" charset="0"/>
              </a:rPr>
              <a:t>= '</a:t>
            </a:r>
            <a:r>
              <a:rPr lang="sl-SI" sz="1700" dirty="0" err="1">
                <a:latin typeface="Courier New" pitchFamily="49" charset="0"/>
              </a:rPr>
              <a:t>Europe</a:t>
            </a:r>
            <a:r>
              <a:rPr lang="sl-SI" sz="1700" dirty="0">
                <a:latin typeface="Courier New" pitchFamily="49" charset="0"/>
              </a:rPr>
              <a:t>'</a:t>
            </a:r>
          </a:p>
          <a:p>
            <a:pPr lvl="2">
              <a:lnSpc>
                <a:spcPct val="80000"/>
              </a:lnSpc>
            </a:pPr>
            <a:r>
              <a:rPr lang="sl-SI" sz="1700" dirty="0">
                <a:latin typeface="Courier New" pitchFamily="49" charset="0"/>
              </a:rPr>
              <a:t>SELECT MAX(</a:t>
            </a:r>
            <a:r>
              <a:rPr lang="sl-SI" sz="1700" dirty="0" err="1">
                <a:latin typeface="Courier New" pitchFamily="49" charset="0"/>
              </a:rPr>
              <a:t>population</a:t>
            </a:r>
            <a:r>
              <a:rPr lang="sl-SI" sz="1700" dirty="0">
                <a:latin typeface="Courier New" pitchFamily="49" charset="0"/>
              </a:rPr>
              <a:t>) FROM </a:t>
            </a:r>
            <a:r>
              <a:rPr lang="sl-SI" sz="1700" dirty="0" err="1" smtClean="0">
                <a:latin typeface="Courier New" pitchFamily="49" charset="0"/>
              </a:rPr>
              <a:t>world</a:t>
            </a:r>
            <a:r>
              <a:rPr lang="sl-SI" sz="1700" dirty="0" smtClean="0">
                <a:latin typeface="Courier New" pitchFamily="49" charset="0"/>
              </a:rPr>
              <a:t> </a:t>
            </a:r>
            <a:r>
              <a:rPr lang="sl-SI" sz="1700" dirty="0">
                <a:latin typeface="Courier New" pitchFamily="49" charset="0"/>
              </a:rPr>
              <a:t>WHERE </a:t>
            </a:r>
            <a:r>
              <a:rPr lang="sl-SI" sz="1700" dirty="0" err="1" smtClean="0">
                <a:latin typeface="Courier New" pitchFamily="49" charset="0"/>
              </a:rPr>
              <a:t>continent</a:t>
            </a:r>
            <a:r>
              <a:rPr lang="sl-SI" sz="1700" dirty="0" smtClean="0">
                <a:latin typeface="Courier New" pitchFamily="49" charset="0"/>
              </a:rPr>
              <a:t> </a:t>
            </a:r>
            <a:r>
              <a:rPr lang="sl-SI" sz="1700" dirty="0">
                <a:latin typeface="Courier New" pitchFamily="49" charset="0"/>
              </a:rPr>
              <a:t>= '</a:t>
            </a:r>
            <a:r>
              <a:rPr lang="sl-SI" sz="1700" dirty="0" err="1">
                <a:latin typeface="Courier New" pitchFamily="49" charset="0"/>
              </a:rPr>
              <a:t>Africa</a:t>
            </a:r>
            <a:r>
              <a:rPr lang="sl-SI" sz="1700" dirty="0">
                <a:latin typeface="Courier New" pitchFamily="49" charset="0"/>
              </a:rPr>
              <a:t>'</a:t>
            </a:r>
          </a:p>
          <a:p>
            <a:pPr lvl="2">
              <a:lnSpc>
                <a:spcPct val="80000"/>
              </a:lnSpc>
            </a:pPr>
            <a:r>
              <a:rPr lang="sl-SI" sz="1700" dirty="0">
                <a:latin typeface="Courier New" pitchFamily="49" charset="0"/>
              </a:rPr>
              <a:t>...</a:t>
            </a:r>
          </a:p>
          <a:p>
            <a:pPr lvl="2">
              <a:lnSpc>
                <a:spcPct val="80000"/>
              </a:lnSpc>
            </a:pPr>
            <a:r>
              <a:rPr lang="sl-SI" sz="1700" dirty="0"/>
              <a:t>Moramo poznati vse </a:t>
            </a:r>
            <a:r>
              <a:rPr lang="sl-SI" sz="1700" dirty="0" smtClean="0"/>
              <a:t>celine!</a:t>
            </a:r>
            <a:endParaRPr lang="sl-SI" sz="1700" dirty="0"/>
          </a:p>
          <a:p>
            <a:pPr lvl="1">
              <a:lnSpc>
                <a:spcPct val="80000"/>
              </a:lnSpc>
            </a:pPr>
            <a:r>
              <a:rPr lang="sl-SI" sz="1600" dirty="0" smtClean="0"/>
              <a:t>Čaranje - </a:t>
            </a:r>
            <a:r>
              <a:rPr lang="sl-SI" sz="1600" dirty="0" err="1"/>
              <a:t>p</a:t>
            </a:r>
            <a:r>
              <a:rPr lang="sl-SI" sz="1600" dirty="0" err="1" smtClean="0"/>
              <a:t>odpoizvedbe</a:t>
            </a:r>
            <a:r>
              <a:rPr lang="sl-SI" sz="1600" dirty="0" smtClean="0"/>
              <a:t> s </a:t>
            </a:r>
            <a:r>
              <a:rPr lang="sl-SI" sz="1600" dirty="0"/>
              <a:t>kombiniranjem notranje in zunanje table</a:t>
            </a:r>
          </a:p>
          <a:p>
            <a:pPr lvl="3">
              <a:lnSpc>
                <a:spcPct val="8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continent,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population FROM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world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x</a:t>
            </a:r>
          </a:p>
          <a:p>
            <a:pPr lvl="3">
              <a:lnSpc>
                <a:spcPct val="8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WHERE population &gt;= ALL</a:t>
            </a:r>
          </a:p>
          <a:p>
            <a:pPr lvl="3">
              <a:lnSpc>
                <a:spcPct val="8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(SELECT population FROM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world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y</a:t>
            </a:r>
          </a:p>
          <a:p>
            <a:pPr lvl="3">
              <a:lnSpc>
                <a:spcPct val="8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WHERE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y.continent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x.continent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lvl="3">
              <a:lnSpc>
                <a:spcPct val="8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  AND population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699" grpId="0" uiExpand="1" build="p" bldLvl="5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Popravimo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Dejansko smo dobili tiste, ki so dobili Nobelovo nagrado več kot 1x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SELECT winner FROM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nobel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GROUP BY winner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HAVING COUNT(DISTINCT subject) &gt; 1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3933056"/>
            <a:ext cx="2371129" cy="16158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3928" y="3949116"/>
            <a:ext cx="3625919" cy="1924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16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Več ključev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Pri GROUP BY lahko uporabimo tudi več stolpcev (ključev)</a:t>
            </a:r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r>
              <a:rPr lang="sl-SI" dirty="0" smtClean="0"/>
              <a:t>GROUP BY Starost </a:t>
            </a:r>
            <a:r>
              <a:rPr lang="sl-SI" dirty="0" smtClean="0">
                <a:sym typeface="Wingdings" pitchFamily="2" charset="2"/>
              </a:rPr>
              <a:t> 4 skupine</a:t>
            </a:r>
          </a:p>
          <a:p>
            <a:r>
              <a:rPr lang="sl-SI" dirty="0" smtClean="0">
                <a:sym typeface="Wingdings" pitchFamily="2" charset="2"/>
              </a:rPr>
              <a:t>GROUP BY Kraj  3 skupine</a:t>
            </a:r>
          </a:p>
          <a:p>
            <a:r>
              <a:rPr lang="sl-SI" dirty="0" smtClean="0">
                <a:sym typeface="Wingdings" pitchFamily="2" charset="2"/>
              </a:rPr>
              <a:t>GROUP BY Starost, Kraj  6 skupin</a:t>
            </a:r>
            <a:endParaRPr lang="sl-SI" dirty="0" smtClean="0"/>
          </a:p>
          <a:p>
            <a:endParaRPr lang="sl-SI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246955"/>
              </p:ext>
            </p:extLst>
          </p:nvPr>
        </p:nvGraphicFramePr>
        <p:xfrm>
          <a:off x="2123728" y="2276872"/>
          <a:ext cx="3239999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55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7023"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Ime</a:t>
                      </a:r>
                      <a:r>
                        <a:rPr lang="sl-SI" sz="1400" baseline="0" dirty="0" smtClean="0"/>
                        <a:t> </a:t>
                      </a:r>
                      <a:endParaRPr lang="sl-SI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Starost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Kraj</a:t>
                      </a:r>
                      <a:endParaRPr lang="sl-S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023"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Janez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18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Kranj</a:t>
                      </a:r>
                      <a:endParaRPr lang="sl-S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023"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Metka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18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Kranj</a:t>
                      </a:r>
                      <a:endParaRPr lang="sl-S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023"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Peter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20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Kranj</a:t>
                      </a:r>
                      <a:endParaRPr lang="sl-S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7023"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Pavel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21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Ljubljana</a:t>
                      </a:r>
                      <a:endParaRPr lang="sl-S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023"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Ivana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18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Ljubljana</a:t>
                      </a:r>
                      <a:endParaRPr lang="sl-S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023"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Silva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19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Ljubljana</a:t>
                      </a:r>
                      <a:endParaRPr lang="sl-S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7023"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Srečo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20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Celje</a:t>
                      </a:r>
                      <a:endParaRPr lang="sl-S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16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9900" lvl="1" indent="-469900">
              <a:buFont typeface="Wingdings" pitchFamily="2" charset="2"/>
              <a:buChar char="o"/>
            </a:pPr>
            <a:r>
              <a:rPr lang="sl-SI" sz="2000" dirty="0" smtClean="0"/>
              <a:t>Prikaži tista leta in področja, kjer so bile v istem letu podeljene 3 nagrade ali več. Upoštevaj le leta po letu 2000.</a:t>
            </a:r>
          </a:p>
          <a:p>
            <a:r>
              <a:rPr lang="sl-SI" sz="2000" dirty="0" smtClean="0"/>
              <a:t>Skupino sestavlja par leto, področje</a:t>
            </a:r>
          </a:p>
          <a:p>
            <a:pPr lvl="1"/>
            <a:r>
              <a:rPr lang="sl-SI" sz="1800" dirty="0">
                <a:latin typeface="Courier New" pitchFamily="49" charset="0"/>
                <a:cs typeface="Courier New" pitchFamily="49" charset="0"/>
              </a:rPr>
              <a:t>GROUP BY yr, subject </a:t>
            </a:r>
          </a:p>
          <a:p>
            <a:pPr lvl="1"/>
            <a:r>
              <a:rPr lang="sl-SI" sz="1800" dirty="0" smtClean="0"/>
              <a:t>ali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GROUP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BY subject, yr</a:t>
            </a:r>
          </a:p>
          <a:p>
            <a:r>
              <a:rPr lang="sl-SI" sz="2000" dirty="0" smtClean="0"/>
              <a:t>Z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WHERE yr &gt; 2000 </a:t>
            </a:r>
            <a:r>
              <a:rPr lang="sl-SI" sz="2000" dirty="0" smtClean="0"/>
              <a:t>bomo omejili leta</a:t>
            </a:r>
          </a:p>
          <a:p>
            <a:r>
              <a:rPr lang="sl-SI" sz="2000" dirty="0" smtClean="0"/>
              <a:t>S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HAVING COUNT(*) &gt;= 3</a:t>
            </a:r>
            <a:r>
              <a:rPr lang="sl-SI" sz="2000" dirty="0" smtClean="0"/>
              <a:t> bomo upoštevali le skupine z vsaj tremi vrsticami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yr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 subject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nobel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yr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&gt;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2000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GROUP BY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yr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 subject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HAVING COUNT(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3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ORDER BY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yr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68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Skupine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1438"/>
            <a:ext cx="8856984" cy="5040312"/>
          </a:xfrm>
        </p:spPr>
        <p:txBody>
          <a:bodyPr/>
          <a:lstStyle/>
          <a:p>
            <a:pPr eaLnBrk="1" hangingPunct="1"/>
            <a:r>
              <a:rPr lang="sl-SI" sz="2400" dirty="0" smtClean="0"/>
              <a:t>Vrstice v tabeli razdelimo v skupine</a:t>
            </a:r>
          </a:p>
          <a:p>
            <a:pPr eaLnBrk="1" hangingPunct="1"/>
            <a:r>
              <a:rPr lang="sl-SI" sz="2400" dirty="0" smtClean="0"/>
              <a:t>GROUP BY </a:t>
            </a:r>
          </a:p>
          <a:p>
            <a:pPr eaLnBrk="1" hangingPunct="1"/>
            <a:endParaRPr lang="sl-SI" sz="2400" dirty="0" smtClean="0"/>
          </a:p>
          <a:p>
            <a:pPr eaLnBrk="1" hangingPunct="1"/>
            <a:endParaRPr lang="sl-SI" sz="2400" dirty="0" smtClean="0"/>
          </a:p>
          <a:p>
            <a:pPr eaLnBrk="1" hangingPunct="1"/>
            <a:endParaRPr lang="sl-SI" sz="2400" dirty="0" smtClean="0"/>
          </a:p>
          <a:p>
            <a:pPr eaLnBrk="1" hangingPunct="1"/>
            <a:endParaRPr lang="sl-SI" sz="2400" dirty="0" smtClean="0"/>
          </a:p>
          <a:p>
            <a:pPr eaLnBrk="1" hangingPunct="1"/>
            <a:endParaRPr lang="sl-SI" sz="2400" dirty="0" smtClean="0"/>
          </a:p>
          <a:p>
            <a:pPr eaLnBrk="1" hangingPunct="1"/>
            <a:endParaRPr lang="sl-SI" sz="900" dirty="0" smtClean="0"/>
          </a:p>
          <a:p>
            <a:pPr eaLnBrk="1" hangingPunct="1"/>
            <a:r>
              <a:rPr lang="sl-SI" sz="2400" dirty="0" smtClean="0"/>
              <a:t>SELECT ... FROM tabela ... GROUP BY ...</a:t>
            </a:r>
          </a:p>
          <a:p>
            <a:pPr lvl="1" eaLnBrk="1" hangingPunct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SELECT … FROM donacije GROUP BY ime</a:t>
            </a:r>
          </a:p>
          <a:p>
            <a:pPr lvl="1" eaLnBrk="1" hangingPunct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SELECT … FROM donacije GROUP BY prispevek / 100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71500" y="2357438"/>
          <a:ext cx="2643206" cy="2194560"/>
        </p:xfrm>
        <a:graphic>
          <a:graphicData uri="http://schemas.openxmlformats.org/drawingml/2006/table">
            <a:tbl>
              <a:tblPr/>
              <a:tblGrid>
                <a:gridCol w="1321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Ime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Prispevek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Anja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 smtClean="0"/>
                        <a:t>25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Janez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 smtClean="0"/>
                        <a:t>390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Anja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 smtClean="0"/>
                        <a:t>60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Špela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 smtClean="0"/>
                        <a:t>62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Špela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 smtClean="0"/>
                        <a:t>25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500438" y="2071688"/>
          <a:ext cx="2643206" cy="1097280"/>
        </p:xfrm>
        <a:graphic>
          <a:graphicData uri="http://schemas.openxmlformats.org/drawingml/2006/table">
            <a:tbl>
              <a:tblPr/>
              <a:tblGrid>
                <a:gridCol w="1321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Ime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Prispevek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Anja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 smtClean="0"/>
                        <a:t>25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Anja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 smtClean="0"/>
                        <a:t>60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500438" y="3286125"/>
          <a:ext cx="2643206" cy="731520"/>
        </p:xfrm>
        <a:graphic>
          <a:graphicData uri="http://schemas.openxmlformats.org/drawingml/2006/table">
            <a:tbl>
              <a:tblPr/>
              <a:tblGrid>
                <a:gridCol w="1321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Špela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 smtClean="0"/>
                        <a:t>62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Špela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 smtClean="0"/>
                        <a:t>25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500438" y="4143375"/>
          <a:ext cx="2643206" cy="365760"/>
        </p:xfrm>
        <a:graphic>
          <a:graphicData uri="http://schemas.openxmlformats.org/drawingml/2006/table">
            <a:tbl>
              <a:tblPr/>
              <a:tblGrid>
                <a:gridCol w="1321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Janez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 smtClean="0"/>
                        <a:t>390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357938" y="2071688"/>
          <a:ext cx="2643206" cy="1828800"/>
        </p:xfrm>
        <a:graphic>
          <a:graphicData uri="http://schemas.openxmlformats.org/drawingml/2006/table">
            <a:tbl>
              <a:tblPr/>
              <a:tblGrid>
                <a:gridCol w="1321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Ime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Prispevek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Anja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 smtClean="0"/>
                        <a:t>25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Anja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 smtClean="0"/>
                        <a:t>60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Špela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 smtClean="0"/>
                        <a:t>62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Špela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 smtClean="0"/>
                        <a:t>25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357938" y="4143375"/>
          <a:ext cx="2643206" cy="365760"/>
        </p:xfrm>
        <a:graphic>
          <a:graphicData uri="http://schemas.openxmlformats.org/drawingml/2006/table">
            <a:tbl>
              <a:tblPr/>
              <a:tblGrid>
                <a:gridCol w="1321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0509">
                <a:tc>
                  <a:txBody>
                    <a:bodyPr/>
                    <a:lstStyle/>
                    <a:p>
                      <a:r>
                        <a:rPr lang="sl-SI" dirty="0" smtClean="0"/>
                        <a:t>Janez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 smtClean="0"/>
                        <a:t>390</a:t>
                      </a:r>
                      <a:endParaRPr lang="sl-S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2228" y="116905"/>
            <a:ext cx="8001000" cy="684212"/>
          </a:xfrm>
        </p:spPr>
        <p:txBody>
          <a:bodyPr/>
          <a:lstStyle/>
          <a:p>
            <a:r>
              <a:rPr lang="sl-SI" sz="2600"/>
              <a:t>Združevalne funkcije in skupine podatkov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0653" y="1269430"/>
            <a:ext cx="8001000" cy="143949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sz="2800" dirty="0" smtClean="0"/>
              <a:t>GROUP </a:t>
            </a:r>
            <a:r>
              <a:rPr lang="sl-SI" sz="2800" dirty="0"/>
              <a:t>BY </a:t>
            </a:r>
          </a:p>
          <a:p>
            <a:pPr lvl="1">
              <a:lnSpc>
                <a:spcPct val="80000"/>
              </a:lnSpc>
            </a:pPr>
            <a:r>
              <a:rPr lang="sl-SI" sz="2400" dirty="0"/>
              <a:t>Združi podatke glede na </a:t>
            </a:r>
            <a:r>
              <a:rPr lang="sl-SI" sz="2400" dirty="0" smtClean="0"/>
              <a:t>"ključ"</a:t>
            </a:r>
            <a:endParaRPr lang="sl-SI" sz="2400" dirty="0"/>
          </a:p>
          <a:p>
            <a:pPr lvl="1">
              <a:lnSpc>
                <a:spcPct val="80000"/>
              </a:lnSpc>
            </a:pPr>
            <a:r>
              <a:rPr lang="sl-SI" sz="2400" dirty="0" smtClean="0"/>
              <a:t>Združevalno </a:t>
            </a:r>
            <a:r>
              <a:rPr lang="sl-SI" sz="2400" dirty="0"/>
              <a:t>funkcijo uporabi na vsaki skupini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242033"/>
              </p:ext>
            </p:extLst>
          </p:nvPr>
        </p:nvGraphicFramePr>
        <p:xfrm>
          <a:off x="5141978" y="2492896"/>
          <a:ext cx="1734277" cy="2529840"/>
        </p:xfrm>
        <a:graphic>
          <a:graphicData uri="http://schemas.openxmlformats.org/drawingml/2006/table">
            <a:tbl>
              <a:tblPr/>
              <a:tblGrid>
                <a:gridCol w="1734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sl-SI" sz="1600" dirty="0" err="1"/>
                        <a:t>najDrzave</a:t>
                      </a:r>
                      <a:endParaRPr lang="sl-SI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t"/>
                      <a:r>
                        <a:rPr lang="en-US">
                          <a:effectLst/>
                        </a:rPr>
                        <a:t>206139587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t"/>
                      <a:r>
                        <a:rPr lang="en-US">
                          <a:effectLst/>
                        </a:rPr>
                        <a:t>1402378640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t"/>
                      <a:r>
                        <a:rPr lang="en-US">
                          <a:effectLst/>
                        </a:rPr>
                        <a:t>11577779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t"/>
                      <a:r>
                        <a:rPr lang="en-US">
                          <a:effectLst/>
                        </a:rPr>
                        <a:t>146745098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t"/>
                      <a:r>
                        <a:rPr lang="en-US">
                          <a:effectLst/>
                        </a:rPr>
                        <a:t>83149300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t"/>
                      <a:r>
                        <a:rPr lang="en-US" dirty="0">
                          <a:effectLst/>
                        </a:rPr>
                        <a:t>329583916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01419" y="2708920"/>
            <a:ext cx="5256584" cy="1655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o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o"/>
              <a:defRPr sz="21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n"/>
              <a:defRPr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sl-SI" sz="2800" dirty="0">
                <a:latin typeface="Courier New" pitchFamily="49" charset="0"/>
              </a:rPr>
              <a:t>SELECT MAX(</a:t>
            </a:r>
            <a:r>
              <a:rPr lang="sl-SI" sz="2800" dirty="0" err="1">
                <a:latin typeface="Courier New" pitchFamily="49" charset="0"/>
              </a:rPr>
              <a:t>population</a:t>
            </a:r>
            <a:r>
              <a:rPr lang="sl-SI" sz="2800" dirty="0">
                <a:latin typeface="Courier New" pitchFamily="49" charset="0"/>
              </a:rPr>
              <a:t>) </a:t>
            </a:r>
            <a:r>
              <a:rPr lang="sl-SI" sz="2800" dirty="0" smtClean="0">
                <a:latin typeface="Courier New" pitchFamily="49" charset="0"/>
              </a:rPr>
              <a:t>AS </a:t>
            </a:r>
            <a:r>
              <a:rPr lang="sl-SI" sz="2800" dirty="0" err="1" smtClean="0">
                <a:latin typeface="Courier New" pitchFamily="49" charset="0"/>
              </a:rPr>
              <a:t>najDrzave</a:t>
            </a:r>
            <a:r>
              <a:rPr lang="sl-SI" sz="2800" dirty="0" smtClean="0">
                <a:latin typeface="Courier New" pitchFamily="49" charset="0"/>
              </a:rPr>
              <a:t> FROM </a:t>
            </a:r>
            <a:r>
              <a:rPr lang="sl-SI" sz="2800" dirty="0" err="1">
                <a:latin typeface="Courier New" pitchFamily="49" charset="0"/>
              </a:rPr>
              <a:t>world</a:t>
            </a:r>
            <a:r>
              <a:rPr lang="sl-SI" sz="2800" dirty="0">
                <a:latin typeface="Courier New" pitchFamily="49" charset="0"/>
              </a:rPr>
              <a:t> GROUP BY </a:t>
            </a:r>
            <a:r>
              <a:rPr lang="sl-SI" sz="2800" dirty="0" err="1">
                <a:latin typeface="Courier New" pitchFamily="49" charset="0"/>
              </a:rPr>
              <a:t>continent</a:t>
            </a:r>
            <a:endParaRPr lang="sl-SI" sz="2800" dirty="0">
              <a:latin typeface="Courier New" pitchFamily="49" charset="0"/>
            </a:endParaRPr>
          </a:p>
          <a:p>
            <a:pPr lvl="1">
              <a:lnSpc>
                <a:spcPct val="80000"/>
              </a:lnSpc>
            </a:pPr>
            <a:r>
              <a:rPr lang="sl-SI" sz="2400" dirty="0" smtClean="0"/>
              <a:t>Malo </a:t>
            </a:r>
            <a:r>
              <a:rPr lang="sl-SI" sz="2400" dirty="0" err="1"/>
              <a:t>neinformativno</a:t>
            </a:r>
            <a:r>
              <a:rPr lang="sl-SI" sz="2400" dirty="0"/>
              <a:t> ;-)</a:t>
            </a:r>
          </a:p>
          <a:p>
            <a:pPr>
              <a:lnSpc>
                <a:spcPct val="80000"/>
              </a:lnSpc>
            </a:pPr>
            <a:endParaRPr lang="sl-SI" sz="2800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Courier New" pitchFamily="49" charset="0"/>
              </a:rPr>
              <a:t>SELECT </a:t>
            </a:r>
            <a:r>
              <a:rPr lang="en-US" sz="2800" dirty="0">
                <a:latin typeface="Courier New" pitchFamily="49" charset="0"/>
              </a:rPr>
              <a:t>continent, MAX(population) FROM world GROUP BY continent</a:t>
            </a:r>
            <a:endParaRPr lang="sl-SI" sz="2800" dirty="0">
              <a:latin typeface="Courier New" pitchFamily="49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159269"/>
              </p:ext>
            </p:extLst>
          </p:nvPr>
        </p:nvGraphicFramePr>
        <p:xfrm>
          <a:off x="6444208" y="4725144"/>
          <a:ext cx="2586949" cy="1920240"/>
        </p:xfrm>
        <a:graphic>
          <a:graphicData uri="http://schemas.openxmlformats.org/drawingml/2006/table">
            <a:tbl>
              <a:tblPr/>
              <a:tblGrid>
                <a:gridCol w="1362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sl-SI" sz="1200" dirty="0" err="1"/>
                        <a:t>continent</a:t>
                      </a:r>
                      <a:endParaRPr lang="sl-SI" sz="12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 dirty="0" smtClean="0"/>
                        <a:t>MAX(pop..</a:t>
                      </a:r>
                      <a:endParaRPr lang="sl-SI" sz="12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effectLst/>
                        </a:rPr>
                        <a:t>Africa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>
                          <a:effectLst/>
                        </a:rPr>
                        <a:t>206139587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effectLst/>
                        </a:rPr>
                        <a:t>Asia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dirty="0">
                          <a:effectLst/>
                        </a:rPr>
                        <a:t>1402378640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effectLst/>
                        </a:rPr>
                        <a:t>Caribbean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>
                          <a:effectLst/>
                        </a:rPr>
                        <a:t>11577779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effectLst/>
                        </a:rPr>
                        <a:t>Eurasia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>
                          <a:effectLst/>
                        </a:rPr>
                        <a:t>146745098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effectLst/>
                        </a:rPr>
                        <a:t>Europe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>
                          <a:effectLst/>
                        </a:rPr>
                        <a:t>83149300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effectLst/>
                        </a:rPr>
                        <a:t>North America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dirty="0">
                          <a:effectLst/>
                        </a:rPr>
                        <a:t>329583916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069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699" grpId="0" uiExpand="1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Izbor stolpcev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341438"/>
            <a:ext cx="8253734" cy="5040312"/>
          </a:xfrm>
        </p:spPr>
        <p:txBody>
          <a:bodyPr/>
          <a:lstStyle/>
          <a:p>
            <a:pPr eaLnBrk="1" hangingPunct="1"/>
            <a:r>
              <a:rPr lang="sl-SI" sz="2400" dirty="0" smtClean="0"/>
              <a:t>SELECT ... FROM tabela ... GROUP BY ...</a:t>
            </a:r>
          </a:p>
          <a:p>
            <a:pPr lvl="1" eaLnBrk="1" hangingPunct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SELECT ime, prispevek FROM donacije GROUP BY ime</a:t>
            </a:r>
          </a:p>
          <a:p>
            <a:pPr lvl="1" eaLnBrk="1" hangingPunct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SELECT ime, prispevek FROM donacije GROUP BY prispevek / 100</a:t>
            </a:r>
          </a:p>
          <a:p>
            <a:pPr eaLnBrk="1" hangingPunct="1"/>
            <a:r>
              <a:rPr lang="sl-SI" sz="2400" dirty="0" smtClean="0"/>
              <a:t>Oba stavka sta NAROBE</a:t>
            </a:r>
          </a:p>
          <a:p>
            <a:pPr eaLnBrk="1" hangingPunct="1"/>
            <a:r>
              <a:rPr lang="sl-SI" sz="2400" dirty="0" smtClean="0"/>
              <a:t>GROUP BY </a:t>
            </a:r>
            <a:r>
              <a:rPr lang="sl-SI" sz="2400" dirty="0" smtClean="0">
                <a:solidFill>
                  <a:srgbClr val="FF0000"/>
                </a:solidFill>
              </a:rPr>
              <a:t>vedno vrne le eno vrstico </a:t>
            </a:r>
            <a:r>
              <a:rPr lang="sl-SI" sz="2400" dirty="0" smtClean="0"/>
              <a:t>za </a:t>
            </a:r>
            <a:r>
              <a:rPr lang="sl-SI" sz="2400" dirty="0" smtClean="0">
                <a:solidFill>
                  <a:srgbClr val="FF0000"/>
                </a:solidFill>
              </a:rPr>
              <a:t>posamezno</a:t>
            </a:r>
            <a:r>
              <a:rPr lang="sl-SI" sz="2400" dirty="0" smtClean="0"/>
              <a:t> tabelo</a:t>
            </a:r>
          </a:p>
          <a:p>
            <a:pPr eaLnBrk="1" hangingPunct="1"/>
            <a:r>
              <a:rPr lang="sl-SI" sz="2400" dirty="0" smtClean="0"/>
              <a:t>Standard zahteva, da moramo pri določanju stolpcev izhodne tabele obvezno uporabiti združevalno funkcijo ali/in pa vrednost po kateri grupiramo in nič drugega!</a:t>
            </a:r>
          </a:p>
          <a:p>
            <a:pPr eaLnBrk="1" hangingPunct="1"/>
            <a:r>
              <a:rPr lang="sl-SI" sz="2400" dirty="0" smtClean="0"/>
              <a:t>Kaj se zgodi pri zgornjih stavkih</a:t>
            </a:r>
          </a:p>
          <a:p>
            <a:pPr lvl="1" eaLnBrk="1" hangingPunct="1"/>
            <a:r>
              <a:rPr lang="sl-SI" sz="2000" dirty="0" smtClean="0"/>
              <a:t>Odvisno od RDMBS</a:t>
            </a:r>
          </a:p>
          <a:p>
            <a:pPr eaLnBrk="1" hangingPunct="1"/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NAPAKE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79512" y="1341438"/>
            <a:ext cx="8784976" cy="5040312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SELECT * FROM world GROUP BY continent</a:t>
            </a:r>
            <a:endParaRPr lang="sl-SI" sz="2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sl-SI" sz="2400" dirty="0" smtClean="0"/>
              <a:t>MySQL 5</a:t>
            </a:r>
          </a:p>
          <a:p>
            <a:pPr lvl="1" eaLnBrk="1" hangingPunct="1"/>
            <a:r>
              <a:rPr lang="sl-SI" sz="2000" dirty="0" smtClean="0"/>
              <a:t>Vrne po eno vrstico (državo) za vsako regijo</a:t>
            </a:r>
          </a:p>
          <a:p>
            <a:pPr eaLnBrk="1" hangingPunct="1"/>
            <a:r>
              <a:rPr lang="sl-SI" sz="2400" dirty="0" smtClean="0"/>
              <a:t>PostgreSQL</a:t>
            </a:r>
          </a:p>
          <a:p>
            <a:pPr lvl="1" eaLnBrk="1" hangingPunct="1"/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sql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errorERROR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column 'world.name' must appear in the GROUP BY clause or be used in an aggregate function</a:t>
            </a:r>
            <a:endParaRPr lang="sl-S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/>
            <a:r>
              <a:rPr lang="sl-SI" sz="2400" dirty="0" smtClean="0"/>
              <a:t>Oracle</a:t>
            </a:r>
          </a:p>
          <a:p>
            <a:pPr lvl="1" eaLnBrk="1" hangingPunct="1"/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sql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ORA-00979: not a GROUP BY expression (DBD ERROR: error possibly near &lt;*&gt; indicator at char 7 in 'SELECT &lt;*&gt;* FROM world GROUP BY continent ')</a:t>
            </a:r>
            <a:endParaRPr lang="sl-S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/>
            <a:r>
              <a:rPr lang="sl-SI" sz="2400" dirty="0" smtClean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2600" dirty="0" smtClean="0"/>
              <a:t>Napake</a:t>
            </a:r>
            <a:endParaRPr lang="sl-SI" sz="2600" dirty="0"/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>
                <a:latin typeface="Courier New" pitchFamily="49" charset="0"/>
              </a:rPr>
              <a:t>SELECT </a:t>
            </a:r>
            <a:r>
              <a:rPr lang="sl-SI" sz="2800" dirty="0">
                <a:latin typeface="Courier New" pitchFamily="49" charset="0"/>
              </a:rPr>
              <a:t>name, </a:t>
            </a:r>
            <a:r>
              <a:rPr lang="en-US" sz="2800" dirty="0" smtClean="0">
                <a:latin typeface="Courier New" pitchFamily="49" charset="0"/>
              </a:rPr>
              <a:t>continent, </a:t>
            </a:r>
            <a:r>
              <a:rPr lang="en-US" sz="2800" dirty="0">
                <a:latin typeface="Courier New" pitchFamily="49" charset="0"/>
              </a:rPr>
              <a:t>MAX(population) FROM </a:t>
            </a:r>
            <a:r>
              <a:rPr lang="en-US" sz="2800" dirty="0" smtClean="0">
                <a:latin typeface="Courier New" pitchFamily="49" charset="0"/>
              </a:rPr>
              <a:t>world </a:t>
            </a:r>
            <a:r>
              <a:rPr lang="en-US" sz="2800" dirty="0">
                <a:latin typeface="Courier New" pitchFamily="49" charset="0"/>
              </a:rPr>
              <a:t>GROUP BY </a:t>
            </a:r>
            <a:r>
              <a:rPr lang="en-US" sz="2800" dirty="0" smtClean="0">
                <a:latin typeface="Courier New" pitchFamily="49" charset="0"/>
              </a:rPr>
              <a:t>continent</a:t>
            </a:r>
            <a:endParaRPr lang="sl-SI" sz="2800" dirty="0">
              <a:latin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sl-SI" sz="2800" dirty="0"/>
              <a:t>Zakaj to ni ok</a:t>
            </a:r>
            <a:r>
              <a:rPr lang="sl-SI" sz="28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1514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GROUP BY in WHERE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z="2400" dirty="0" smtClean="0"/>
              <a:t>Po posameznih regijah preštej tiste države, kjer je število prebivalcev več kot 200 000 000 </a:t>
            </a:r>
          </a:p>
          <a:p>
            <a:pPr lvl="1" eaLnBrk="1" hangingPunct="1"/>
            <a:r>
              <a:rPr lang="sl-SI" sz="2000" dirty="0" smtClean="0"/>
              <a:t>Mimogrede: jih je 7</a:t>
            </a:r>
          </a:p>
          <a:p>
            <a:pPr lvl="1" eaLnBrk="1" hangingPunct="1"/>
            <a:endParaRPr lang="sl-SI" sz="2000" dirty="0" smtClean="0"/>
          </a:p>
          <a:p>
            <a:pPr lvl="1" eaLnBrk="1" hangingPunct="1"/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 eaLnBrk="1" hangingPunct="1"/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/>
            <a:endParaRPr lang="sl-SI" sz="2000" dirty="0" smtClean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421226"/>
              </p:ext>
            </p:extLst>
          </p:nvPr>
        </p:nvGraphicFramePr>
        <p:xfrm>
          <a:off x="2843808" y="2564904"/>
          <a:ext cx="4608512" cy="2189730"/>
        </p:xfrm>
        <a:graphic>
          <a:graphicData uri="http://schemas.openxmlformats.org/drawingml/2006/table">
            <a:tbl>
              <a:tblPr/>
              <a:tblGrid>
                <a:gridCol w="230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3630">
                <a:tc>
                  <a:txBody>
                    <a:bodyPr/>
                    <a:lstStyle/>
                    <a:p>
                      <a:r>
                        <a:rPr lang="sl-SI" sz="1200" dirty="0"/>
                        <a:t>name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1200"/>
                        <a:t>population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630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Brazil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>
                          <a:effectLst/>
                        </a:rPr>
                        <a:t>211442625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630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China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>
                          <a:effectLst/>
                        </a:rPr>
                        <a:t>1402378640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630"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India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dirty="0">
                          <a:effectLst/>
                        </a:rPr>
                        <a:t>1361503224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630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Indonesia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dirty="0">
                          <a:effectLst/>
                        </a:rPr>
                        <a:t>266911900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630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Nigeria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dirty="0">
                          <a:effectLst/>
                        </a:rPr>
                        <a:t>206139587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826900"/>
                  </a:ext>
                </a:extLst>
              </a:tr>
              <a:tr h="273630"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Pakistan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dirty="0">
                          <a:effectLst/>
                        </a:rPr>
                        <a:t>219412520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935273"/>
                  </a:ext>
                </a:extLst>
              </a:tr>
              <a:tr h="273630"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United States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dirty="0">
                          <a:effectLst/>
                        </a:rPr>
                        <a:t>329583916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173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063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GROUP BY in WHERE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z="2400" dirty="0" smtClean="0"/>
              <a:t>Po </a:t>
            </a:r>
            <a:r>
              <a:rPr lang="sl-SI" sz="2400" dirty="0"/>
              <a:t>posameznih regijah preštej tiste države, kjer je število prebivalcev več kot 200 000 000 </a:t>
            </a:r>
          </a:p>
          <a:p>
            <a:pPr lvl="1" eaLnBrk="1" hangingPunct="1"/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 eaLnBrk="1" hangingPunct="1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SELECT continent, COUNT(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 AS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kolikoDrzav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 eaLnBrk="1" hangingPunct="1"/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FROM world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lvl="1" eaLnBrk="1" hangingPunct="1"/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WHERE population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200000000 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 eaLnBrk="1" hangingPunct="1"/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GROUP BY continent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755826"/>
              </p:ext>
            </p:extLst>
          </p:nvPr>
        </p:nvGraphicFramePr>
        <p:xfrm>
          <a:off x="1331640" y="4437112"/>
          <a:ext cx="60960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6824">
                <a:tc>
                  <a:txBody>
                    <a:bodyPr/>
                    <a:lstStyle/>
                    <a:p>
                      <a:r>
                        <a:rPr lang="sl-SI" dirty="0" err="1"/>
                        <a:t>continent</a:t>
                      </a:r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/>
                        <a:t>kolikoDrzav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Africa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>
                          <a:effectLst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Asia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>
                          <a:effectLst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North America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>
                          <a:effectLst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8411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South America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dirty="0">
                          <a:effectLst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51072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9941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SQL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Združevalne funkcije in skupine podatkov&amp;quot;&quot;/&gt;&lt;property id=&quot;20307&quot; value=&quot;292&quot;/&gt;&lt;/object&gt;&lt;object type=&quot;3&quot; unique_id=&quot;10005&quot;&gt;&lt;property id=&quot;20148&quot; value=&quot;5&quot;/&gt;&lt;property id=&quot;20300&quot; value=&quot;Slide 4 - &amp;quot;Združevalne funkcije in skupine podatkov&amp;quot;&quot;/&gt;&lt;property id=&quot;20307&quot; value=&quot;293&quot;/&gt;&lt;/object&gt;&lt;object type=&quot;3&quot; unique_id=&quot;10006&quot;&gt;&lt;property id=&quot;20148&quot; value=&quot;5&quot;/&gt;&lt;property id=&quot;20300&quot; value=&quot;Slide 3 - &amp;quot;Skupine &amp;quot;&quot;/&gt;&lt;property id=&quot;20307&quot; value=&quot;278&quot;/&gt;&lt;/object&gt;&lt;object type=&quot;3&quot; unique_id=&quot;10007&quot;&gt;&lt;property id=&quot;20148&quot; value=&quot;5&quot;/&gt;&lt;property id=&quot;20300&quot; value=&quot;Slide 5 - &amp;quot;Izbor stolpcev&amp;quot;&quot;/&gt;&lt;property id=&quot;20307&quot; value=&quot;279&quot;/&gt;&lt;/object&gt;&lt;object type=&quot;3&quot; unique_id=&quot;10008&quot;&gt;&lt;property id=&quot;20148&quot; value=&quot;5&quot;/&gt;&lt;property id=&quot;20300&quot; value=&quot;Slide 6 - &amp;quot;NAPAKE&amp;quot;&quot;/&gt;&lt;property id=&quot;20307&quot; value=&quot;281&quot;/&gt;&lt;/object&gt;&lt;object type=&quot;3&quot; unique_id=&quot;10009&quot;&gt;&lt;property id=&quot;20148&quot; value=&quot;5&quot;/&gt;&lt;property id=&quot;20300&quot; value=&quot;Slide 7 - &amp;quot;Napake&amp;quot;&quot;/&gt;&lt;property id=&quot;20307&quot; value=&quot;298&quot;/&gt;&lt;/object&gt;&lt;object type=&quot;3&quot; unique_id=&quot;10010&quot;&gt;&lt;property id=&quot;20148&quot; value=&quot;5&quot;/&gt;&lt;property id=&quot;20300&quot; value=&quot;Slide 8 - &amp;quot;GROUP BY in WHERE&amp;quot;&quot;/&gt;&lt;property id=&quot;20307&quot; value=&quot;294&quot;/&gt;&lt;/object&gt;&lt;object type=&quot;3&quot; unique_id=&quot;10011&quot;&gt;&lt;property id=&quot;20148&quot; value=&quot;5&quot;/&gt;&lt;property id=&quot;20300&quot; value=&quot;Slide 9 - &amp;quot;GROUP BY in WHERE&amp;quot;&quot;/&gt;&lt;property id=&quot;20307&quot; value=&quot;283&quot;/&gt;&lt;/object&gt;&lt;object type=&quot;3&quot; unique_id=&quot;10012&quot;&gt;&lt;property id=&quot;20148&quot; value=&quot;5&quot;/&gt;&lt;property id=&quot;20300&quot; value=&quot;Slide 10 - &amp;quot;GROUP BY in HAVING&amp;quot;&quot;/&gt;&lt;property id=&quot;20307&quot; value=&quot;284&quot;/&gt;&lt;/object&gt;&lt;object type=&quot;3&quot; unique_id=&quot;10013&quot;&gt;&lt;property id=&quot;20148&quot; value=&quot;5&quot;/&gt;&lt;property id=&quot;20300&quot; value=&quot;Slide 11 - &amp;quot;GROUP BY in pogoj z združ. funkcijo&amp;quot;&quot;/&gt;&lt;property id=&quot;20307&quot; value=&quot;296&quot;/&gt;&lt;/object&gt;&lt;object type=&quot;3&quot; unique_id=&quot;10014&quot;&gt;&lt;property id=&quot;20148&quot; value=&quot;5&quot;/&gt;&lt;property id=&quot;20300&quot; value=&quot;Slide 12 - &amp;quot;GROUP BY in pogoj z združ. funkcijo&amp;quot;&quot;/&gt;&lt;property id=&quot;20307&quot; value=&quot;297&quot;/&gt;&lt;/object&gt;&lt;object type=&quot;3&quot; unique_id=&quot;10015&quot;&gt;&lt;property id=&quot;20148&quot; value=&quot;5&quot;/&gt;&lt;property id=&quot;20300&quot; value=&quot;Slide 13 - &amp;quot;GROUP BY in HAVING&amp;quot;&quot;/&gt;&lt;property id=&quot;20307&quot; value=&quot;287&quot;/&gt;&lt;/object&gt;&lt;object type=&quot;3&quot; unique_id=&quot;10016&quot;&gt;&lt;property id=&quot;20148&quot; value=&quot;5&quot;/&gt;&lt;property id=&quot;20300&quot; value=&quot;Slide 14 - &amp;quot;Še en zgled&amp;quot;&quot;/&gt;&lt;property id=&quot;20307&quot; value=&quot;286&quot;/&gt;&lt;/object&gt;&lt;object type=&quot;3&quot; unique_id=&quot;10017&quot;&gt;&lt;property id=&quot;20148&quot; value=&quot;5&quot;/&gt;&lt;property id=&quot;20300&quot; value=&quot;Slide 15 - &amp;quot;Še en zgled&amp;quot;&quot;/&gt;&lt;property id=&quot;20307&quot; value=&quot;299&quot;/&gt;&lt;/object&gt;&lt;object type=&quot;3&quot; unique_id=&quot;10018&quot;&gt;&lt;property id=&quot;20148&quot; value=&quot;5&quot;/&gt;&lt;property id=&quot;20300&quot; value=&quot;Slide 16 - &amp;quot;Več ključev&amp;quot;&quot;/&gt;&lt;property id=&quot;20307&quot; value=&quot;300&quot;/&gt;&lt;/object&gt;&lt;object type=&quot;3&quot; unique_id=&quot;10019&quot;&gt;&lt;property id=&quot;20148&quot; value=&quot;5&quot;/&gt;&lt;property id=&quot;20300&quot; value=&quot;Slide 17 - &amp;quot;Zgled&amp;quot;&quot;/&gt;&lt;property id=&quot;20307&quot; value=&quot;301&quot;/&gt;&lt;/object&gt;&lt;/object&gt;&lt;object type=&quot;8&quot; unique_id=&quot;1003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4217</TotalTime>
  <Words>1095</Words>
  <Application>Microsoft Office PowerPoint</Application>
  <PresentationFormat>On-screen Show (4:3)</PresentationFormat>
  <Paragraphs>278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Courier New</vt:lpstr>
      <vt:lpstr>Times New Roman</vt:lpstr>
      <vt:lpstr>Verdana</vt:lpstr>
      <vt:lpstr>Wingdings</vt:lpstr>
      <vt:lpstr>1_Profile</vt:lpstr>
      <vt:lpstr>SQL</vt:lpstr>
      <vt:lpstr>Združevalne funkcije in skupine podatkov</vt:lpstr>
      <vt:lpstr>Skupine </vt:lpstr>
      <vt:lpstr>Združevalne funkcije in skupine podatkov</vt:lpstr>
      <vt:lpstr>Izbor stolpcev</vt:lpstr>
      <vt:lpstr>NAPAKE</vt:lpstr>
      <vt:lpstr>Napake</vt:lpstr>
      <vt:lpstr>GROUP BY in WHERE</vt:lpstr>
      <vt:lpstr>GROUP BY in WHERE</vt:lpstr>
      <vt:lpstr>GROUP BY in WHERE</vt:lpstr>
      <vt:lpstr>GROUP BY in HAVING</vt:lpstr>
      <vt:lpstr>Izpišimo najprej št.prebivalcev na vsakem kontinentu</vt:lpstr>
      <vt:lpstr>Znamo brez GROUP BY?</vt:lpstr>
      <vt:lpstr>GROUP BY in pogoj z združ. funkcijo</vt:lpstr>
      <vt:lpstr>GROUP BY in pogoj z združ. funkcijo</vt:lpstr>
      <vt:lpstr>GROUP BY in HAVING</vt:lpstr>
      <vt:lpstr>Še en zgled</vt:lpstr>
      <vt:lpstr>Še en zgled</vt:lpstr>
      <vt:lpstr>Preverimo</vt:lpstr>
      <vt:lpstr>Popravimo</vt:lpstr>
      <vt:lpstr>Več ključev</vt:lpstr>
      <vt:lpstr>Zgled</vt:lpstr>
    </vt:vector>
  </TitlesOfParts>
  <Company>RC 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Algoritmi</dc:title>
  <dc:creator>Matija Lokar</dc:creator>
  <cp:lastModifiedBy>Matija Lokar</cp:lastModifiedBy>
  <cp:revision>136</cp:revision>
  <dcterms:created xsi:type="dcterms:W3CDTF">1998-10-28T10:06:14Z</dcterms:created>
  <dcterms:modified xsi:type="dcterms:W3CDTF">2020-10-20T12:04:04Z</dcterms:modified>
</cp:coreProperties>
</file>