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89" r:id="rId35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188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 altLang="sl-SI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B938EC-CD87-4EF1-88EA-8D51B5896E62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0F471C-21E7-4A4C-94AC-4178C81B7910}" type="slidenum">
              <a:rPr lang="sl-SI" altLang="sl-SI"/>
              <a:pPr/>
              <a:t>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E369E-B35D-4B2A-9A07-B60088D6FA5F}" type="slidenum">
              <a:rPr lang="sl-SI" altLang="sl-SI"/>
              <a:pPr/>
              <a:t>11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46DF6-9A9A-4DDC-ABA1-9399E176B542}" type="slidenum">
              <a:rPr lang="sl-SI" altLang="sl-SI"/>
              <a:pPr/>
              <a:t>12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5C75D-D4FE-46B2-AAE4-CF61A1469F31}" type="slidenum">
              <a:rPr lang="sl-SI" altLang="sl-SI"/>
              <a:pPr/>
              <a:t>13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77FBE4-C292-4DE2-919D-F2DAFF44BFD7}" type="slidenum">
              <a:rPr lang="sl-SI" altLang="sl-SI"/>
              <a:pPr/>
              <a:t>14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30F50D-6396-4B03-A619-322435798255}" type="slidenum">
              <a:rPr lang="sl-SI" altLang="sl-SI"/>
              <a:pPr/>
              <a:t>15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378CB-3CD0-4B04-A33B-0944ED943E28}" type="slidenum">
              <a:rPr lang="sl-SI" altLang="sl-SI"/>
              <a:pPr/>
              <a:t>16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E2D5C0-B2EB-4D07-BF93-ADB3513453AB}" type="slidenum">
              <a:rPr lang="sl-SI" altLang="sl-SI"/>
              <a:pPr/>
              <a:t>17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72264D-E08A-4544-88FB-FADF73716E37}" type="slidenum">
              <a:rPr lang="sl-SI" altLang="sl-SI"/>
              <a:pPr/>
              <a:t>18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ABB6E2-38E3-4BBE-8027-6009CA9CE13F}" type="slidenum">
              <a:rPr lang="sl-SI" altLang="sl-SI"/>
              <a:pPr/>
              <a:t>19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398E97-CD3F-4A0A-93FB-8ECE847332D7}" type="slidenum">
              <a:rPr lang="sl-SI" altLang="sl-SI"/>
              <a:pPr/>
              <a:t>20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526390-2A0A-49B9-9C8F-9D452FEB28FC}" type="slidenum">
              <a:rPr lang="sl-SI" altLang="sl-SI"/>
              <a:pPr/>
              <a:t>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A79C48-E3FE-425F-9A33-24077A930ABD}" type="slidenum">
              <a:rPr lang="sl-SI" altLang="sl-SI"/>
              <a:pPr/>
              <a:t>21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E6E36C-B146-476A-8B54-A2AE55A15BC2}" type="slidenum">
              <a:rPr lang="sl-SI" altLang="sl-SI"/>
              <a:pPr/>
              <a:t>22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ADA909-BE35-4F64-9CB2-D62740598188}" type="slidenum">
              <a:rPr lang="sl-SI" altLang="sl-SI"/>
              <a:pPr/>
              <a:t>23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0926F3-8CD2-4251-9D99-7C4D98E6F443}" type="slidenum">
              <a:rPr lang="sl-SI" altLang="sl-SI"/>
              <a:pPr/>
              <a:t>24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6CA454-180C-4088-89BD-2B98D950B16C}" type="slidenum">
              <a:rPr lang="sl-SI" altLang="sl-SI"/>
              <a:pPr/>
              <a:t>25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669E61-6D9D-46B6-A254-09CCE144EAFA}" type="slidenum">
              <a:rPr lang="sl-SI" altLang="sl-SI"/>
              <a:pPr/>
              <a:t>26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D4BA1C-251A-4CA8-B6E3-CEDA3A7EF227}" type="slidenum">
              <a:rPr lang="sl-SI" altLang="sl-SI"/>
              <a:pPr/>
              <a:t>27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903B1C-2478-4603-AF75-F6F90DED3035}" type="slidenum">
              <a:rPr lang="sl-SI" altLang="sl-SI"/>
              <a:pPr/>
              <a:t>28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C40170-2497-4B79-A754-FD43EE28FC65}" type="slidenum">
              <a:rPr lang="sl-SI" altLang="sl-SI"/>
              <a:pPr/>
              <a:t>29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239DD-A6D1-4BF7-B4B8-214BBD2E1E18}" type="slidenum">
              <a:rPr lang="sl-SI" altLang="sl-SI"/>
              <a:pPr/>
              <a:t>30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7DC10E-6E13-4069-B810-4FD570DE26E4}" type="slidenum">
              <a:rPr lang="sl-SI" altLang="sl-SI"/>
              <a:pPr/>
              <a:t>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757944-3042-498F-B16A-46B385DC0EC4}" type="slidenum">
              <a:rPr lang="sl-SI" altLang="sl-SI"/>
              <a:pPr/>
              <a:t>31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B2210-3601-4096-81C0-0B2E3AACB3E4}" type="slidenum">
              <a:rPr lang="sl-SI" altLang="sl-SI"/>
              <a:pPr/>
              <a:t>32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6138F3-7A90-4B19-A076-3AF11E1C2A20}" type="slidenum">
              <a:rPr lang="sl-SI" altLang="sl-SI"/>
              <a:pPr/>
              <a:t>33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81B08-59FF-4029-9BF3-E6283F388B09}" type="slidenum">
              <a:rPr lang="sl-SI" altLang="sl-SI"/>
              <a:pPr/>
              <a:t>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D49073-A2D6-4936-ACDC-1C45319D151E}" type="slidenum">
              <a:rPr lang="sl-SI" altLang="sl-SI"/>
              <a:pPr/>
              <a:t>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5D2907-4359-491A-B5CD-157A5140A9F9}" type="slidenum">
              <a:rPr lang="sl-SI" altLang="sl-SI"/>
              <a:pPr/>
              <a:t>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BD932C-01D1-4D5C-A5B9-2B07FBBA0D98}" type="slidenum">
              <a:rPr lang="sl-SI" altLang="sl-SI"/>
              <a:pPr/>
              <a:t>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86DB1B-7F3F-4CF7-A234-E1E2E66C28D7}" type="slidenum">
              <a:rPr lang="sl-SI" altLang="sl-SI"/>
              <a:pPr/>
              <a:t>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7FE80-B890-43FD-8DF6-A050E23D072C}" type="slidenum">
              <a:rPr lang="sl-SI" altLang="sl-SI"/>
              <a:pPr/>
              <a:t>10</a:t>
            </a:fld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67789-3D7E-439D-9DC0-737B0595B04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2112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D0A1F-38AC-4A87-BE57-D41980B5533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4003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FF70F-0CD3-4CD2-B09A-FB148930200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7513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132C6-9D3C-425C-BA5A-0D27D1D5646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8006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19117-F120-4CB2-931B-5CA5EDDAE11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772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C94DF-5E05-425F-A9B1-60AD9ABB01E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0387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8CEC0-062D-4B68-9055-6D1CBC408BE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7948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6E4B5-4B8A-499E-BFF5-87324AE44D0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1501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5C1A4-76B6-46E4-BA19-D8DACC627DE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1929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C9262-0B8D-41FD-A842-AD72C69790B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6213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C7919-EB98-4B53-9455-489075A2FA2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6981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B0BD42-EF8B-420C-B940-19BF0B2B250A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7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1.vml"/><Relationship Id="rId5" Type="http://schemas.openxmlformats.org/officeDocument/2006/relationships/oleObject" Target="../embeddings/oleObject32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Minimalno vpeto drevo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l-SI" altLang="sl-SI" sz="3200"/>
              <a:t>Gradnja s Primovim in Kruskalovim postopkom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2195513" y="2781300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</a:t>
            </a: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2916238" y="46529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 flipH="1"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60" name="Line 48"/>
          <p:cNvSpPr>
            <a:spLocks noChangeShapeType="1"/>
          </p:cNvSpPr>
          <p:nvPr/>
        </p:nvSpPr>
        <p:spPr bwMode="auto">
          <a:xfrm>
            <a:off x="42116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 flipH="1">
            <a:off x="2843213" y="3573463"/>
            <a:ext cx="7921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4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5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 flipH="1">
            <a:off x="2916238" y="3573463"/>
            <a:ext cx="792162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9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3492500" y="2852738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</a:t>
            </a:r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H="1"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7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H="1"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2" name="Line 54"/>
          <p:cNvSpPr>
            <a:spLocks noChangeShapeType="1"/>
          </p:cNvSpPr>
          <p:nvPr/>
        </p:nvSpPr>
        <p:spPr bwMode="auto">
          <a:xfrm flipH="1" flipV="1">
            <a:off x="5364163" y="4868863"/>
            <a:ext cx="936625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 flipH="1"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8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1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2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3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4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5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6" name="Line 54"/>
          <p:cNvSpPr>
            <a:spLocks noChangeShapeType="1"/>
          </p:cNvSpPr>
          <p:nvPr/>
        </p:nvSpPr>
        <p:spPr bwMode="auto">
          <a:xfrm flipH="1" flipV="1">
            <a:off x="5364163" y="4868863"/>
            <a:ext cx="936625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7" name="Line 55"/>
          <p:cNvSpPr>
            <a:spLocks noChangeShapeType="1"/>
          </p:cNvSpPr>
          <p:nvPr/>
        </p:nvSpPr>
        <p:spPr bwMode="auto">
          <a:xfrm flipV="1">
            <a:off x="6516688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000"/>
              <a:t>To je minimalno vpeto drevo. </a:t>
            </a:r>
          </a:p>
        </p:txBody>
      </p:sp>
      <p:grpSp>
        <p:nvGrpSpPr>
          <p:cNvPr id="19515" name="Group 59"/>
          <p:cNvGrpSpPr>
            <a:grpSpLocks/>
          </p:cNvGrpSpPr>
          <p:nvPr/>
        </p:nvGrpSpPr>
        <p:grpSpPr bwMode="auto">
          <a:xfrm>
            <a:off x="1763713" y="1484313"/>
            <a:ext cx="5056187" cy="4457700"/>
            <a:chOff x="1292" y="1207"/>
            <a:chExt cx="3185" cy="2808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6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19476" name="Rectangle 20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19479" name="Rectangle 23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0" name="Rectangle 24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19481" name="Rectangle 25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19484" name="Rectangle 28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85" name="Rectangle 29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6" name="Rectangle 30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19487" name="Rectangle 31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8" name="Rectangle 32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9" name="Rectangle 33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19490" name="Rectangle 34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19491" name="Rectangle 35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19492" name="Rectangle 36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19493" name="Rectangle 37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94" name="Rectangle 38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19495" name="Line 39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6" name="Line 40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7" name="Line 4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8" name="Line 42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9" name="Line 43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0" name="Line 44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1" name="Line 45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2" name="Line 46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3" name="Line 47"/>
            <p:cNvSpPr>
              <a:spLocks noChangeShapeType="1"/>
            </p:cNvSpPr>
            <p:nvPr/>
          </p:nvSpPr>
          <p:spPr bwMode="auto">
            <a:xfrm flipH="1">
              <a:off x="1837" y="225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4" name="Line 48"/>
            <p:cNvSpPr>
              <a:spLocks noChangeShapeType="1"/>
            </p:cNvSpPr>
            <p:nvPr/>
          </p:nvSpPr>
          <p:spPr bwMode="auto">
            <a:xfrm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5" name="Line 49"/>
            <p:cNvSpPr>
              <a:spLocks noChangeShapeType="1"/>
            </p:cNvSpPr>
            <p:nvPr/>
          </p:nvSpPr>
          <p:spPr bwMode="auto">
            <a:xfrm>
              <a:off x="1655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6" name="Line 50"/>
            <p:cNvSpPr>
              <a:spLocks noChangeShapeType="1"/>
            </p:cNvSpPr>
            <p:nvPr/>
          </p:nvSpPr>
          <p:spPr bwMode="auto">
            <a:xfrm>
              <a:off x="1837" y="2931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7" name="Line 51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8" name="Line 52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9" name="Line 53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0" name="Line 54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1" name="Line 55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2" name="Line 56"/>
            <p:cNvSpPr>
              <a:spLocks noChangeShapeType="1"/>
            </p:cNvSpPr>
            <p:nvPr/>
          </p:nvSpPr>
          <p:spPr bwMode="auto">
            <a:xfrm flipH="1" flipV="1">
              <a:off x="3379" y="3067"/>
              <a:ext cx="590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3" name="Line 57"/>
            <p:cNvSpPr>
              <a:spLocks noChangeShapeType="1"/>
            </p:cNvSpPr>
            <p:nvPr/>
          </p:nvSpPr>
          <p:spPr bwMode="auto">
            <a:xfrm flipV="1"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Kruskalov postopek</a:t>
            </a:r>
            <a:br>
              <a:rPr lang="sl-SI" altLang="sl-SI" sz="4400"/>
            </a:br>
            <a:endParaRPr lang="sl-SI" altLang="sl-SI" sz="4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sl-SI" altLang="sl-SI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Osnovno omrežje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1540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Omrežje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1984375" y="2116138"/>
          <a:ext cx="5200650" cy="400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2116138"/>
                        <a:ext cx="5200650" cy="4003675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000"/>
              <a:t>V omrežju izberemo najcenejšo povezavo ter povežemo obe točki v vpeto drevo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2562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468313" y="188913"/>
            <a:ext cx="6048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(H – L)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468313" y="188913"/>
            <a:ext cx="80645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(A – B)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468313" y="188913"/>
            <a:ext cx="6048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(E – F)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skupno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7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0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7579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579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7579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579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579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7579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7580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580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7580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580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580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580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580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580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580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581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581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581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5813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4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5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6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7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8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5819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5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7682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7682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682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7682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682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682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682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683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683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7683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683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683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683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683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683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3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3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4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41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42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43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6844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0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784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7784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784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7785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785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785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785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785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785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786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7861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2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3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4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5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6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7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8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7869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95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886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7886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886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887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7887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7887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887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7887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887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887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887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887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887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7888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888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888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888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888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8885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86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87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88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89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90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91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92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93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8894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87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0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7988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7988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7988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989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989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7989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7989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989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7989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7989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989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7989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989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990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990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990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7990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990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7990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7990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7990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79909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0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1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2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5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6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7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8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9919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Minimalno vpeto drevo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l-SI" altLang="sl-SI" sz="3200"/>
              <a:t>Primov postopek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5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8091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8091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8091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8091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091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091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091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8091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8092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092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8092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092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092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092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092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092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8092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092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093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093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093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0933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4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5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6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7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8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39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40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41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42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43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0944" name="Line 48"/>
          <p:cNvSpPr>
            <a:spLocks noChangeShapeType="1"/>
          </p:cNvSpPr>
          <p:nvPr/>
        </p:nvSpPr>
        <p:spPr bwMode="auto">
          <a:xfrm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0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8193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8193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8193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194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194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194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194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194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195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195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195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195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195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195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5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5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1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2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3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4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5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6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7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8" name="Line 48"/>
          <p:cNvSpPr>
            <a:spLocks noChangeShapeType="1"/>
          </p:cNvSpPr>
          <p:nvPr/>
        </p:nvSpPr>
        <p:spPr bwMode="auto">
          <a:xfrm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1969" name="Line 49"/>
          <p:cNvSpPr>
            <a:spLocks noChangeShapeType="1"/>
          </p:cNvSpPr>
          <p:nvPr/>
        </p:nvSpPr>
        <p:spPr bwMode="auto">
          <a:xfrm>
            <a:off x="5364163" y="4868863"/>
            <a:ext cx="936625" cy="64928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95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8295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8295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296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296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8296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8297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297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297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297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297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297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8297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297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297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297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298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2981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2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3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4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5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6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7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8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89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0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1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2" name="Line 48"/>
          <p:cNvSpPr>
            <a:spLocks noChangeShapeType="1"/>
          </p:cNvSpPr>
          <p:nvPr/>
        </p:nvSpPr>
        <p:spPr bwMode="auto">
          <a:xfrm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3" name="Line 49"/>
          <p:cNvSpPr>
            <a:spLocks noChangeShapeType="1"/>
          </p:cNvSpPr>
          <p:nvPr/>
        </p:nvSpPr>
        <p:spPr bwMode="auto">
          <a:xfrm>
            <a:off x="5364163" y="4868863"/>
            <a:ext cx="936625" cy="64928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994" name="Line 50"/>
          <p:cNvSpPr>
            <a:spLocks noChangeShapeType="1"/>
          </p:cNvSpPr>
          <p:nvPr/>
        </p:nvSpPr>
        <p:spPr bwMode="auto">
          <a:xfrm>
            <a:off x="6516688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20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8398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398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398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8398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8399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8399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399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8399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399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399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399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399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8399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8400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400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8400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8400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8400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84005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07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08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09" name="Line 41"/>
          <p:cNvSpPr>
            <a:spLocks noChangeShapeType="1"/>
          </p:cNvSpPr>
          <p:nvPr/>
        </p:nvSpPr>
        <p:spPr bwMode="auto">
          <a:xfrm>
            <a:off x="2916238" y="35734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0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1" name="Line 43"/>
          <p:cNvSpPr>
            <a:spLocks noChangeShapeType="1"/>
          </p:cNvSpPr>
          <p:nvPr/>
        </p:nvSpPr>
        <p:spPr bwMode="auto">
          <a:xfrm flipV="1">
            <a:off x="2627313" y="2708275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2" name="Line 44"/>
          <p:cNvSpPr>
            <a:spLocks noChangeShapeType="1"/>
          </p:cNvSpPr>
          <p:nvPr/>
        </p:nvSpPr>
        <p:spPr bwMode="auto">
          <a:xfrm flipV="1"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3" name="Line 45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4" name="Line 46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5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6" name="Line 48"/>
          <p:cNvSpPr>
            <a:spLocks noChangeShapeType="1"/>
          </p:cNvSpPr>
          <p:nvPr/>
        </p:nvSpPr>
        <p:spPr bwMode="auto">
          <a:xfrm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7" name="Line 49"/>
          <p:cNvSpPr>
            <a:spLocks noChangeShapeType="1"/>
          </p:cNvSpPr>
          <p:nvPr/>
        </p:nvSpPr>
        <p:spPr bwMode="auto">
          <a:xfrm>
            <a:off x="5364163" y="4868863"/>
            <a:ext cx="936625" cy="64928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8" name="Line 50"/>
          <p:cNvSpPr>
            <a:spLocks noChangeShapeType="1"/>
          </p:cNvSpPr>
          <p:nvPr/>
        </p:nvSpPr>
        <p:spPr bwMode="auto">
          <a:xfrm>
            <a:off x="6516688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4019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400"/>
              <a:t>Dobljeno vpeto drevo po Kruskal-u ima isto ceno 49 kot pri Primu.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Obe drevesi</a:t>
            </a:r>
          </a:p>
        </p:txBody>
      </p:sp>
      <p:sp>
        <p:nvSpPr>
          <p:cNvPr id="71742" name="Rectangle 6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altLang="sl-SI" sz="2800"/>
              <a:t>Po Primu</a:t>
            </a:r>
          </a:p>
        </p:txBody>
      </p:sp>
      <p:sp>
        <p:nvSpPr>
          <p:cNvPr id="71743" name="Rectangle 6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altLang="sl-SI" sz="2800"/>
              <a:t>Po Kruskalu</a:t>
            </a:r>
          </a:p>
        </p:txBody>
      </p:sp>
      <p:sp>
        <p:nvSpPr>
          <p:cNvPr id="71799" name="Text Box 119"/>
          <p:cNvSpPr txBox="1">
            <a:spLocks noChangeArrowheads="1"/>
          </p:cNvSpPr>
          <p:nvPr/>
        </p:nvSpPr>
        <p:spPr bwMode="auto">
          <a:xfrm>
            <a:off x="1547813" y="5876925"/>
            <a:ext cx="5329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/>
              <a:t>Obe drevesi (različni) sta MVD s ceno 49.</a:t>
            </a:r>
          </a:p>
        </p:txBody>
      </p:sp>
      <p:grpSp>
        <p:nvGrpSpPr>
          <p:cNvPr id="71801" name="Group 121"/>
          <p:cNvGrpSpPr>
            <a:grpSpLocks/>
          </p:cNvGrpSpPr>
          <p:nvPr/>
        </p:nvGrpSpPr>
        <p:grpSpPr bwMode="auto">
          <a:xfrm>
            <a:off x="684213" y="2205038"/>
            <a:ext cx="3240087" cy="3592512"/>
            <a:chOff x="1292" y="1207"/>
            <a:chExt cx="3185" cy="2808"/>
          </a:xfrm>
        </p:grpSpPr>
        <p:graphicFrame>
          <p:nvGraphicFramePr>
            <p:cNvPr id="71802" name="Object 122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7" name="Bitmap Image" r:id="rId3" imgW="5057143" imgH="4458322" progId="Paint.Picture">
                    <p:embed/>
                  </p:oleObj>
                </mc:Choice>
                <mc:Fallback>
                  <p:oleObj name="Bitmap Image" r:id="rId3" imgW="5057143" imgH="4458322" progId="Paint.Picture">
                    <p:embed/>
                    <p:pic>
                      <p:nvPicPr>
                        <p:cNvPr id="0" name="Object 1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03" name="Rectangle 123"/>
            <p:cNvSpPr>
              <a:spLocks noChangeArrowheads="1"/>
            </p:cNvSpPr>
            <p:nvPr/>
          </p:nvSpPr>
          <p:spPr bwMode="auto">
            <a:xfrm>
              <a:off x="1518" y="1410"/>
              <a:ext cx="319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804" name="Rectangle 124"/>
            <p:cNvSpPr>
              <a:spLocks noChangeArrowheads="1"/>
            </p:cNvSpPr>
            <p:nvPr/>
          </p:nvSpPr>
          <p:spPr bwMode="auto">
            <a:xfrm>
              <a:off x="2336" y="1422"/>
              <a:ext cx="67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805" name="Rectangle 125"/>
            <p:cNvSpPr>
              <a:spLocks noChangeArrowheads="1"/>
            </p:cNvSpPr>
            <p:nvPr/>
          </p:nvSpPr>
          <p:spPr bwMode="auto">
            <a:xfrm>
              <a:off x="3152" y="1430"/>
              <a:ext cx="407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806" name="Rectangle 126"/>
            <p:cNvSpPr>
              <a:spLocks noChangeArrowheads="1"/>
            </p:cNvSpPr>
            <p:nvPr/>
          </p:nvSpPr>
          <p:spPr bwMode="auto">
            <a:xfrm>
              <a:off x="3968" y="1433"/>
              <a:ext cx="364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807" name="Rectangle 127"/>
            <p:cNvSpPr>
              <a:spLocks noChangeArrowheads="1"/>
            </p:cNvSpPr>
            <p:nvPr/>
          </p:nvSpPr>
          <p:spPr bwMode="auto">
            <a:xfrm>
              <a:off x="1518" y="1949"/>
              <a:ext cx="273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808" name="Rectangle 128"/>
            <p:cNvSpPr>
              <a:spLocks noChangeArrowheads="1"/>
            </p:cNvSpPr>
            <p:nvPr/>
          </p:nvSpPr>
          <p:spPr bwMode="auto">
            <a:xfrm>
              <a:off x="2336" y="2086"/>
              <a:ext cx="403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809" name="Rectangle 129"/>
            <p:cNvSpPr>
              <a:spLocks noChangeArrowheads="1"/>
            </p:cNvSpPr>
            <p:nvPr/>
          </p:nvSpPr>
          <p:spPr bwMode="auto">
            <a:xfrm>
              <a:off x="3152" y="2086"/>
              <a:ext cx="443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810" name="Rectangle 130"/>
            <p:cNvSpPr>
              <a:spLocks noChangeArrowheads="1"/>
            </p:cNvSpPr>
            <p:nvPr/>
          </p:nvSpPr>
          <p:spPr bwMode="auto">
            <a:xfrm>
              <a:off x="3968" y="2086"/>
              <a:ext cx="43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811" name="Rectangle 131"/>
            <p:cNvSpPr>
              <a:spLocks noChangeArrowheads="1"/>
            </p:cNvSpPr>
            <p:nvPr/>
          </p:nvSpPr>
          <p:spPr bwMode="auto">
            <a:xfrm>
              <a:off x="1565" y="2607"/>
              <a:ext cx="18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812" name="Rectangle 132"/>
            <p:cNvSpPr>
              <a:spLocks noChangeArrowheads="1"/>
            </p:cNvSpPr>
            <p:nvPr/>
          </p:nvSpPr>
          <p:spPr bwMode="auto">
            <a:xfrm>
              <a:off x="2336" y="2765"/>
              <a:ext cx="37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813" name="Rectangle 133"/>
            <p:cNvSpPr>
              <a:spLocks noChangeArrowheads="1"/>
            </p:cNvSpPr>
            <p:nvPr/>
          </p:nvSpPr>
          <p:spPr bwMode="auto">
            <a:xfrm>
              <a:off x="3152" y="2624"/>
              <a:ext cx="267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814" name="Rectangle 134"/>
            <p:cNvSpPr>
              <a:spLocks noChangeArrowheads="1"/>
            </p:cNvSpPr>
            <p:nvPr/>
          </p:nvSpPr>
          <p:spPr bwMode="auto">
            <a:xfrm>
              <a:off x="4014" y="2602"/>
              <a:ext cx="249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815" name="Rectangle 135"/>
            <p:cNvSpPr>
              <a:spLocks noChangeArrowheads="1"/>
            </p:cNvSpPr>
            <p:nvPr/>
          </p:nvSpPr>
          <p:spPr bwMode="auto">
            <a:xfrm>
              <a:off x="1475" y="3445"/>
              <a:ext cx="457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816" name="Rectangle 136"/>
            <p:cNvSpPr>
              <a:spLocks noChangeArrowheads="1"/>
            </p:cNvSpPr>
            <p:nvPr/>
          </p:nvSpPr>
          <p:spPr bwMode="auto">
            <a:xfrm>
              <a:off x="4014" y="3445"/>
              <a:ext cx="430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817" name="Rectangle 137"/>
            <p:cNvSpPr>
              <a:spLocks noChangeArrowheads="1"/>
            </p:cNvSpPr>
            <p:nvPr/>
          </p:nvSpPr>
          <p:spPr bwMode="auto">
            <a:xfrm>
              <a:off x="1927" y="1314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18" name="Rectangle 138"/>
            <p:cNvSpPr>
              <a:spLocks noChangeArrowheads="1"/>
            </p:cNvSpPr>
            <p:nvPr/>
          </p:nvSpPr>
          <p:spPr bwMode="auto">
            <a:xfrm>
              <a:off x="2743" y="1314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19" name="Rectangle 139"/>
            <p:cNvSpPr>
              <a:spLocks noChangeArrowheads="1"/>
            </p:cNvSpPr>
            <p:nvPr/>
          </p:nvSpPr>
          <p:spPr bwMode="auto">
            <a:xfrm>
              <a:off x="3516" y="1314"/>
              <a:ext cx="52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820" name="Rectangle 140"/>
            <p:cNvSpPr>
              <a:spLocks noChangeArrowheads="1"/>
            </p:cNvSpPr>
            <p:nvPr/>
          </p:nvSpPr>
          <p:spPr bwMode="auto">
            <a:xfrm>
              <a:off x="1927" y="1949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21" name="Rectangle 141"/>
            <p:cNvSpPr>
              <a:spLocks noChangeArrowheads="1"/>
            </p:cNvSpPr>
            <p:nvPr/>
          </p:nvSpPr>
          <p:spPr bwMode="auto">
            <a:xfrm>
              <a:off x="2743" y="1830"/>
              <a:ext cx="25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22" name="Rectangle 142"/>
            <p:cNvSpPr>
              <a:spLocks noChangeArrowheads="1"/>
            </p:cNvSpPr>
            <p:nvPr/>
          </p:nvSpPr>
          <p:spPr bwMode="auto">
            <a:xfrm>
              <a:off x="3516" y="1949"/>
              <a:ext cx="52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823" name="Rectangle 143"/>
            <p:cNvSpPr>
              <a:spLocks noChangeArrowheads="1"/>
            </p:cNvSpPr>
            <p:nvPr/>
          </p:nvSpPr>
          <p:spPr bwMode="auto">
            <a:xfrm>
              <a:off x="1927" y="2629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824" name="Rectangle 144"/>
            <p:cNvSpPr>
              <a:spLocks noChangeArrowheads="1"/>
            </p:cNvSpPr>
            <p:nvPr/>
          </p:nvSpPr>
          <p:spPr bwMode="auto">
            <a:xfrm>
              <a:off x="2743" y="2629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825" name="Rectangle 145"/>
            <p:cNvSpPr>
              <a:spLocks noChangeArrowheads="1"/>
            </p:cNvSpPr>
            <p:nvPr/>
          </p:nvSpPr>
          <p:spPr bwMode="auto">
            <a:xfrm>
              <a:off x="3516" y="2510"/>
              <a:ext cx="337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826" name="Rectangle 146"/>
            <p:cNvSpPr>
              <a:spLocks noChangeArrowheads="1"/>
            </p:cNvSpPr>
            <p:nvPr/>
          </p:nvSpPr>
          <p:spPr bwMode="auto">
            <a:xfrm>
              <a:off x="2743" y="3355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27" name="Rectangle 147"/>
            <p:cNvSpPr>
              <a:spLocks noChangeArrowheads="1"/>
            </p:cNvSpPr>
            <p:nvPr/>
          </p:nvSpPr>
          <p:spPr bwMode="auto">
            <a:xfrm>
              <a:off x="1383" y="1722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28" name="Rectangle 148"/>
            <p:cNvSpPr>
              <a:spLocks noChangeArrowheads="1"/>
            </p:cNvSpPr>
            <p:nvPr/>
          </p:nvSpPr>
          <p:spPr bwMode="auto">
            <a:xfrm>
              <a:off x="1429" y="2357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829" name="Rectangle 149"/>
            <p:cNvSpPr>
              <a:spLocks noChangeArrowheads="1"/>
            </p:cNvSpPr>
            <p:nvPr/>
          </p:nvSpPr>
          <p:spPr bwMode="auto">
            <a:xfrm>
              <a:off x="1383" y="3083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30" name="Rectangle 150"/>
            <p:cNvSpPr>
              <a:spLocks noChangeArrowheads="1"/>
            </p:cNvSpPr>
            <p:nvPr/>
          </p:nvSpPr>
          <p:spPr bwMode="auto">
            <a:xfrm>
              <a:off x="2200" y="1767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31" name="Rectangle 151"/>
            <p:cNvSpPr>
              <a:spLocks noChangeArrowheads="1"/>
            </p:cNvSpPr>
            <p:nvPr/>
          </p:nvSpPr>
          <p:spPr bwMode="auto">
            <a:xfrm>
              <a:off x="3062" y="2402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1832" name="Rectangle 152"/>
            <p:cNvSpPr>
              <a:spLocks noChangeArrowheads="1"/>
            </p:cNvSpPr>
            <p:nvPr/>
          </p:nvSpPr>
          <p:spPr bwMode="auto">
            <a:xfrm>
              <a:off x="2200" y="2402"/>
              <a:ext cx="38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833" name="Rectangle 153"/>
            <p:cNvSpPr>
              <a:spLocks noChangeArrowheads="1"/>
            </p:cNvSpPr>
            <p:nvPr/>
          </p:nvSpPr>
          <p:spPr bwMode="auto">
            <a:xfrm>
              <a:off x="3878" y="1767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834" name="Rectangle 154"/>
            <p:cNvSpPr>
              <a:spLocks noChangeArrowheads="1"/>
            </p:cNvSpPr>
            <p:nvPr/>
          </p:nvSpPr>
          <p:spPr bwMode="auto">
            <a:xfrm>
              <a:off x="3878" y="2402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835" name="Rectangle 155"/>
            <p:cNvSpPr>
              <a:spLocks noChangeArrowheads="1"/>
            </p:cNvSpPr>
            <p:nvPr/>
          </p:nvSpPr>
          <p:spPr bwMode="auto">
            <a:xfrm>
              <a:off x="3878" y="3083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36" name="Rectangle 156"/>
            <p:cNvSpPr>
              <a:spLocks noChangeArrowheads="1"/>
            </p:cNvSpPr>
            <p:nvPr/>
          </p:nvSpPr>
          <p:spPr bwMode="auto">
            <a:xfrm>
              <a:off x="3424" y="3174"/>
              <a:ext cx="388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837" name="Line 157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38" name="Line 158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39" name="Line 159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0" name="Line 160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1" name="Line 16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2" name="Line 162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3" name="Line 163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4" name="Line 164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5" name="Line 165"/>
            <p:cNvSpPr>
              <a:spLocks noChangeShapeType="1"/>
            </p:cNvSpPr>
            <p:nvPr/>
          </p:nvSpPr>
          <p:spPr bwMode="auto">
            <a:xfrm flipH="1">
              <a:off x="1837" y="225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6" name="Line 166"/>
            <p:cNvSpPr>
              <a:spLocks noChangeShapeType="1"/>
            </p:cNvSpPr>
            <p:nvPr/>
          </p:nvSpPr>
          <p:spPr bwMode="auto">
            <a:xfrm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7" name="Line 167"/>
            <p:cNvSpPr>
              <a:spLocks noChangeShapeType="1"/>
            </p:cNvSpPr>
            <p:nvPr/>
          </p:nvSpPr>
          <p:spPr bwMode="auto">
            <a:xfrm>
              <a:off x="1655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8" name="Line 168"/>
            <p:cNvSpPr>
              <a:spLocks noChangeShapeType="1"/>
            </p:cNvSpPr>
            <p:nvPr/>
          </p:nvSpPr>
          <p:spPr bwMode="auto">
            <a:xfrm>
              <a:off x="1837" y="2931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49" name="Line 169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0" name="Line 170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1" name="Line 171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2" name="Line 172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3" name="Line 173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4" name="Line 174"/>
            <p:cNvSpPr>
              <a:spLocks noChangeShapeType="1"/>
            </p:cNvSpPr>
            <p:nvPr/>
          </p:nvSpPr>
          <p:spPr bwMode="auto">
            <a:xfrm flipH="1" flipV="1">
              <a:off x="3379" y="3067"/>
              <a:ext cx="590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55" name="Line 175"/>
            <p:cNvSpPr>
              <a:spLocks noChangeShapeType="1"/>
            </p:cNvSpPr>
            <p:nvPr/>
          </p:nvSpPr>
          <p:spPr bwMode="auto">
            <a:xfrm flipV="1"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71906" name="Group 226"/>
          <p:cNvGrpSpPr>
            <a:grpSpLocks/>
          </p:cNvGrpSpPr>
          <p:nvPr/>
        </p:nvGrpSpPr>
        <p:grpSpPr bwMode="auto">
          <a:xfrm>
            <a:off x="4500563" y="2205038"/>
            <a:ext cx="3529012" cy="3449637"/>
            <a:chOff x="1292" y="1207"/>
            <a:chExt cx="3185" cy="2808"/>
          </a:xfrm>
        </p:grpSpPr>
        <p:graphicFrame>
          <p:nvGraphicFramePr>
            <p:cNvPr id="71857" name="Object 177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08" name="Bitmap Image" r:id="rId5" imgW="5057143" imgH="4458322" progId="Paint.Picture">
                    <p:embed/>
                  </p:oleObj>
                </mc:Choice>
                <mc:Fallback>
                  <p:oleObj name="Bitmap Image" r:id="rId5" imgW="5057143" imgH="4458322" progId="Paint.Picture">
                    <p:embed/>
                    <p:pic>
                      <p:nvPicPr>
                        <p:cNvPr id="0" name="Object 1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58" name="Rectangle 178"/>
            <p:cNvSpPr>
              <a:spLocks noChangeArrowheads="1"/>
            </p:cNvSpPr>
            <p:nvPr/>
          </p:nvSpPr>
          <p:spPr bwMode="auto">
            <a:xfrm>
              <a:off x="1518" y="1403"/>
              <a:ext cx="318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859" name="Rectangle 179"/>
            <p:cNvSpPr>
              <a:spLocks noChangeArrowheads="1"/>
            </p:cNvSpPr>
            <p:nvPr/>
          </p:nvSpPr>
          <p:spPr bwMode="auto">
            <a:xfrm>
              <a:off x="2336" y="1415"/>
              <a:ext cx="678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860" name="Rectangle 180"/>
            <p:cNvSpPr>
              <a:spLocks noChangeArrowheads="1"/>
            </p:cNvSpPr>
            <p:nvPr/>
          </p:nvSpPr>
          <p:spPr bwMode="auto">
            <a:xfrm>
              <a:off x="3152" y="1424"/>
              <a:ext cx="408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861" name="Rectangle 181"/>
            <p:cNvSpPr>
              <a:spLocks noChangeArrowheads="1"/>
            </p:cNvSpPr>
            <p:nvPr/>
          </p:nvSpPr>
          <p:spPr bwMode="auto">
            <a:xfrm>
              <a:off x="3968" y="1427"/>
              <a:ext cx="364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862" name="Rectangle 182"/>
            <p:cNvSpPr>
              <a:spLocks noChangeArrowheads="1"/>
            </p:cNvSpPr>
            <p:nvPr/>
          </p:nvSpPr>
          <p:spPr bwMode="auto">
            <a:xfrm>
              <a:off x="1518" y="1938"/>
              <a:ext cx="273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863" name="Rectangle 183"/>
            <p:cNvSpPr>
              <a:spLocks noChangeArrowheads="1"/>
            </p:cNvSpPr>
            <p:nvPr/>
          </p:nvSpPr>
          <p:spPr bwMode="auto">
            <a:xfrm>
              <a:off x="2336" y="2079"/>
              <a:ext cx="370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864" name="Rectangle 184"/>
            <p:cNvSpPr>
              <a:spLocks noChangeArrowheads="1"/>
            </p:cNvSpPr>
            <p:nvPr/>
          </p:nvSpPr>
          <p:spPr bwMode="auto">
            <a:xfrm>
              <a:off x="3152" y="2079"/>
              <a:ext cx="40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865" name="Rectangle 185"/>
            <p:cNvSpPr>
              <a:spLocks noChangeArrowheads="1"/>
            </p:cNvSpPr>
            <p:nvPr/>
          </p:nvSpPr>
          <p:spPr bwMode="auto">
            <a:xfrm>
              <a:off x="3968" y="2079"/>
              <a:ext cx="39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866" name="Rectangle 186"/>
            <p:cNvSpPr>
              <a:spLocks noChangeArrowheads="1"/>
            </p:cNvSpPr>
            <p:nvPr/>
          </p:nvSpPr>
          <p:spPr bwMode="auto">
            <a:xfrm>
              <a:off x="1566" y="2595"/>
              <a:ext cx="180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867" name="Rectangle 187"/>
            <p:cNvSpPr>
              <a:spLocks noChangeArrowheads="1"/>
            </p:cNvSpPr>
            <p:nvPr/>
          </p:nvSpPr>
          <p:spPr bwMode="auto">
            <a:xfrm>
              <a:off x="2336" y="2759"/>
              <a:ext cx="344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868" name="Rectangle 188"/>
            <p:cNvSpPr>
              <a:spLocks noChangeArrowheads="1"/>
            </p:cNvSpPr>
            <p:nvPr/>
          </p:nvSpPr>
          <p:spPr bwMode="auto">
            <a:xfrm>
              <a:off x="3152" y="2613"/>
              <a:ext cx="268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869" name="Rectangle 189"/>
            <p:cNvSpPr>
              <a:spLocks noChangeArrowheads="1"/>
            </p:cNvSpPr>
            <p:nvPr/>
          </p:nvSpPr>
          <p:spPr bwMode="auto">
            <a:xfrm>
              <a:off x="4014" y="2590"/>
              <a:ext cx="250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870" name="Rectangle 190"/>
            <p:cNvSpPr>
              <a:spLocks noChangeArrowheads="1"/>
            </p:cNvSpPr>
            <p:nvPr/>
          </p:nvSpPr>
          <p:spPr bwMode="auto">
            <a:xfrm>
              <a:off x="1474" y="3439"/>
              <a:ext cx="420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871" name="Rectangle 191"/>
            <p:cNvSpPr>
              <a:spLocks noChangeArrowheads="1"/>
            </p:cNvSpPr>
            <p:nvPr/>
          </p:nvSpPr>
          <p:spPr bwMode="auto">
            <a:xfrm>
              <a:off x="4014" y="3439"/>
              <a:ext cx="39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872" name="Rectangle 192"/>
            <p:cNvSpPr>
              <a:spLocks noChangeArrowheads="1"/>
            </p:cNvSpPr>
            <p:nvPr/>
          </p:nvSpPr>
          <p:spPr bwMode="auto">
            <a:xfrm>
              <a:off x="1927" y="1308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73" name="Rectangle 193"/>
            <p:cNvSpPr>
              <a:spLocks noChangeArrowheads="1"/>
            </p:cNvSpPr>
            <p:nvPr/>
          </p:nvSpPr>
          <p:spPr bwMode="auto">
            <a:xfrm>
              <a:off x="2743" y="1308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74" name="Rectangle 194"/>
            <p:cNvSpPr>
              <a:spLocks noChangeArrowheads="1"/>
            </p:cNvSpPr>
            <p:nvPr/>
          </p:nvSpPr>
          <p:spPr bwMode="auto">
            <a:xfrm>
              <a:off x="3516" y="1308"/>
              <a:ext cx="484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875" name="Rectangle 195"/>
            <p:cNvSpPr>
              <a:spLocks noChangeArrowheads="1"/>
            </p:cNvSpPr>
            <p:nvPr/>
          </p:nvSpPr>
          <p:spPr bwMode="auto">
            <a:xfrm>
              <a:off x="1927" y="1942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76" name="Rectangle 196"/>
            <p:cNvSpPr>
              <a:spLocks noChangeArrowheads="1"/>
            </p:cNvSpPr>
            <p:nvPr/>
          </p:nvSpPr>
          <p:spPr bwMode="auto">
            <a:xfrm>
              <a:off x="2743" y="1818"/>
              <a:ext cx="250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77" name="Rectangle 197"/>
            <p:cNvSpPr>
              <a:spLocks noChangeArrowheads="1"/>
            </p:cNvSpPr>
            <p:nvPr/>
          </p:nvSpPr>
          <p:spPr bwMode="auto">
            <a:xfrm>
              <a:off x="3516" y="1942"/>
              <a:ext cx="484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878" name="Rectangle 198"/>
            <p:cNvSpPr>
              <a:spLocks noChangeArrowheads="1"/>
            </p:cNvSpPr>
            <p:nvPr/>
          </p:nvSpPr>
          <p:spPr bwMode="auto">
            <a:xfrm>
              <a:off x="1927" y="2623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879" name="Rectangle 199"/>
            <p:cNvSpPr>
              <a:spLocks noChangeArrowheads="1"/>
            </p:cNvSpPr>
            <p:nvPr/>
          </p:nvSpPr>
          <p:spPr bwMode="auto">
            <a:xfrm>
              <a:off x="2743" y="2623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880" name="Rectangle 200"/>
            <p:cNvSpPr>
              <a:spLocks noChangeArrowheads="1"/>
            </p:cNvSpPr>
            <p:nvPr/>
          </p:nvSpPr>
          <p:spPr bwMode="auto">
            <a:xfrm>
              <a:off x="3516" y="2499"/>
              <a:ext cx="336" cy="5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881" name="Rectangle 201"/>
            <p:cNvSpPr>
              <a:spLocks noChangeArrowheads="1"/>
            </p:cNvSpPr>
            <p:nvPr/>
          </p:nvSpPr>
          <p:spPr bwMode="auto">
            <a:xfrm>
              <a:off x="2743" y="3348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82" name="Rectangle 202"/>
            <p:cNvSpPr>
              <a:spLocks noChangeArrowheads="1"/>
            </p:cNvSpPr>
            <p:nvPr/>
          </p:nvSpPr>
          <p:spPr bwMode="auto">
            <a:xfrm>
              <a:off x="1384" y="1716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83" name="Rectangle 203"/>
            <p:cNvSpPr>
              <a:spLocks noChangeArrowheads="1"/>
            </p:cNvSpPr>
            <p:nvPr/>
          </p:nvSpPr>
          <p:spPr bwMode="auto">
            <a:xfrm>
              <a:off x="1430" y="2351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884" name="Rectangle 204"/>
            <p:cNvSpPr>
              <a:spLocks noChangeArrowheads="1"/>
            </p:cNvSpPr>
            <p:nvPr/>
          </p:nvSpPr>
          <p:spPr bwMode="auto">
            <a:xfrm>
              <a:off x="1384" y="3077"/>
              <a:ext cx="35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85" name="Rectangle 205"/>
            <p:cNvSpPr>
              <a:spLocks noChangeArrowheads="1"/>
            </p:cNvSpPr>
            <p:nvPr/>
          </p:nvSpPr>
          <p:spPr bwMode="auto">
            <a:xfrm>
              <a:off x="2200" y="1761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886" name="Rectangle 206"/>
            <p:cNvSpPr>
              <a:spLocks noChangeArrowheads="1"/>
            </p:cNvSpPr>
            <p:nvPr/>
          </p:nvSpPr>
          <p:spPr bwMode="auto">
            <a:xfrm>
              <a:off x="3061" y="2396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1887" name="Rectangle 207"/>
            <p:cNvSpPr>
              <a:spLocks noChangeArrowheads="1"/>
            </p:cNvSpPr>
            <p:nvPr/>
          </p:nvSpPr>
          <p:spPr bwMode="auto">
            <a:xfrm>
              <a:off x="2200" y="2396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888" name="Rectangle 208"/>
            <p:cNvSpPr>
              <a:spLocks noChangeArrowheads="1"/>
            </p:cNvSpPr>
            <p:nvPr/>
          </p:nvSpPr>
          <p:spPr bwMode="auto">
            <a:xfrm>
              <a:off x="3878" y="1761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889" name="Rectangle 209"/>
            <p:cNvSpPr>
              <a:spLocks noChangeArrowheads="1"/>
            </p:cNvSpPr>
            <p:nvPr/>
          </p:nvSpPr>
          <p:spPr bwMode="auto">
            <a:xfrm>
              <a:off x="3878" y="2396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890" name="Rectangle 210"/>
            <p:cNvSpPr>
              <a:spLocks noChangeArrowheads="1"/>
            </p:cNvSpPr>
            <p:nvPr/>
          </p:nvSpPr>
          <p:spPr bwMode="auto">
            <a:xfrm>
              <a:off x="3878" y="3077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91" name="Rectangle 211"/>
            <p:cNvSpPr>
              <a:spLocks noChangeArrowheads="1"/>
            </p:cNvSpPr>
            <p:nvPr/>
          </p:nvSpPr>
          <p:spPr bwMode="auto">
            <a:xfrm>
              <a:off x="3424" y="3167"/>
              <a:ext cx="35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892" name="Line 212"/>
            <p:cNvSpPr>
              <a:spLocks noChangeShapeType="1"/>
            </p:cNvSpPr>
            <p:nvPr/>
          </p:nvSpPr>
          <p:spPr bwMode="auto">
            <a:xfrm>
              <a:off x="1655" y="24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3" name="Line 213"/>
            <p:cNvSpPr>
              <a:spLocks noChangeShapeType="1"/>
            </p:cNvSpPr>
            <p:nvPr/>
          </p:nvSpPr>
          <p:spPr bwMode="auto">
            <a:xfrm flipV="1"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4" name="Line 214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5" name="Line 215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6" name="Line 216"/>
            <p:cNvSpPr>
              <a:spLocks noChangeShapeType="1"/>
            </p:cNvSpPr>
            <p:nvPr/>
          </p:nvSpPr>
          <p:spPr bwMode="auto">
            <a:xfrm>
              <a:off x="1837" y="225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7" name="Line 217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8" name="Line 218"/>
            <p:cNvSpPr>
              <a:spLocks noChangeShapeType="1"/>
            </p:cNvSpPr>
            <p:nvPr/>
          </p:nvSpPr>
          <p:spPr bwMode="auto">
            <a:xfrm flipV="1">
              <a:off x="1655" y="1706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899" name="Line 219"/>
            <p:cNvSpPr>
              <a:spLocks noChangeShapeType="1"/>
            </p:cNvSpPr>
            <p:nvPr/>
          </p:nvSpPr>
          <p:spPr bwMode="auto">
            <a:xfrm flipV="1">
              <a:off x="161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0" name="Line 220"/>
            <p:cNvSpPr>
              <a:spLocks noChangeShapeType="1"/>
            </p:cNvSpPr>
            <p:nvPr/>
          </p:nvSpPr>
          <p:spPr bwMode="auto">
            <a:xfrm>
              <a:off x="1837" y="293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1" name="Line 221"/>
            <p:cNvSpPr>
              <a:spLocks noChangeShapeType="1"/>
            </p:cNvSpPr>
            <p:nvPr/>
          </p:nvSpPr>
          <p:spPr bwMode="auto">
            <a:xfrm>
              <a:off x="2653" y="1616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2" name="Line 222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3" name="Line 223"/>
            <p:cNvSpPr>
              <a:spLocks noChangeShapeType="1"/>
            </p:cNvSpPr>
            <p:nvPr/>
          </p:nvSpPr>
          <p:spPr bwMode="auto">
            <a:xfrm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4" name="Line 224"/>
            <p:cNvSpPr>
              <a:spLocks noChangeShapeType="1"/>
            </p:cNvSpPr>
            <p:nvPr/>
          </p:nvSpPr>
          <p:spPr bwMode="auto">
            <a:xfrm>
              <a:off x="3379" y="3067"/>
              <a:ext cx="590" cy="409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905" name="Line 225"/>
            <p:cNvSpPr>
              <a:spLocks noChangeShapeType="1"/>
            </p:cNvSpPr>
            <p:nvPr/>
          </p:nvSpPr>
          <p:spPr bwMode="auto">
            <a:xfrm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85" name="Group 41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6147" name="Object 3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6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6178" name="Rectangle 34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6179" name="Rectangle 35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6180" name="Rectangle 36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81" name="Rectangle 37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</p:grp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395288" y="188913"/>
            <a:ext cx="5329237" cy="160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Izberemo poljubno točko na grafu (recimo A)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poiščemo najcenejšo povezavo iz te točke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Kandidata sta povezavi do B in 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Najcenejše je vzeti povezavo do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01" name="Group 133"/>
          <p:cNvGrpSpPr>
            <a:grpSpLocks/>
          </p:cNvGrpSpPr>
          <p:nvPr/>
        </p:nvGrpSpPr>
        <p:grpSpPr bwMode="auto">
          <a:xfrm>
            <a:off x="2051050" y="1628775"/>
            <a:ext cx="5056188" cy="4457700"/>
            <a:chOff x="1292" y="1026"/>
            <a:chExt cx="3185" cy="2808"/>
          </a:xfrm>
        </p:grpSpPr>
        <p:graphicFrame>
          <p:nvGraphicFramePr>
            <p:cNvPr id="7171" name="Object 3"/>
            <p:cNvGraphicFramePr>
              <a:graphicFrameLocks noChangeAspect="1"/>
            </p:cNvGraphicFramePr>
            <p:nvPr/>
          </p:nvGraphicFramePr>
          <p:xfrm>
            <a:off x="1292" y="1026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2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026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1519" y="1259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2336" y="1270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152" y="1279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969" y="1282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1519" y="1917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2336" y="1934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3152" y="1934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969" y="1934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1565" y="2574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336" y="261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3152" y="2592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4014" y="256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1474" y="3294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4014" y="3294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1927" y="116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2744" y="116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8" name="Rectangle 20"/>
            <p:cNvSpPr>
              <a:spLocks noChangeArrowheads="1"/>
            </p:cNvSpPr>
            <p:nvPr/>
          </p:nvSpPr>
          <p:spPr bwMode="auto">
            <a:xfrm>
              <a:off x="3515" y="1163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1927" y="179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90" name="Rectangle 22"/>
            <p:cNvSpPr>
              <a:spLocks noChangeArrowheads="1"/>
            </p:cNvSpPr>
            <p:nvPr/>
          </p:nvSpPr>
          <p:spPr bwMode="auto">
            <a:xfrm>
              <a:off x="2744" y="179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91" name="Rectangle 23"/>
            <p:cNvSpPr>
              <a:spLocks noChangeArrowheads="1"/>
            </p:cNvSpPr>
            <p:nvPr/>
          </p:nvSpPr>
          <p:spPr bwMode="auto">
            <a:xfrm>
              <a:off x="3515" y="1798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92" name="Rectangle 24"/>
            <p:cNvSpPr>
              <a:spLocks noChangeArrowheads="1"/>
            </p:cNvSpPr>
            <p:nvPr/>
          </p:nvSpPr>
          <p:spPr bwMode="auto">
            <a:xfrm>
              <a:off x="1927" y="247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93" name="Rectangle 25"/>
            <p:cNvSpPr>
              <a:spLocks noChangeArrowheads="1"/>
            </p:cNvSpPr>
            <p:nvPr/>
          </p:nvSpPr>
          <p:spPr bwMode="auto">
            <a:xfrm>
              <a:off x="2744" y="247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94" name="Rectangle 26"/>
            <p:cNvSpPr>
              <a:spLocks noChangeArrowheads="1"/>
            </p:cNvSpPr>
            <p:nvPr/>
          </p:nvSpPr>
          <p:spPr bwMode="auto">
            <a:xfrm>
              <a:off x="3515" y="2478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95" name="Rectangle 27"/>
            <p:cNvSpPr>
              <a:spLocks noChangeArrowheads="1"/>
            </p:cNvSpPr>
            <p:nvPr/>
          </p:nvSpPr>
          <p:spPr bwMode="auto">
            <a:xfrm>
              <a:off x="2744" y="320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96" name="Rectangle 28"/>
            <p:cNvSpPr>
              <a:spLocks noChangeArrowheads="1"/>
            </p:cNvSpPr>
            <p:nvPr/>
          </p:nvSpPr>
          <p:spPr bwMode="auto">
            <a:xfrm>
              <a:off x="1383" y="157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97" name="Rectangle 29"/>
            <p:cNvSpPr>
              <a:spLocks noChangeArrowheads="1"/>
            </p:cNvSpPr>
            <p:nvPr/>
          </p:nvSpPr>
          <p:spPr bwMode="auto">
            <a:xfrm>
              <a:off x="1429" y="220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98" name="Rectangle 30"/>
            <p:cNvSpPr>
              <a:spLocks noChangeArrowheads="1"/>
            </p:cNvSpPr>
            <p:nvPr/>
          </p:nvSpPr>
          <p:spPr bwMode="auto">
            <a:xfrm>
              <a:off x="1383" y="29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99" name="Rectangle 31"/>
            <p:cNvSpPr>
              <a:spLocks noChangeArrowheads="1"/>
            </p:cNvSpPr>
            <p:nvPr/>
          </p:nvSpPr>
          <p:spPr bwMode="auto">
            <a:xfrm>
              <a:off x="2200" y="161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200" name="Rectangle 32"/>
            <p:cNvSpPr>
              <a:spLocks noChangeArrowheads="1"/>
            </p:cNvSpPr>
            <p:nvPr/>
          </p:nvSpPr>
          <p:spPr bwMode="auto">
            <a:xfrm>
              <a:off x="3061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201" name="Rectangle 33"/>
            <p:cNvSpPr>
              <a:spLocks noChangeArrowheads="1"/>
            </p:cNvSpPr>
            <p:nvPr/>
          </p:nvSpPr>
          <p:spPr bwMode="auto">
            <a:xfrm>
              <a:off x="2200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202" name="Rectangle 34"/>
            <p:cNvSpPr>
              <a:spLocks noChangeArrowheads="1"/>
            </p:cNvSpPr>
            <p:nvPr/>
          </p:nvSpPr>
          <p:spPr bwMode="auto">
            <a:xfrm>
              <a:off x="3878" y="161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203" name="Rectangle 35"/>
            <p:cNvSpPr>
              <a:spLocks noChangeArrowheads="1"/>
            </p:cNvSpPr>
            <p:nvPr/>
          </p:nvSpPr>
          <p:spPr bwMode="auto">
            <a:xfrm>
              <a:off x="3878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204" name="Rectangle 36"/>
            <p:cNvSpPr>
              <a:spLocks noChangeArrowheads="1"/>
            </p:cNvSpPr>
            <p:nvPr/>
          </p:nvSpPr>
          <p:spPr bwMode="auto">
            <a:xfrm>
              <a:off x="3878" y="29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205" name="Rectangle 37"/>
            <p:cNvSpPr>
              <a:spLocks noChangeArrowheads="1"/>
            </p:cNvSpPr>
            <p:nvPr/>
          </p:nvSpPr>
          <p:spPr bwMode="auto">
            <a:xfrm>
              <a:off x="3424" y="302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206" name="Line 38"/>
            <p:cNvSpPr>
              <a:spLocks noChangeShapeType="1"/>
            </p:cNvSpPr>
            <p:nvPr/>
          </p:nvSpPr>
          <p:spPr bwMode="auto">
            <a:xfrm>
              <a:off x="1837" y="1389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>
              <a:off x="2426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10" name="Line 42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3924300" y="2492375"/>
            <a:ext cx="0" cy="5032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68313" y="260350"/>
            <a:ext cx="82804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Doslej zgrajenemu drevesu (A – B) dodamo vozlišče, ki ga lahko povežemo najceneje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Kandidati so E, F in C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Najceneje je dodati 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7" name="Group 45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8194" name="Object 2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8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8212" name="Rectangle 20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8213" name="Rectangle 21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8215" name="Rectangle 23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8216" name="Rectangle 24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8217" name="Rectangle 25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20" name="Rectangle 28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22" name="Rectangle 30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8224" name="Rectangle 32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8226" name="Rectangle 34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8227" name="Rectangle 35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28" name="Rectangle 36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8229" name="Line 37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395288" y="333375"/>
            <a:ext cx="82804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Doslej zgrajenemu drevesu (A – B - F) dodamo vozlišče, ki ga lahko povežemo najceneje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Kandidati so E, G, J in C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Najceneje je dodati 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8" name="Line 44"/>
          <p:cNvSpPr>
            <a:spLocks noChangeShapeType="1"/>
          </p:cNvSpPr>
          <p:nvPr/>
        </p:nvSpPr>
        <p:spPr bwMode="auto">
          <a:xfrm>
            <a:off x="29162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10" name="Line 46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 flipV="1">
            <a:off x="2627313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1370</Words>
  <Application>Microsoft Office PowerPoint</Application>
  <PresentationFormat>On-screen Show (4:3)</PresentationFormat>
  <Paragraphs>1153</Paragraphs>
  <Slides>34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Wingdings 3</vt:lpstr>
      <vt:lpstr>Default Design</vt:lpstr>
      <vt:lpstr>Bitmap Image</vt:lpstr>
      <vt:lpstr>Minimalno vpeto drevo </vt:lpstr>
      <vt:lpstr>Omrežje</vt:lpstr>
      <vt:lpstr>Minimalno vpeto drevo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je minimalno vpeto drevo. </vt:lpstr>
      <vt:lpstr>Kruskalov postopek </vt:lpstr>
      <vt:lpstr>Osnovno omrežje</vt:lpstr>
      <vt:lpstr>V omrežju izberemo najcenejšo povezavo ter povežemo obe točki v vpeto drevo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Dobljeno vpeto drevo po Kruskal-u ima isto ceno 49 kot pri Primu.</vt:lpstr>
      <vt:lpstr>Obe drevesi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Minimalno vpeto drevo</dc:title>
  <dc:creator>Matija Lokar</dc:creator>
  <cp:lastModifiedBy>Matija Lokar</cp:lastModifiedBy>
  <cp:revision>4</cp:revision>
  <dcterms:created xsi:type="dcterms:W3CDTF">2007-04-03T07:10:38Z</dcterms:created>
  <dcterms:modified xsi:type="dcterms:W3CDTF">2021-02-27T12:44:11Z</dcterms:modified>
</cp:coreProperties>
</file>