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8" d="100"/>
          <a:sy n="158" d="100"/>
        </p:scale>
        <p:origin x="188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sl-SI" altLang="sl-SI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sl-SI" altLang="sl-SI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17CC10-1ED6-434F-B8ED-5CFBAD079D59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54C475-95C3-454B-87CE-0F6697DD62C3}" type="slidenum">
              <a:rPr lang="sl-SI" altLang="sl-SI"/>
              <a:pPr/>
              <a:t>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02A2E5-B68D-4C79-BC2A-9FA06A66683D}" type="slidenum">
              <a:rPr lang="sl-SI" altLang="sl-SI"/>
              <a:pPr/>
              <a:t>11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062F84-C6C7-46BD-AEBA-B4DF1499AB95}" type="slidenum">
              <a:rPr lang="sl-SI" altLang="sl-SI"/>
              <a:pPr/>
              <a:t>12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2F0570-FC4A-4451-BB78-CE8A71782E48}" type="slidenum">
              <a:rPr lang="sl-SI" altLang="sl-SI"/>
              <a:pPr/>
              <a:t>13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0DD917-AEE8-4FCE-AB86-31B75743D3AE}" type="slidenum">
              <a:rPr lang="sl-SI" altLang="sl-SI"/>
              <a:pPr/>
              <a:t>14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10A90-40EA-4668-968B-C573B3AA7A08}" type="slidenum">
              <a:rPr lang="sl-SI" altLang="sl-SI"/>
              <a:pPr/>
              <a:t>15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12053C-8BEE-4C87-9917-0C413D04A249}" type="slidenum">
              <a:rPr lang="sl-SI" altLang="sl-SI"/>
              <a:pPr/>
              <a:t>16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5CF1B7-AFFE-4E45-BB5D-08EBBE78B0FF}" type="slidenum">
              <a:rPr lang="sl-SI" altLang="sl-SI"/>
              <a:pPr/>
              <a:t>17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3570EC-21BE-47B2-ABB7-6F50F258FC35}" type="slidenum">
              <a:rPr lang="sl-SI" altLang="sl-SI"/>
              <a:pPr/>
              <a:t>18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D6D328-8BBE-4F29-8EA5-6F972AAA3A39}" type="slidenum">
              <a:rPr lang="sl-SI" altLang="sl-SI"/>
              <a:pPr/>
              <a:t>19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2513E2-7768-426B-9D52-852B5191ACE7}" type="slidenum">
              <a:rPr lang="sl-SI" altLang="sl-SI"/>
              <a:pPr/>
              <a:t>20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751E9A-2C18-4628-9707-268DB789BE29}" type="slidenum">
              <a:rPr lang="sl-SI" altLang="sl-SI"/>
              <a:pPr/>
              <a:t>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51AA68-4352-40C4-849E-DC1358488F65}" type="slidenum">
              <a:rPr lang="sl-SI" altLang="sl-SI"/>
              <a:pPr/>
              <a:t>21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4EA897-FDCE-4360-8F70-F97CCAA08A39}" type="slidenum">
              <a:rPr lang="sl-SI" altLang="sl-SI"/>
              <a:pPr/>
              <a:t>22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3D82298-0DA6-4873-B0E7-8B4C65E7C4B6}" type="slidenum">
              <a:rPr lang="sl-SI" altLang="sl-SI"/>
              <a:pPr/>
              <a:t>23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F85B9D-890D-4CC3-8228-CB4046570A56}" type="slidenum">
              <a:rPr lang="sl-SI" altLang="sl-SI"/>
              <a:pPr/>
              <a:t>24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595CF0-C583-4889-8367-CCFBD5C284E0}" type="slidenum">
              <a:rPr lang="sl-SI" altLang="sl-SI"/>
              <a:pPr/>
              <a:t>25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EB8341-B1DD-4C80-852B-0E4767BD4A61}" type="slidenum">
              <a:rPr lang="sl-SI" altLang="sl-SI"/>
              <a:pPr/>
              <a:t>26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E8B1E0-5D0D-45AE-A161-7097AF3EC90C}" type="slidenum">
              <a:rPr lang="sl-SI" altLang="sl-SI"/>
              <a:pPr/>
              <a:t>27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EE543B-593B-417F-AEB0-549970ABBD33}" type="slidenum">
              <a:rPr lang="sl-SI" altLang="sl-SI"/>
              <a:pPr/>
              <a:t>28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70D76E-96F3-4AA8-A4B3-571399EB2BA0}" type="slidenum">
              <a:rPr lang="sl-SI" altLang="sl-SI"/>
              <a:pPr/>
              <a:t>29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908755-D659-4CA4-85C5-B85154F238E2}" type="slidenum">
              <a:rPr lang="sl-SI" altLang="sl-SI"/>
              <a:pPr/>
              <a:t>30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B44ABA-6D44-476D-B052-708107B0A231}" type="slidenum">
              <a:rPr lang="sl-SI" altLang="sl-SI"/>
              <a:pPr/>
              <a:t>4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B70FCF-C756-4EF6-90E1-0CDC64C8AAB4}" type="slidenum">
              <a:rPr lang="sl-SI" altLang="sl-SI"/>
              <a:pPr/>
              <a:t>31</a:t>
            </a:fld>
            <a:endParaRPr lang="sl-SI" altLang="sl-SI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36C889-0AD6-456E-B0B8-F50E1973EDE0}" type="slidenum">
              <a:rPr lang="sl-SI" altLang="sl-SI"/>
              <a:pPr/>
              <a:t>32</a:t>
            </a:fld>
            <a:endParaRPr lang="sl-SI" altLang="sl-SI"/>
          </a:p>
        </p:txBody>
      </p:sp>
      <p:sp>
        <p:nvSpPr>
          <p:cNvPr id="368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34AC3D-4607-4B42-94CE-8097EEC3DB70}" type="slidenum">
              <a:rPr lang="sl-SI" altLang="sl-SI"/>
              <a:pPr/>
              <a:t>33</a:t>
            </a:fld>
            <a:endParaRPr lang="sl-SI" altLang="sl-SI"/>
          </a:p>
        </p:txBody>
      </p:sp>
      <p:sp>
        <p:nvSpPr>
          <p:cNvPr id="389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 altLang="sl-SI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6CDBAE-6ACB-423C-8358-C49B8E21D531}" type="slidenum">
              <a:rPr lang="sl-SI" altLang="sl-SI"/>
              <a:pPr/>
              <a:t>5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059E49-B0EF-4537-A427-A856A9463DD9}" type="slidenum">
              <a:rPr lang="sl-SI" altLang="sl-SI"/>
              <a:pPr/>
              <a:t>6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DC2CA7-4811-4133-8B17-2DA55BD7BC84}" type="slidenum">
              <a:rPr lang="sl-SI" altLang="sl-SI"/>
              <a:pPr/>
              <a:t>7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B0F8117-A268-4624-873C-D0499D02CA76}" type="slidenum">
              <a:rPr lang="sl-SI" altLang="sl-SI"/>
              <a:pPr/>
              <a:t>8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E73237-119B-47CA-9609-A1A62ACE83E5}" type="slidenum">
              <a:rPr lang="sl-SI" altLang="sl-SI"/>
              <a:pPr/>
              <a:t>9</a:t>
            </a:fld>
            <a:endParaRPr lang="sl-SI" altLang="sl-SI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D5A013-78B3-4466-8700-6185D10FC1BA}" type="slidenum">
              <a:rPr lang="sl-SI" altLang="sl-SI"/>
              <a:pPr/>
              <a:t>10</a:t>
            </a:fld>
            <a:endParaRPr lang="sl-SI" alt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75788A-FD82-485F-B1B9-2FC66E09A37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3255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D4725-FA64-4C0F-BF07-A86EDF57E3C5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963842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4D9BB4-8727-45DA-8400-DC4B595A0A67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17353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BEDA7D-64AF-48A1-8B08-A8A48A8318E9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57109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705266-CF8A-4563-A130-33356D91C94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1771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F5F318-4A39-44DD-A3AB-44A447DCBA5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93314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51E91-E3E9-422E-AB93-2FEF128A0B5C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875837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DD229D-6749-40B2-A560-EC1B4F35D00D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495148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95C813-8957-486E-A5CC-C1C0000B4483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886249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95BF7A-7911-4BAC-AADC-CC7060F3F55F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931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 alt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9A3B56-27C2-4ED9-8060-D13D39B48F68}" type="slidenum">
              <a:rPr lang="sl-SI" altLang="sl-SI"/>
              <a:pPr/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84430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sl-SI" altLang="sl-S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7D87F2-8E2A-484B-A060-9FF6751199ED}" type="slidenum">
              <a:rPr lang="sl-SI" altLang="sl-SI"/>
              <a:pPr/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3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5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6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7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9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0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5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7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8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9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0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0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1.vml"/><Relationship Id="rId5" Type="http://schemas.openxmlformats.org/officeDocument/2006/relationships/oleObject" Target="../embeddings/oleObject32.bin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Minimalno vpeto drevo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l-SI" altLang="sl-SI" sz="3200"/>
              <a:t>Gradnja s Primovim in Kruskalovim postopkom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36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230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230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231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231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231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1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1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231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231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231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232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232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232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232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232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2325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6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7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8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29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0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1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2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3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4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2335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332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333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333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4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334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334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3349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0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1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2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3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4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5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6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7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8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59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3360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3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435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435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435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5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6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436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436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436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436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437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437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437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4373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4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5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6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7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8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79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0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1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2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3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4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5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6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4387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537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537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537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537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537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537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7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538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8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538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538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538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538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8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8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538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539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539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539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5397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398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399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0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1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2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3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4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5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6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7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09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0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1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5412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5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639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639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640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640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640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640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640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640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641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1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641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641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641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641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641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641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641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642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6421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2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3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4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5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6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7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8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29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0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1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2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3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4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5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6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6437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742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742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742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742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742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2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742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743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743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743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7445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6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7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8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49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0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3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1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7462" name="Line 54"/>
          <p:cNvSpPr>
            <a:spLocks noChangeShapeType="1"/>
          </p:cNvSpPr>
          <p:nvPr/>
        </p:nvSpPr>
        <p:spPr bwMode="auto">
          <a:xfrm flipH="1" flipV="1">
            <a:off x="5364163" y="4868863"/>
            <a:ext cx="936625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7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8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844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844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844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844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844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844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844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845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5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845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845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845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845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845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845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845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5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6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846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846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846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846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846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846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846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8469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0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1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2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3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4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5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6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7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8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79" name="Line 47"/>
          <p:cNvSpPr>
            <a:spLocks noChangeShapeType="1"/>
          </p:cNvSpPr>
          <p:nvPr/>
        </p:nvSpPr>
        <p:spPr bwMode="auto">
          <a:xfrm>
            <a:off x="2627313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0" name="Line 48"/>
          <p:cNvSpPr>
            <a:spLocks noChangeShapeType="1"/>
          </p:cNvSpPr>
          <p:nvPr/>
        </p:nvSpPr>
        <p:spPr bwMode="auto">
          <a:xfrm>
            <a:off x="2916238" y="4652963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1" name="Line 49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2" name="Line 50"/>
          <p:cNvSpPr>
            <a:spLocks noChangeShapeType="1"/>
          </p:cNvSpPr>
          <p:nvPr/>
        </p:nvSpPr>
        <p:spPr bwMode="auto">
          <a:xfrm>
            <a:off x="3563938" y="4652963"/>
            <a:ext cx="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3" name="Line 51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4" name="Line 52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5" name="Line 53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6" name="Line 54"/>
          <p:cNvSpPr>
            <a:spLocks noChangeShapeType="1"/>
          </p:cNvSpPr>
          <p:nvPr/>
        </p:nvSpPr>
        <p:spPr bwMode="auto">
          <a:xfrm flipH="1" flipV="1">
            <a:off x="5364163" y="4868863"/>
            <a:ext cx="936625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8487" name="Line 55"/>
          <p:cNvSpPr>
            <a:spLocks noChangeShapeType="1"/>
          </p:cNvSpPr>
          <p:nvPr/>
        </p:nvSpPr>
        <p:spPr bwMode="auto">
          <a:xfrm flipV="1">
            <a:off x="6516688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000"/>
              <a:t>To je minimalno vpeto drevo. Njegova cena je 53.</a:t>
            </a:r>
          </a:p>
        </p:txBody>
      </p:sp>
      <p:grpSp>
        <p:nvGrpSpPr>
          <p:cNvPr id="19459" name="Group 3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19460" name="Object 4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514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9461" name="Rectangle 5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19462" name="Rectangle 6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19463" name="Rectangle 7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19464" name="Rectangle 8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19465" name="Rectangle 9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19466" name="Rectangle 10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19467" name="Rectangle 11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19468" name="Rectangle 12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19469" name="Rectangle 13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19470" name="Rectangle 14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19471" name="Rectangle 15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19472" name="Rectangle 16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19473" name="Rectangle 17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19474" name="Rectangle 18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19475" name="Rectangle 19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19476" name="Rectangle 20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77" name="Rectangle 21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19478" name="Rectangle 22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19479" name="Rectangle 23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0" name="Rectangle 24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19481" name="Rectangle 25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19482" name="Rectangle 26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19483" name="Rectangle 27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19484" name="Rectangle 28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85" name="Rectangle 29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86" name="Rectangle 30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19487" name="Rectangle 31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19488" name="Rectangle 32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19489" name="Rectangle 33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19490" name="Rectangle 34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19491" name="Rectangle 35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19492" name="Rectangle 36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19493" name="Rectangle 37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19494" name="Rectangle 38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19495" name="Line 39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6" name="Line 40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7" name="Line 4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8" name="Line 42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499" name="Line 43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0" name="Line 44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1" name="Line 45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2" name="Line 46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3" name="Line 47"/>
            <p:cNvSpPr>
              <a:spLocks noChangeShapeType="1"/>
            </p:cNvSpPr>
            <p:nvPr/>
          </p:nvSpPr>
          <p:spPr bwMode="auto">
            <a:xfrm>
              <a:off x="165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4" name="Line 48"/>
            <p:cNvSpPr>
              <a:spLocks noChangeShapeType="1"/>
            </p:cNvSpPr>
            <p:nvPr/>
          </p:nvSpPr>
          <p:spPr bwMode="auto">
            <a:xfrm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5" name="Line 49"/>
            <p:cNvSpPr>
              <a:spLocks noChangeShapeType="1"/>
            </p:cNvSpPr>
            <p:nvPr/>
          </p:nvSpPr>
          <p:spPr bwMode="auto">
            <a:xfrm>
              <a:off x="1655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6" name="Line 50"/>
            <p:cNvSpPr>
              <a:spLocks noChangeShapeType="1"/>
            </p:cNvSpPr>
            <p:nvPr/>
          </p:nvSpPr>
          <p:spPr bwMode="auto">
            <a:xfrm>
              <a:off x="1837" y="2931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7" name="Line 51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8" name="Line 52"/>
            <p:cNvSpPr>
              <a:spLocks noChangeShapeType="1"/>
            </p:cNvSpPr>
            <p:nvPr/>
          </p:nvSpPr>
          <p:spPr bwMode="auto">
            <a:xfrm>
              <a:off x="2245" y="2931"/>
              <a:ext cx="0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09" name="Line 53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0" name="Line 54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1" name="Line 55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2" name="Line 56"/>
            <p:cNvSpPr>
              <a:spLocks noChangeShapeType="1"/>
            </p:cNvSpPr>
            <p:nvPr/>
          </p:nvSpPr>
          <p:spPr bwMode="auto">
            <a:xfrm flipH="1" flipV="1">
              <a:off x="3379" y="3067"/>
              <a:ext cx="590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19513" name="Line 57"/>
            <p:cNvSpPr>
              <a:spLocks noChangeShapeType="1"/>
            </p:cNvSpPr>
            <p:nvPr/>
          </p:nvSpPr>
          <p:spPr bwMode="auto">
            <a:xfrm flipV="1"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Kruskalov postopek</a:t>
            </a:r>
            <a:br>
              <a:rPr lang="sl-SI" altLang="sl-SI" sz="4400"/>
            </a:br>
            <a:endParaRPr lang="sl-SI" altLang="sl-SI" sz="4400"/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lang="sl-SI" altLang="sl-SI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Osnovno omrežje</a:t>
            </a:r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42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27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1529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1531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32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33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1534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1540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Omrežje</a:t>
            </a:r>
          </a:p>
        </p:txBody>
      </p:sp>
      <p:graphicFrame>
        <p:nvGraphicFramePr>
          <p:cNvPr id="5123" name="Object 3"/>
          <p:cNvGraphicFramePr>
            <a:graphicFrameLocks noChangeAspect="1"/>
          </p:cNvGraphicFramePr>
          <p:nvPr>
            <p:ph sz="half" idx="2"/>
          </p:nvPr>
        </p:nvGraphicFramePr>
        <p:xfrm>
          <a:off x="1984375" y="2116138"/>
          <a:ext cx="5200650" cy="400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75" y="2116138"/>
                        <a:ext cx="5200650" cy="4003675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5129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5135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5141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5144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5145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5146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5147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48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49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5150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5151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5152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5154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5155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5156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5157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000"/>
              <a:t>V omrežju izberemo najcenejšo povezavo ter povežemo obe točki v vpeto drevo</a:t>
            </a:r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2543" name="Rectangle 15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2546" name="Rectangle 18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2549" name="Rectangle 21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2552" name="Rectangle 24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2553" name="Rectangle 25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2554" name="Rectangle 26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2555" name="Rectangle 27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56" name="Rectangle 28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57" name="Rectangle 29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2558" name="Rectangle 30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2559" name="Rectangle 31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2560" name="Rectangle 32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2561" name="Rectangle 33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2562" name="Rectangle 34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2563" name="Rectangle 35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2564" name="Rectangle 36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2565" name="Rectangle 37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2566" name="Line 38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2567" name="Line 39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2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355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356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356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356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356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357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7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357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357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7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357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357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357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357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7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8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358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358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358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358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358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358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358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358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3589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0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1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3592" name="Text Box 40"/>
          <p:cNvSpPr txBox="1">
            <a:spLocks noChangeArrowheads="1"/>
          </p:cNvSpPr>
          <p:nvPr/>
        </p:nvSpPr>
        <p:spPr bwMode="auto">
          <a:xfrm>
            <a:off x="468313" y="188913"/>
            <a:ext cx="6048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(H – L)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3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9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1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458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459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459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459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459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459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59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459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459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59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459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460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460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460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60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60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460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460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460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460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460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461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461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461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4613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4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5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6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4617" name="Text Box 41"/>
          <p:cNvSpPr txBox="1">
            <a:spLocks noChangeArrowheads="1"/>
          </p:cNvSpPr>
          <p:nvPr/>
        </p:nvSpPr>
        <p:spPr bwMode="auto">
          <a:xfrm>
            <a:off x="468313" y="188913"/>
            <a:ext cx="6048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(A – B)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561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1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562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562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2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562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562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562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2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2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562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563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563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563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563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563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563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3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3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1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5642" name="Text Box 42"/>
          <p:cNvSpPr txBox="1">
            <a:spLocks noChangeArrowheads="1"/>
          </p:cNvSpPr>
          <p:nvPr/>
        </p:nvSpPr>
        <p:spPr bwMode="auto">
          <a:xfrm>
            <a:off x="468313" y="188913"/>
            <a:ext cx="6048375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To je (I – M)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sl-SI" altLang="sl-SI">
                <a:solidFill>
                  <a:schemeClr val="tx2"/>
                </a:solidFill>
              </a:rPr>
              <a:t>Če je ni povezava znotraj  istega vpetega drevesa (pri nas ni), povežemo obe točki v skupno vpeto drevo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7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663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663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664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664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4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4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664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665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665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665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665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665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665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666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4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5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92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765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766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766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766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766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766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766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766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766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766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767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767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767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767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767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767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767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767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767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767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768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768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768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768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768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7685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86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87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88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89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90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7691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4" name="Object 2"/>
          <p:cNvGraphicFramePr>
            <a:graphicFrameLocks noChangeAspect="1"/>
          </p:cNvGraphicFramePr>
          <p:nvPr/>
        </p:nvGraphicFramePr>
        <p:xfrm>
          <a:off x="323850" y="25876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19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5876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684213" y="62865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1981200" y="64611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276600" y="66040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573588" y="66516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8679" name="Rectangle 7"/>
          <p:cNvSpPr>
            <a:spLocks noChangeArrowheads="1"/>
          </p:cNvSpPr>
          <p:nvPr/>
        </p:nvSpPr>
        <p:spPr bwMode="auto">
          <a:xfrm>
            <a:off x="684213" y="167322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1981200" y="170021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8681" name="Rectangle 9"/>
          <p:cNvSpPr>
            <a:spLocks noChangeArrowheads="1"/>
          </p:cNvSpPr>
          <p:nvPr/>
        </p:nvSpPr>
        <p:spPr bwMode="auto">
          <a:xfrm>
            <a:off x="3276600" y="170021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4573588" y="17002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8683" name="Rectangle 11"/>
          <p:cNvSpPr>
            <a:spLocks noChangeArrowheads="1"/>
          </p:cNvSpPr>
          <p:nvPr/>
        </p:nvSpPr>
        <p:spPr bwMode="auto">
          <a:xfrm>
            <a:off x="757238" y="271621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8684" name="Rectangle 12"/>
          <p:cNvSpPr>
            <a:spLocks noChangeArrowheads="1"/>
          </p:cNvSpPr>
          <p:nvPr/>
        </p:nvSpPr>
        <p:spPr bwMode="auto">
          <a:xfrm>
            <a:off x="1981200" y="277971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3276600" y="274478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8686" name="Rectangle 14"/>
          <p:cNvSpPr>
            <a:spLocks noChangeArrowheads="1"/>
          </p:cNvSpPr>
          <p:nvPr/>
        </p:nvSpPr>
        <p:spPr bwMode="auto">
          <a:xfrm>
            <a:off x="4645025" y="270827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8687" name="Rectangle 15"/>
          <p:cNvSpPr>
            <a:spLocks noChangeArrowheads="1"/>
          </p:cNvSpPr>
          <p:nvPr/>
        </p:nvSpPr>
        <p:spPr bwMode="auto">
          <a:xfrm>
            <a:off x="612775" y="385921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8688" name="Rectangle 16"/>
          <p:cNvSpPr>
            <a:spLocks noChangeArrowheads="1"/>
          </p:cNvSpPr>
          <p:nvPr/>
        </p:nvSpPr>
        <p:spPr bwMode="auto">
          <a:xfrm>
            <a:off x="4645025" y="385921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8689" name="Rectangle 17"/>
          <p:cNvSpPr>
            <a:spLocks noChangeArrowheads="1"/>
          </p:cNvSpPr>
          <p:nvPr/>
        </p:nvSpPr>
        <p:spPr bwMode="auto">
          <a:xfrm>
            <a:off x="1331913" y="47625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2628900" y="47625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8691" name="Rectangle 19"/>
          <p:cNvSpPr>
            <a:spLocks noChangeArrowheads="1"/>
          </p:cNvSpPr>
          <p:nvPr/>
        </p:nvSpPr>
        <p:spPr bwMode="auto">
          <a:xfrm>
            <a:off x="3852863" y="47625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8692" name="Rectangle 20"/>
          <p:cNvSpPr>
            <a:spLocks noChangeArrowheads="1"/>
          </p:cNvSpPr>
          <p:nvPr/>
        </p:nvSpPr>
        <p:spPr bwMode="auto">
          <a:xfrm>
            <a:off x="1331913" y="148431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8693" name="Rectangle 21"/>
          <p:cNvSpPr>
            <a:spLocks noChangeArrowheads="1"/>
          </p:cNvSpPr>
          <p:nvPr/>
        </p:nvSpPr>
        <p:spPr bwMode="auto">
          <a:xfrm>
            <a:off x="2628900" y="148431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8694" name="Rectangle 22"/>
          <p:cNvSpPr>
            <a:spLocks noChangeArrowheads="1"/>
          </p:cNvSpPr>
          <p:nvPr/>
        </p:nvSpPr>
        <p:spPr bwMode="auto">
          <a:xfrm>
            <a:off x="3852863" y="148431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8695" name="Rectangle 23"/>
          <p:cNvSpPr>
            <a:spLocks noChangeArrowheads="1"/>
          </p:cNvSpPr>
          <p:nvPr/>
        </p:nvSpPr>
        <p:spPr bwMode="auto">
          <a:xfrm>
            <a:off x="1331913" y="256381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2628900" y="256381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8697" name="Rectangle 25"/>
          <p:cNvSpPr>
            <a:spLocks noChangeArrowheads="1"/>
          </p:cNvSpPr>
          <p:nvPr/>
        </p:nvSpPr>
        <p:spPr bwMode="auto">
          <a:xfrm>
            <a:off x="3852863" y="256381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2628900" y="37163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68313" y="112395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8700" name="Rectangle 28"/>
          <p:cNvSpPr>
            <a:spLocks noChangeArrowheads="1"/>
          </p:cNvSpPr>
          <p:nvPr/>
        </p:nvSpPr>
        <p:spPr bwMode="auto">
          <a:xfrm>
            <a:off x="541338" y="213201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8701" name="Rectangle 29"/>
          <p:cNvSpPr>
            <a:spLocks noChangeArrowheads="1"/>
          </p:cNvSpPr>
          <p:nvPr/>
        </p:nvSpPr>
        <p:spPr bwMode="auto">
          <a:xfrm>
            <a:off x="468313" y="328453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8702" name="Rectangle 30"/>
          <p:cNvSpPr>
            <a:spLocks noChangeArrowheads="1"/>
          </p:cNvSpPr>
          <p:nvPr/>
        </p:nvSpPr>
        <p:spPr bwMode="auto">
          <a:xfrm>
            <a:off x="1765300" y="11953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8703" name="Rectangle 31"/>
          <p:cNvSpPr>
            <a:spLocks noChangeArrowheads="1"/>
          </p:cNvSpPr>
          <p:nvPr/>
        </p:nvSpPr>
        <p:spPr bwMode="auto">
          <a:xfrm>
            <a:off x="3132138" y="220345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8704" name="Rectangle 32"/>
          <p:cNvSpPr>
            <a:spLocks noChangeArrowheads="1"/>
          </p:cNvSpPr>
          <p:nvPr/>
        </p:nvSpPr>
        <p:spPr bwMode="auto">
          <a:xfrm>
            <a:off x="1765300" y="220345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8705" name="Rectangle 33"/>
          <p:cNvSpPr>
            <a:spLocks noChangeArrowheads="1"/>
          </p:cNvSpPr>
          <p:nvPr/>
        </p:nvSpPr>
        <p:spPr bwMode="auto">
          <a:xfrm>
            <a:off x="4429125" y="11953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8706" name="Rectangle 34"/>
          <p:cNvSpPr>
            <a:spLocks noChangeArrowheads="1"/>
          </p:cNvSpPr>
          <p:nvPr/>
        </p:nvSpPr>
        <p:spPr bwMode="auto">
          <a:xfrm>
            <a:off x="4429125" y="220345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8707" name="Rectangle 35"/>
          <p:cNvSpPr>
            <a:spLocks noChangeArrowheads="1"/>
          </p:cNvSpPr>
          <p:nvPr/>
        </p:nvSpPr>
        <p:spPr bwMode="auto">
          <a:xfrm>
            <a:off x="4429125" y="32845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8708" name="Rectangle 36"/>
          <p:cNvSpPr>
            <a:spLocks noChangeArrowheads="1"/>
          </p:cNvSpPr>
          <p:nvPr/>
        </p:nvSpPr>
        <p:spPr bwMode="auto">
          <a:xfrm>
            <a:off x="3708400" y="342741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8709" name="Line 37"/>
          <p:cNvSpPr>
            <a:spLocks noChangeShapeType="1"/>
          </p:cNvSpPr>
          <p:nvPr/>
        </p:nvSpPr>
        <p:spPr bwMode="auto">
          <a:xfrm>
            <a:off x="900113" y="22034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0" name="Line 38"/>
          <p:cNvSpPr>
            <a:spLocks noChangeShapeType="1"/>
          </p:cNvSpPr>
          <p:nvPr/>
        </p:nvSpPr>
        <p:spPr bwMode="auto">
          <a:xfrm flipV="1">
            <a:off x="900113" y="213201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1" name="Line 39"/>
          <p:cNvSpPr>
            <a:spLocks noChangeShapeType="1"/>
          </p:cNvSpPr>
          <p:nvPr/>
        </p:nvSpPr>
        <p:spPr bwMode="auto">
          <a:xfrm>
            <a:off x="4789488" y="220345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2" name="Line 40"/>
          <p:cNvSpPr>
            <a:spLocks noChangeShapeType="1"/>
          </p:cNvSpPr>
          <p:nvPr/>
        </p:nvSpPr>
        <p:spPr bwMode="auto">
          <a:xfrm>
            <a:off x="1189038" y="83502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3" name="Line 41"/>
          <p:cNvSpPr>
            <a:spLocks noChangeShapeType="1"/>
          </p:cNvSpPr>
          <p:nvPr/>
        </p:nvSpPr>
        <p:spPr bwMode="auto">
          <a:xfrm>
            <a:off x="828675" y="321151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4" name="Line 42"/>
          <p:cNvSpPr>
            <a:spLocks noChangeShapeType="1"/>
          </p:cNvSpPr>
          <p:nvPr/>
        </p:nvSpPr>
        <p:spPr bwMode="auto">
          <a:xfrm>
            <a:off x="2484438" y="191611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5" name="Line 43"/>
          <p:cNvSpPr>
            <a:spLocks noChangeShapeType="1"/>
          </p:cNvSpPr>
          <p:nvPr/>
        </p:nvSpPr>
        <p:spPr bwMode="auto">
          <a:xfrm>
            <a:off x="1189038" y="299561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6" name="Line 44"/>
          <p:cNvSpPr>
            <a:spLocks noChangeShapeType="1"/>
          </p:cNvSpPr>
          <p:nvPr/>
        </p:nvSpPr>
        <p:spPr bwMode="auto">
          <a:xfrm>
            <a:off x="2197100" y="119538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7" name="Line 45"/>
          <p:cNvSpPr>
            <a:spLocks noChangeShapeType="1"/>
          </p:cNvSpPr>
          <p:nvPr/>
        </p:nvSpPr>
        <p:spPr bwMode="auto">
          <a:xfrm flipV="1">
            <a:off x="2197100" y="112395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8718" name="Text Box 46"/>
          <p:cNvSpPr txBox="1">
            <a:spLocks noChangeArrowheads="1"/>
          </p:cNvSpPr>
          <p:nvPr/>
        </p:nvSpPr>
        <p:spPr bwMode="auto">
          <a:xfrm>
            <a:off x="2411413" y="4797425"/>
            <a:ext cx="6048375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>
                <a:solidFill>
                  <a:schemeClr val="tx2"/>
                </a:solidFill>
              </a:rPr>
              <a:t>V tem trenutku imamo 3 vpeta drevesa, vozlišča K, C, D in N pa so samostojna (in v bistvu tudi vpeta drevesa sama zase)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4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29708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29714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29730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29742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8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3073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3073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3073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3073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3073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073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3074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3074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074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074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074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074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075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075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5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1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2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3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4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5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6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0767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93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176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3176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3176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176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177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3177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177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177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177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178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1781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2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3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4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5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6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7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8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89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90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91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1792" name="Line 48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sl-SI" altLang="sl-SI" sz="4400"/>
              <a:t>Minimalno vpeto drevo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sl-SI" altLang="sl-SI" sz="3200"/>
              <a:t>Primov postopek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2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32778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32788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32789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2790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32791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2792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2793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32794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2795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2796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2798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2799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32800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2801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2802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2803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2804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06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07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08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09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0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1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2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3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4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5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6" name="Line 48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7" name="Line 49"/>
          <p:cNvSpPr>
            <a:spLocks noChangeShapeType="1"/>
          </p:cNvSpPr>
          <p:nvPr/>
        </p:nvSpPr>
        <p:spPr bwMode="auto">
          <a:xfrm>
            <a:off x="6516688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8" name="Line 50"/>
          <p:cNvSpPr>
            <a:spLocks noChangeShapeType="1"/>
          </p:cNvSpPr>
          <p:nvPr/>
        </p:nvSpPr>
        <p:spPr bwMode="auto">
          <a:xfrm flipV="1">
            <a:off x="6588125" y="4868863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19" name="Line 51"/>
          <p:cNvSpPr>
            <a:spLocks noChangeShapeType="1"/>
          </p:cNvSpPr>
          <p:nvPr/>
        </p:nvSpPr>
        <p:spPr bwMode="auto">
          <a:xfrm flipH="1">
            <a:off x="6443663" y="5445125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20" name="Line 52"/>
          <p:cNvSpPr>
            <a:spLocks noChangeShapeType="1"/>
          </p:cNvSpPr>
          <p:nvPr/>
        </p:nvSpPr>
        <p:spPr bwMode="auto">
          <a:xfrm>
            <a:off x="6516688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2821" name="Line 53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47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33802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33805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33808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3829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0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1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2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3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4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5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6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7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8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39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0" name="Line 48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1" name="Line 49"/>
          <p:cNvSpPr>
            <a:spLocks noChangeShapeType="1"/>
          </p:cNvSpPr>
          <p:nvPr/>
        </p:nvSpPr>
        <p:spPr bwMode="auto">
          <a:xfrm>
            <a:off x="6516688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2" name="Line 50"/>
          <p:cNvSpPr>
            <a:spLocks noChangeShapeType="1"/>
          </p:cNvSpPr>
          <p:nvPr/>
        </p:nvSpPr>
        <p:spPr bwMode="auto">
          <a:xfrm flipV="1">
            <a:off x="6588125" y="4868863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3" name="Line 51"/>
          <p:cNvSpPr>
            <a:spLocks noChangeShapeType="1"/>
          </p:cNvSpPr>
          <p:nvPr/>
        </p:nvSpPr>
        <p:spPr bwMode="auto">
          <a:xfrm flipH="1">
            <a:off x="6443663" y="5445125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4" name="Line 52"/>
          <p:cNvSpPr>
            <a:spLocks noChangeShapeType="1"/>
          </p:cNvSpPr>
          <p:nvPr/>
        </p:nvSpPr>
        <p:spPr bwMode="auto">
          <a:xfrm>
            <a:off x="6516688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5" name="Line 53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3846" name="Line 54"/>
          <p:cNvSpPr>
            <a:spLocks noChangeShapeType="1"/>
          </p:cNvSpPr>
          <p:nvPr/>
        </p:nvSpPr>
        <p:spPr bwMode="auto">
          <a:xfrm>
            <a:off x="5435600" y="4868863"/>
            <a:ext cx="865188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7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3584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3585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3585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3585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3586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3586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3586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586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3587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3587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>
            <a:off x="2627313" y="38608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78" name="Line 38"/>
          <p:cNvSpPr>
            <a:spLocks noChangeShapeType="1"/>
          </p:cNvSpPr>
          <p:nvPr/>
        </p:nvSpPr>
        <p:spPr bwMode="auto">
          <a:xfrm flipV="1"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79" name="Line 39"/>
          <p:cNvSpPr>
            <a:spLocks noChangeShapeType="1"/>
          </p:cNvSpPr>
          <p:nvPr/>
        </p:nvSpPr>
        <p:spPr bwMode="auto">
          <a:xfrm>
            <a:off x="6516688" y="38608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0" name="Line 40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1" name="Line 41"/>
          <p:cNvSpPr>
            <a:spLocks noChangeShapeType="1"/>
          </p:cNvSpPr>
          <p:nvPr/>
        </p:nvSpPr>
        <p:spPr bwMode="auto">
          <a:xfrm>
            <a:off x="255587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2" name="Line 42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3" name="Line 43"/>
          <p:cNvSpPr>
            <a:spLocks noChangeShapeType="1"/>
          </p:cNvSpPr>
          <p:nvPr/>
        </p:nvSpPr>
        <p:spPr bwMode="auto">
          <a:xfrm>
            <a:off x="2916238" y="4652963"/>
            <a:ext cx="719137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4" name="Line 44"/>
          <p:cNvSpPr>
            <a:spLocks noChangeShapeType="1"/>
          </p:cNvSpPr>
          <p:nvPr/>
        </p:nvSpPr>
        <p:spPr bwMode="auto">
          <a:xfrm>
            <a:off x="3924300" y="28527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5" name="Line 45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6" name="Line 46"/>
          <p:cNvSpPr>
            <a:spLocks noChangeShapeType="1"/>
          </p:cNvSpPr>
          <p:nvPr/>
        </p:nvSpPr>
        <p:spPr bwMode="auto">
          <a:xfrm>
            <a:off x="2627313" y="2781300"/>
            <a:ext cx="0" cy="4318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7" name="Line 47"/>
          <p:cNvSpPr>
            <a:spLocks noChangeShapeType="1"/>
          </p:cNvSpPr>
          <p:nvPr/>
        </p:nvSpPr>
        <p:spPr bwMode="auto">
          <a:xfrm>
            <a:off x="2916238" y="5734050"/>
            <a:ext cx="33115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8" name="Line 48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89" name="Line 49"/>
          <p:cNvSpPr>
            <a:spLocks noChangeShapeType="1"/>
          </p:cNvSpPr>
          <p:nvPr/>
        </p:nvSpPr>
        <p:spPr bwMode="auto">
          <a:xfrm>
            <a:off x="6516688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0" name="Line 50"/>
          <p:cNvSpPr>
            <a:spLocks noChangeShapeType="1"/>
          </p:cNvSpPr>
          <p:nvPr/>
        </p:nvSpPr>
        <p:spPr bwMode="auto">
          <a:xfrm flipV="1">
            <a:off x="6588125" y="4868863"/>
            <a:ext cx="0" cy="73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1" name="Line 51"/>
          <p:cNvSpPr>
            <a:spLocks noChangeShapeType="1"/>
          </p:cNvSpPr>
          <p:nvPr/>
        </p:nvSpPr>
        <p:spPr bwMode="auto">
          <a:xfrm flipH="1">
            <a:off x="6443663" y="5445125"/>
            <a:ext cx="730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2" name="Line 52"/>
          <p:cNvSpPr>
            <a:spLocks noChangeShapeType="1"/>
          </p:cNvSpPr>
          <p:nvPr/>
        </p:nvSpPr>
        <p:spPr bwMode="auto">
          <a:xfrm>
            <a:off x="6516688" y="48688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3" name="Line 53"/>
          <p:cNvSpPr>
            <a:spLocks noChangeShapeType="1"/>
          </p:cNvSpPr>
          <p:nvPr/>
        </p:nvSpPr>
        <p:spPr bwMode="auto">
          <a:xfrm flipV="1">
            <a:off x="6588125" y="4868863"/>
            <a:ext cx="0" cy="576262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4" name="Line 54"/>
          <p:cNvSpPr>
            <a:spLocks noChangeShapeType="1"/>
          </p:cNvSpPr>
          <p:nvPr/>
        </p:nvSpPr>
        <p:spPr bwMode="auto">
          <a:xfrm>
            <a:off x="5435600" y="4868863"/>
            <a:ext cx="865188" cy="64770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5" name="Line 55"/>
          <p:cNvSpPr>
            <a:spLocks noChangeShapeType="1"/>
          </p:cNvSpPr>
          <p:nvPr/>
        </p:nvSpPr>
        <p:spPr bwMode="auto">
          <a:xfrm>
            <a:off x="6516688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35896" name="Text Box 56"/>
          <p:cNvSpPr txBox="1">
            <a:spLocks noChangeArrowheads="1"/>
          </p:cNvSpPr>
          <p:nvPr/>
        </p:nvSpPr>
        <p:spPr bwMode="auto">
          <a:xfrm>
            <a:off x="468313" y="188913"/>
            <a:ext cx="7991475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To je (F – J)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Ker je to povezava znotraj istega vpetega drevesa, jo preskočimo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V omrežju spet izberemo najcenejšo povezavo 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To je (E – F)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Ker je to povezava znotraj istega vpetega drevesa, jo preskočimo. Enako G – K</a:t>
            </a:r>
          </a:p>
          <a:p>
            <a:pPr>
              <a:buFontTx/>
              <a:buChar char="•"/>
            </a:pPr>
            <a:r>
              <a:rPr lang="sl-SI" altLang="sl-SI" sz="1400">
                <a:solidFill>
                  <a:schemeClr val="tx2"/>
                </a:solidFill>
              </a:rPr>
              <a:t>Naslednja najcenejša je D – H. Ta je OK.</a:t>
            </a:r>
          </a:p>
          <a:p>
            <a:pPr>
              <a:buFontTx/>
              <a:buChar char="•"/>
            </a:pPr>
            <a:endParaRPr lang="sl-SI" altLang="sl-SI" sz="14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sz="2000"/>
              <a:t>Dobljeno vpeto drevo po Kruskal-u ima isto ceno 53 kot pri Primu.</a:t>
            </a:r>
          </a:p>
        </p:txBody>
      </p:sp>
      <p:grpSp>
        <p:nvGrpSpPr>
          <p:cNvPr id="37945" name="Group 57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37891" name="Object 3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7946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7892" name="Rectangle 4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37895" name="Rectangle 7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37896" name="Rectangle 8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37897" name="Rectangle 9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37898" name="Rectangle 10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37899" name="Rectangle 11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37900" name="Rectangle 12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37901" name="Rectangle 13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37902" name="Rectangle 14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37903" name="Rectangle 15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37904" name="Rectangle 16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37905" name="Rectangle 17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37906" name="Rectangle 18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37907" name="Rectangle 19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37908" name="Rectangle 20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37909" name="Rectangle 21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37910" name="Rectangle 22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37911" name="Rectangle 23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37912" name="Rectangle 24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37913" name="Rectangle 25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37914" name="Rectangle 26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37915" name="Rectangle 27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37916" name="Rectangle 28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37917" name="Rectangle 29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37918" name="Rectangle 30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37919" name="Rectangle 31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37920" name="Rectangle 32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37921" name="Rectangle 33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37922" name="Rectangle 34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37923" name="Rectangle 35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37924" name="Rectangle 36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37925" name="Rectangle 37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>
              <a:off x="1655" y="24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27" name="Line 39"/>
            <p:cNvSpPr>
              <a:spLocks noChangeShapeType="1"/>
            </p:cNvSpPr>
            <p:nvPr/>
          </p:nvSpPr>
          <p:spPr bwMode="auto">
            <a:xfrm flipV="1"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28" name="Line 40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29" name="Line 41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0" name="Line 42"/>
            <p:cNvSpPr>
              <a:spLocks noChangeShapeType="1"/>
            </p:cNvSpPr>
            <p:nvPr/>
          </p:nvSpPr>
          <p:spPr bwMode="auto">
            <a:xfrm>
              <a:off x="161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1" name="Line 43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2" name="Line 44"/>
            <p:cNvSpPr>
              <a:spLocks noChangeShapeType="1"/>
            </p:cNvSpPr>
            <p:nvPr/>
          </p:nvSpPr>
          <p:spPr bwMode="auto">
            <a:xfrm>
              <a:off x="1837" y="293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3" name="Line 45"/>
            <p:cNvSpPr>
              <a:spLocks noChangeShapeType="1"/>
            </p:cNvSpPr>
            <p:nvPr/>
          </p:nvSpPr>
          <p:spPr bwMode="auto">
            <a:xfrm>
              <a:off x="2472" y="179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4" name="Line 46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5" name="Line 47"/>
            <p:cNvSpPr>
              <a:spLocks noChangeShapeType="1"/>
            </p:cNvSpPr>
            <p:nvPr/>
          </p:nvSpPr>
          <p:spPr bwMode="auto">
            <a:xfrm>
              <a:off x="1655" y="175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7" name="Line 49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8" name="Line 50"/>
            <p:cNvSpPr>
              <a:spLocks noChangeShapeType="1"/>
            </p:cNvSpPr>
            <p:nvPr/>
          </p:nvSpPr>
          <p:spPr bwMode="auto">
            <a:xfrm>
              <a:off x="4105" y="343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40" name="Line 52"/>
            <p:cNvSpPr>
              <a:spLocks noChangeShapeType="1"/>
            </p:cNvSpPr>
            <p:nvPr/>
          </p:nvSpPr>
          <p:spPr bwMode="auto">
            <a:xfrm flipH="1">
              <a:off x="4059" y="343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41" name="Line 53"/>
            <p:cNvSpPr>
              <a:spLocks noChangeShapeType="1"/>
            </p:cNvSpPr>
            <p:nvPr/>
          </p:nvSpPr>
          <p:spPr bwMode="auto">
            <a:xfrm>
              <a:off x="4105" y="306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42" name="Line 54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43" name="Line 55"/>
            <p:cNvSpPr>
              <a:spLocks noChangeShapeType="1"/>
            </p:cNvSpPr>
            <p:nvPr/>
          </p:nvSpPr>
          <p:spPr bwMode="auto">
            <a:xfrm>
              <a:off x="3424" y="3067"/>
              <a:ext cx="545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37944" name="Line 56"/>
            <p:cNvSpPr>
              <a:spLocks noChangeShapeType="1"/>
            </p:cNvSpPr>
            <p:nvPr/>
          </p:nvSpPr>
          <p:spPr bwMode="auto">
            <a:xfrm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/>
              <a:t>Obe drevesi</a:t>
            </a:r>
          </a:p>
        </p:txBody>
      </p:sp>
      <p:sp>
        <p:nvSpPr>
          <p:cNvPr id="71742" name="Rectangle 62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sl-SI" altLang="sl-SI" sz="2800"/>
              <a:t>Po Primu</a:t>
            </a:r>
          </a:p>
        </p:txBody>
      </p:sp>
      <p:sp>
        <p:nvSpPr>
          <p:cNvPr id="71743" name="Rectangle 6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sl-SI" altLang="sl-SI" sz="2800"/>
              <a:t>Po Kruskalu</a:t>
            </a:r>
          </a:p>
        </p:txBody>
      </p:sp>
      <p:grpSp>
        <p:nvGrpSpPr>
          <p:cNvPr id="71687" name="Group 7"/>
          <p:cNvGrpSpPr>
            <a:grpSpLocks/>
          </p:cNvGrpSpPr>
          <p:nvPr/>
        </p:nvGrpSpPr>
        <p:grpSpPr bwMode="auto">
          <a:xfrm>
            <a:off x="4716463" y="2276475"/>
            <a:ext cx="3384550" cy="3600450"/>
            <a:chOff x="1292" y="1207"/>
            <a:chExt cx="3185" cy="2808"/>
          </a:xfrm>
        </p:grpSpPr>
        <p:graphicFrame>
          <p:nvGraphicFramePr>
            <p:cNvPr id="71688" name="Object 8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0" name="Bitmap Image" r:id="rId3" imgW="5057143" imgH="4458322" progId="Paint.Picture">
                    <p:embed/>
                  </p:oleObj>
                </mc:Choice>
                <mc:Fallback>
                  <p:oleObj name="Bitmap Image" r:id="rId3" imgW="5057143" imgH="4458322" progId="Paint.Picture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689" name="Rectangle 9"/>
            <p:cNvSpPr>
              <a:spLocks noChangeArrowheads="1"/>
            </p:cNvSpPr>
            <p:nvPr/>
          </p:nvSpPr>
          <p:spPr bwMode="auto">
            <a:xfrm>
              <a:off x="1519" y="1409"/>
              <a:ext cx="318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690" name="Rectangle 10"/>
            <p:cNvSpPr>
              <a:spLocks noChangeArrowheads="1"/>
            </p:cNvSpPr>
            <p:nvPr/>
          </p:nvSpPr>
          <p:spPr bwMode="auto">
            <a:xfrm>
              <a:off x="2338" y="1421"/>
              <a:ext cx="676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691" name="Rectangle 11"/>
            <p:cNvSpPr>
              <a:spLocks noChangeArrowheads="1"/>
            </p:cNvSpPr>
            <p:nvPr/>
          </p:nvSpPr>
          <p:spPr bwMode="auto">
            <a:xfrm>
              <a:off x="3150" y="1430"/>
              <a:ext cx="410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692" name="Rectangle 12"/>
            <p:cNvSpPr>
              <a:spLocks noChangeArrowheads="1"/>
            </p:cNvSpPr>
            <p:nvPr/>
          </p:nvSpPr>
          <p:spPr bwMode="auto">
            <a:xfrm>
              <a:off x="3969" y="1434"/>
              <a:ext cx="363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693" name="Rectangle 13"/>
            <p:cNvSpPr>
              <a:spLocks noChangeArrowheads="1"/>
            </p:cNvSpPr>
            <p:nvPr/>
          </p:nvSpPr>
          <p:spPr bwMode="auto">
            <a:xfrm>
              <a:off x="1519" y="1950"/>
              <a:ext cx="273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694" name="Rectangle 14"/>
            <p:cNvSpPr>
              <a:spLocks noChangeArrowheads="1"/>
            </p:cNvSpPr>
            <p:nvPr/>
          </p:nvSpPr>
          <p:spPr bwMode="auto">
            <a:xfrm>
              <a:off x="2338" y="2085"/>
              <a:ext cx="385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695" name="Rectangle 15"/>
            <p:cNvSpPr>
              <a:spLocks noChangeArrowheads="1"/>
            </p:cNvSpPr>
            <p:nvPr/>
          </p:nvSpPr>
          <p:spPr bwMode="auto">
            <a:xfrm>
              <a:off x="3150" y="2085"/>
              <a:ext cx="425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696" name="Rectangle 16"/>
            <p:cNvSpPr>
              <a:spLocks noChangeArrowheads="1"/>
            </p:cNvSpPr>
            <p:nvPr/>
          </p:nvSpPr>
          <p:spPr bwMode="auto">
            <a:xfrm>
              <a:off x="3969" y="2085"/>
              <a:ext cx="41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697" name="Rectangle 17"/>
            <p:cNvSpPr>
              <a:spLocks noChangeArrowheads="1"/>
            </p:cNvSpPr>
            <p:nvPr/>
          </p:nvSpPr>
          <p:spPr bwMode="auto">
            <a:xfrm>
              <a:off x="1559" y="2606"/>
              <a:ext cx="190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698" name="Rectangle 18"/>
            <p:cNvSpPr>
              <a:spLocks noChangeArrowheads="1"/>
            </p:cNvSpPr>
            <p:nvPr/>
          </p:nvSpPr>
          <p:spPr bwMode="auto">
            <a:xfrm>
              <a:off x="2338" y="2766"/>
              <a:ext cx="358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699" name="Rectangle 19"/>
            <p:cNvSpPr>
              <a:spLocks noChangeArrowheads="1"/>
            </p:cNvSpPr>
            <p:nvPr/>
          </p:nvSpPr>
          <p:spPr bwMode="auto">
            <a:xfrm>
              <a:off x="3150" y="2625"/>
              <a:ext cx="269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700" name="Rectangle 20"/>
            <p:cNvSpPr>
              <a:spLocks noChangeArrowheads="1"/>
            </p:cNvSpPr>
            <p:nvPr/>
          </p:nvSpPr>
          <p:spPr bwMode="auto">
            <a:xfrm>
              <a:off x="4012" y="2601"/>
              <a:ext cx="251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701" name="Rectangle 21"/>
            <p:cNvSpPr>
              <a:spLocks noChangeArrowheads="1"/>
            </p:cNvSpPr>
            <p:nvPr/>
          </p:nvSpPr>
          <p:spPr bwMode="auto">
            <a:xfrm>
              <a:off x="1473" y="3445"/>
              <a:ext cx="437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702" name="Rectangle 22"/>
            <p:cNvSpPr>
              <a:spLocks noChangeArrowheads="1"/>
            </p:cNvSpPr>
            <p:nvPr/>
          </p:nvSpPr>
          <p:spPr bwMode="auto">
            <a:xfrm>
              <a:off x="4012" y="3445"/>
              <a:ext cx="413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703" name="Rectangle 23"/>
            <p:cNvSpPr>
              <a:spLocks noChangeArrowheads="1"/>
            </p:cNvSpPr>
            <p:nvPr/>
          </p:nvSpPr>
          <p:spPr bwMode="auto">
            <a:xfrm>
              <a:off x="1927" y="1315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704" name="Rectangle 24"/>
            <p:cNvSpPr>
              <a:spLocks noChangeArrowheads="1"/>
            </p:cNvSpPr>
            <p:nvPr/>
          </p:nvSpPr>
          <p:spPr bwMode="auto">
            <a:xfrm>
              <a:off x="2743" y="1315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05" name="Rectangle 25"/>
            <p:cNvSpPr>
              <a:spLocks noChangeArrowheads="1"/>
            </p:cNvSpPr>
            <p:nvPr/>
          </p:nvSpPr>
          <p:spPr bwMode="auto">
            <a:xfrm>
              <a:off x="3515" y="1315"/>
              <a:ext cx="505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706" name="Rectangle 26"/>
            <p:cNvSpPr>
              <a:spLocks noChangeArrowheads="1"/>
            </p:cNvSpPr>
            <p:nvPr/>
          </p:nvSpPr>
          <p:spPr bwMode="auto">
            <a:xfrm>
              <a:off x="1927" y="1949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71707" name="Rectangle 27"/>
            <p:cNvSpPr>
              <a:spLocks noChangeArrowheads="1"/>
            </p:cNvSpPr>
            <p:nvPr/>
          </p:nvSpPr>
          <p:spPr bwMode="auto">
            <a:xfrm>
              <a:off x="2743" y="1830"/>
              <a:ext cx="251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708" name="Rectangle 28"/>
            <p:cNvSpPr>
              <a:spLocks noChangeArrowheads="1"/>
            </p:cNvSpPr>
            <p:nvPr/>
          </p:nvSpPr>
          <p:spPr bwMode="auto">
            <a:xfrm>
              <a:off x="3515" y="1949"/>
              <a:ext cx="505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709" name="Rectangle 29"/>
            <p:cNvSpPr>
              <a:spLocks noChangeArrowheads="1"/>
            </p:cNvSpPr>
            <p:nvPr/>
          </p:nvSpPr>
          <p:spPr bwMode="auto">
            <a:xfrm>
              <a:off x="1927" y="2630"/>
              <a:ext cx="408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710" name="Rectangle 30"/>
            <p:cNvSpPr>
              <a:spLocks noChangeArrowheads="1"/>
            </p:cNvSpPr>
            <p:nvPr/>
          </p:nvSpPr>
          <p:spPr bwMode="auto">
            <a:xfrm>
              <a:off x="2743" y="2630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711" name="Rectangle 31"/>
            <p:cNvSpPr>
              <a:spLocks noChangeArrowheads="1"/>
            </p:cNvSpPr>
            <p:nvPr/>
          </p:nvSpPr>
          <p:spPr bwMode="auto">
            <a:xfrm>
              <a:off x="3515" y="2511"/>
              <a:ext cx="338" cy="54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712" name="Rectangle 32"/>
            <p:cNvSpPr>
              <a:spLocks noChangeArrowheads="1"/>
            </p:cNvSpPr>
            <p:nvPr/>
          </p:nvSpPr>
          <p:spPr bwMode="auto">
            <a:xfrm>
              <a:off x="2743" y="3354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13" name="Rectangle 33"/>
            <p:cNvSpPr>
              <a:spLocks noChangeArrowheads="1"/>
            </p:cNvSpPr>
            <p:nvPr/>
          </p:nvSpPr>
          <p:spPr bwMode="auto">
            <a:xfrm>
              <a:off x="1383" y="1722"/>
              <a:ext cx="37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14" name="Rectangle 34"/>
            <p:cNvSpPr>
              <a:spLocks noChangeArrowheads="1"/>
            </p:cNvSpPr>
            <p:nvPr/>
          </p:nvSpPr>
          <p:spPr bwMode="auto">
            <a:xfrm>
              <a:off x="1429" y="2357"/>
              <a:ext cx="37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715" name="Rectangle 35"/>
            <p:cNvSpPr>
              <a:spLocks noChangeArrowheads="1"/>
            </p:cNvSpPr>
            <p:nvPr/>
          </p:nvSpPr>
          <p:spPr bwMode="auto">
            <a:xfrm>
              <a:off x="1383" y="3083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716" name="Rectangle 36"/>
            <p:cNvSpPr>
              <a:spLocks noChangeArrowheads="1"/>
            </p:cNvSpPr>
            <p:nvPr/>
          </p:nvSpPr>
          <p:spPr bwMode="auto">
            <a:xfrm>
              <a:off x="2200" y="1767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717" name="Rectangle 37"/>
            <p:cNvSpPr>
              <a:spLocks noChangeArrowheads="1"/>
            </p:cNvSpPr>
            <p:nvPr/>
          </p:nvSpPr>
          <p:spPr bwMode="auto">
            <a:xfrm>
              <a:off x="3062" y="2402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1718" name="Rectangle 38"/>
            <p:cNvSpPr>
              <a:spLocks noChangeArrowheads="1"/>
            </p:cNvSpPr>
            <p:nvPr/>
          </p:nvSpPr>
          <p:spPr bwMode="auto">
            <a:xfrm>
              <a:off x="2200" y="2402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719" name="Rectangle 39"/>
            <p:cNvSpPr>
              <a:spLocks noChangeArrowheads="1"/>
            </p:cNvSpPr>
            <p:nvPr/>
          </p:nvSpPr>
          <p:spPr bwMode="auto">
            <a:xfrm>
              <a:off x="3878" y="1767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720" name="Rectangle 40"/>
            <p:cNvSpPr>
              <a:spLocks noChangeArrowheads="1"/>
            </p:cNvSpPr>
            <p:nvPr/>
          </p:nvSpPr>
          <p:spPr bwMode="auto">
            <a:xfrm>
              <a:off x="3878" y="2402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721" name="Rectangle 41"/>
            <p:cNvSpPr>
              <a:spLocks noChangeArrowheads="1"/>
            </p:cNvSpPr>
            <p:nvPr/>
          </p:nvSpPr>
          <p:spPr bwMode="auto">
            <a:xfrm>
              <a:off x="3878" y="3083"/>
              <a:ext cx="372" cy="3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22" name="Rectangle 42"/>
            <p:cNvSpPr>
              <a:spLocks noChangeArrowheads="1"/>
            </p:cNvSpPr>
            <p:nvPr/>
          </p:nvSpPr>
          <p:spPr bwMode="auto">
            <a:xfrm>
              <a:off x="3424" y="3173"/>
              <a:ext cx="372" cy="3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723" name="Line 43"/>
            <p:cNvSpPr>
              <a:spLocks noChangeShapeType="1"/>
            </p:cNvSpPr>
            <p:nvPr/>
          </p:nvSpPr>
          <p:spPr bwMode="auto">
            <a:xfrm>
              <a:off x="1655" y="24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4" name="Line 44"/>
            <p:cNvSpPr>
              <a:spLocks noChangeShapeType="1"/>
            </p:cNvSpPr>
            <p:nvPr/>
          </p:nvSpPr>
          <p:spPr bwMode="auto">
            <a:xfrm flipV="1"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5" name="Line 45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6" name="Line 46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7" name="Line 47"/>
            <p:cNvSpPr>
              <a:spLocks noChangeShapeType="1"/>
            </p:cNvSpPr>
            <p:nvPr/>
          </p:nvSpPr>
          <p:spPr bwMode="auto">
            <a:xfrm>
              <a:off x="161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8" name="Line 48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29" name="Line 49"/>
            <p:cNvSpPr>
              <a:spLocks noChangeShapeType="1"/>
            </p:cNvSpPr>
            <p:nvPr/>
          </p:nvSpPr>
          <p:spPr bwMode="auto">
            <a:xfrm>
              <a:off x="1837" y="293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0" name="Line 50"/>
            <p:cNvSpPr>
              <a:spLocks noChangeShapeType="1"/>
            </p:cNvSpPr>
            <p:nvPr/>
          </p:nvSpPr>
          <p:spPr bwMode="auto">
            <a:xfrm>
              <a:off x="2472" y="179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1" name="Line 51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2" name="Line 52"/>
            <p:cNvSpPr>
              <a:spLocks noChangeShapeType="1"/>
            </p:cNvSpPr>
            <p:nvPr/>
          </p:nvSpPr>
          <p:spPr bwMode="auto">
            <a:xfrm>
              <a:off x="1655" y="175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3" name="Line 53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4" name="Line 54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5" name="Line 55"/>
            <p:cNvSpPr>
              <a:spLocks noChangeShapeType="1"/>
            </p:cNvSpPr>
            <p:nvPr/>
          </p:nvSpPr>
          <p:spPr bwMode="auto">
            <a:xfrm>
              <a:off x="4105" y="343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6" name="Line 56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7" name="Line 57"/>
            <p:cNvSpPr>
              <a:spLocks noChangeShapeType="1"/>
            </p:cNvSpPr>
            <p:nvPr/>
          </p:nvSpPr>
          <p:spPr bwMode="auto">
            <a:xfrm flipH="1">
              <a:off x="4059" y="343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8" name="Line 58"/>
            <p:cNvSpPr>
              <a:spLocks noChangeShapeType="1"/>
            </p:cNvSpPr>
            <p:nvPr/>
          </p:nvSpPr>
          <p:spPr bwMode="auto">
            <a:xfrm>
              <a:off x="4105" y="306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39" name="Line 59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40" name="Line 60"/>
            <p:cNvSpPr>
              <a:spLocks noChangeShapeType="1"/>
            </p:cNvSpPr>
            <p:nvPr/>
          </p:nvSpPr>
          <p:spPr bwMode="auto">
            <a:xfrm>
              <a:off x="3424" y="3067"/>
              <a:ext cx="545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41" name="Line 61"/>
            <p:cNvSpPr>
              <a:spLocks noChangeShapeType="1"/>
            </p:cNvSpPr>
            <p:nvPr/>
          </p:nvSpPr>
          <p:spPr bwMode="auto">
            <a:xfrm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grpSp>
        <p:nvGrpSpPr>
          <p:cNvPr id="71744" name="Group 64"/>
          <p:cNvGrpSpPr>
            <a:grpSpLocks/>
          </p:cNvGrpSpPr>
          <p:nvPr/>
        </p:nvGrpSpPr>
        <p:grpSpPr bwMode="auto">
          <a:xfrm>
            <a:off x="971550" y="2276475"/>
            <a:ext cx="3187700" cy="3816350"/>
            <a:chOff x="1292" y="1207"/>
            <a:chExt cx="3185" cy="2808"/>
          </a:xfrm>
        </p:grpSpPr>
        <p:graphicFrame>
          <p:nvGraphicFramePr>
            <p:cNvPr id="71745" name="Object 65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801" name="Bitmap Image" r:id="rId5" imgW="5057143" imgH="4458322" progId="Paint.Picture">
                    <p:embed/>
                  </p:oleObj>
                </mc:Choice>
                <mc:Fallback>
                  <p:oleObj name="Bitmap Image" r:id="rId5" imgW="5057143" imgH="4458322" progId="Paint.Picture">
                    <p:embed/>
                    <p:pic>
                      <p:nvPicPr>
                        <p:cNvPr id="0" name="Object 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46" name="Rectangle 66"/>
            <p:cNvSpPr>
              <a:spLocks noChangeArrowheads="1"/>
            </p:cNvSpPr>
            <p:nvPr/>
          </p:nvSpPr>
          <p:spPr bwMode="auto">
            <a:xfrm>
              <a:off x="1517" y="1420"/>
              <a:ext cx="31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747" name="Rectangle 67"/>
            <p:cNvSpPr>
              <a:spLocks noChangeArrowheads="1"/>
            </p:cNvSpPr>
            <p:nvPr/>
          </p:nvSpPr>
          <p:spPr bwMode="auto">
            <a:xfrm>
              <a:off x="2336" y="1431"/>
              <a:ext cx="677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748" name="Rectangle 68"/>
            <p:cNvSpPr>
              <a:spLocks noChangeArrowheads="1"/>
            </p:cNvSpPr>
            <p:nvPr/>
          </p:nvSpPr>
          <p:spPr bwMode="auto">
            <a:xfrm>
              <a:off x="3153" y="1438"/>
              <a:ext cx="409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749" name="Rectangle 69"/>
            <p:cNvSpPr>
              <a:spLocks noChangeArrowheads="1"/>
            </p:cNvSpPr>
            <p:nvPr/>
          </p:nvSpPr>
          <p:spPr bwMode="auto">
            <a:xfrm>
              <a:off x="3969" y="1331"/>
              <a:ext cx="365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750" name="Rectangle 70"/>
            <p:cNvSpPr>
              <a:spLocks noChangeArrowheads="1"/>
            </p:cNvSpPr>
            <p:nvPr/>
          </p:nvSpPr>
          <p:spPr bwMode="auto">
            <a:xfrm>
              <a:off x="1517" y="1964"/>
              <a:ext cx="273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751" name="Rectangle 71"/>
            <p:cNvSpPr>
              <a:spLocks noChangeArrowheads="1"/>
            </p:cNvSpPr>
            <p:nvPr/>
          </p:nvSpPr>
          <p:spPr bwMode="auto">
            <a:xfrm>
              <a:off x="2336" y="2095"/>
              <a:ext cx="409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752" name="Rectangle 72"/>
            <p:cNvSpPr>
              <a:spLocks noChangeArrowheads="1"/>
            </p:cNvSpPr>
            <p:nvPr/>
          </p:nvSpPr>
          <p:spPr bwMode="auto">
            <a:xfrm>
              <a:off x="3153" y="2095"/>
              <a:ext cx="450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753" name="Rectangle 73"/>
            <p:cNvSpPr>
              <a:spLocks noChangeArrowheads="1"/>
            </p:cNvSpPr>
            <p:nvPr/>
          </p:nvSpPr>
          <p:spPr bwMode="auto">
            <a:xfrm>
              <a:off x="3969" y="2095"/>
              <a:ext cx="43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754" name="Rectangle 74"/>
            <p:cNvSpPr>
              <a:spLocks noChangeArrowheads="1"/>
            </p:cNvSpPr>
            <p:nvPr/>
          </p:nvSpPr>
          <p:spPr bwMode="auto">
            <a:xfrm>
              <a:off x="1527" y="2735"/>
              <a:ext cx="254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755" name="Rectangle 75"/>
            <p:cNvSpPr>
              <a:spLocks noChangeArrowheads="1"/>
            </p:cNvSpPr>
            <p:nvPr/>
          </p:nvSpPr>
          <p:spPr bwMode="auto">
            <a:xfrm>
              <a:off x="2325" y="2772"/>
              <a:ext cx="380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756" name="Rectangle 76"/>
            <p:cNvSpPr>
              <a:spLocks noChangeArrowheads="1"/>
            </p:cNvSpPr>
            <p:nvPr/>
          </p:nvSpPr>
          <p:spPr bwMode="auto">
            <a:xfrm>
              <a:off x="3151" y="2639"/>
              <a:ext cx="268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757" name="Rectangle 77"/>
            <p:cNvSpPr>
              <a:spLocks noChangeArrowheads="1"/>
            </p:cNvSpPr>
            <p:nvPr/>
          </p:nvSpPr>
          <p:spPr bwMode="auto">
            <a:xfrm>
              <a:off x="4011" y="2616"/>
              <a:ext cx="255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758" name="Rectangle 78"/>
            <p:cNvSpPr>
              <a:spLocks noChangeArrowheads="1"/>
            </p:cNvSpPr>
            <p:nvPr/>
          </p:nvSpPr>
          <p:spPr bwMode="auto">
            <a:xfrm>
              <a:off x="1474" y="3454"/>
              <a:ext cx="46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759" name="Rectangle 79"/>
            <p:cNvSpPr>
              <a:spLocks noChangeArrowheads="1"/>
            </p:cNvSpPr>
            <p:nvPr/>
          </p:nvSpPr>
          <p:spPr bwMode="auto">
            <a:xfrm>
              <a:off x="4015" y="3454"/>
              <a:ext cx="43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760" name="Rectangle 80"/>
            <p:cNvSpPr>
              <a:spLocks noChangeArrowheads="1"/>
            </p:cNvSpPr>
            <p:nvPr/>
          </p:nvSpPr>
          <p:spPr bwMode="auto">
            <a:xfrm>
              <a:off x="1923" y="1324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761" name="Rectangle 81"/>
            <p:cNvSpPr>
              <a:spLocks noChangeArrowheads="1"/>
            </p:cNvSpPr>
            <p:nvPr/>
          </p:nvSpPr>
          <p:spPr bwMode="auto">
            <a:xfrm>
              <a:off x="2742" y="1324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62" name="Rectangle 82"/>
            <p:cNvSpPr>
              <a:spLocks noChangeArrowheads="1"/>
            </p:cNvSpPr>
            <p:nvPr/>
          </p:nvSpPr>
          <p:spPr bwMode="auto">
            <a:xfrm>
              <a:off x="3516" y="1324"/>
              <a:ext cx="536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763" name="Rectangle 83"/>
            <p:cNvSpPr>
              <a:spLocks noChangeArrowheads="1"/>
            </p:cNvSpPr>
            <p:nvPr/>
          </p:nvSpPr>
          <p:spPr bwMode="auto">
            <a:xfrm>
              <a:off x="1923" y="1956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71764" name="Rectangle 84"/>
            <p:cNvSpPr>
              <a:spLocks noChangeArrowheads="1"/>
            </p:cNvSpPr>
            <p:nvPr/>
          </p:nvSpPr>
          <p:spPr bwMode="auto">
            <a:xfrm>
              <a:off x="2742" y="1845"/>
              <a:ext cx="254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765" name="Rectangle 85"/>
            <p:cNvSpPr>
              <a:spLocks noChangeArrowheads="1"/>
            </p:cNvSpPr>
            <p:nvPr/>
          </p:nvSpPr>
          <p:spPr bwMode="auto">
            <a:xfrm>
              <a:off x="3516" y="1956"/>
              <a:ext cx="536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766" name="Rectangle 86"/>
            <p:cNvSpPr>
              <a:spLocks noChangeArrowheads="1"/>
            </p:cNvSpPr>
            <p:nvPr/>
          </p:nvSpPr>
          <p:spPr bwMode="auto">
            <a:xfrm>
              <a:off x="1923" y="2638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767" name="Rectangle 87"/>
            <p:cNvSpPr>
              <a:spLocks noChangeArrowheads="1"/>
            </p:cNvSpPr>
            <p:nvPr/>
          </p:nvSpPr>
          <p:spPr bwMode="auto">
            <a:xfrm>
              <a:off x="2742" y="2638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768" name="Rectangle 88"/>
            <p:cNvSpPr>
              <a:spLocks noChangeArrowheads="1"/>
            </p:cNvSpPr>
            <p:nvPr/>
          </p:nvSpPr>
          <p:spPr bwMode="auto">
            <a:xfrm>
              <a:off x="3516" y="2527"/>
              <a:ext cx="338" cy="5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769" name="Rectangle 89"/>
            <p:cNvSpPr>
              <a:spLocks noChangeArrowheads="1"/>
            </p:cNvSpPr>
            <p:nvPr/>
          </p:nvSpPr>
          <p:spPr bwMode="auto">
            <a:xfrm>
              <a:off x="2742" y="3363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70" name="Rectangle 90"/>
            <p:cNvSpPr>
              <a:spLocks noChangeArrowheads="1"/>
            </p:cNvSpPr>
            <p:nvPr/>
          </p:nvSpPr>
          <p:spPr bwMode="auto">
            <a:xfrm>
              <a:off x="1379" y="1730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71" name="Rectangle 91"/>
            <p:cNvSpPr>
              <a:spLocks noChangeArrowheads="1"/>
            </p:cNvSpPr>
            <p:nvPr/>
          </p:nvSpPr>
          <p:spPr bwMode="auto">
            <a:xfrm>
              <a:off x="1427" y="2366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772" name="Rectangle 92"/>
            <p:cNvSpPr>
              <a:spLocks noChangeArrowheads="1"/>
            </p:cNvSpPr>
            <p:nvPr/>
          </p:nvSpPr>
          <p:spPr bwMode="auto">
            <a:xfrm>
              <a:off x="1379" y="3092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773" name="Rectangle 93"/>
            <p:cNvSpPr>
              <a:spLocks noChangeArrowheads="1"/>
            </p:cNvSpPr>
            <p:nvPr/>
          </p:nvSpPr>
          <p:spPr bwMode="auto">
            <a:xfrm>
              <a:off x="2198" y="1775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774" name="Rectangle 94"/>
            <p:cNvSpPr>
              <a:spLocks noChangeArrowheads="1"/>
            </p:cNvSpPr>
            <p:nvPr/>
          </p:nvSpPr>
          <p:spPr bwMode="auto">
            <a:xfrm>
              <a:off x="3061" y="2411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1775" name="Rectangle 95"/>
            <p:cNvSpPr>
              <a:spLocks noChangeArrowheads="1"/>
            </p:cNvSpPr>
            <p:nvPr/>
          </p:nvSpPr>
          <p:spPr bwMode="auto">
            <a:xfrm>
              <a:off x="2198" y="2411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776" name="Rectangle 96"/>
            <p:cNvSpPr>
              <a:spLocks noChangeArrowheads="1"/>
            </p:cNvSpPr>
            <p:nvPr/>
          </p:nvSpPr>
          <p:spPr bwMode="auto">
            <a:xfrm>
              <a:off x="3874" y="1775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777" name="Rectangle 97"/>
            <p:cNvSpPr>
              <a:spLocks noChangeArrowheads="1"/>
            </p:cNvSpPr>
            <p:nvPr/>
          </p:nvSpPr>
          <p:spPr bwMode="auto">
            <a:xfrm>
              <a:off x="3874" y="2411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778" name="Rectangle 98"/>
            <p:cNvSpPr>
              <a:spLocks noChangeArrowheads="1"/>
            </p:cNvSpPr>
            <p:nvPr/>
          </p:nvSpPr>
          <p:spPr bwMode="auto">
            <a:xfrm>
              <a:off x="3874" y="3092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779" name="Rectangle 99"/>
            <p:cNvSpPr>
              <a:spLocks noChangeArrowheads="1"/>
            </p:cNvSpPr>
            <p:nvPr/>
          </p:nvSpPr>
          <p:spPr bwMode="auto">
            <a:xfrm>
              <a:off x="3421" y="3182"/>
              <a:ext cx="395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1780" name="Line 100"/>
            <p:cNvSpPr>
              <a:spLocks noChangeShapeType="1"/>
            </p:cNvSpPr>
            <p:nvPr/>
          </p:nvSpPr>
          <p:spPr bwMode="auto">
            <a:xfrm>
              <a:off x="1655" y="243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1" name="Line 101"/>
            <p:cNvSpPr>
              <a:spLocks noChangeShapeType="1"/>
            </p:cNvSpPr>
            <p:nvPr/>
          </p:nvSpPr>
          <p:spPr bwMode="auto">
            <a:xfrm flipV="1">
              <a:off x="1655" y="2387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2" name="Line 102"/>
            <p:cNvSpPr>
              <a:spLocks noChangeShapeType="1"/>
            </p:cNvSpPr>
            <p:nvPr/>
          </p:nvSpPr>
          <p:spPr bwMode="auto">
            <a:xfrm>
              <a:off x="4105" y="243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3" name="Line 103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4" name="Line 104"/>
            <p:cNvSpPr>
              <a:spLocks noChangeShapeType="1"/>
            </p:cNvSpPr>
            <p:nvPr/>
          </p:nvSpPr>
          <p:spPr bwMode="auto">
            <a:xfrm>
              <a:off x="161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5" name="Line 105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6" name="Line 106"/>
            <p:cNvSpPr>
              <a:spLocks noChangeShapeType="1"/>
            </p:cNvSpPr>
            <p:nvPr/>
          </p:nvSpPr>
          <p:spPr bwMode="auto">
            <a:xfrm>
              <a:off x="1837" y="2931"/>
              <a:ext cx="453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7" name="Line 107"/>
            <p:cNvSpPr>
              <a:spLocks noChangeShapeType="1"/>
            </p:cNvSpPr>
            <p:nvPr/>
          </p:nvSpPr>
          <p:spPr bwMode="auto">
            <a:xfrm>
              <a:off x="2472" y="179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8" name="Line 108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89" name="Line 109"/>
            <p:cNvSpPr>
              <a:spLocks noChangeShapeType="1"/>
            </p:cNvSpPr>
            <p:nvPr/>
          </p:nvSpPr>
          <p:spPr bwMode="auto">
            <a:xfrm>
              <a:off x="1655" y="1752"/>
              <a:ext cx="0" cy="272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0" name="Line 110"/>
            <p:cNvSpPr>
              <a:spLocks noChangeShapeType="1"/>
            </p:cNvSpPr>
            <p:nvPr/>
          </p:nvSpPr>
          <p:spPr bwMode="auto">
            <a:xfrm>
              <a:off x="1837" y="3612"/>
              <a:ext cx="2086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1" name="Line 111"/>
            <p:cNvSpPr>
              <a:spLocks noChangeShapeType="1"/>
            </p:cNvSpPr>
            <p:nvPr/>
          </p:nvSpPr>
          <p:spPr bwMode="auto">
            <a:xfrm>
              <a:off x="2653" y="1570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2" name="Line 112"/>
            <p:cNvSpPr>
              <a:spLocks noChangeShapeType="1"/>
            </p:cNvSpPr>
            <p:nvPr/>
          </p:nvSpPr>
          <p:spPr bwMode="auto">
            <a:xfrm>
              <a:off x="4105" y="343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3" name="Line 113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4" name="Line 114"/>
            <p:cNvSpPr>
              <a:spLocks noChangeShapeType="1"/>
            </p:cNvSpPr>
            <p:nvPr/>
          </p:nvSpPr>
          <p:spPr bwMode="auto">
            <a:xfrm flipH="1">
              <a:off x="4059" y="3430"/>
              <a:ext cx="4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5" name="Line 115"/>
            <p:cNvSpPr>
              <a:spLocks noChangeShapeType="1"/>
            </p:cNvSpPr>
            <p:nvPr/>
          </p:nvSpPr>
          <p:spPr bwMode="auto">
            <a:xfrm>
              <a:off x="4105" y="3067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6" name="Line 116"/>
            <p:cNvSpPr>
              <a:spLocks noChangeShapeType="1"/>
            </p:cNvSpPr>
            <p:nvPr/>
          </p:nvSpPr>
          <p:spPr bwMode="auto">
            <a:xfrm flipV="1">
              <a:off x="4150" y="3067"/>
              <a:ext cx="0" cy="363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7" name="Line 117"/>
            <p:cNvSpPr>
              <a:spLocks noChangeShapeType="1"/>
            </p:cNvSpPr>
            <p:nvPr/>
          </p:nvSpPr>
          <p:spPr bwMode="auto">
            <a:xfrm>
              <a:off x="3424" y="3067"/>
              <a:ext cx="545" cy="408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1798" name="Line 118"/>
            <p:cNvSpPr>
              <a:spLocks noChangeShapeType="1"/>
            </p:cNvSpPr>
            <p:nvPr/>
          </p:nvSpPr>
          <p:spPr bwMode="auto">
            <a:xfrm>
              <a:off x="4105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71799" name="Text Box 119"/>
          <p:cNvSpPr txBox="1">
            <a:spLocks noChangeArrowheads="1"/>
          </p:cNvSpPr>
          <p:nvPr/>
        </p:nvSpPr>
        <p:spPr bwMode="auto">
          <a:xfrm>
            <a:off x="1547813" y="5876925"/>
            <a:ext cx="53292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altLang="sl-SI"/>
              <a:t>Da sta drevesi enaki, je naključje (ker ima pač to omrežje le eno mVD).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85" name="Group 41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6147" name="Object 3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186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48" name="Rectangle 4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6149" name="Rectangle 5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6150" name="Rectangle 6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6151" name="Rectangle 7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6152" name="Rectangle 8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6153" name="Rectangle 9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6154" name="Rectangle 10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6155" name="Rectangle 11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6156" name="Rectangle 12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6157" name="Rectangle 13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6158" name="Rectangle 14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6159" name="Rectangle 15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6160" name="Rectangle 16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6161" name="Rectangle 17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6162" name="Rectangle 18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6163" name="Rectangle 19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64" name="Rectangle 20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6165" name="Rectangle 21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6166" name="Rectangle 22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67" name="Rectangle 23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6168" name="Rectangle 24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6169" name="Rectangle 25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6170" name="Rectangle 26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6171" name="Rectangle 27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72" name="Rectangle 28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73" name="Rectangle 29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6174" name="Rectangle 30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6175" name="Rectangle 31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6176" name="Rectangle 32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6177" name="Rectangle 33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6178" name="Rectangle 34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6179" name="Rectangle 35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6180" name="Rectangle 36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6181" name="Rectangle 37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</p:grpSp>
      <p:sp>
        <p:nvSpPr>
          <p:cNvPr id="6182" name="Line 38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395288" y="188913"/>
            <a:ext cx="5329237" cy="160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Izberemo poljubno točko na grafu (recimo A)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poiščemo najcenejšo povezavo iz te točke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Kandidata sta povezavi do B in 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Najcenejše je vzeti povezavo do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6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8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01" name="Group 133"/>
          <p:cNvGrpSpPr>
            <a:grpSpLocks/>
          </p:cNvGrpSpPr>
          <p:nvPr/>
        </p:nvGrpSpPr>
        <p:grpSpPr bwMode="auto">
          <a:xfrm>
            <a:off x="2051050" y="1628775"/>
            <a:ext cx="5056188" cy="4457700"/>
            <a:chOff x="1292" y="1026"/>
            <a:chExt cx="3185" cy="2808"/>
          </a:xfrm>
        </p:grpSpPr>
        <p:graphicFrame>
          <p:nvGraphicFramePr>
            <p:cNvPr id="7171" name="Object 3"/>
            <p:cNvGraphicFramePr>
              <a:graphicFrameLocks noChangeAspect="1"/>
            </p:cNvGraphicFramePr>
            <p:nvPr/>
          </p:nvGraphicFramePr>
          <p:xfrm>
            <a:off x="1292" y="1026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02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026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172" name="Rectangle 4"/>
            <p:cNvSpPr>
              <a:spLocks noChangeArrowheads="1"/>
            </p:cNvSpPr>
            <p:nvPr/>
          </p:nvSpPr>
          <p:spPr bwMode="auto">
            <a:xfrm>
              <a:off x="1519" y="1259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7173" name="Rectangle 5"/>
            <p:cNvSpPr>
              <a:spLocks noChangeArrowheads="1"/>
            </p:cNvSpPr>
            <p:nvPr/>
          </p:nvSpPr>
          <p:spPr bwMode="auto">
            <a:xfrm>
              <a:off x="2336" y="1270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3152" y="1279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7175" name="Rectangle 7"/>
            <p:cNvSpPr>
              <a:spLocks noChangeArrowheads="1"/>
            </p:cNvSpPr>
            <p:nvPr/>
          </p:nvSpPr>
          <p:spPr bwMode="auto">
            <a:xfrm>
              <a:off x="3969" y="1282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7176" name="Rectangle 8"/>
            <p:cNvSpPr>
              <a:spLocks noChangeArrowheads="1"/>
            </p:cNvSpPr>
            <p:nvPr/>
          </p:nvSpPr>
          <p:spPr bwMode="auto">
            <a:xfrm>
              <a:off x="1519" y="1917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2336" y="1934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3152" y="1934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>
              <a:off x="3969" y="1934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7180" name="Rectangle 12"/>
            <p:cNvSpPr>
              <a:spLocks noChangeArrowheads="1"/>
            </p:cNvSpPr>
            <p:nvPr/>
          </p:nvSpPr>
          <p:spPr bwMode="auto">
            <a:xfrm>
              <a:off x="1565" y="2574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7181" name="Rectangle 13"/>
            <p:cNvSpPr>
              <a:spLocks noChangeArrowheads="1"/>
            </p:cNvSpPr>
            <p:nvPr/>
          </p:nvSpPr>
          <p:spPr bwMode="auto">
            <a:xfrm>
              <a:off x="2336" y="261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7182" name="Rectangle 14"/>
            <p:cNvSpPr>
              <a:spLocks noChangeArrowheads="1"/>
            </p:cNvSpPr>
            <p:nvPr/>
          </p:nvSpPr>
          <p:spPr bwMode="auto">
            <a:xfrm>
              <a:off x="3152" y="2592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7183" name="Rectangle 15"/>
            <p:cNvSpPr>
              <a:spLocks noChangeArrowheads="1"/>
            </p:cNvSpPr>
            <p:nvPr/>
          </p:nvSpPr>
          <p:spPr bwMode="auto">
            <a:xfrm>
              <a:off x="4014" y="256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7184" name="Rectangle 16"/>
            <p:cNvSpPr>
              <a:spLocks noChangeArrowheads="1"/>
            </p:cNvSpPr>
            <p:nvPr/>
          </p:nvSpPr>
          <p:spPr bwMode="auto">
            <a:xfrm>
              <a:off x="1474" y="3294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7185" name="Rectangle 17"/>
            <p:cNvSpPr>
              <a:spLocks noChangeArrowheads="1"/>
            </p:cNvSpPr>
            <p:nvPr/>
          </p:nvSpPr>
          <p:spPr bwMode="auto">
            <a:xfrm>
              <a:off x="4014" y="3294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7186" name="Rectangle 18"/>
            <p:cNvSpPr>
              <a:spLocks noChangeArrowheads="1"/>
            </p:cNvSpPr>
            <p:nvPr/>
          </p:nvSpPr>
          <p:spPr bwMode="auto">
            <a:xfrm>
              <a:off x="1927" y="116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7187" name="Rectangle 19"/>
            <p:cNvSpPr>
              <a:spLocks noChangeArrowheads="1"/>
            </p:cNvSpPr>
            <p:nvPr/>
          </p:nvSpPr>
          <p:spPr bwMode="auto">
            <a:xfrm>
              <a:off x="2744" y="116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88" name="Rectangle 20"/>
            <p:cNvSpPr>
              <a:spLocks noChangeArrowheads="1"/>
            </p:cNvSpPr>
            <p:nvPr/>
          </p:nvSpPr>
          <p:spPr bwMode="auto">
            <a:xfrm>
              <a:off x="3515" y="1163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7189" name="Rectangle 21"/>
            <p:cNvSpPr>
              <a:spLocks noChangeArrowheads="1"/>
            </p:cNvSpPr>
            <p:nvPr/>
          </p:nvSpPr>
          <p:spPr bwMode="auto">
            <a:xfrm>
              <a:off x="1927" y="179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7190" name="Rectangle 22"/>
            <p:cNvSpPr>
              <a:spLocks noChangeArrowheads="1"/>
            </p:cNvSpPr>
            <p:nvPr/>
          </p:nvSpPr>
          <p:spPr bwMode="auto">
            <a:xfrm>
              <a:off x="2744" y="179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91" name="Rectangle 23"/>
            <p:cNvSpPr>
              <a:spLocks noChangeArrowheads="1"/>
            </p:cNvSpPr>
            <p:nvPr/>
          </p:nvSpPr>
          <p:spPr bwMode="auto">
            <a:xfrm>
              <a:off x="3515" y="1798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7192" name="Rectangle 24"/>
            <p:cNvSpPr>
              <a:spLocks noChangeArrowheads="1"/>
            </p:cNvSpPr>
            <p:nvPr/>
          </p:nvSpPr>
          <p:spPr bwMode="auto">
            <a:xfrm>
              <a:off x="1927" y="247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193" name="Rectangle 25"/>
            <p:cNvSpPr>
              <a:spLocks noChangeArrowheads="1"/>
            </p:cNvSpPr>
            <p:nvPr/>
          </p:nvSpPr>
          <p:spPr bwMode="auto">
            <a:xfrm>
              <a:off x="2744" y="2478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194" name="Rectangle 26"/>
            <p:cNvSpPr>
              <a:spLocks noChangeArrowheads="1"/>
            </p:cNvSpPr>
            <p:nvPr/>
          </p:nvSpPr>
          <p:spPr bwMode="auto">
            <a:xfrm>
              <a:off x="3515" y="2478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7195" name="Rectangle 27"/>
            <p:cNvSpPr>
              <a:spLocks noChangeArrowheads="1"/>
            </p:cNvSpPr>
            <p:nvPr/>
          </p:nvSpPr>
          <p:spPr bwMode="auto">
            <a:xfrm>
              <a:off x="2744" y="320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96" name="Rectangle 28"/>
            <p:cNvSpPr>
              <a:spLocks noChangeArrowheads="1"/>
            </p:cNvSpPr>
            <p:nvPr/>
          </p:nvSpPr>
          <p:spPr bwMode="auto">
            <a:xfrm>
              <a:off x="1383" y="157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197" name="Rectangle 29"/>
            <p:cNvSpPr>
              <a:spLocks noChangeArrowheads="1"/>
            </p:cNvSpPr>
            <p:nvPr/>
          </p:nvSpPr>
          <p:spPr bwMode="auto">
            <a:xfrm>
              <a:off x="1429" y="220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198" name="Rectangle 30"/>
            <p:cNvSpPr>
              <a:spLocks noChangeArrowheads="1"/>
            </p:cNvSpPr>
            <p:nvPr/>
          </p:nvSpPr>
          <p:spPr bwMode="auto">
            <a:xfrm>
              <a:off x="1383" y="29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7199" name="Rectangle 31"/>
            <p:cNvSpPr>
              <a:spLocks noChangeArrowheads="1"/>
            </p:cNvSpPr>
            <p:nvPr/>
          </p:nvSpPr>
          <p:spPr bwMode="auto">
            <a:xfrm>
              <a:off x="2200" y="161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7200" name="Rectangle 32"/>
            <p:cNvSpPr>
              <a:spLocks noChangeArrowheads="1"/>
            </p:cNvSpPr>
            <p:nvPr/>
          </p:nvSpPr>
          <p:spPr bwMode="auto">
            <a:xfrm>
              <a:off x="3061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7201" name="Rectangle 33"/>
            <p:cNvSpPr>
              <a:spLocks noChangeArrowheads="1"/>
            </p:cNvSpPr>
            <p:nvPr/>
          </p:nvSpPr>
          <p:spPr bwMode="auto">
            <a:xfrm>
              <a:off x="2200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202" name="Rectangle 34"/>
            <p:cNvSpPr>
              <a:spLocks noChangeArrowheads="1"/>
            </p:cNvSpPr>
            <p:nvPr/>
          </p:nvSpPr>
          <p:spPr bwMode="auto">
            <a:xfrm>
              <a:off x="3878" y="1616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7203" name="Rectangle 35"/>
            <p:cNvSpPr>
              <a:spLocks noChangeArrowheads="1"/>
            </p:cNvSpPr>
            <p:nvPr/>
          </p:nvSpPr>
          <p:spPr bwMode="auto">
            <a:xfrm>
              <a:off x="3878" y="2251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7204" name="Rectangle 36"/>
            <p:cNvSpPr>
              <a:spLocks noChangeArrowheads="1"/>
            </p:cNvSpPr>
            <p:nvPr/>
          </p:nvSpPr>
          <p:spPr bwMode="auto">
            <a:xfrm>
              <a:off x="3878" y="29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7205" name="Rectangle 37"/>
            <p:cNvSpPr>
              <a:spLocks noChangeArrowheads="1"/>
            </p:cNvSpPr>
            <p:nvPr/>
          </p:nvSpPr>
          <p:spPr bwMode="auto">
            <a:xfrm>
              <a:off x="3424" y="302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7206" name="Line 38"/>
            <p:cNvSpPr>
              <a:spLocks noChangeShapeType="1"/>
            </p:cNvSpPr>
            <p:nvPr/>
          </p:nvSpPr>
          <p:spPr bwMode="auto">
            <a:xfrm>
              <a:off x="1837" y="1389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7" name="Line 39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8" name="Line 40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09" name="Line 41"/>
            <p:cNvSpPr>
              <a:spLocks noChangeShapeType="1"/>
            </p:cNvSpPr>
            <p:nvPr/>
          </p:nvSpPr>
          <p:spPr bwMode="auto">
            <a:xfrm>
              <a:off x="2426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7210" name="Line 42"/>
            <p:cNvSpPr>
              <a:spLocks noChangeShapeType="1"/>
            </p:cNvSpPr>
            <p:nvPr/>
          </p:nvSpPr>
          <p:spPr bwMode="auto">
            <a:xfrm>
              <a:off x="2472" y="1571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7211" name="Line 43"/>
          <p:cNvSpPr>
            <a:spLocks noChangeShapeType="1"/>
          </p:cNvSpPr>
          <p:nvPr/>
        </p:nvSpPr>
        <p:spPr bwMode="auto">
          <a:xfrm flipV="1">
            <a:off x="3924300" y="2492375"/>
            <a:ext cx="0" cy="503238"/>
          </a:xfrm>
          <a:prstGeom prst="line">
            <a:avLst/>
          </a:prstGeom>
          <a:noFill/>
          <a:ln w="3810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7213" name="Text Box 45"/>
          <p:cNvSpPr txBox="1">
            <a:spLocks noChangeArrowheads="1"/>
          </p:cNvSpPr>
          <p:nvPr/>
        </p:nvSpPr>
        <p:spPr bwMode="auto">
          <a:xfrm>
            <a:off x="468313" y="260350"/>
            <a:ext cx="82804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Doslej zgrajenemu drevesu (A – B) dodamo vozlišče, ki ga lahko povežemo najceneje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Kandidati so E, F in C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Najceneje je dodati F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2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1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7" name="Group 45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8194" name="Object 2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8238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8198" name="Rectangle 6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8199" name="Rectangle 7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8200" name="Rectangle 8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8201" name="Rectangle 9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8202" name="Rectangle 10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8203" name="Rectangle 11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8204" name="Rectangle 12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8205" name="Rectangle 13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8206" name="Rectangle 14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8207" name="Rectangle 15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8208" name="Rectangle 16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8209" name="Rectangle 17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8210" name="Rectangle 18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11" name="Rectangle 19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8212" name="Rectangle 20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8213" name="Rectangle 21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14" name="Rectangle 22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8215" name="Rectangle 23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8216" name="Rectangle 24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8217" name="Rectangle 25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8218" name="Rectangle 26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19" name="Rectangle 27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20" name="Rectangle 28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8221" name="Rectangle 29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8222" name="Rectangle 30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8224" name="Rectangle 32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8225" name="Rectangle 33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8226" name="Rectangle 34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8227" name="Rectangle 35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8228" name="Rectangle 36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8229" name="Line 37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0" name="Line 38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1" name="Line 39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2" name="Line 40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3" name="Line 4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8234" name="Line 42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8236" name="Text Box 44"/>
          <p:cNvSpPr txBox="1">
            <a:spLocks noChangeArrowheads="1"/>
          </p:cNvSpPr>
          <p:nvPr/>
        </p:nvSpPr>
        <p:spPr bwMode="auto">
          <a:xfrm>
            <a:off x="395288" y="333375"/>
            <a:ext cx="8280400" cy="146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Doslej zgrajenemu drevesu (A – B - F) dodamo vozlišče, ki ga lahko povežemo najceneje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Kandidati so E, G, J in C</a:t>
            </a:r>
          </a:p>
          <a:p>
            <a:pPr>
              <a:spcBef>
                <a:spcPct val="50000"/>
              </a:spcBef>
              <a:buFont typeface="Wingdings 3" panose="05040102010807070707" pitchFamily="18" charset="2"/>
              <a:buChar char="w"/>
            </a:pPr>
            <a:r>
              <a:rPr lang="sl-SI" altLang="sl-SI">
                <a:solidFill>
                  <a:schemeClr val="tx2"/>
                </a:solidFill>
              </a:rPr>
              <a:t>Najceneje je dodati 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8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2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2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2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8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3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61" name="Group 45"/>
          <p:cNvGrpSpPr>
            <a:grpSpLocks/>
          </p:cNvGrpSpPr>
          <p:nvPr/>
        </p:nvGrpSpPr>
        <p:grpSpPr bwMode="auto">
          <a:xfrm>
            <a:off x="2051050" y="1916113"/>
            <a:ext cx="5056188" cy="4457700"/>
            <a:chOff x="1292" y="1207"/>
            <a:chExt cx="3185" cy="2808"/>
          </a:xfrm>
        </p:grpSpPr>
        <p:graphicFrame>
          <p:nvGraphicFramePr>
            <p:cNvPr id="9218" name="Object 2"/>
            <p:cNvGraphicFramePr>
              <a:graphicFrameLocks noChangeAspect="1"/>
            </p:cNvGraphicFramePr>
            <p:nvPr/>
          </p:nvGraphicFramePr>
          <p:xfrm>
            <a:off x="1292" y="1207"/>
            <a:ext cx="3185" cy="28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262" name="Bitmap Image" r:id="rId4" imgW="5057143" imgH="4458322" progId="Paint.Picture">
                    <p:embed/>
                  </p:oleObj>
                </mc:Choice>
                <mc:Fallback>
                  <p:oleObj name="Bitmap Image" r:id="rId4" imgW="5057143" imgH="4458322" progId="Paint.Picture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92" y="1207"/>
                          <a:ext cx="3185" cy="2808"/>
                        </a:xfrm>
                        <a:prstGeom prst="rect">
                          <a:avLst/>
                        </a:prstGeom>
                        <a:solidFill>
                          <a:srgbClr val="BBE0E3"/>
                        </a:solidFill>
                        <a:ln>
                          <a:noFill/>
                        </a:ln>
                        <a:effectLst/>
                        <a:extLs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19" name="Rectangle 3"/>
            <p:cNvSpPr>
              <a:spLocks noChangeArrowheads="1"/>
            </p:cNvSpPr>
            <p:nvPr/>
          </p:nvSpPr>
          <p:spPr bwMode="auto">
            <a:xfrm>
              <a:off x="1519" y="1440"/>
              <a:ext cx="3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A</a:t>
              </a:r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auto">
            <a:xfrm>
              <a:off x="2336" y="1451"/>
              <a:ext cx="67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B </a:t>
              </a:r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auto">
            <a:xfrm>
              <a:off x="3152" y="1460"/>
              <a:ext cx="4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C </a:t>
              </a:r>
            </a:p>
          </p:txBody>
        </p:sp>
        <p:sp>
          <p:nvSpPr>
            <p:cNvPr id="9222" name="Rectangle 6"/>
            <p:cNvSpPr>
              <a:spLocks noChangeArrowheads="1"/>
            </p:cNvSpPr>
            <p:nvPr/>
          </p:nvSpPr>
          <p:spPr bwMode="auto">
            <a:xfrm>
              <a:off x="3969" y="1463"/>
              <a:ext cx="36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D </a:t>
              </a:r>
            </a:p>
          </p:txBody>
        </p:sp>
        <p:sp>
          <p:nvSpPr>
            <p:cNvPr id="9223" name="Rectangle 7"/>
            <p:cNvSpPr>
              <a:spLocks noChangeArrowheads="1"/>
            </p:cNvSpPr>
            <p:nvPr/>
          </p:nvSpPr>
          <p:spPr bwMode="auto">
            <a:xfrm>
              <a:off x="1519" y="2098"/>
              <a:ext cx="27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E </a:t>
              </a:r>
            </a:p>
          </p:txBody>
        </p:sp>
        <p:sp>
          <p:nvSpPr>
            <p:cNvPr id="9224" name="Rectangle 8"/>
            <p:cNvSpPr>
              <a:spLocks noChangeArrowheads="1"/>
            </p:cNvSpPr>
            <p:nvPr/>
          </p:nvSpPr>
          <p:spPr bwMode="auto">
            <a:xfrm>
              <a:off x="2336" y="2115"/>
              <a:ext cx="25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F </a:t>
              </a:r>
            </a:p>
          </p:txBody>
        </p:sp>
        <p:sp>
          <p:nvSpPr>
            <p:cNvPr id="9225" name="Rectangle 9"/>
            <p:cNvSpPr>
              <a:spLocks noChangeArrowheads="1"/>
            </p:cNvSpPr>
            <p:nvPr/>
          </p:nvSpPr>
          <p:spPr bwMode="auto">
            <a:xfrm>
              <a:off x="3152" y="2115"/>
              <a:ext cx="2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G </a:t>
              </a:r>
            </a:p>
          </p:txBody>
        </p:sp>
        <p:sp>
          <p:nvSpPr>
            <p:cNvPr id="9226" name="Rectangle 10"/>
            <p:cNvSpPr>
              <a:spLocks noChangeArrowheads="1"/>
            </p:cNvSpPr>
            <p:nvPr/>
          </p:nvSpPr>
          <p:spPr bwMode="auto">
            <a:xfrm>
              <a:off x="3969" y="211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H </a:t>
              </a:r>
            </a:p>
          </p:txBody>
        </p:sp>
        <p:sp>
          <p:nvSpPr>
            <p:cNvPr id="9227" name="Rectangle 11"/>
            <p:cNvSpPr>
              <a:spLocks noChangeArrowheads="1"/>
            </p:cNvSpPr>
            <p:nvPr/>
          </p:nvSpPr>
          <p:spPr bwMode="auto">
            <a:xfrm>
              <a:off x="1565" y="2755"/>
              <a:ext cx="18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I </a:t>
              </a:r>
            </a:p>
          </p:txBody>
        </p:sp>
        <p:sp>
          <p:nvSpPr>
            <p:cNvPr id="9228" name="Rectangle 12"/>
            <p:cNvSpPr>
              <a:spLocks noChangeArrowheads="1"/>
            </p:cNvSpPr>
            <p:nvPr/>
          </p:nvSpPr>
          <p:spPr bwMode="auto">
            <a:xfrm>
              <a:off x="2336" y="2795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J </a:t>
              </a:r>
            </a:p>
          </p:txBody>
        </p:sp>
        <p:sp>
          <p:nvSpPr>
            <p:cNvPr id="9229" name="Rectangle 13"/>
            <p:cNvSpPr>
              <a:spLocks noChangeArrowheads="1"/>
            </p:cNvSpPr>
            <p:nvPr/>
          </p:nvSpPr>
          <p:spPr bwMode="auto">
            <a:xfrm>
              <a:off x="3152" y="2773"/>
              <a:ext cx="26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K </a:t>
              </a:r>
            </a:p>
          </p:txBody>
        </p:sp>
        <p:sp>
          <p:nvSpPr>
            <p:cNvPr id="9230" name="Rectangle 14"/>
            <p:cNvSpPr>
              <a:spLocks noChangeArrowheads="1"/>
            </p:cNvSpPr>
            <p:nvPr/>
          </p:nvSpPr>
          <p:spPr bwMode="auto">
            <a:xfrm>
              <a:off x="4014" y="2750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L </a:t>
              </a:r>
            </a:p>
          </p:txBody>
        </p:sp>
        <p:sp>
          <p:nvSpPr>
            <p:cNvPr id="9231" name="Rectangle 15"/>
            <p:cNvSpPr>
              <a:spLocks noChangeArrowheads="1"/>
            </p:cNvSpPr>
            <p:nvPr/>
          </p:nvSpPr>
          <p:spPr bwMode="auto">
            <a:xfrm>
              <a:off x="1474" y="3475"/>
              <a:ext cx="2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M </a:t>
              </a:r>
            </a:p>
          </p:txBody>
        </p:sp>
        <p:sp>
          <p:nvSpPr>
            <p:cNvPr id="9232" name="Rectangle 16"/>
            <p:cNvSpPr>
              <a:spLocks noChangeArrowheads="1"/>
            </p:cNvSpPr>
            <p:nvPr/>
          </p:nvSpPr>
          <p:spPr bwMode="auto">
            <a:xfrm>
              <a:off x="4014" y="3475"/>
              <a:ext cx="2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N </a:t>
              </a:r>
            </a:p>
          </p:txBody>
        </p:sp>
        <p:sp>
          <p:nvSpPr>
            <p:cNvPr id="9233" name="Rectangle 17"/>
            <p:cNvSpPr>
              <a:spLocks noChangeArrowheads="1"/>
            </p:cNvSpPr>
            <p:nvPr/>
          </p:nvSpPr>
          <p:spPr bwMode="auto">
            <a:xfrm>
              <a:off x="1927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2 </a:t>
              </a:r>
            </a:p>
          </p:txBody>
        </p:sp>
        <p:sp>
          <p:nvSpPr>
            <p:cNvPr id="9234" name="Rectangle 18"/>
            <p:cNvSpPr>
              <a:spLocks noChangeArrowheads="1"/>
            </p:cNvSpPr>
            <p:nvPr/>
          </p:nvSpPr>
          <p:spPr bwMode="auto">
            <a:xfrm>
              <a:off x="2744" y="1344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9235" name="Rectangle 19"/>
            <p:cNvSpPr>
              <a:spLocks noChangeArrowheads="1"/>
            </p:cNvSpPr>
            <p:nvPr/>
          </p:nvSpPr>
          <p:spPr bwMode="auto">
            <a:xfrm>
              <a:off x="3515" y="134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10 </a:t>
              </a:r>
            </a:p>
          </p:txBody>
        </p:sp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1927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7 </a:t>
              </a:r>
            </a:p>
          </p:txBody>
        </p:sp>
        <p:sp>
          <p:nvSpPr>
            <p:cNvPr id="9237" name="Rectangle 21"/>
            <p:cNvSpPr>
              <a:spLocks noChangeArrowheads="1"/>
            </p:cNvSpPr>
            <p:nvPr/>
          </p:nvSpPr>
          <p:spPr bwMode="auto">
            <a:xfrm>
              <a:off x="2744" y="197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9238" name="Rectangle 22"/>
            <p:cNvSpPr>
              <a:spLocks noChangeArrowheads="1"/>
            </p:cNvSpPr>
            <p:nvPr/>
          </p:nvSpPr>
          <p:spPr bwMode="auto">
            <a:xfrm>
              <a:off x="3515" y="197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11 </a:t>
              </a:r>
            </a:p>
          </p:txBody>
        </p:sp>
        <p:sp>
          <p:nvSpPr>
            <p:cNvPr id="9239" name="Rectangle 23"/>
            <p:cNvSpPr>
              <a:spLocks noChangeArrowheads="1"/>
            </p:cNvSpPr>
            <p:nvPr/>
          </p:nvSpPr>
          <p:spPr bwMode="auto">
            <a:xfrm>
              <a:off x="1927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9240" name="Rectangle 24"/>
            <p:cNvSpPr>
              <a:spLocks noChangeArrowheads="1"/>
            </p:cNvSpPr>
            <p:nvPr/>
          </p:nvSpPr>
          <p:spPr bwMode="auto">
            <a:xfrm>
              <a:off x="2744" y="2659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9241" name="Rectangle 25"/>
            <p:cNvSpPr>
              <a:spLocks noChangeArrowheads="1"/>
            </p:cNvSpPr>
            <p:nvPr/>
          </p:nvSpPr>
          <p:spPr bwMode="auto">
            <a:xfrm>
              <a:off x="3515" y="2659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r>
                <a:rPr lang="sl-SI" altLang="sl-SI" sz="2000"/>
                <a:t>12 </a:t>
              </a:r>
            </a:p>
          </p:txBody>
        </p:sp>
        <p:sp>
          <p:nvSpPr>
            <p:cNvPr id="9242" name="Rectangle 26"/>
            <p:cNvSpPr>
              <a:spLocks noChangeArrowheads="1"/>
            </p:cNvSpPr>
            <p:nvPr/>
          </p:nvSpPr>
          <p:spPr bwMode="auto">
            <a:xfrm>
              <a:off x="2744" y="3385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9243" name="Rectangle 27"/>
            <p:cNvSpPr>
              <a:spLocks noChangeArrowheads="1"/>
            </p:cNvSpPr>
            <p:nvPr/>
          </p:nvSpPr>
          <p:spPr bwMode="auto">
            <a:xfrm>
              <a:off x="1383" y="175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9244" name="Rectangle 28"/>
            <p:cNvSpPr>
              <a:spLocks noChangeArrowheads="1"/>
            </p:cNvSpPr>
            <p:nvPr/>
          </p:nvSpPr>
          <p:spPr bwMode="auto">
            <a:xfrm>
              <a:off x="1429" y="238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9245" name="Rectangle 29"/>
            <p:cNvSpPr>
              <a:spLocks noChangeArrowheads="1"/>
            </p:cNvSpPr>
            <p:nvPr/>
          </p:nvSpPr>
          <p:spPr bwMode="auto">
            <a:xfrm>
              <a:off x="1383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3 </a:t>
              </a:r>
            </a:p>
          </p:txBody>
        </p:sp>
        <p:sp>
          <p:nvSpPr>
            <p:cNvPr id="9246" name="Rectangle 30"/>
            <p:cNvSpPr>
              <a:spLocks noChangeArrowheads="1"/>
            </p:cNvSpPr>
            <p:nvPr/>
          </p:nvSpPr>
          <p:spPr bwMode="auto">
            <a:xfrm>
              <a:off x="2200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4 </a:t>
              </a:r>
            </a:p>
          </p:txBody>
        </p:sp>
        <p:sp>
          <p:nvSpPr>
            <p:cNvPr id="9247" name="Rectangle 31"/>
            <p:cNvSpPr>
              <a:spLocks noChangeArrowheads="1"/>
            </p:cNvSpPr>
            <p:nvPr/>
          </p:nvSpPr>
          <p:spPr bwMode="auto">
            <a:xfrm>
              <a:off x="3061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8 </a:t>
              </a:r>
            </a:p>
          </p:txBody>
        </p:sp>
        <p:sp>
          <p:nvSpPr>
            <p:cNvPr id="9248" name="Rectangle 32"/>
            <p:cNvSpPr>
              <a:spLocks noChangeArrowheads="1"/>
            </p:cNvSpPr>
            <p:nvPr/>
          </p:nvSpPr>
          <p:spPr bwMode="auto">
            <a:xfrm>
              <a:off x="2200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9249" name="Rectangle 33"/>
            <p:cNvSpPr>
              <a:spLocks noChangeArrowheads="1"/>
            </p:cNvSpPr>
            <p:nvPr/>
          </p:nvSpPr>
          <p:spPr bwMode="auto">
            <a:xfrm>
              <a:off x="3878" y="1797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9 </a:t>
              </a:r>
            </a:p>
          </p:txBody>
        </p:sp>
        <p:sp>
          <p:nvSpPr>
            <p:cNvPr id="9250" name="Rectangle 34"/>
            <p:cNvSpPr>
              <a:spLocks noChangeArrowheads="1"/>
            </p:cNvSpPr>
            <p:nvPr/>
          </p:nvSpPr>
          <p:spPr bwMode="auto">
            <a:xfrm>
              <a:off x="3878" y="2432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1 </a:t>
              </a:r>
            </a:p>
          </p:txBody>
        </p:sp>
        <p:sp>
          <p:nvSpPr>
            <p:cNvPr id="9251" name="Rectangle 35"/>
            <p:cNvSpPr>
              <a:spLocks noChangeArrowheads="1"/>
            </p:cNvSpPr>
            <p:nvPr/>
          </p:nvSpPr>
          <p:spPr bwMode="auto">
            <a:xfrm>
              <a:off x="3878" y="311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5 </a:t>
              </a:r>
            </a:p>
          </p:txBody>
        </p:sp>
        <p:sp>
          <p:nvSpPr>
            <p:cNvPr id="9252" name="Rectangle 36"/>
            <p:cNvSpPr>
              <a:spLocks noChangeArrowheads="1"/>
            </p:cNvSpPr>
            <p:nvPr/>
          </p:nvSpPr>
          <p:spPr bwMode="auto">
            <a:xfrm>
              <a:off x="3424" y="3203"/>
              <a:ext cx="24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r>
                <a:rPr lang="sl-SI" altLang="sl-SI" sz="2000"/>
                <a:t>6 </a:t>
              </a:r>
            </a:p>
          </p:txBody>
        </p:sp>
        <p:sp>
          <p:nvSpPr>
            <p:cNvPr id="9253" name="Line 37"/>
            <p:cNvSpPr>
              <a:spLocks noChangeShapeType="1"/>
            </p:cNvSpPr>
            <p:nvPr/>
          </p:nvSpPr>
          <p:spPr bwMode="auto">
            <a:xfrm>
              <a:off x="1837" y="1570"/>
              <a:ext cx="408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4" name="Line 38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5" name="Line 39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6" name="Line 40"/>
            <p:cNvSpPr>
              <a:spLocks noChangeShapeType="1"/>
            </p:cNvSpPr>
            <p:nvPr/>
          </p:nvSpPr>
          <p:spPr bwMode="auto">
            <a:xfrm>
              <a:off x="2426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7" name="Line 41"/>
            <p:cNvSpPr>
              <a:spLocks noChangeShapeType="1"/>
            </p:cNvSpPr>
            <p:nvPr/>
          </p:nvSpPr>
          <p:spPr bwMode="auto">
            <a:xfrm>
              <a:off x="2472" y="1752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8" name="Line 42"/>
            <p:cNvSpPr>
              <a:spLocks noChangeShapeType="1"/>
            </p:cNvSpPr>
            <p:nvPr/>
          </p:nvSpPr>
          <p:spPr bwMode="auto">
            <a:xfrm flipV="1">
              <a:off x="2472" y="1752"/>
              <a:ext cx="0" cy="317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  <p:sp>
          <p:nvSpPr>
            <p:cNvPr id="9259" name="Line 43"/>
            <p:cNvSpPr>
              <a:spLocks noChangeShapeType="1"/>
            </p:cNvSpPr>
            <p:nvPr/>
          </p:nvSpPr>
          <p:spPr bwMode="auto">
            <a:xfrm>
              <a:off x="2653" y="2251"/>
              <a:ext cx="454" cy="0"/>
            </a:xfrm>
            <a:prstGeom prst="line">
              <a:avLst/>
            </a:prstGeom>
            <a:noFill/>
            <a:ln w="57150">
              <a:solidFill>
                <a:srgbClr val="FF00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sl-SI"/>
            </a:p>
          </p:txBody>
        </p:sp>
      </p:grpSp>
      <p:sp>
        <p:nvSpPr>
          <p:cNvPr id="9260" name="Line 44"/>
          <p:cNvSpPr>
            <a:spLocks noChangeShapeType="1"/>
          </p:cNvSpPr>
          <p:nvPr/>
        </p:nvSpPr>
        <p:spPr bwMode="auto">
          <a:xfrm>
            <a:off x="4211638" y="2565400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6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59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0261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62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0263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0264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0265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0271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0272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0273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0274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0275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0276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0277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78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79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0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1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2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3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4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0285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2051050" y="1916113"/>
          <a:ext cx="5056188" cy="445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" name="Bitmap Image" r:id="rId4" imgW="5057143" imgH="4458322" progId="Paint.Picture">
                  <p:embed/>
                </p:oleObj>
              </mc:Choice>
              <mc:Fallback>
                <p:oleObj name="Bitmap Image" r:id="rId4" imgW="5057143" imgH="4458322" progId="Paint.Picture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050" y="1916113"/>
                        <a:ext cx="5056188" cy="4457700"/>
                      </a:xfrm>
                      <a:prstGeom prst="rect">
                        <a:avLst/>
                      </a:prstGeom>
                      <a:solidFill>
                        <a:srgbClr val="BBE0E3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2411413" y="2286000"/>
            <a:ext cx="504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A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3708400" y="2303463"/>
            <a:ext cx="10763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B 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5003800" y="2317750"/>
            <a:ext cx="6477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C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6300788" y="2322513"/>
            <a:ext cx="5762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D 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411413" y="3330575"/>
            <a:ext cx="431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E 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3708400" y="3357563"/>
            <a:ext cx="409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F </a:t>
            </a: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03800" y="3357563"/>
            <a:ext cx="4508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G 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300788" y="3357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H </a:t>
            </a:r>
          </a:p>
        </p:txBody>
      </p:sp>
      <p:sp>
        <p:nvSpPr>
          <p:cNvPr id="11275" name="Rectangle 11"/>
          <p:cNvSpPr>
            <a:spLocks noChangeArrowheads="1"/>
          </p:cNvSpPr>
          <p:nvPr/>
        </p:nvSpPr>
        <p:spPr bwMode="auto">
          <a:xfrm>
            <a:off x="2484438" y="4373563"/>
            <a:ext cx="2873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I 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3708400" y="4437063"/>
            <a:ext cx="381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J </a:t>
            </a:r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5003800" y="4402138"/>
            <a:ext cx="4238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K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6372225" y="4365625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L 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2339975" y="5516563"/>
            <a:ext cx="4651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M 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6372225" y="5516563"/>
            <a:ext cx="438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N 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3059113" y="21336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2 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4356100" y="21336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5580063" y="2133600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10 </a:t>
            </a:r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3059113" y="31416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7 </a:t>
            </a:r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4356100" y="31416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580063" y="31416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11 </a:t>
            </a:r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3059113" y="42211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4356100" y="42211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5580063" y="4221163"/>
            <a:ext cx="536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sl-SI" altLang="sl-SI" sz="2000"/>
              <a:t>12 </a:t>
            </a:r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4356100" y="53736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291" name="Rectangle 27"/>
          <p:cNvSpPr>
            <a:spLocks noChangeArrowheads="1"/>
          </p:cNvSpPr>
          <p:nvPr/>
        </p:nvSpPr>
        <p:spPr bwMode="auto">
          <a:xfrm>
            <a:off x="2195513" y="27813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292" name="Rectangle 28"/>
          <p:cNvSpPr>
            <a:spLocks noChangeArrowheads="1"/>
          </p:cNvSpPr>
          <p:nvPr/>
        </p:nvSpPr>
        <p:spPr bwMode="auto">
          <a:xfrm>
            <a:off x="2268538" y="3789363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2195513" y="4941888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3 </a:t>
            </a:r>
          </a:p>
        </p:txBody>
      </p:sp>
      <p:sp>
        <p:nvSpPr>
          <p:cNvPr id="11294" name="Rectangle 30"/>
          <p:cNvSpPr>
            <a:spLocks noChangeArrowheads="1"/>
          </p:cNvSpPr>
          <p:nvPr/>
        </p:nvSpPr>
        <p:spPr bwMode="auto">
          <a:xfrm>
            <a:off x="3492500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4 </a:t>
            </a:r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4859338" y="3860800"/>
            <a:ext cx="395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8 </a:t>
            </a:r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3492500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6156325" y="285273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9 </a:t>
            </a:r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6156325" y="3860800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1 </a:t>
            </a:r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156325" y="4941888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5 </a:t>
            </a:r>
          </a:p>
        </p:txBody>
      </p:sp>
      <p:sp>
        <p:nvSpPr>
          <p:cNvPr id="11300" name="Rectangle 36"/>
          <p:cNvSpPr>
            <a:spLocks noChangeArrowheads="1"/>
          </p:cNvSpPr>
          <p:nvPr/>
        </p:nvSpPr>
        <p:spPr bwMode="auto">
          <a:xfrm>
            <a:off x="5435600" y="5084763"/>
            <a:ext cx="3952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sl-SI" altLang="sl-SI" sz="2000"/>
              <a:t>6 </a:t>
            </a:r>
          </a:p>
        </p:txBody>
      </p:sp>
      <p:sp>
        <p:nvSpPr>
          <p:cNvPr id="11301" name="Line 37"/>
          <p:cNvSpPr>
            <a:spLocks noChangeShapeType="1"/>
          </p:cNvSpPr>
          <p:nvPr/>
        </p:nvSpPr>
        <p:spPr bwMode="auto">
          <a:xfrm>
            <a:off x="2916238" y="2492375"/>
            <a:ext cx="647700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2" name="Line 38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3" name="Line 39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4" name="Line 40"/>
          <p:cNvSpPr>
            <a:spLocks noChangeShapeType="1"/>
          </p:cNvSpPr>
          <p:nvPr/>
        </p:nvSpPr>
        <p:spPr bwMode="auto">
          <a:xfrm>
            <a:off x="3851275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5" name="Line 41"/>
          <p:cNvSpPr>
            <a:spLocks noChangeShapeType="1"/>
          </p:cNvSpPr>
          <p:nvPr/>
        </p:nvSpPr>
        <p:spPr bwMode="auto">
          <a:xfrm>
            <a:off x="3924300" y="27813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6" name="Line 42"/>
          <p:cNvSpPr>
            <a:spLocks noChangeShapeType="1"/>
          </p:cNvSpPr>
          <p:nvPr/>
        </p:nvSpPr>
        <p:spPr bwMode="auto">
          <a:xfrm flipV="1">
            <a:off x="3924300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7" name="Line 43"/>
          <p:cNvSpPr>
            <a:spLocks noChangeShapeType="1"/>
          </p:cNvSpPr>
          <p:nvPr/>
        </p:nvSpPr>
        <p:spPr bwMode="auto">
          <a:xfrm>
            <a:off x="4211638" y="3573463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8" name="Line 44"/>
          <p:cNvSpPr>
            <a:spLocks noChangeShapeType="1"/>
          </p:cNvSpPr>
          <p:nvPr/>
        </p:nvSpPr>
        <p:spPr bwMode="auto">
          <a:xfrm>
            <a:off x="4211638" y="2492375"/>
            <a:ext cx="720725" cy="0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09" name="Line 45"/>
          <p:cNvSpPr>
            <a:spLocks noChangeShapeType="1"/>
          </p:cNvSpPr>
          <p:nvPr/>
        </p:nvSpPr>
        <p:spPr bwMode="auto">
          <a:xfrm>
            <a:off x="2627313" y="2781300"/>
            <a:ext cx="0" cy="503238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  <p:sp>
        <p:nvSpPr>
          <p:cNvPr id="11310" name="Line 46"/>
          <p:cNvSpPr>
            <a:spLocks noChangeShapeType="1"/>
          </p:cNvSpPr>
          <p:nvPr/>
        </p:nvSpPr>
        <p:spPr bwMode="auto">
          <a:xfrm>
            <a:off x="2627313" y="3789363"/>
            <a:ext cx="0" cy="503237"/>
          </a:xfrm>
          <a:prstGeom prst="line">
            <a:avLst/>
          </a:prstGeom>
          <a:noFill/>
          <a:ln w="57150">
            <a:solidFill>
              <a:srgbClr val="FF00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1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1474</Words>
  <Application>Microsoft Office PowerPoint</Application>
  <PresentationFormat>On-screen Show (4:3)</PresentationFormat>
  <Paragraphs>1161</Paragraphs>
  <Slides>34</Slides>
  <Notes>32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Wingdings 3</vt:lpstr>
      <vt:lpstr>Default Design</vt:lpstr>
      <vt:lpstr>Bitmap Image</vt:lpstr>
      <vt:lpstr>Minimalno vpeto drevo </vt:lpstr>
      <vt:lpstr>Omrežje</vt:lpstr>
      <vt:lpstr>Minimalno vpeto drevo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To je minimalno vpeto drevo. Njegova cena je 53.</vt:lpstr>
      <vt:lpstr>Kruskalov postopek </vt:lpstr>
      <vt:lpstr>Osnovno omrežje</vt:lpstr>
      <vt:lpstr>V omrežju izberemo najcenejšo povezavo ter povežemo obe točki v vpeto drevo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Dobljeno vpeto drevo po Kruskal-u ima isto ceno 53 kot pri Primu.</vt:lpstr>
      <vt:lpstr>Obe drevesi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Minimalno vpeto drevo</dc:title>
  <dc:creator>Matija Lokar</dc:creator>
  <cp:lastModifiedBy>Matija Lokar</cp:lastModifiedBy>
  <cp:revision>3</cp:revision>
  <dcterms:created xsi:type="dcterms:W3CDTF">2007-04-03T07:10:38Z</dcterms:created>
  <dcterms:modified xsi:type="dcterms:W3CDTF">2021-02-27T12:43:43Z</dcterms:modified>
</cp:coreProperties>
</file>