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>
      <p:cViewPr varScale="1">
        <p:scale>
          <a:sx n="167" d="100"/>
          <a:sy n="167" d="100"/>
        </p:scale>
        <p:origin x="1592" y="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2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 altLang="sl-S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l-SI" altLang="sl-SI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 altLang="sl-S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28D10BA-2492-4F7B-BE5D-FBF6D99C4EEF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E67FAB-35CB-4E8D-B1AB-6B6982376AAE}" type="slidenum">
              <a:rPr lang="sl-SI" altLang="sl-SI"/>
              <a:pPr/>
              <a:t>2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8F82AB-73AF-46FF-8D86-882CC3949676}" type="slidenum">
              <a:rPr lang="sl-SI" altLang="sl-SI"/>
              <a:pPr/>
              <a:t>11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25FAAD-F266-4B70-B662-DA161368CCC4}" type="slidenum">
              <a:rPr lang="sl-SI" altLang="sl-SI"/>
              <a:pPr/>
              <a:t>12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664E04-408C-4588-AEED-7DF23998BC89}" type="slidenum">
              <a:rPr lang="sl-SI" altLang="sl-SI"/>
              <a:pPr/>
              <a:t>13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310768-90CD-4344-8EF7-628774E1DEBF}" type="slidenum">
              <a:rPr lang="sl-SI" altLang="sl-SI"/>
              <a:pPr/>
              <a:t>14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E7A9A9-72D2-4119-9251-F729E27C325E}" type="slidenum">
              <a:rPr lang="sl-SI" altLang="sl-SI"/>
              <a:pPr/>
              <a:t>15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8E66EA-4071-458E-83C9-BA0C3ECFB99A}" type="slidenum">
              <a:rPr lang="sl-SI" altLang="sl-SI"/>
              <a:pPr/>
              <a:t>16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E6B101-EF8B-47BE-AA7C-1F9B8768A62E}" type="slidenum">
              <a:rPr lang="sl-SI" altLang="sl-SI"/>
              <a:pPr/>
              <a:t>17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6C53C7-E510-4323-833A-456BC9DB8774}" type="slidenum">
              <a:rPr lang="sl-SI" altLang="sl-SI"/>
              <a:pPr/>
              <a:t>18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986860-8C39-47F4-B55B-AB072D117B4F}" type="slidenum">
              <a:rPr lang="sl-SI" altLang="sl-SI"/>
              <a:pPr/>
              <a:t>19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76CA67-2928-4131-B492-491C4D3FB370}" type="slidenum">
              <a:rPr lang="sl-SI" altLang="sl-SI"/>
              <a:pPr/>
              <a:t>20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B4FE2C-E0C5-45CC-BCBE-8D3B6EA40563}" type="slidenum">
              <a:rPr lang="sl-SI" altLang="sl-SI"/>
              <a:pPr/>
              <a:t>3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CCF027-CBE7-4DEA-97D6-A4C94ACA98B8}" type="slidenum">
              <a:rPr lang="sl-SI" altLang="sl-SI"/>
              <a:pPr/>
              <a:t>21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2C9BDC-9D95-4F14-93E8-B30E3947F85D}" type="slidenum">
              <a:rPr lang="sl-SI" altLang="sl-SI"/>
              <a:pPr/>
              <a:t>22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1A2AD9-44DA-44FB-ABF5-200F0C620C7F}" type="slidenum">
              <a:rPr lang="sl-SI" altLang="sl-SI"/>
              <a:pPr/>
              <a:t>23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46A885-1B90-455E-91C4-645462D1FF96}" type="slidenum">
              <a:rPr lang="sl-SI" altLang="sl-SI"/>
              <a:pPr/>
              <a:t>24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1F43FB-472E-4871-8BA8-424E4A2E4146}" type="slidenum">
              <a:rPr lang="sl-SI" altLang="sl-SI"/>
              <a:pPr/>
              <a:t>25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2BE575-983F-4235-B872-54CA442A0CAF}" type="slidenum">
              <a:rPr lang="sl-SI" altLang="sl-SI"/>
              <a:pPr/>
              <a:t>26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C7DCDA-D61E-4D76-BE86-0B9AACE7B9DA}" type="slidenum">
              <a:rPr lang="sl-SI" altLang="sl-SI"/>
              <a:pPr/>
              <a:t>27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EEBE9E-C221-4C2D-AF86-8F5155557524}" type="slidenum">
              <a:rPr lang="sl-SI" altLang="sl-SI"/>
              <a:pPr/>
              <a:t>28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62AF1E-D6E9-4341-A3E2-A9BECF391EBF}" type="slidenum">
              <a:rPr lang="sl-SI" altLang="sl-SI"/>
              <a:pPr/>
              <a:t>29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161DD4-32D8-4E56-87B1-F918FE56B5CE}" type="slidenum">
              <a:rPr lang="sl-SI" altLang="sl-SI"/>
              <a:pPr/>
              <a:t>30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022B9B-07BD-4689-A945-E21675484451}" type="slidenum">
              <a:rPr lang="sl-SI" altLang="sl-SI"/>
              <a:pPr/>
              <a:t>4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49095B-7997-4A7C-B3DF-67EA33458535}" type="slidenum">
              <a:rPr lang="sl-SI" altLang="sl-SI"/>
              <a:pPr/>
              <a:t>31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A1629A-55D9-4CCF-852F-26778DB4CD26}" type="slidenum">
              <a:rPr lang="sl-SI" altLang="sl-SI"/>
              <a:pPr/>
              <a:t>32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7F1AD6-2EB1-4F14-A65B-C00AB78587FF}" type="slidenum">
              <a:rPr lang="sl-SI" altLang="sl-SI"/>
              <a:pPr/>
              <a:t>33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8C851E-6AC0-4C03-B53C-6982DF3BA636}" type="slidenum">
              <a:rPr lang="sl-SI" altLang="sl-SI"/>
              <a:pPr/>
              <a:t>34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862F6-6FCD-4A2D-87C6-EDB99CEFC38E}" type="slidenum">
              <a:rPr lang="sl-SI" altLang="sl-SI"/>
              <a:pPr/>
              <a:t>35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FDAFCB-F8E2-4B11-90C7-DAA610AD5776}" type="slidenum">
              <a:rPr lang="sl-SI" altLang="sl-SI"/>
              <a:pPr/>
              <a:t>36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A9C5EA-AE86-475A-9088-A9E4D1402CF2}" type="slidenum">
              <a:rPr lang="sl-SI" altLang="sl-SI"/>
              <a:pPr/>
              <a:t>37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5AFBAB-D61F-40BF-9474-EF7DAA2C3236}" type="slidenum">
              <a:rPr lang="sl-SI" altLang="sl-SI"/>
              <a:pPr/>
              <a:t>38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72916C-0C5D-4E3B-AF5C-6FAF71990C3E}" type="slidenum">
              <a:rPr lang="sl-SI" altLang="sl-SI"/>
              <a:pPr/>
              <a:t>39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AF9C20-5401-4648-B1EF-45CEB22F8492}" type="slidenum">
              <a:rPr lang="sl-SI" altLang="sl-SI"/>
              <a:pPr/>
              <a:t>40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56CC36-3DF3-4E3E-B363-0F25B89439A9}" type="slidenum">
              <a:rPr lang="sl-SI" altLang="sl-SI"/>
              <a:pPr/>
              <a:t>5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F4C98F-75B3-4026-A45A-772C39440602}" type="slidenum">
              <a:rPr lang="sl-SI" altLang="sl-SI"/>
              <a:pPr/>
              <a:t>41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4734CD-510B-4892-83B8-E6363DC2B719}" type="slidenum">
              <a:rPr lang="sl-SI" altLang="sl-SI"/>
              <a:pPr/>
              <a:t>42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4DCAAF-4039-4795-BBBF-46E14FD3A69E}" type="slidenum">
              <a:rPr lang="sl-SI" altLang="sl-SI"/>
              <a:pPr/>
              <a:t>43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C272B3-7D2F-48AE-A30F-4F68184C474C}" type="slidenum">
              <a:rPr lang="sl-SI" altLang="sl-SI"/>
              <a:pPr/>
              <a:t>44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197942-4BC3-469D-A0D5-740B99F79AFF}" type="slidenum">
              <a:rPr lang="sl-SI" altLang="sl-SI"/>
              <a:pPr/>
              <a:t>45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CE74DA-C2E7-4600-B37B-0913FDC3F47F}" type="slidenum">
              <a:rPr lang="sl-SI" altLang="sl-SI"/>
              <a:pPr/>
              <a:t>46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F3D0E8-C6C7-4277-A25A-855755D3D006}" type="slidenum">
              <a:rPr lang="sl-SI" altLang="sl-SI"/>
              <a:pPr/>
              <a:t>47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ED437F-8C68-4803-8DB8-0D20CDF37273}" type="slidenum">
              <a:rPr lang="sl-SI" altLang="sl-SI"/>
              <a:pPr/>
              <a:t>48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95095B-8CE0-4035-BB26-72B9F57ACD39}" type="slidenum">
              <a:rPr lang="sl-SI" altLang="sl-SI"/>
              <a:pPr/>
              <a:t>49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650FC9-75F3-45B7-B4C2-9D83AAAF1A3B}" type="slidenum">
              <a:rPr lang="sl-SI" altLang="sl-SI"/>
              <a:pPr/>
              <a:t>50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FAC095-154E-42BC-8A15-9112D2866A62}" type="slidenum">
              <a:rPr lang="sl-SI" altLang="sl-SI"/>
              <a:pPr/>
              <a:t>6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E74AAB-7E27-4EB8-8601-7544402F3054}" type="slidenum">
              <a:rPr lang="sl-SI" altLang="sl-SI"/>
              <a:pPr/>
              <a:t>51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AC846D-A276-4788-83FC-716767FA78FE}" type="slidenum">
              <a:rPr lang="sl-SI" altLang="sl-SI"/>
              <a:pPr/>
              <a:t>52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EC7D09-DD11-46F9-A9FF-DA95AC6E7553}" type="slidenum">
              <a:rPr lang="sl-SI" altLang="sl-SI"/>
              <a:pPr/>
              <a:t>53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D612CF-46BB-4567-9924-981112F3CF0F}" type="slidenum">
              <a:rPr lang="sl-SI" altLang="sl-SI"/>
              <a:pPr/>
              <a:t>7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598A3F-B543-49DF-BA25-7362B8AC6FE7}" type="slidenum">
              <a:rPr lang="sl-SI" altLang="sl-SI"/>
              <a:pPr/>
              <a:t>8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2797ED-105A-4772-9CC7-F4A9FBFF6BDD}" type="slidenum">
              <a:rPr lang="sl-SI" altLang="sl-SI"/>
              <a:pPr/>
              <a:t>9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E78DD3-CE36-442A-BB16-F8A1A285710B}" type="slidenum">
              <a:rPr lang="sl-SI" altLang="sl-SI"/>
              <a:pPr/>
              <a:t>10</a:t>
            </a:fld>
            <a:endParaRPr lang="sl-SI" alt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AEA3BA-B5A0-4890-9554-C2D2BCF9FB4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380146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3E349-DEF8-4CD4-A546-3305FD7E0D57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6164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DB3B7-DDAF-4402-BFD1-A2B9B981E3C9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27852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DFEEA-C471-46D5-A707-25B6448F25A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349537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F4096-54C7-4024-B690-43AF71FCC10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748675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4EF6EC-8A1F-4233-A2B6-B325E069034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74047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7E2FA-A9A3-4081-BEDC-226BF3702B5E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99257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7C53E0-B73B-4E27-AA3D-865E6D4E2E67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79754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FA4BB6-BC53-4ED5-865F-5222D5ADA81E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391886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B5F077-DBB7-40BC-B151-7D1342BC5DC5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180570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C38683-F1D4-4CCC-BA2A-164177CF76D4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231631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l-SI" alt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40DCAE8-D120-428D-B689-9FB8772DA5E3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em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emf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sl-SI" altLang="sl-SI" sz="4400"/>
              <a:t>Minimalna vpeta drevesa - gradnja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sl-SI" altLang="sl-SI" sz="3200"/>
              <a:t>Zgled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22531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22532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22533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22534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35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22536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22537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22538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22539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22540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22541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22542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22543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22544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22545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22546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22547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22548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22549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50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51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52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53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54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55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56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57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58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59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60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61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62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63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64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65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66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67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68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69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70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2571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22572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22573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2257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2257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22576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22577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22578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22579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2580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22581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22582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22583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22584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258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2586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22587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22588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22589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22590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22591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2592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2593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22594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24579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24580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24581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24582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583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24584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24585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24586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24587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24588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24589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24590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24591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24592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24593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24594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24595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24596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24597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598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599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00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01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02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03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04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05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06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07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08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09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10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11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12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13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14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15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16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17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18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4619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2462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24621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24622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24623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24624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24625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24626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24627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4628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2462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24630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24631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24632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4633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463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2463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2463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24637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2463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24639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4640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4641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24642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26627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26628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26629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26630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31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26632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26633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26634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26635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26636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26637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26638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26639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26640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26641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26642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26643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26644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26645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46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47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48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49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50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51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52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53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54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55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56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57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58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59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60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61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62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63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64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65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66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6667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26668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26669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26670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2667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26672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2667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26674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26675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667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2667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26678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26679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26680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6681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6682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26683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2668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26685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26686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26687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6688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6689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26690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28675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28676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28677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28678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679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28680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28681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28682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28683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28684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28685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28686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28687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28688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28689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28690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28691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28692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28693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694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695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696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697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698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699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700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701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702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703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704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705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706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707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708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709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710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711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712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713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714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871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28716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28717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28718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28719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28720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2872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28722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28723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8724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2872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28726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2872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28728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8729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8730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28731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28732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28733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28734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28735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8736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8737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28738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30723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30724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30725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30726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27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30728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30729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30730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30731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30732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30733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30734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30735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30736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30737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30738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30739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30740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30741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42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43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44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45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46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47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48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49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50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51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52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53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54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55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56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57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58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59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60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61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62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0763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30764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30765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30766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30767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3076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3076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3077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3077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077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30773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3077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30775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30776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0777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077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30779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30780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30781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30782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30783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0784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0785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30786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32771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32772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32773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32774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775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32776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32777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32778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32779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32780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32781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32782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32783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32784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32785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32786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32787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32788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32789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790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791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792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793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794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795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796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797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798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799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800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801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802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803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804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805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806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807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808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809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810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2811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32812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32813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3281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3281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32816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32817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32818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32819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2820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32821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32822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32823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32824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282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2826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32827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32828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32829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32830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32831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2832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2833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32834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34819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34820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34821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34822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23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34824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34825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34826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34827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34828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34829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34830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34831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34832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34833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34834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34835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34836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34837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38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39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40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41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42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43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44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45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46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47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48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49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50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51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52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53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54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55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56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57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58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4859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3486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34861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34862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34863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34864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34865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34866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34867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4868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3486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34870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34871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34872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4873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487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3487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3487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34877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3487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34879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4880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4881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34882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36867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36868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36869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36870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871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36872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36873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36874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36875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36876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36877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36878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36879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36880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36881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36882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36883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36884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36885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886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887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888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889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890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891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892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893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894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895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896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897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898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899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900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901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902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903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904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905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906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6907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36908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36909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36910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3691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36912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3691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36914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36915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691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3691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36918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36919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36920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6921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6922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36923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3692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36925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36926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36927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6928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6929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36930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38915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38916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38917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38918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19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38920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38921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38922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38923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38924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38925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38926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38927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38928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38929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38930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38931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38932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38933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34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35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36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37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38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39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40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41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42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43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44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45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46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47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48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49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50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51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52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53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54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3895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38956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38957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38958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38959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38960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3896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38962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38963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8964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3896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38966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3896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38968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8969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8970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38971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38972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38973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38974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38975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8976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38977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38978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40963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40964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40965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40966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67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40968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40969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40970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40971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40972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40973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40974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40975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40976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40977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40978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40979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40980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40981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82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83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84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85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86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87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88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89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90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91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92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93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94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95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96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97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98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0999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1000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1001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1002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1003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41004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1005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1006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41007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4100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100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101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101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101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1013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101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41015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41016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1017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101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1019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1020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1021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1022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1023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1024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1025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41026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3200"/>
              <a:t>Omrežje</a:t>
            </a:r>
          </a:p>
        </p:txBody>
      </p:sp>
      <p:pic>
        <p:nvPicPr>
          <p:cNvPr id="6147" name="Picture 3" descr="graf"/>
          <p:cNvPicPr>
            <a:picLocks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1341438"/>
            <a:ext cx="6180137" cy="4530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43011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43012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43013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43014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15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43016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43017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43018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43019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43020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43021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43022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43023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43024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43025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43026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43027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43028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43029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30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31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32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33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34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35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36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37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38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39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40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41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42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43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44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45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46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47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48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49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50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3051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43052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3053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305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4305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43056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3057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3058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3059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3060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3061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3062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43063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43064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306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3066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3067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3068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3069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3070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3071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3072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3073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43074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45059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45060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45061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45062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63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45064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45065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45066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45067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45068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45069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45070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45071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45072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45073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45074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45075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45076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45077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78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79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80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81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82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83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84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85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86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87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88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89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90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91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92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93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94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95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96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97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98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5099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4510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5101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5102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45103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45104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5105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5106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5107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5108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510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5110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45111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45112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5113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511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511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511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5117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511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5119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5120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5121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45122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46083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46084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46085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46086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087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46088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46089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46090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46091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46092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46093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46094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46095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46096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46097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46098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46099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46100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46101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02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03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04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05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06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07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08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09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10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11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12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13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14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15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16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17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18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19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20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21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22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6123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46124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6125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6126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46127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4612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612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613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613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613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6133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613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46135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46136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6137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613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6139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6140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6141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6142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6143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6144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6145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46146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6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47107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47108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47109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47110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11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47112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47113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47114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47115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47116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47117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47118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47119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47120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47121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47122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47123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47124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47125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26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27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28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29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30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31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32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33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34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35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36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37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38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39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40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41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42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43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44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45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46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7147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47148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7149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7150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4715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47152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715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7154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7155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715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715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7158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47159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47160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7161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7162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7163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716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7165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7166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7167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7168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7169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47170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48131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48132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48133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48134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35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48136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48137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48138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48139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48140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48141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48142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48143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48144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48145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48146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48147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48148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48149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50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51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52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53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54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55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56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57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58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59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60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61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62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63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64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65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66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67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68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69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70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8171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48172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8173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817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4817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48176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8177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8178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8179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8180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8181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8182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48183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48184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818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8186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8187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8188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8189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8190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8191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8192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8193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48194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49155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49156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49157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49158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59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49160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49161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49162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49163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49164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49165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49166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49167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49168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49169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49170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49171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49172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49173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74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75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76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77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78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79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80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81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82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83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84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85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86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87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88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89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90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91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92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93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94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919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49196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9197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9198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49199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49200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920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9202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49203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9204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920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9206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4920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49208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9209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9210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9211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49212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9213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49214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49215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9216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49217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49218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8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50179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50180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50181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50182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183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50184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50185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50186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50187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50188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50189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50190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50191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50192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50193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50194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50195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50196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50197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198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199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00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01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02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03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04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05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06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07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08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09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10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11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12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13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14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15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16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17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18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0219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5022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0221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0222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50223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50224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0225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0226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0227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0228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022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0230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50231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50232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0233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023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023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023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0237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023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0239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0240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0241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50242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2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51203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51204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51205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51206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07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51208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51209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51210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51211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51212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51213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51214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51215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51216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51217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51218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51219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51220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51221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22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23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24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25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26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27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28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29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30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31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32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33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34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35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36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37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38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39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40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41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42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243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51244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1245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1246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51247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5124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124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125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125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125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1253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125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51255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51256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1257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125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1259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1260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1261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1262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1263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1264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1265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51266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6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52227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52228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52229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52230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31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52232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52233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52234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52235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52236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52237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52238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52239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52240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52241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52242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52243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52244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52245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46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47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48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49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50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51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52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53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54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55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56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57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58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59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60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61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62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63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64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65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66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2267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52268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2269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2270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5227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52272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227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2274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2275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227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227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2278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52279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52280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2281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2282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2283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228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2285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2286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2287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2288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2289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52290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50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53251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53252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53253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53254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55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53256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53257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53258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53259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53260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53261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53262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53263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53264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53265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53266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53267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53268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53269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70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71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72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73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74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75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76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77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78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79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80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81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82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83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84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85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86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87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88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89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90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3291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53292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3293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329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5329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53296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3297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3298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3299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3300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3301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3302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53303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53304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330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3306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3307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3308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3309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3310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3311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3312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3313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53314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8195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8196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8197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8198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199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8200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8201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8202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8203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8204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8205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8206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8207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8208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8209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8210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8211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8212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8213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14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15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16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17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18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19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20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21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22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23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24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25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26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27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28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29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30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31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32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33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34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823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8236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8237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8238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8239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8240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824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8242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8243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8244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824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8246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824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8248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8249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8250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8251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8252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8253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8254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8255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8256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8257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8258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4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54275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54276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54277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54278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279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54280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54281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54282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54283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54284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54285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54286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54287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54288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54289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54290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54291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54292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54293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294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295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296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297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298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299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300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301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302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303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304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305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306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307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308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309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310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311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312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313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314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431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54316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4317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4318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54319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54320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432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4322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4323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4324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432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4326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5432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54328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4329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4330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4331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4332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4333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4334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4335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4336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4337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54338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8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55299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55300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55301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55302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0">
                  <a:solidFill>
                    <a:srgbClr val="FFFF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03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55304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55305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55306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55307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55308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55309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55310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55311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55312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55313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55314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55315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55316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55317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18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19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0">
                  <a:solidFill>
                    <a:srgbClr val="FFFF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20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0">
                  <a:solidFill>
                    <a:srgbClr val="FFFF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21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0">
                  <a:solidFill>
                    <a:srgbClr val="FFFF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22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23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24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25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26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27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0">
                  <a:solidFill>
                    <a:srgbClr val="FFFF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28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29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0">
                  <a:solidFill>
                    <a:srgbClr val="FFFF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30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31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32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0">
                  <a:solidFill>
                    <a:srgbClr val="FFFF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33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0">
                  <a:solidFill>
                    <a:srgbClr val="FFFF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34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0">
                  <a:solidFill>
                    <a:srgbClr val="FFFF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35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36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37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38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0">
                  <a:solidFill>
                    <a:srgbClr val="FFFF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5339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5534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13" cy="22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55341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5342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07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55343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13" cy="22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55344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13" cy="22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55345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5346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5347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5348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2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5534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08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55350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55351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13" cy="22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55352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5353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535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535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535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13" cy="223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55357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12" cy="223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5535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5359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5360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5361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13" cy="22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</p:grpSp>
        </p:grpSp>
        <p:sp>
          <p:nvSpPr>
            <p:cNvPr id="55362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22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 altLang="sl-SI"/>
            </a:p>
          </p:txBody>
        </p:sp>
      </p:grpSp>
      <p:sp>
        <p:nvSpPr>
          <p:cNvPr id="55363" name="Rectangle 6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2800"/>
              <a:t>Minimalno vpeto drevo po </a:t>
            </a:r>
            <a:r>
              <a:rPr lang="en-US" altLang="sl-SI" sz="2800"/>
              <a:t>Prim</a:t>
            </a:r>
            <a:r>
              <a:rPr lang="sl-SI" altLang="sl-SI" sz="2800"/>
              <a:t>ovem postopku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graf"/>
          <p:cNvPicPr>
            <a:picLocks noChangeAspect="1" noChangeArrowheads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771650"/>
            <a:ext cx="4038600" cy="2959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6323" name="Picture 3" descr="graf_Primov"/>
          <p:cNvPicPr>
            <a:picLocks noChangeAspect="1" noChangeArrowheads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6763" y="1771650"/>
            <a:ext cx="4110037" cy="29575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2.63474E-6 L -0.21979 0.002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68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63474E-6 L 0.21875 -0.00046 " pathEditMode="fixed" rAng="0" ptsTypes="AA">
                                      <p:cBhvr>
                                        <p:cTn id="9" dur="3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38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346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57347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57348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57349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57350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51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57352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57353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57354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57355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57356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57357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57358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57359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57360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57361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57362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57363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57364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57365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2857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66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2857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67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68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69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70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2857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71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2857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72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2857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73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2857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74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2857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75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76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2857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77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78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2857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79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2857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80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81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82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83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2857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84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2857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85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2857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86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7387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57388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7389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7390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5739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57392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739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7394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7395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739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739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7398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57399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57400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7401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7402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7403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740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7405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7406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7407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7408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7409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57410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  <p:sp>
        <p:nvSpPr>
          <p:cNvPr id="57411" name="Text Box 67"/>
          <p:cNvSpPr txBox="1">
            <a:spLocks noChangeArrowheads="1"/>
          </p:cNvSpPr>
          <p:nvPr/>
        </p:nvSpPr>
        <p:spPr bwMode="auto">
          <a:xfrm>
            <a:off x="1023938" y="6159500"/>
            <a:ext cx="1933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 sz="2000" b="1"/>
              <a:t>Cena grafa: 32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65113" y="366713"/>
            <a:ext cx="8642350" cy="536575"/>
          </a:xfrm>
        </p:spPr>
        <p:txBody>
          <a:bodyPr/>
          <a:lstStyle/>
          <a:p>
            <a:r>
              <a:rPr lang="sl-SI" altLang="sl-SI" sz="3200"/>
              <a:t>Kurskalov algoritem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642350" cy="4862512"/>
          </a:xfrm>
        </p:spPr>
        <p:txBody>
          <a:bodyPr/>
          <a:lstStyle/>
          <a:p>
            <a:pPr>
              <a:buFontTx/>
              <a:buNone/>
            </a:pPr>
            <a:r>
              <a:rPr lang="sl-SI" altLang="sl-SI" sz="2000"/>
              <a:t>	Po privzetku gradimo gozd in tekočo najcenejšo povezavo privzamemo, če ne naredi cikla. To pa bo natanko tedaj, ko nista obe vozlišči povezave </a:t>
            </a:r>
            <a:r>
              <a:rPr lang="sl-SI" altLang="sl-SI" sz="2000" i="1"/>
              <a:t>(u,v)</a:t>
            </a:r>
            <a:r>
              <a:rPr lang="sl-SI" altLang="sl-SI" sz="2000"/>
              <a:t> v istem drevesu, v isti (disjunktni) komponenti</a:t>
            </a:r>
            <a:endParaRPr lang="sl-SI" altLang="sl-SI" sz="2000" i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2800"/>
              <a:t>Omrežje</a:t>
            </a:r>
          </a:p>
        </p:txBody>
      </p:sp>
      <p:grpSp>
        <p:nvGrpSpPr>
          <p:cNvPr id="59395" name="Group 3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sp>
          <p:nvSpPr>
            <p:cNvPr id="59396" name="Text Box 4"/>
            <p:cNvSpPr txBox="1">
              <a:spLocks noChangeArrowheads="1"/>
            </p:cNvSpPr>
            <p:nvPr/>
          </p:nvSpPr>
          <p:spPr bwMode="auto">
            <a:xfrm>
              <a:off x="3198" y="184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sl-SI" altLang="sl-SI"/>
                <a:t>8</a:t>
              </a:r>
            </a:p>
          </p:txBody>
        </p:sp>
        <p:grpSp>
          <p:nvGrpSpPr>
            <p:cNvPr id="59397" name="Group 5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59398" name="Line 6"/>
              <p:cNvSpPr>
                <a:spLocks noChangeShapeType="1"/>
              </p:cNvSpPr>
              <p:nvPr/>
            </p:nvSpPr>
            <p:spPr bwMode="auto">
              <a:xfrm>
                <a:off x="1292" y="3113"/>
                <a:ext cx="318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59399" name="Group 7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59400" name="Freeform 8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01" name="Oval 9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59402" name="Oval 10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59403" name="Oval 11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59404" name="Oval 12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59405" name="Oval 13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59406" name="Oval 14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59407" name="Oval 15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59408" name="Oval 16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59409" name="Oval 17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59410" name="Oval 18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59411" name="Oval 19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59412" name="Oval 20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59413" name="Oval 21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59414" name="Oval 22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59415" name="Line 23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16" name="Line 24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17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18" name="Line 26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19" name="Line 27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20" name="Line 28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21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22" name="Line 30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23" name="Line 31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24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25" name="Line 33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26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27" name="Line 35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28" name="Line 36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29" name="Line 37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30" name="Line 38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31" name="Line 39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32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33" name="Line 41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34" name="Line 42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35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36" name="Freeform 44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9437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59438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9439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9440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5944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59442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9443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9444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5944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9446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944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9448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59449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59450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9451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9452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9453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59454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9455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59456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59457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9458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59459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sp>
          <p:nvSpPr>
            <p:cNvPr id="60419" name="Text Box 3"/>
            <p:cNvSpPr txBox="1">
              <a:spLocks noChangeArrowheads="1"/>
            </p:cNvSpPr>
            <p:nvPr/>
          </p:nvSpPr>
          <p:spPr bwMode="auto">
            <a:xfrm>
              <a:off x="3198" y="184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sl-SI" altLang="sl-SI"/>
                <a:t>8</a:t>
              </a:r>
            </a:p>
          </p:txBody>
        </p:sp>
        <p:grpSp>
          <p:nvGrpSpPr>
            <p:cNvPr id="60420" name="Group 4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60421" name="Line 5"/>
              <p:cNvSpPr>
                <a:spLocks noChangeShapeType="1"/>
              </p:cNvSpPr>
              <p:nvPr/>
            </p:nvSpPr>
            <p:spPr bwMode="auto">
              <a:xfrm>
                <a:off x="1292" y="3113"/>
                <a:ext cx="318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60422" name="Group 6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60423" name="Freeform 7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24" name="Oval 8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60425" name="Oval 9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60426" name="Oval 10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60427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60428" name="Oval 12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60429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60430" name="Oval 14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60431" name="Oval 15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60432" name="Oval 16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60433" name="Oval 17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60434" name="Oval 18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60435" name="Oval 19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60436" name="Oval 20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60437" name="Oval 21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60438" name="Line 22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39" name="Line 23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40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41" name="Line 25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42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43" name="Line 27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44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45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46" name="Line 30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47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48" name="Line 32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49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50" name="Line 34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51" name="Line 35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52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53" name="Line 37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54" name="Line 38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55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56" name="Line 40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57" name="Line 41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58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59" name="Freeform 43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046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0461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0462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0463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60464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0465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0466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0467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0468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046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0470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0471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0472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0473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047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047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047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0477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047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0479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0480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0481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0482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42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sp>
          <p:nvSpPr>
            <p:cNvPr id="61443" name="Text Box 3"/>
            <p:cNvSpPr txBox="1">
              <a:spLocks noChangeArrowheads="1"/>
            </p:cNvSpPr>
            <p:nvPr/>
          </p:nvSpPr>
          <p:spPr bwMode="auto">
            <a:xfrm>
              <a:off x="3198" y="184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sl-SI" altLang="sl-SI"/>
                <a:t>8</a:t>
              </a:r>
            </a:p>
          </p:txBody>
        </p:sp>
        <p:grpSp>
          <p:nvGrpSpPr>
            <p:cNvPr id="61444" name="Group 4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61445" name="Line 5"/>
              <p:cNvSpPr>
                <a:spLocks noChangeShapeType="1"/>
              </p:cNvSpPr>
              <p:nvPr/>
            </p:nvSpPr>
            <p:spPr bwMode="auto">
              <a:xfrm>
                <a:off x="1292" y="3113"/>
                <a:ext cx="318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61446" name="Group 6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61447" name="Freeform 7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48" name="Oval 8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61449" name="Oval 9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61450" name="Oval 10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61451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61452" name="Oval 12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61453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61454" name="Oval 14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61455" name="Oval 15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61456" name="Oval 16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61457" name="Oval 17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61458" name="Oval 18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61459" name="Oval 19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61460" name="Oval 20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61461" name="Oval 21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61462" name="Line 22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63" name="Line 23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64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65" name="Line 25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66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67" name="Line 27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68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69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70" name="Line 30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71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72" name="Line 32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73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74" name="Line 34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75" name="Line 35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76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77" name="Line 37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78" name="Line 38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79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80" name="Line 40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81" name="Line 41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82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83" name="Freeform 43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1484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1485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1486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1487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6148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148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149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149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149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1493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149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1495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1496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1497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149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1499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1500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1501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1502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1503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1504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1505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1506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6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sp>
          <p:nvSpPr>
            <p:cNvPr id="62467" name="Text Box 3"/>
            <p:cNvSpPr txBox="1">
              <a:spLocks noChangeArrowheads="1"/>
            </p:cNvSpPr>
            <p:nvPr/>
          </p:nvSpPr>
          <p:spPr bwMode="auto">
            <a:xfrm>
              <a:off x="3198" y="184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sl-SI" altLang="sl-SI"/>
                <a:t>8</a:t>
              </a:r>
            </a:p>
          </p:txBody>
        </p:sp>
        <p:grpSp>
          <p:nvGrpSpPr>
            <p:cNvPr id="62468" name="Group 4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62469" name="Line 5"/>
              <p:cNvSpPr>
                <a:spLocks noChangeShapeType="1"/>
              </p:cNvSpPr>
              <p:nvPr/>
            </p:nvSpPr>
            <p:spPr bwMode="auto">
              <a:xfrm>
                <a:off x="1292" y="3113"/>
                <a:ext cx="318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62470" name="Group 6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62471" name="Freeform 7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472" name="Oval 8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62473" name="Oval 9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62474" name="Oval 10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62475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62476" name="Oval 12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62477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62478" name="Oval 14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62479" name="Oval 15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62480" name="Oval 16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62481" name="Oval 17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62482" name="Oval 18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62483" name="Oval 19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62484" name="Oval 20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62485" name="Oval 21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62486" name="Line 22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487" name="Line 23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488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489" name="Line 25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490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491" name="Line 27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492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493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494" name="Line 30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495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496" name="Line 32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497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498" name="Line 34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499" name="Line 35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500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501" name="Line 37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502" name="Line 38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503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504" name="Line 40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505" name="Line 41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506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507" name="Freeform 43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2508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2509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2510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251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62512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251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2514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2515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251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251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2518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2519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2520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2521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2522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2523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252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2525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2526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2527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2528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2529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2530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0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sp>
          <p:nvSpPr>
            <p:cNvPr id="63491" name="Text Box 3"/>
            <p:cNvSpPr txBox="1">
              <a:spLocks noChangeArrowheads="1"/>
            </p:cNvSpPr>
            <p:nvPr/>
          </p:nvSpPr>
          <p:spPr bwMode="auto">
            <a:xfrm>
              <a:off x="3198" y="184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sl-SI" altLang="sl-SI"/>
                <a:t>8</a:t>
              </a:r>
            </a:p>
          </p:txBody>
        </p:sp>
        <p:grpSp>
          <p:nvGrpSpPr>
            <p:cNvPr id="63492" name="Group 4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63493" name="Line 5"/>
              <p:cNvSpPr>
                <a:spLocks noChangeShapeType="1"/>
              </p:cNvSpPr>
              <p:nvPr/>
            </p:nvSpPr>
            <p:spPr bwMode="auto">
              <a:xfrm>
                <a:off x="1292" y="3113"/>
                <a:ext cx="318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63494" name="Group 6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63495" name="Freeform 7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496" name="Oval 8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63497" name="Oval 9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63498" name="Oval 10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63499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63500" name="Oval 12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63501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63502" name="Oval 14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63503" name="Oval 15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63504" name="Oval 16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63505" name="Oval 17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63506" name="Oval 18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63507" name="Oval 19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63508" name="Oval 20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63509" name="Oval 21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63510" name="Line 22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11" name="Line 23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12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13" name="Line 25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14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15" name="Line 27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16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17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18" name="Line 30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19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20" name="Line 32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21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22" name="Line 34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23" name="Line 35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24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25" name="Line 37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26" name="Line 38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27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28" name="Line 40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29" name="Line 41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30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31" name="Freeform 43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3532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3533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353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353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63536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3537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3538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3539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3540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3541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3542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3543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3544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354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3546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3547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3548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3549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3550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3551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3552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3553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3554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10243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10244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10245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10246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47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10248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10249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10250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10251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10252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10253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10254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10255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10256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10257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10258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10259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10260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10261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62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63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64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65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66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67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68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69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70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71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72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73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74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75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76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77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78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79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80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81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82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0283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10284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10285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10286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10287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1028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1028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1029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1029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029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10293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1029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10295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10296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0297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029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10299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10300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10301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10302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10303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0304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0305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10306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14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sp>
          <p:nvSpPr>
            <p:cNvPr id="64515" name="Text Box 3"/>
            <p:cNvSpPr txBox="1">
              <a:spLocks noChangeArrowheads="1"/>
            </p:cNvSpPr>
            <p:nvPr/>
          </p:nvSpPr>
          <p:spPr bwMode="auto">
            <a:xfrm>
              <a:off x="3198" y="184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sl-SI" altLang="sl-SI"/>
                <a:t>8</a:t>
              </a:r>
            </a:p>
          </p:txBody>
        </p:sp>
        <p:grpSp>
          <p:nvGrpSpPr>
            <p:cNvPr id="64516" name="Group 4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64517" name="Line 5"/>
              <p:cNvSpPr>
                <a:spLocks noChangeShapeType="1"/>
              </p:cNvSpPr>
              <p:nvPr/>
            </p:nvSpPr>
            <p:spPr bwMode="auto">
              <a:xfrm>
                <a:off x="1292" y="3113"/>
                <a:ext cx="318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64518" name="Group 6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64519" name="Freeform 7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20" name="Oval 8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64521" name="Oval 9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64522" name="Oval 10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64523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64524" name="Oval 12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64525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64526" name="Oval 14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64527" name="Oval 15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64528" name="Oval 16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64529" name="Oval 17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64530" name="Oval 18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64531" name="Oval 19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64532" name="Oval 20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64533" name="Oval 21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64534" name="Line 22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35" name="Line 23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36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37" name="Line 25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38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39" name="Line 27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40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41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42" name="Line 30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43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44" name="Line 32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45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46" name="Line 34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47" name="Line 35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48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49" name="Line 37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50" name="Line 38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51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52" name="Line 40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53" name="Line 41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54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55" name="Freeform 43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4556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4557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4558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4559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64560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456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4562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4563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4564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456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4566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456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4568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4569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4570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4571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4572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4573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4574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4575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4576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4577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4578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8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sp>
          <p:nvSpPr>
            <p:cNvPr id="65539" name="Text Box 3"/>
            <p:cNvSpPr txBox="1">
              <a:spLocks noChangeArrowheads="1"/>
            </p:cNvSpPr>
            <p:nvPr/>
          </p:nvSpPr>
          <p:spPr bwMode="auto">
            <a:xfrm>
              <a:off x="3198" y="184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sl-SI" altLang="sl-SI"/>
                <a:t>8</a:t>
              </a:r>
            </a:p>
          </p:txBody>
        </p:sp>
        <p:grpSp>
          <p:nvGrpSpPr>
            <p:cNvPr id="65540" name="Group 4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65541" name="Line 5"/>
              <p:cNvSpPr>
                <a:spLocks noChangeShapeType="1"/>
              </p:cNvSpPr>
              <p:nvPr/>
            </p:nvSpPr>
            <p:spPr bwMode="auto">
              <a:xfrm>
                <a:off x="1292" y="3113"/>
                <a:ext cx="318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65542" name="Group 6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65543" name="Freeform 7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44" name="Oval 8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65545" name="Oval 9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65546" name="Oval 10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65547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65548" name="Oval 12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65549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65550" name="Oval 14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65551" name="Oval 15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65552" name="Oval 16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65553" name="Oval 17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65554" name="Oval 18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65555" name="Oval 19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65556" name="Oval 20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65557" name="Oval 21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65558" name="Line 22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59" name="Line 23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60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61" name="Line 25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62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63" name="Line 27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64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65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66" name="Line 30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67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68" name="Line 32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69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70" name="Line 34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71" name="Line 35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72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73" name="Line 37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74" name="Line 38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75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76" name="Line 40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77" name="Line 41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78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79" name="Freeform 43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558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5581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5582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5583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65584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5585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5586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5587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5588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558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5590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5591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5592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5593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559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559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559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5597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559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5599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5600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5601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5602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62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sp>
          <p:nvSpPr>
            <p:cNvPr id="66563" name="Text Box 3"/>
            <p:cNvSpPr txBox="1">
              <a:spLocks noChangeArrowheads="1"/>
            </p:cNvSpPr>
            <p:nvPr/>
          </p:nvSpPr>
          <p:spPr bwMode="auto">
            <a:xfrm>
              <a:off x="3198" y="184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sl-SI" altLang="sl-SI"/>
                <a:t>8</a:t>
              </a:r>
            </a:p>
          </p:txBody>
        </p:sp>
        <p:grpSp>
          <p:nvGrpSpPr>
            <p:cNvPr id="66564" name="Group 4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66565" name="Line 5"/>
              <p:cNvSpPr>
                <a:spLocks noChangeShapeType="1"/>
              </p:cNvSpPr>
              <p:nvPr/>
            </p:nvSpPr>
            <p:spPr bwMode="auto">
              <a:xfrm>
                <a:off x="1292" y="3113"/>
                <a:ext cx="318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66566" name="Group 6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66567" name="Freeform 7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68" name="Oval 8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66569" name="Oval 9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66570" name="Oval 10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66571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66572" name="Oval 12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66573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66574" name="Oval 14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66575" name="Oval 15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66576" name="Oval 16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66577" name="Oval 17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66578" name="Oval 18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66579" name="Oval 19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66580" name="Oval 20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66581" name="Oval 21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66582" name="Line 22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83" name="Line 23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84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85" name="Line 25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86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87" name="Line 27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88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89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90" name="Line 30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91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92" name="Line 32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93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94" name="Line 34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95" name="Line 35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96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97" name="Line 37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98" name="Line 38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599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600" name="Line 40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601" name="Line 41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602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603" name="Freeform 43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6604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6605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6606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6607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6660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660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661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661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661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6613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661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6615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6616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6617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661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6619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6620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6621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6622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6623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6624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6625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6626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6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sp>
          <p:nvSpPr>
            <p:cNvPr id="67587" name="Text Box 3"/>
            <p:cNvSpPr txBox="1">
              <a:spLocks noChangeArrowheads="1"/>
            </p:cNvSpPr>
            <p:nvPr/>
          </p:nvSpPr>
          <p:spPr bwMode="auto">
            <a:xfrm>
              <a:off x="3198" y="184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sl-SI" altLang="sl-SI"/>
                <a:t>8</a:t>
              </a:r>
            </a:p>
          </p:txBody>
        </p:sp>
        <p:grpSp>
          <p:nvGrpSpPr>
            <p:cNvPr id="67588" name="Group 4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67589" name="Line 5"/>
              <p:cNvSpPr>
                <a:spLocks noChangeShapeType="1"/>
              </p:cNvSpPr>
              <p:nvPr/>
            </p:nvSpPr>
            <p:spPr bwMode="auto">
              <a:xfrm>
                <a:off x="1292" y="3113"/>
                <a:ext cx="318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67590" name="Group 6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67591" name="Freeform 7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592" name="Oval 8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67593" name="Oval 9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67594" name="Oval 10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67595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67596" name="Oval 12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67597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67598" name="Oval 14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67599" name="Oval 15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67600" name="Oval 16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67601" name="Oval 17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67602" name="Oval 18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67603" name="Oval 19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67604" name="Oval 20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67605" name="Oval 21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67606" name="Line 22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07" name="Line 23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08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09" name="Line 25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10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11" name="Line 27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12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13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14" name="Line 30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15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16" name="Line 32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17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18" name="Line 34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19" name="Line 35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20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21" name="Line 37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22" name="Line 38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23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24" name="Line 40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25" name="Line 41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26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27" name="Freeform 43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7628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7629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7630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763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67632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763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7634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7635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763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763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7638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7639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7640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7641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7642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7643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764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7645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7646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7647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7648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7649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7650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610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sp>
          <p:nvSpPr>
            <p:cNvPr id="68611" name="Text Box 3"/>
            <p:cNvSpPr txBox="1">
              <a:spLocks noChangeArrowheads="1"/>
            </p:cNvSpPr>
            <p:nvPr/>
          </p:nvSpPr>
          <p:spPr bwMode="auto">
            <a:xfrm>
              <a:off x="3198" y="184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sl-SI" altLang="sl-SI"/>
                <a:t>8</a:t>
              </a:r>
            </a:p>
          </p:txBody>
        </p:sp>
        <p:grpSp>
          <p:nvGrpSpPr>
            <p:cNvPr id="68612" name="Group 4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68613" name="Line 5"/>
              <p:cNvSpPr>
                <a:spLocks noChangeShapeType="1"/>
              </p:cNvSpPr>
              <p:nvPr/>
            </p:nvSpPr>
            <p:spPr bwMode="auto">
              <a:xfrm>
                <a:off x="1292" y="3113"/>
                <a:ext cx="318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68614" name="Group 6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68615" name="Freeform 7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16" name="Oval 8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68617" name="Oval 9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68618" name="Oval 10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68619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68620" name="Oval 12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68621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68622" name="Oval 14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68623" name="Oval 15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68624" name="Oval 16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68625" name="Oval 17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68626" name="Oval 18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68627" name="Oval 19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68628" name="Oval 20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68629" name="Oval 21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68630" name="Line 22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31" name="Line 23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32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33" name="Line 25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34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35" name="Line 27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36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37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38" name="Line 30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39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40" name="Line 32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41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42" name="Line 34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43" name="Line 35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44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45" name="Line 37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46" name="Line 38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47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48" name="Line 40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49" name="Line 41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50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51" name="Freeform 43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8652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8653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865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865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68656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8657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8658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8659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8660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8661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8662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8663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8664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866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8666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8667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8668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8669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8670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8671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8672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8673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8674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34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sp>
          <p:nvSpPr>
            <p:cNvPr id="69635" name="Text Box 3"/>
            <p:cNvSpPr txBox="1">
              <a:spLocks noChangeArrowheads="1"/>
            </p:cNvSpPr>
            <p:nvPr/>
          </p:nvSpPr>
          <p:spPr bwMode="auto">
            <a:xfrm>
              <a:off x="3198" y="184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sl-SI" altLang="sl-SI"/>
                <a:t>8</a:t>
              </a:r>
            </a:p>
          </p:txBody>
        </p:sp>
        <p:grpSp>
          <p:nvGrpSpPr>
            <p:cNvPr id="69636" name="Group 4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69637" name="Line 5"/>
              <p:cNvSpPr>
                <a:spLocks noChangeShapeType="1"/>
              </p:cNvSpPr>
              <p:nvPr/>
            </p:nvSpPr>
            <p:spPr bwMode="auto">
              <a:xfrm>
                <a:off x="1292" y="3113"/>
                <a:ext cx="318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69638" name="Group 6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69639" name="Freeform 7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40" name="Oval 8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69641" name="Oval 9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69642" name="Oval 10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69643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69644" name="Oval 12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69645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69646" name="Oval 14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69647" name="Oval 15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69648" name="Oval 16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69649" name="Oval 17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69650" name="Oval 18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69651" name="Oval 19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69652" name="Oval 20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69653" name="Oval 21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69654" name="Line 22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55" name="Line 23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56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57" name="Line 25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58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59" name="Line 27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60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61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62" name="Line 30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63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64" name="Line 32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65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66" name="Line 34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67" name="Line 35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68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69" name="Line 37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70" name="Line 38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71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72" name="Line 40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73" name="Line 41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74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75" name="Freeform 43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69676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9677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9678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9679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69680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968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9682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9683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69684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968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9686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968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69688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69689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9690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9691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9692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69693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9694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69695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69696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9697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69698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58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sp>
          <p:nvSpPr>
            <p:cNvPr id="70659" name="Text Box 3"/>
            <p:cNvSpPr txBox="1">
              <a:spLocks noChangeArrowheads="1"/>
            </p:cNvSpPr>
            <p:nvPr/>
          </p:nvSpPr>
          <p:spPr bwMode="auto">
            <a:xfrm>
              <a:off x="3198" y="184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sl-SI" altLang="sl-SI"/>
                <a:t>8</a:t>
              </a:r>
            </a:p>
          </p:txBody>
        </p:sp>
        <p:grpSp>
          <p:nvGrpSpPr>
            <p:cNvPr id="70660" name="Group 4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70661" name="Line 5"/>
              <p:cNvSpPr>
                <a:spLocks noChangeShapeType="1"/>
              </p:cNvSpPr>
              <p:nvPr/>
            </p:nvSpPr>
            <p:spPr bwMode="auto">
              <a:xfrm>
                <a:off x="1292" y="3113"/>
                <a:ext cx="318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70662" name="Group 6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70663" name="Freeform 7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64" name="Oval 8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70665" name="Oval 9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70666" name="Oval 10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70667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70668" name="Oval 12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70669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70670" name="Oval 14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70671" name="Oval 15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70672" name="Oval 16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70673" name="Oval 17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70674" name="Oval 18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70675" name="Oval 19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70676" name="Oval 20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70677" name="Oval 21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70678" name="Line 22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79" name="Line 23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80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81" name="Line 25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82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83" name="Line 27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84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85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86" name="Line 30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87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88" name="Line 32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89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90" name="Line 34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91" name="Line 35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92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93" name="Line 37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94" name="Line 38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95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96" name="Line 40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97" name="Line 41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98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699" name="Freeform 43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070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70701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70702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70703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70704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70705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70706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70707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70708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070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70710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70711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70712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70713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071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071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7071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70717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7071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70719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70720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0721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0722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682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sp>
          <p:nvSpPr>
            <p:cNvPr id="71683" name="Text Box 3"/>
            <p:cNvSpPr txBox="1">
              <a:spLocks noChangeArrowheads="1"/>
            </p:cNvSpPr>
            <p:nvPr/>
          </p:nvSpPr>
          <p:spPr bwMode="auto">
            <a:xfrm>
              <a:off x="3198" y="184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sl-SI" altLang="sl-SI"/>
                <a:t>8</a:t>
              </a:r>
            </a:p>
          </p:txBody>
        </p:sp>
        <p:grpSp>
          <p:nvGrpSpPr>
            <p:cNvPr id="71684" name="Group 4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71685" name="Line 5"/>
              <p:cNvSpPr>
                <a:spLocks noChangeShapeType="1"/>
              </p:cNvSpPr>
              <p:nvPr/>
            </p:nvSpPr>
            <p:spPr bwMode="auto">
              <a:xfrm>
                <a:off x="1292" y="3113"/>
                <a:ext cx="318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71686" name="Group 6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71687" name="Freeform 7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688" name="Oval 8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71689" name="Oval 9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71690" name="Oval 10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71691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71692" name="Oval 12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71693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71694" name="Oval 14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71695" name="Oval 15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71696" name="Oval 16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71697" name="Oval 17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71698" name="Oval 18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71699" name="Oval 19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71700" name="Oval 20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71701" name="Oval 21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71702" name="Line 22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03" name="Line 23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04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05" name="Line 25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06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07" name="Line 27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08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09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10" name="Line 30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11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12" name="Line 32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13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14" name="Line 34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15" name="Line 35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16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17" name="Line 37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18" name="Line 38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19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20" name="Line 40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21" name="Line 41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22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23" name="Freeform 43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1724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71725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71726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71727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7172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7172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7173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7173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7173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1733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7173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71735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71736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71737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173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1739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71740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71741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71742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71743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71744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1745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1746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06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sp>
          <p:nvSpPr>
            <p:cNvPr id="72707" name="Text Box 3"/>
            <p:cNvSpPr txBox="1">
              <a:spLocks noChangeArrowheads="1"/>
            </p:cNvSpPr>
            <p:nvPr/>
          </p:nvSpPr>
          <p:spPr bwMode="auto">
            <a:xfrm>
              <a:off x="3198" y="184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sl-SI" altLang="sl-SI"/>
                <a:t>8</a:t>
              </a:r>
            </a:p>
          </p:txBody>
        </p:sp>
        <p:grpSp>
          <p:nvGrpSpPr>
            <p:cNvPr id="72708" name="Group 4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72709" name="Line 5"/>
              <p:cNvSpPr>
                <a:spLocks noChangeShapeType="1"/>
              </p:cNvSpPr>
              <p:nvPr/>
            </p:nvSpPr>
            <p:spPr bwMode="auto">
              <a:xfrm>
                <a:off x="1292" y="3113"/>
                <a:ext cx="318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72710" name="Group 6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72711" name="Freeform 7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12" name="Oval 8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72713" name="Oval 9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72714" name="Oval 10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72715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72716" name="Oval 12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72717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72718" name="Oval 14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72719" name="Oval 15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72720" name="Oval 16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72721" name="Oval 17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72722" name="Oval 18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72723" name="Oval 19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72724" name="Oval 20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72725" name="Oval 21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72726" name="Line 22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27" name="Line 23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28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29" name="Line 25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30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31" name="Line 27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32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33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34" name="Line 30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35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36" name="Line 32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37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38" name="Line 34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39" name="Line 35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40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41" name="Line 37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42" name="Line 38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43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44" name="Line 40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45" name="Line 41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46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47" name="Freeform 43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2748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72749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72750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7275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72752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7275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72754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72755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7275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275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72758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72759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72760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72761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2762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2763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7276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72765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72766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72767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72768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2769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2770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730" name="Group 2"/>
          <p:cNvGrpSpPr>
            <a:grpSpLocks/>
          </p:cNvGrpSpPr>
          <p:nvPr/>
        </p:nvGrpSpPr>
        <p:grpSpPr bwMode="auto">
          <a:xfrm>
            <a:off x="877888" y="1089025"/>
            <a:ext cx="6429375" cy="4703763"/>
            <a:chOff x="567" y="618"/>
            <a:chExt cx="4050" cy="2963"/>
          </a:xfrm>
        </p:grpSpPr>
        <p:sp>
          <p:nvSpPr>
            <p:cNvPr id="73731" name="Text Box 3"/>
            <p:cNvSpPr txBox="1">
              <a:spLocks noChangeArrowheads="1"/>
            </p:cNvSpPr>
            <p:nvPr/>
          </p:nvSpPr>
          <p:spPr bwMode="auto">
            <a:xfrm>
              <a:off x="3198" y="1842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 altLang="sl-SI"/>
            </a:p>
          </p:txBody>
        </p:sp>
        <p:grpSp>
          <p:nvGrpSpPr>
            <p:cNvPr id="73732" name="Group 4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73733" name="Line 5"/>
              <p:cNvSpPr>
                <a:spLocks noChangeShapeType="1"/>
              </p:cNvSpPr>
              <p:nvPr/>
            </p:nvSpPr>
            <p:spPr bwMode="auto">
              <a:xfrm>
                <a:off x="1292" y="3113"/>
                <a:ext cx="318" cy="31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73734" name="Group 6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73735" name="Freeform 7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36" name="Oval 8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73737" name="Oval 9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73738" name="Oval 10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73739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73740" name="Oval 12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73741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73742" name="Oval 14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73743" name="Oval 15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73744" name="Oval 16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73745" name="Oval 17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73746" name="Oval 18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73747" name="Oval 19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73748" name="Oval 20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73749" name="Oval 21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73750" name="Line 22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51" name="Line 23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52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53" name="Line 25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54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55" name="Line 27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56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57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58" name="Line 30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59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60" name="Line 32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61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62" name="Line 34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63" name="Line 35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64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65" name="Line 37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66" name="Line 38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67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68" name="Line 40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69" name="Line 41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70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71" name="Freeform 43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73772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73773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07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7377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7377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07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73776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08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73777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08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73778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73779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73780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3781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73782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08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73783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73784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07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7378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3786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3787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73788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73789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07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73790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07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  <p:sp>
              <p:nvSpPr>
                <p:cNvPr id="73791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73792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3793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73794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07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 altLang="sl-SI"/>
                </a:p>
              </p:txBody>
            </p:sp>
          </p:grpSp>
        </p:grpSp>
      </p:grpSp>
      <p:sp>
        <p:nvSpPr>
          <p:cNvPr id="73795" name="Rectangle 6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2800"/>
              <a:t>Minimalno vpeto drevo po Kruskalovem postopku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12291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12292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12293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12294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295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12296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12297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12298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12299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12300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12301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12302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12303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12304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12305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12306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12307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12308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12309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10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11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12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13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14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15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16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17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18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19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20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21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22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23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24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25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26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27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28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29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30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2331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12332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12333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1233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1233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12336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12337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12338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12339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2340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12341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12342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12343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12344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234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2346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12347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12348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12349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12350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12351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2352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2353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12354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 descr="graf"/>
          <p:cNvPicPr>
            <a:picLocks noChangeAspect="1" noChangeArrowheads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771650"/>
            <a:ext cx="4114800" cy="3814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4755" name="Picture 3" descr="graf_Kurskalov"/>
          <p:cNvPicPr>
            <a:picLocks noChangeAspect="1" noChangeArrowheads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1771650"/>
            <a:ext cx="4043362" cy="3814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44444E-6 L -0.22882 0.005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41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4.44444E-6 L 0.225 0.00509 " pathEditMode="relative" rAng="0" ptsTypes="AA">
                                      <p:cBhvr>
                                        <p:cTn id="9" dur="30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50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778" name="Group 2"/>
          <p:cNvGrpSpPr>
            <a:grpSpLocks/>
          </p:cNvGrpSpPr>
          <p:nvPr/>
        </p:nvGrpSpPr>
        <p:grpSpPr bwMode="auto">
          <a:xfrm>
            <a:off x="900113" y="981075"/>
            <a:ext cx="6429375" cy="5575300"/>
            <a:chOff x="567" y="618"/>
            <a:chExt cx="4050" cy="3512"/>
          </a:xfrm>
        </p:grpSpPr>
        <p:grpSp>
          <p:nvGrpSpPr>
            <p:cNvPr id="75779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75780" name="Text Box 4"/>
              <p:cNvSpPr txBox="1">
                <a:spLocks noChangeArrowheads="1"/>
              </p:cNvSpPr>
              <p:nvPr/>
            </p:nvSpPr>
            <p:spPr bwMode="auto">
              <a:xfrm>
                <a:off x="3198" y="184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sl-SI" altLang="sl-SI"/>
                  <a:t>8</a:t>
                </a:r>
              </a:p>
            </p:txBody>
          </p:sp>
          <p:grpSp>
            <p:nvGrpSpPr>
              <p:cNvPr id="75781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567" y="618"/>
                <a:chExt cx="4050" cy="2963"/>
              </a:xfrm>
            </p:grpSpPr>
            <p:sp>
              <p:nvSpPr>
                <p:cNvPr id="75782" name="Line 6"/>
                <p:cNvSpPr>
                  <a:spLocks noChangeShapeType="1"/>
                </p:cNvSpPr>
                <p:nvPr/>
              </p:nvSpPr>
              <p:spPr bwMode="auto">
                <a:xfrm>
                  <a:off x="1292" y="3113"/>
                  <a:ext cx="318" cy="31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grpSp>
              <p:nvGrpSpPr>
                <p:cNvPr id="75783" name="Group 7"/>
                <p:cNvGrpSpPr>
                  <a:grpSpLocks/>
                </p:cNvGrpSpPr>
                <p:nvPr/>
              </p:nvGrpSpPr>
              <p:grpSpPr bwMode="auto">
                <a:xfrm>
                  <a:off x="567" y="618"/>
                  <a:ext cx="4050" cy="2963"/>
                  <a:chOff x="418" y="830"/>
                  <a:chExt cx="3749" cy="2782"/>
                </a:xfrm>
              </p:grpSpPr>
              <p:sp>
                <p:nvSpPr>
                  <p:cNvPr id="75784" name="Freeform 8"/>
                  <p:cNvSpPr>
                    <a:spLocks/>
                  </p:cNvSpPr>
                  <p:nvPr/>
                </p:nvSpPr>
                <p:spPr bwMode="auto">
                  <a:xfrm>
                    <a:off x="620" y="1298"/>
                    <a:ext cx="310" cy="1724"/>
                  </a:xfrm>
                  <a:custGeom>
                    <a:avLst/>
                    <a:gdLst>
                      <a:gd name="T0" fmla="*/ 310 w 310"/>
                      <a:gd name="T1" fmla="*/ 0 h 1724"/>
                      <a:gd name="T2" fmla="*/ 0 w 310"/>
                      <a:gd name="T3" fmla="*/ 980 h 1724"/>
                      <a:gd name="T4" fmla="*/ 310 w 310"/>
                      <a:gd name="T5" fmla="*/ 1724 h 17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0" h="1724">
                        <a:moveTo>
                          <a:pt x="310" y="0"/>
                        </a:moveTo>
                        <a:cubicBezTo>
                          <a:pt x="258" y="163"/>
                          <a:pt x="0" y="693"/>
                          <a:pt x="0" y="980"/>
                        </a:cubicBezTo>
                        <a:cubicBezTo>
                          <a:pt x="0" y="1267"/>
                          <a:pt x="246" y="1569"/>
                          <a:pt x="310" y="1724"/>
                        </a:cubicBezTo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785" name="Oval 9"/>
                  <p:cNvSpPr>
                    <a:spLocks noChangeArrowheads="1"/>
                  </p:cNvSpPr>
                  <p:nvPr/>
                </p:nvSpPr>
                <p:spPr bwMode="auto">
                  <a:xfrm>
                    <a:off x="1882" y="2069"/>
                    <a:ext cx="226" cy="182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sl-SI" altLang="sl-SI"/>
                      <a:t>g</a:t>
                    </a:r>
                  </a:p>
                </p:txBody>
              </p:sp>
              <p:sp>
                <p:nvSpPr>
                  <p:cNvPr id="75786" name="Oval 1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616"/>
                    <a:ext cx="226" cy="182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sl-SI" altLang="sl-SI"/>
                      <a:t>d</a:t>
                    </a:r>
                  </a:p>
                </p:txBody>
              </p:sp>
              <p:sp>
                <p:nvSpPr>
                  <p:cNvPr id="75787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2744" y="2976"/>
                    <a:ext cx="226" cy="182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sl-SI" altLang="sl-SI"/>
                      <a:t>l</a:t>
                    </a:r>
                  </a:p>
                </p:txBody>
              </p:sp>
              <p:sp>
                <p:nvSpPr>
                  <p:cNvPr id="7578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930" y="2069"/>
                    <a:ext cx="226" cy="182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sl-SI" altLang="sl-SI"/>
                      <a:t>f</a:t>
                    </a:r>
                  </a:p>
                </p:txBody>
              </p:sp>
              <p:sp>
                <p:nvSpPr>
                  <p:cNvPr id="75789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930" y="1162"/>
                    <a:ext cx="226" cy="182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sl-SI" altLang="sl-SI"/>
                      <a:t>a</a:t>
                    </a:r>
                  </a:p>
                </p:txBody>
              </p:sp>
              <p:sp>
                <p:nvSpPr>
                  <p:cNvPr id="75790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3430"/>
                    <a:ext cx="226" cy="182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sl-SI" altLang="sl-SI"/>
                      <a:t>m</a:t>
                    </a:r>
                  </a:p>
                </p:txBody>
              </p:sp>
              <p:sp>
                <p:nvSpPr>
                  <p:cNvPr id="75791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2523"/>
                    <a:ext cx="226" cy="182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sl-SI" altLang="sl-SI"/>
                      <a:t>i</a:t>
                    </a:r>
                  </a:p>
                </p:txBody>
              </p:sp>
              <p:sp>
                <p:nvSpPr>
                  <p:cNvPr id="75792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1882" y="1162"/>
                    <a:ext cx="226" cy="182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sl-SI" altLang="sl-SI"/>
                      <a:t>b</a:t>
                    </a:r>
                  </a:p>
                </p:txBody>
              </p:sp>
              <p:sp>
                <p:nvSpPr>
                  <p:cNvPr id="7579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930" y="2976"/>
                    <a:ext cx="226" cy="182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sl-SI" altLang="sl-SI"/>
                      <a:t>j</a:t>
                    </a:r>
                  </a:p>
                </p:txBody>
              </p:sp>
              <p:sp>
                <p:nvSpPr>
                  <p:cNvPr id="7579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837" y="2976"/>
                    <a:ext cx="226" cy="182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sl-SI" altLang="sl-SI"/>
                      <a:t>k</a:t>
                    </a:r>
                  </a:p>
                </p:txBody>
              </p:sp>
              <p:sp>
                <p:nvSpPr>
                  <p:cNvPr id="7579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744" y="1162"/>
                    <a:ext cx="226" cy="182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sl-SI" altLang="sl-SI"/>
                      <a:t>c</a:t>
                    </a:r>
                  </a:p>
                </p:txBody>
              </p:sp>
              <p:sp>
                <p:nvSpPr>
                  <p:cNvPr id="75796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3742" y="2931"/>
                    <a:ext cx="226" cy="182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sl-SI" altLang="sl-SI"/>
                      <a:t>h</a:t>
                    </a:r>
                  </a:p>
                </p:txBody>
              </p:sp>
              <p:sp>
                <p:nvSpPr>
                  <p:cNvPr id="75797" name="Oval 21"/>
                  <p:cNvSpPr>
                    <a:spLocks noChangeArrowheads="1"/>
                  </p:cNvSpPr>
                  <p:nvPr/>
                </p:nvSpPr>
                <p:spPr bwMode="auto">
                  <a:xfrm>
                    <a:off x="2290" y="1616"/>
                    <a:ext cx="226" cy="182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sl-SI" altLang="sl-SI"/>
                      <a:t>e</a:t>
                    </a:r>
                  </a:p>
                </p:txBody>
              </p:sp>
              <p:sp>
                <p:nvSpPr>
                  <p:cNvPr id="75798" name="Oval 22"/>
                  <p:cNvSpPr>
                    <a:spLocks noChangeArrowheads="1"/>
                  </p:cNvSpPr>
                  <p:nvPr/>
                </p:nvSpPr>
                <p:spPr bwMode="auto">
                  <a:xfrm>
                    <a:off x="3334" y="2069"/>
                    <a:ext cx="226" cy="182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sl-SI" altLang="sl-SI"/>
                      <a:t>n</a:t>
                    </a:r>
                  </a:p>
                </p:txBody>
              </p:sp>
              <p:sp>
                <p:nvSpPr>
                  <p:cNvPr id="75799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1156" y="1253"/>
                    <a:ext cx="726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00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109" y="1253"/>
                    <a:ext cx="635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01" name="Line 2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517" y="1344"/>
                    <a:ext cx="272" cy="27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02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344"/>
                    <a:ext cx="0" cy="163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03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25" y="2251"/>
                    <a:ext cx="499" cy="771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04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3515" y="2251"/>
                    <a:ext cx="318" cy="680"/>
                  </a:xfrm>
                  <a:prstGeom prst="line">
                    <a:avLst/>
                  </a:prstGeom>
                  <a:noFill/>
                  <a:ln w="2857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05" name="Line 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65" y="3113"/>
                    <a:ext cx="317" cy="317"/>
                  </a:xfrm>
                  <a:prstGeom prst="line">
                    <a:avLst/>
                  </a:prstGeom>
                  <a:noFill/>
                  <a:ln w="2857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06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1020" y="1344"/>
                    <a:ext cx="0" cy="725"/>
                  </a:xfrm>
                  <a:prstGeom prst="line">
                    <a:avLst/>
                  </a:prstGeom>
                  <a:noFill/>
                  <a:ln w="2857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07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1020" y="2251"/>
                    <a:ext cx="0" cy="725"/>
                  </a:xfrm>
                  <a:prstGeom prst="line">
                    <a:avLst/>
                  </a:prstGeom>
                  <a:noFill/>
                  <a:ln w="2857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08" name="Line 3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11" y="2704"/>
                    <a:ext cx="318" cy="272"/>
                  </a:xfrm>
                  <a:prstGeom prst="line">
                    <a:avLst/>
                  </a:prstGeom>
                  <a:noFill/>
                  <a:ln w="2857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09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1519" y="1797"/>
                    <a:ext cx="0" cy="771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10" name="Line 3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11" y="1797"/>
                    <a:ext cx="318" cy="272"/>
                  </a:xfrm>
                  <a:prstGeom prst="line">
                    <a:avLst/>
                  </a:prstGeom>
                  <a:noFill/>
                  <a:ln w="2857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11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1610" y="1752"/>
                    <a:ext cx="317" cy="317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12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2018" y="1344"/>
                    <a:ext cx="318" cy="317"/>
                  </a:xfrm>
                  <a:prstGeom prst="line">
                    <a:avLst/>
                  </a:prstGeom>
                  <a:noFill/>
                  <a:ln w="2857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13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1973" y="1344"/>
                    <a:ext cx="0" cy="725"/>
                  </a:xfrm>
                  <a:prstGeom prst="line">
                    <a:avLst/>
                  </a:prstGeom>
                  <a:noFill/>
                  <a:ln w="2857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14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1973" y="2296"/>
                    <a:ext cx="0" cy="68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15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2381" y="1797"/>
                    <a:ext cx="408" cy="1179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16" name="Line 4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10" y="3067"/>
                    <a:ext cx="2177" cy="454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17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2925" y="1298"/>
                    <a:ext cx="454" cy="771"/>
                  </a:xfrm>
                  <a:prstGeom prst="line">
                    <a:avLst/>
                  </a:prstGeom>
                  <a:noFill/>
                  <a:ln w="2857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18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3067"/>
                    <a:ext cx="680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19" name="Line 4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018" y="1797"/>
                    <a:ext cx="318" cy="1225"/>
                  </a:xfrm>
                  <a:prstGeom prst="line">
                    <a:avLst/>
                  </a:prstGeom>
                  <a:noFill/>
                  <a:ln w="28575">
                    <a:solidFill>
                      <a:srgbClr val="FF6600"/>
                    </a:solidFill>
                    <a:prstDash val="lg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20" name="Freeform 44"/>
                  <p:cNvSpPr>
                    <a:spLocks/>
                  </p:cNvSpPr>
                  <p:nvPr/>
                </p:nvSpPr>
                <p:spPr bwMode="auto">
                  <a:xfrm>
                    <a:off x="2064" y="830"/>
                    <a:ext cx="2103" cy="2101"/>
                  </a:xfrm>
                  <a:custGeom>
                    <a:avLst/>
                    <a:gdLst>
                      <a:gd name="T0" fmla="*/ 0 w 2103"/>
                      <a:gd name="T1" fmla="*/ 332 h 2101"/>
                      <a:gd name="T2" fmla="*/ 680 w 2103"/>
                      <a:gd name="T3" fmla="*/ 15 h 2101"/>
                      <a:gd name="T4" fmla="*/ 1678 w 2103"/>
                      <a:gd name="T5" fmla="*/ 241 h 2101"/>
                      <a:gd name="T6" fmla="*/ 2073 w 2103"/>
                      <a:gd name="T7" fmla="*/ 933 h 2101"/>
                      <a:gd name="T8" fmla="*/ 1859 w 2103"/>
                      <a:gd name="T9" fmla="*/ 2101 h 21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103" h="2101">
                        <a:moveTo>
                          <a:pt x="0" y="332"/>
                        </a:moveTo>
                        <a:cubicBezTo>
                          <a:pt x="200" y="181"/>
                          <a:pt x="400" y="30"/>
                          <a:pt x="680" y="15"/>
                        </a:cubicBezTo>
                        <a:cubicBezTo>
                          <a:pt x="960" y="0"/>
                          <a:pt x="1446" y="88"/>
                          <a:pt x="1678" y="241"/>
                        </a:cubicBezTo>
                        <a:cubicBezTo>
                          <a:pt x="1910" y="394"/>
                          <a:pt x="2043" y="623"/>
                          <a:pt x="2073" y="933"/>
                        </a:cubicBezTo>
                        <a:cubicBezTo>
                          <a:pt x="2103" y="1243"/>
                          <a:pt x="1904" y="1858"/>
                          <a:pt x="1859" y="2101"/>
                        </a:cubicBezTo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sl-SI"/>
                  </a:p>
                </p:txBody>
              </p:sp>
              <p:sp>
                <p:nvSpPr>
                  <p:cNvPr id="75821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83" y="1071"/>
                    <a:ext cx="196" cy="23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sl-SI" altLang="sl-SI" sz="2000" b="1"/>
                      <a:t>3</a:t>
                    </a:r>
                  </a:p>
                </p:txBody>
              </p:sp>
              <p:sp>
                <p:nvSpPr>
                  <p:cNvPr id="75822" name="Text Box 4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8" y="2082"/>
                    <a:ext cx="181" cy="21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/>
                      <a:t>5</a:t>
                    </a:r>
                  </a:p>
                </p:txBody>
              </p:sp>
              <p:sp>
                <p:nvSpPr>
                  <p:cNvPr id="75823" name="Text Box 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90" y="1056"/>
                    <a:ext cx="189" cy="23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 sz="2000" b="1"/>
                      <a:t>1</a:t>
                    </a:r>
                  </a:p>
                </p:txBody>
              </p:sp>
              <p:sp>
                <p:nvSpPr>
                  <p:cNvPr id="75824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2" y="935"/>
                    <a:ext cx="182" cy="21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/>
                      <a:t>8</a:t>
                    </a:r>
                  </a:p>
                </p:txBody>
              </p:sp>
              <p:sp>
                <p:nvSpPr>
                  <p:cNvPr id="75825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17" y="3294"/>
                    <a:ext cx="182" cy="21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/>
                      <a:t>7</a:t>
                    </a:r>
                  </a:p>
                </p:txBody>
              </p:sp>
              <p:sp>
                <p:nvSpPr>
                  <p:cNvPr id="75826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11" y="3203"/>
                    <a:ext cx="182" cy="21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/>
                      <a:t>4</a:t>
                    </a:r>
                  </a:p>
                </p:txBody>
              </p:sp>
              <p:sp>
                <p:nvSpPr>
                  <p:cNvPr id="75827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97" y="3110"/>
                    <a:ext cx="190" cy="2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 sz="2000" b="1"/>
                      <a:t>1</a:t>
                    </a:r>
                  </a:p>
                </p:txBody>
              </p:sp>
              <p:sp>
                <p:nvSpPr>
                  <p:cNvPr id="75828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9" y="2611"/>
                    <a:ext cx="190" cy="23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 sz="2000" b="1"/>
                      <a:t>1</a:t>
                    </a:r>
                  </a:p>
                </p:txBody>
              </p:sp>
              <p:sp>
                <p:nvSpPr>
                  <p:cNvPr id="75829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87" y="1341"/>
                    <a:ext cx="190" cy="2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 sz="2000" b="1"/>
                      <a:t>2</a:t>
                    </a:r>
                  </a:p>
                </p:txBody>
              </p:sp>
              <p:sp>
                <p:nvSpPr>
                  <p:cNvPr id="75830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62" y="2251"/>
                    <a:ext cx="183" cy="21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sl-SI" altLang="sl-SI"/>
                      <a:t>6</a:t>
                    </a:r>
                  </a:p>
                </p:txBody>
              </p:sp>
              <p:sp>
                <p:nvSpPr>
                  <p:cNvPr id="75831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94" y="2399"/>
                    <a:ext cx="182" cy="21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/>
                      <a:t>6</a:t>
                    </a:r>
                  </a:p>
                </p:txBody>
              </p:sp>
              <p:sp>
                <p:nvSpPr>
                  <p:cNvPr id="75832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23" y="2883"/>
                    <a:ext cx="190" cy="23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 sz="2000" b="1"/>
                      <a:t>3</a:t>
                    </a:r>
                  </a:p>
                </p:txBody>
              </p:sp>
              <p:sp>
                <p:nvSpPr>
                  <p:cNvPr id="75833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2445"/>
                    <a:ext cx="182" cy="21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/>
                      <a:t>7</a:t>
                    </a:r>
                  </a:p>
                </p:txBody>
              </p:sp>
              <p:sp>
                <p:nvSpPr>
                  <p:cNvPr id="75834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44" y="1749"/>
                    <a:ext cx="189" cy="23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 sz="2000" b="1"/>
                      <a:t>2</a:t>
                    </a:r>
                  </a:p>
                </p:txBody>
              </p:sp>
              <p:sp>
                <p:nvSpPr>
                  <p:cNvPr id="75835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26" y="2430"/>
                    <a:ext cx="190" cy="23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 sz="2000" b="1"/>
                      <a:t>2</a:t>
                    </a:r>
                  </a:p>
                </p:txBody>
              </p:sp>
              <p:sp>
                <p:nvSpPr>
                  <p:cNvPr id="75836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84" y="1601"/>
                    <a:ext cx="189" cy="23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 sz="2000" b="1"/>
                      <a:t>4</a:t>
                    </a:r>
                  </a:p>
                </p:txBody>
              </p:sp>
              <p:sp>
                <p:nvSpPr>
                  <p:cNvPr id="75837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54" y="2326"/>
                    <a:ext cx="189" cy="2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 sz="2000" b="1"/>
                      <a:t>4</a:t>
                    </a:r>
                  </a:p>
                </p:txBody>
              </p:sp>
              <p:sp>
                <p:nvSpPr>
                  <p:cNvPr id="75838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8" y="1673"/>
                    <a:ext cx="181" cy="21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/>
                      <a:t>5</a:t>
                    </a:r>
                  </a:p>
                </p:txBody>
              </p:sp>
              <p:sp>
                <p:nvSpPr>
                  <p:cNvPr id="75839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83" y="2069"/>
                    <a:ext cx="181" cy="21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/>
                      <a:t>6</a:t>
                    </a:r>
                  </a:p>
                </p:txBody>
              </p:sp>
              <p:sp>
                <p:nvSpPr>
                  <p:cNvPr id="75840" name="Text Box 6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52" y="1555"/>
                    <a:ext cx="190" cy="23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 sz="2000" b="1"/>
                      <a:t>5</a:t>
                    </a:r>
                  </a:p>
                </p:txBody>
              </p:sp>
              <p:sp>
                <p:nvSpPr>
                  <p:cNvPr id="75841" name="Text Box 6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06" y="2326"/>
                    <a:ext cx="190" cy="2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 sz="2000" b="1"/>
                      <a:t>2</a:t>
                    </a:r>
                  </a:p>
                </p:txBody>
              </p:sp>
              <p:sp>
                <p:nvSpPr>
                  <p:cNvPr id="75842" name="Text Box 6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341"/>
                    <a:ext cx="190" cy="23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 sz="2000" b="1"/>
                      <a:t>2</a:t>
                    </a:r>
                  </a:p>
                </p:txBody>
              </p:sp>
              <p:sp>
                <p:nvSpPr>
                  <p:cNvPr id="75843" name="Text Box 6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50" y="1265"/>
                    <a:ext cx="181" cy="21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sl-SI" altLang="sl-SI"/>
                      <a:t>3</a:t>
                    </a:r>
                  </a:p>
                </p:txBody>
              </p:sp>
            </p:grpSp>
          </p:grpSp>
        </p:grpSp>
        <p:sp>
          <p:nvSpPr>
            <p:cNvPr id="75844" name="Text Box 68"/>
            <p:cNvSpPr txBox="1">
              <a:spLocks noChangeArrowheads="1"/>
            </p:cNvSpPr>
            <p:nvPr/>
          </p:nvSpPr>
          <p:spPr bwMode="auto">
            <a:xfrm>
              <a:off x="645" y="3880"/>
              <a:ext cx="12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sl-SI" altLang="sl-SI" sz="2000" b="1"/>
                <a:t>Cena grafa: 32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graf_Primov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413"/>
            <a:ext cx="44958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03" name="Picture 3" descr="graf_Kurskalov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268413"/>
            <a:ext cx="44958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sl-SI" sz="2800"/>
              <a:t>Primerjava kon</a:t>
            </a:r>
            <a:r>
              <a:rPr lang="sl-SI" altLang="sl-SI" sz="2800"/>
              <a:t>čnih grafov</a:t>
            </a:r>
            <a:r>
              <a:rPr lang="sl-SI" altLang="sl-SI"/>
              <a:t> 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663575" y="6400800"/>
            <a:ext cx="189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/>
              <a:t>Primov algoritem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5651500" y="6381750"/>
            <a:ext cx="2190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sl-SI" altLang="sl-SI"/>
              <a:t>Kurskalov algoritem</a:t>
            </a: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3635375" y="63087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-0.25417 0.0002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0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8" dur="20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0.25417 0.0002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08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13" dur="20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5" grpId="0"/>
      <p:bldP spid="76805" grpId="1"/>
      <p:bldP spid="76806" grpId="0"/>
      <p:bldP spid="76806" grpId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4000"/>
              <a:t>Enakost minimalnih vpetih dreves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altLang="sl-SI"/>
              <a:t>Enakost minimalnih vpetih dreves je slučaj, ne pravilo</a:t>
            </a:r>
          </a:p>
          <a:p>
            <a:r>
              <a:rPr lang="sl-SI" altLang="sl-SI"/>
              <a:t>Postopka v splošnem lahko vrneta različni minimalni vpeti drevesi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14339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14340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14341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14342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43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14344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14345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14346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14347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14348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14349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14350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14351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14352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14353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14354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14355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14356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14357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58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59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60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61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62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63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64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65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66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67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68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69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70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71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72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73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74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75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76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77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78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4379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1438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14381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14382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14383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14384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14385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14386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14387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4388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1438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14390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14391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14392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4393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439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1439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1439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14397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1439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14399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4400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4401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14402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16387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16388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16389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16390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391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16392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16393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16394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16395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16396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16397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16398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16399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16400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16401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16402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16403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16404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16405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06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07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08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09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10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11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12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13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14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15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16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17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18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19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20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21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22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23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24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25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26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6427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16428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16429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16430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1643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16432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1643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16434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16435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643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1643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16438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16439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16440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6441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6442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16443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1644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16445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16446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16447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6448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6449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16450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18435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18436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18437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18438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39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18440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18441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18442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18443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18444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18445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18446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18447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18448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18449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18450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18451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18452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18453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54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55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56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57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58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59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60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61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62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63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64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65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66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67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68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69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70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71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72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73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74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1847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18476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18477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18478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18479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18480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1848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18482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18483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8484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1848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18486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1848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18488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8489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8490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18491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18492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18493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18494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18495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8496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18497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18498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900113" y="981075"/>
            <a:ext cx="6429375" cy="4703763"/>
            <a:chOff x="567" y="618"/>
            <a:chExt cx="4050" cy="2963"/>
          </a:xfrm>
        </p:grpSpPr>
        <p:grpSp>
          <p:nvGrpSpPr>
            <p:cNvPr id="20483" name="Group 3"/>
            <p:cNvGrpSpPr>
              <a:grpSpLocks/>
            </p:cNvGrpSpPr>
            <p:nvPr/>
          </p:nvGrpSpPr>
          <p:grpSpPr bwMode="auto">
            <a:xfrm>
              <a:off x="567" y="618"/>
              <a:ext cx="4050" cy="2963"/>
              <a:chOff x="567" y="618"/>
              <a:chExt cx="4050" cy="2963"/>
            </a:xfrm>
          </p:grpSpPr>
          <p:sp>
            <p:nvSpPr>
              <p:cNvPr id="20484" name="Line 4"/>
              <p:cNvSpPr>
                <a:spLocks noChangeShapeType="1"/>
              </p:cNvSpPr>
              <p:nvPr/>
            </p:nvSpPr>
            <p:spPr bwMode="auto">
              <a:xfrm>
                <a:off x="1338" y="3113"/>
                <a:ext cx="317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20485" name="Group 5"/>
              <p:cNvGrpSpPr>
                <a:grpSpLocks/>
              </p:cNvGrpSpPr>
              <p:nvPr/>
            </p:nvGrpSpPr>
            <p:grpSpPr bwMode="auto">
              <a:xfrm>
                <a:off x="567" y="618"/>
                <a:ext cx="4050" cy="2963"/>
                <a:chOff x="418" y="830"/>
                <a:chExt cx="3749" cy="2782"/>
              </a:xfrm>
            </p:grpSpPr>
            <p:sp>
              <p:nvSpPr>
                <p:cNvPr id="20486" name="Freeform 6"/>
                <p:cNvSpPr>
                  <a:spLocks/>
                </p:cNvSpPr>
                <p:nvPr/>
              </p:nvSpPr>
              <p:spPr bwMode="auto">
                <a:xfrm>
                  <a:off x="620" y="1298"/>
                  <a:ext cx="310" cy="1724"/>
                </a:xfrm>
                <a:custGeom>
                  <a:avLst/>
                  <a:gdLst>
                    <a:gd name="T0" fmla="*/ 310 w 310"/>
                    <a:gd name="T1" fmla="*/ 0 h 1724"/>
                    <a:gd name="T2" fmla="*/ 0 w 310"/>
                    <a:gd name="T3" fmla="*/ 980 h 1724"/>
                    <a:gd name="T4" fmla="*/ 310 w 310"/>
                    <a:gd name="T5" fmla="*/ 1724 h 17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0" h="1724">
                      <a:moveTo>
                        <a:pt x="310" y="0"/>
                      </a:moveTo>
                      <a:cubicBezTo>
                        <a:pt x="258" y="163"/>
                        <a:pt x="0" y="693"/>
                        <a:pt x="0" y="980"/>
                      </a:cubicBezTo>
                      <a:cubicBezTo>
                        <a:pt x="0" y="1267"/>
                        <a:pt x="246" y="1569"/>
                        <a:pt x="310" y="172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487" name="Oval 7"/>
                <p:cNvSpPr>
                  <a:spLocks noChangeArrowheads="1"/>
                </p:cNvSpPr>
                <p:nvPr/>
              </p:nvSpPr>
              <p:spPr bwMode="auto">
                <a:xfrm>
                  <a:off x="1882" y="2069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g</a:t>
                  </a:r>
                </a:p>
              </p:txBody>
            </p:sp>
            <p:sp>
              <p:nvSpPr>
                <p:cNvPr id="20488" name="Oval 8"/>
                <p:cNvSpPr>
                  <a:spLocks noChangeArrowheads="1"/>
                </p:cNvSpPr>
                <p:nvPr/>
              </p:nvSpPr>
              <p:spPr bwMode="auto">
                <a:xfrm>
                  <a:off x="1383" y="161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d</a:t>
                  </a:r>
                </a:p>
              </p:txBody>
            </p:sp>
            <p:sp>
              <p:nvSpPr>
                <p:cNvPr id="20489" name="Oval 9"/>
                <p:cNvSpPr>
                  <a:spLocks noChangeArrowheads="1"/>
                </p:cNvSpPr>
                <p:nvPr/>
              </p:nvSpPr>
              <p:spPr bwMode="auto">
                <a:xfrm>
                  <a:off x="2744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l</a:t>
                  </a:r>
                </a:p>
              </p:txBody>
            </p:sp>
            <p:sp>
              <p:nvSpPr>
                <p:cNvPr id="20490" name="Oval 10"/>
                <p:cNvSpPr>
                  <a:spLocks noChangeArrowheads="1"/>
                </p:cNvSpPr>
                <p:nvPr/>
              </p:nvSpPr>
              <p:spPr bwMode="auto">
                <a:xfrm>
                  <a:off x="930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f</a:t>
                  </a:r>
                </a:p>
              </p:txBody>
            </p:sp>
            <p:sp>
              <p:nvSpPr>
                <p:cNvPr id="20491" name="Oval 11"/>
                <p:cNvSpPr>
                  <a:spLocks noChangeArrowheads="1"/>
                </p:cNvSpPr>
                <p:nvPr/>
              </p:nvSpPr>
              <p:spPr bwMode="auto">
                <a:xfrm>
                  <a:off x="930" y="1162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a</a:t>
                  </a:r>
                </a:p>
              </p:txBody>
            </p:sp>
            <p:sp>
              <p:nvSpPr>
                <p:cNvPr id="20492" name="Oval 12"/>
                <p:cNvSpPr>
                  <a:spLocks noChangeArrowheads="1"/>
                </p:cNvSpPr>
                <p:nvPr/>
              </p:nvSpPr>
              <p:spPr bwMode="auto">
                <a:xfrm>
                  <a:off x="1383" y="3430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m</a:t>
                  </a:r>
                </a:p>
              </p:txBody>
            </p:sp>
            <p:sp>
              <p:nvSpPr>
                <p:cNvPr id="20493" name="Oval 13"/>
                <p:cNvSpPr>
                  <a:spLocks noChangeArrowheads="1"/>
                </p:cNvSpPr>
                <p:nvPr/>
              </p:nvSpPr>
              <p:spPr bwMode="auto">
                <a:xfrm>
                  <a:off x="1383" y="2523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i</a:t>
                  </a:r>
                </a:p>
              </p:txBody>
            </p:sp>
            <p:sp>
              <p:nvSpPr>
                <p:cNvPr id="20494" name="Oval 14"/>
                <p:cNvSpPr>
                  <a:spLocks noChangeArrowheads="1"/>
                </p:cNvSpPr>
                <p:nvPr/>
              </p:nvSpPr>
              <p:spPr bwMode="auto">
                <a:xfrm>
                  <a:off x="1882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b</a:t>
                  </a:r>
                </a:p>
              </p:txBody>
            </p:sp>
            <p:sp>
              <p:nvSpPr>
                <p:cNvPr id="20495" name="Oval 15"/>
                <p:cNvSpPr>
                  <a:spLocks noChangeArrowheads="1"/>
                </p:cNvSpPr>
                <p:nvPr/>
              </p:nvSpPr>
              <p:spPr bwMode="auto">
                <a:xfrm>
                  <a:off x="930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j</a:t>
                  </a:r>
                </a:p>
              </p:txBody>
            </p:sp>
            <p:sp>
              <p:nvSpPr>
                <p:cNvPr id="20496" name="Oval 16"/>
                <p:cNvSpPr>
                  <a:spLocks noChangeArrowheads="1"/>
                </p:cNvSpPr>
                <p:nvPr/>
              </p:nvSpPr>
              <p:spPr bwMode="auto">
                <a:xfrm>
                  <a:off x="1837" y="2976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k</a:t>
                  </a:r>
                </a:p>
              </p:txBody>
            </p:sp>
            <p:sp>
              <p:nvSpPr>
                <p:cNvPr id="20497" name="Oval 17"/>
                <p:cNvSpPr>
                  <a:spLocks noChangeArrowheads="1"/>
                </p:cNvSpPr>
                <p:nvPr/>
              </p:nvSpPr>
              <p:spPr bwMode="auto">
                <a:xfrm>
                  <a:off x="2744" y="1162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c</a:t>
                  </a:r>
                </a:p>
              </p:txBody>
            </p:sp>
            <p:sp>
              <p:nvSpPr>
                <p:cNvPr id="20498" name="Oval 18"/>
                <p:cNvSpPr>
                  <a:spLocks noChangeArrowheads="1"/>
                </p:cNvSpPr>
                <p:nvPr/>
              </p:nvSpPr>
              <p:spPr bwMode="auto">
                <a:xfrm>
                  <a:off x="3742" y="2931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h</a:t>
                  </a:r>
                </a:p>
              </p:txBody>
            </p:sp>
            <p:sp>
              <p:nvSpPr>
                <p:cNvPr id="20499" name="Oval 19"/>
                <p:cNvSpPr>
                  <a:spLocks noChangeArrowheads="1"/>
                </p:cNvSpPr>
                <p:nvPr/>
              </p:nvSpPr>
              <p:spPr bwMode="auto">
                <a:xfrm>
                  <a:off x="2290" y="1616"/>
                  <a:ext cx="226" cy="182"/>
                </a:xfrm>
                <a:prstGeom prst="ellipse">
                  <a:avLst/>
                </a:prstGeom>
                <a:solidFill>
                  <a:srgbClr val="FF66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e</a:t>
                  </a:r>
                </a:p>
              </p:txBody>
            </p:sp>
            <p:sp>
              <p:nvSpPr>
                <p:cNvPr id="20500" name="Oval 20"/>
                <p:cNvSpPr>
                  <a:spLocks noChangeArrowheads="1"/>
                </p:cNvSpPr>
                <p:nvPr/>
              </p:nvSpPr>
              <p:spPr bwMode="auto">
                <a:xfrm>
                  <a:off x="3334" y="2069"/>
                  <a:ext cx="226" cy="18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sl-SI" altLang="sl-SI"/>
                    <a:t>n</a:t>
                  </a:r>
                </a:p>
              </p:txBody>
            </p:sp>
            <p:sp>
              <p:nvSpPr>
                <p:cNvPr id="20501" name="Line 21"/>
                <p:cNvSpPr>
                  <a:spLocks noChangeShapeType="1"/>
                </p:cNvSpPr>
                <p:nvPr/>
              </p:nvSpPr>
              <p:spPr bwMode="auto">
                <a:xfrm>
                  <a:off x="1156" y="1253"/>
                  <a:ext cx="72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02" name="Line 22"/>
                <p:cNvSpPr>
                  <a:spLocks noChangeShapeType="1"/>
                </p:cNvSpPr>
                <p:nvPr/>
              </p:nvSpPr>
              <p:spPr bwMode="auto">
                <a:xfrm>
                  <a:off x="2109" y="1253"/>
                  <a:ext cx="635" cy="0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03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517" y="1344"/>
                  <a:ext cx="272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04" name="Line 24"/>
                <p:cNvSpPr>
                  <a:spLocks noChangeShapeType="1"/>
                </p:cNvSpPr>
                <p:nvPr/>
              </p:nvSpPr>
              <p:spPr bwMode="auto">
                <a:xfrm>
                  <a:off x="2880" y="1344"/>
                  <a:ext cx="0" cy="16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05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2925" y="2251"/>
                  <a:ext cx="499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06" name="Line 26"/>
                <p:cNvSpPr>
                  <a:spLocks noChangeShapeType="1"/>
                </p:cNvSpPr>
                <p:nvPr/>
              </p:nvSpPr>
              <p:spPr bwMode="auto">
                <a:xfrm>
                  <a:off x="3515" y="2251"/>
                  <a:ext cx="318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07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565" y="3113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08" name="Line 28"/>
                <p:cNvSpPr>
                  <a:spLocks noChangeShapeType="1"/>
                </p:cNvSpPr>
                <p:nvPr/>
              </p:nvSpPr>
              <p:spPr bwMode="auto">
                <a:xfrm>
                  <a:off x="1020" y="1344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09" name="Line 29"/>
                <p:cNvSpPr>
                  <a:spLocks noChangeShapeType="1"/>
                </p:cNvSpPr>
                <p:nvPr/>
              </p:nvSpPr>
              <p:spPr bwMode="auto">
                <a:xfrm>
                  <a:off x="1020" y="2251"/>
                  <a:ext cx="0" cy="7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10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1111" y="2704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11" name="Line 31"/>
                <p:cNvSpPr>
                  <a:spLocks noChangeShapeType="1"/>
                </p:cNvSpPr>
                <p:nvPr/>
              </p:nvSpPr>
              <p:spPr bwMode="auto">
                <a:xfrm>
                  <a:off x="1519" y="1797"/>
                  <a:ext cx="0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12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111" y="1797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13" name="Line 33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317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14" name="Line 34"/>
                <p:cNvSpPr>
                  <a:spLocks noChangeShapeType="1"/>
                </p:cNvSpPr>
                <p:nvPr/>
              </p:nvSpPr>
              <p:spPr bwMode="auto">
                <a:xfrm>
                  <a:off x="2018" y="1344"/>
                  <a:ext cx="318" cy="317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15" name="Line 35"/>
                <p:cNvSpPr>
                  <a:spLocks noChangeShapeType="1"/>
                </p:cNvSpPr>
                <p:nvPr/>
              </p:nvSpPr>
              <p:spPr bwMode="auto">
                <a:xfrm>
                  <a:off x="1973" y="1344"/>
                  <a:ext cx="0" cy="725"/>
                </a:xfrm>
                <a:prstGeom prst="line">
                  <a:avLst/>
                </a:prstGeom>
                <a:noFill/>
                <a:ln w="12700">
                  <a:solidFill>
                    <a:srgbClr val="FF6600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16" name="Line 36"/>
                <p:cNvSpPr>
                  <a:spLocks noChangeShapeType="1"/>
                </p:cNvSpPr>
                <p:nvPr/>
              </p:nvSpPr>
              <p:spPr bwMode="auto">
                <a:xfrm>
                  <a:off x="1973" y="2296"/>
                  <a:ext cx="0" cy="68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17" name="Line 37"/>
                <p:cNvSpPr>
                  <a:spLocks noChangeShapeType="1"/>
                </p:cNvSpPr>
                <p:nvPr/>
              </p:nvSpPr>
              <p:spPr bwMode="auto">
                <a:xfrm>
                  <a:off x="2381" y="1797"/>
                  <a:ext cx="408" cy="117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18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1610" y="3067"/>
                  <a:ext cx="2177" cy="45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19" name="Line 39"/>
                <p:cNvSpPr>
                  <a:spLocks noChangeShapeType="1"/>
                </p:cNvSpPr>
                <p:nvPr/>
              </p:nvSpPr>
              <p:spPr bwMode="auto">
                <a:xfrm>
                  <a:off x="2925" y="1298"/>
                  <a:ext cx="454" cy="7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20" name="Line 40"/>
                <p:cNvSpPr>
                  <a:spLocks noChangeShapeType="1"/>
                </p:cNvSpPr>
                <p:nvPr/>
              </p:nvSpPr>
              <p:spPr bwMode="auto">
                <a:xfrm>
                  <a:off x="2064" y="3067"/>
                  <a:ext cx="6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21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018" y="1797"/>
                  <a:ext cx="318" cy="12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22" name="Freeform 42"/>
                <p:cNvSpPr>
                  <a:spLocks/>
                </p:cNvSpPr>
                <p:nvPr/>
              </p:nvSpPr>
              <p:spPr bwMode="auto">
                <a:xfrm>
                  <a:off x="2064" y="830"/>
                  <a:ext cx="2103" cy="2101"/>
                </a:xfrm>
                <a:custGeom>
                  <a:avLst/>
                  <a:gdLst>
                    <a:gd name="T0" fmla="*/ 0 w 2103"/>
                    <a:gd name="T1" fmla="*/ 332 h 2101"/>
                    <a:gd name="T2" fmla="*/ 680 w 2103"/>
                    <a:gd name="T3" fmla="*/ 15 h 2101"/>
                    <a:gd name="T4" fmla="*/ 1678 w 2103"/>
                    <a:gd name="T5" fmla="*/ 241 h 2101"/>
                    <a:gd name="T6" fmla="*/ 2073 w 2103"/>
                    <a:gd name="T7" fmla="*/ 933 h 2101"/>
                    <a:gd name="T8" fmla="*/ 1859 w 2103"/>
                    <a:gd name="T9" fmla="*/ 2101 h 2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103" h="2101">
                      <a:moveTo>
                        <a:pt x="0" y="332"/>
                      </a:moveTo>
                      <a:cubicBezTo>
                        <a:pt x="200" y="181"/>
                        <a:pt x="400" y="30"/>
                        <a:pt x="680" y="15"/>
                      </a:cubicBezTo>
                      <a:cubicBezTo>
                        <a:pt x="960" y="0"/>
                        <a:pt x="1446" y="88"/>
                        <a:pt x="1678" y="241"/>
                      </a:cubicBezTo>
                      <a:cubicBezTo>
                        <a:pt x="1910" y="394"/>
                        <a:pt x="2043" y="623"/>
                        <a:pt x="2073" y="933"/>
                      </a:cubicBezTo>
                      <a:cubicBezTo>
                        <a:pt x="2103" y="1243"/>
                        <a:pt x="1904" y="1858"/>
                        <a:pt x="1859" y="210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20523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383" y="1071"/>
                  <a:ext cx="196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20524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8" y="2082"/>
                  <a:ext cx="181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20525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290" y="107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20526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742" y="93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8</a:t>
                  </a:r>
                </a:p>
              </p:txBody>
            </p:sp>
            <p:sp>
              <p:nvSpPr>
                <p:cNvPr id="20527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517" y="3294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2052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111" y="3203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2052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597" y="312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2053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89" y="262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1</a:t>
                  </a:r>
                </a:p>
              </p:txBody>
            </p:sp>
            <p:sp>
              <p:nvSpPr>
                <p:cNvPr id="2053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187" y="135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053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562" y="2251"/>
                  <a:ext cx="183" cy="21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20533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094" y="2399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2053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2323" y="2898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  <p:sp>
              <p:nvSpPr>
                <p:cNvPr id="20535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4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7</a:t>
                  </a:r>
                </a:p>
              </p:txBody>
            </p:sp>
            <p:sp>
              <p:nvSpPr>
                <p:cNvPr id="20536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144" y="1764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0537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826" y="2445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053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884" y="1616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20539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154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4</a:t>
                  </a:r>
                </a:p>
              </p:txBody>
            </p:sp>
            <p:sp>
              <p:nvSpPr>
                <p:cNvPr id="20540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1688" y="1673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20541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383" y="2069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6</a:t>
                  </a:r>
                </a:p>
              </p:txBody>
            </p:sp>
            <p:sp>
              <p:nvSpPr>
                <p:cNvPr id="20542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3152" y="1570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5</a:t>
                  </a:r>
                </a:p>
              </p:txBody>
            </p:sp>
            <p:sp>
              <p:nvSpPr>
                <p:cNvPr id="20543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3606" y="2341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0544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824" y="1356"/>
                  <a:ext cx="182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2</a:t>
                  </a:r>
                </a:p>
              </p:txBody>
            </p:sp>
            <p:sp>
              <p:nvSpPr>
                <p:cNvPr id="20545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550" y="1265"/>
                  <a:ext cx="181" cy="21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sl-SI" altLang="sl-SI"/>
                    <a:t>3</a:t>
                  </a:r>
                </a:p>
              </p:txBody>
            </p:sp>
          </p:grpSp>
        </p:grpSp>
        <p:sp>
          <p:nvSpPr>
            <p:cNvPr id="20546" name="Text Box 66"/>
            <p:cNvSpPr txBox="1">
              <a:spLocks noChangeArrowheads="1"/>
            </p:cNvSpPr>
            <p:nvPr/>
          </p:nvSpPr>
          <p:spPr bwMode="auto">
            <a:xfrm>
              <a:off x="3230" y="1583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sl-SI"/>
                <a:t>8</a:t>
              </a:r>
              <a:endParaRPr lang="sl-SI" altLang="sl-SI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1839</Words>
  <Application>Microsoft Office PowerPoint</Application>
  <PresentationFormat>On-screen Show (4:3)</PresentationFormat>
  <Paragraphs>1794</Paragraphs>
  <Slides>53</Slides>
  <Notes>52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5" baseType="lpstr">
      <vt:lpstr>Arial</vt:lpstr>
      <vt:lpstr>Default Design</vt:lpstr>
      <vt:lpstr>Minimalna vpeta drevesa - gradnja</vt:lpstr>
      <vt:lpstr>Omrežje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Minimalno vpeto drevo po Primovem postopku</vt:lpstr>
      <vt:lpstr>PowerPoint Presentation</vt:lpstr>
      <vt:lpstr>PowerPoint Presentation</vt:lpstr>
      <vt:lpstr>Kurskalov algoritem</vt:lpstr>
      <vt:lpstr>Omrežje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Minimalno vpeto drevo po Kruskalovem postopku</vt:lpstr>
      <vt:lpstr>PowerPoint Presentation</vt:lpstr>
      <vt:lpstr>PowerPoint Presentation</vt:lpstr>
      <vt:lpstr>PowerPoint Presentation</vt:lpstr>
      <vt:lpstr>Enakost minimalnih vpetih dreves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Vpeta drevesa</dc:title>
  <dc:creator>Matija Lokar</dc:creator>
  <cp:lastModifiedBy>Matija Lokar</cp:lastModifiedBy>
  <cp:revision>4</cp:revision>
  <dcterms:created xsi:type="dcterms:W3CDTF">2007-04-02T15:51:18Z</dcterms:created>
  <dcterms:modified xsi:type="dcterms:W3CDTF">2021-02-27T12:43:05Z</dcterms:modified>
</cp:coreProperties>
</file>