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  <p:sldMasterId id="2147483666" r:id="rId2"/>
    <p:sldMasterId id="2147483702" r:id="rId3"/>
  </p:sldMasterIdLst>
  <p:notesMasterIdLst>
    <p:notesMasterId r:id="rId18"/>
  </p:notesMasterIdLst>
  <p:sldIdLst>
    <p:sldId id="474" r:id="rId4"/>
    <p:sldId id="470" r:id="rId5"/>
    <p:sldId id="476" r:id="rId6"/>
    <p:sldId id="493" r:id="rId7"/>
    <p:sldId id="565" r:id="rId8"/>
    <p:sldId id="566" r:id="rId9"/>
    <p:sldId id="567" r:id="rId10"/>
    <p:sldId id="568" r:id="rId11"/>
    <p:sldId id="569" r:id="rId12"/>
    <p:sldId id="570" r:id="rId13"/>
    <p:sldId id="571" r:id="rId14"/>
    <p:sldId id="574" r:id="rId15"/>
    <p:sldId id="572" r:id="rId16"/>
    <p:sldId id="57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22" autoAdjust="0"/>
    <p:restoredTop sz="94731" autoAdjust="0"/>
  </p:normalViewPr>
  <p:slideViewPr>
    <p:cSldViewPr>
      <p:cViewPr varScale="1">
        <p:scale>
          <a:sx n="95" d="100"/>
          <a:sy n="95" d="100"/>
        </p:scale>
        <p:origin x="90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7B9143C5-9237-4EE4-ADF5-E364716F6121}" type="slidenum">
              <a:rPr lang="en-US" altLang="sl-SI"/>
              <a:pPr/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3024597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A796F10-1CAA-4A09-88ED-CC6CD40AC6E6}" type="slidenum">
              <a:rPr lang="en-US" altLang="sl-SI">
                <a:latin typeface="Times New Roman" panose="02020603050405020304" pitchFamily="18" charset="0"/>
              </a:rPr>
              <a:pPr/>
              <a:t>1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284178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00FC2AC-16CB-45D4-8BCA-78FFFC6ECB3B}" type="slidenum">
              <a:rPr lang="en-US" altLang="sl-SI">
                <a:latin typeface="Times New Roman" panose="02020603050405020304" pitchFamily="18" charset="0"/>
              </a:rPr>
              <a:pPr/>
              <a:t>10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662624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2A7CDA8-4E63-47E8-B5A1-642327DC7667}" type="slidenum">
              <a:rPr lang="en-US" altLang="sl-SI">
                <a:latin typeface="Times New Roman" panose="02020603050405020304" pitchFamily="18" charset="0"/>
              </a:rPr>
              <a:pPr/>
              <a:t>11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994970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FEDF0DD-61FD-47FA-BC63-288E1A3FCA24}" type="slidenum">
              <a:rPr lang="en-US" altLang="sl-SI">
                <a:latin typeface="Times New Roman" panose="02020603050405020304" pitchFamily="18" charset="0"/>
              </a:rPr>
              <a:pPr/>
              <a:t>12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3462438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C353D5D-1D98-4A35-B2C9-96CA8A6050D5}" type="slidenum">
              <a:rPr lang="en-US" altLang="sl-SI">
                <a:latin typeface="Times New Roman" panose="02020603050405020304" pitchFamily="18" charset="0"/>
              </a:rPr>
              <a:pPr/>
              <a:t>13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061275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2694E03-0B76-4EAC-A1DC-36804C913EAE}" type="slidenum">
              <a:rPr lang="en-US" altLang="sl-SI">
                <a:latin typeface="Times New Roman" panose="02020603050405020304" pitchFamily="18" charset="0"/>
              </a:rPr>
              <a:pPr/>
              <a:t>14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945959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88853A3-AD28-4E0B-8354-995C0334C75C}" type="slidenum">
              <a:rPr lang="en-US" altLang="sl-SI">
                <a:latin typeface="Times New Roman" panose="02020603050405020304" pitchFamily="18" charset="0"/>
              </a:rPr>
              <a:pPr/>
              <a:t>2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429438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E31F586-7B57-4EFD-AB74-9F8BFB56A0F0}" type="slidenum">
              <a:rPr lang="en-US" altLang="sl-SI">
                <a:latin typeface="Times New Roman" panose="02020603050405020304" pitchFamily="18" charset="0"/>
              </a:rPr>
              <a:pPr/>
              <a:t>3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891177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D09BB36-D4F4-46BD-919D-563B91363A7C}" type="slidenum">
              <a:rPr lang="en-US" altLang="sl-SI">
                <a:latin typeface="Times New Roman" panose="02020603050405020304" pitchFamily="18" charset="0"/>
              </a:rPr>
              <a:pPr/>
              <a:t>4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830860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5D70DD7-DE24-41CC-858A-B289E7E3624A}" type="slidenum">
              <a:rPr lang="en-US" altLang="sl-SI">
                <a:latin typeface="Times New Roman" panose="02020603050405020304" pitchFamily="18" charset="0"/>
              </a:rPr>
              <a:pPr/>
              <a:t>5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310949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AE9E59D-9AD8-449B-A027-CF9375BC9EFF}" type="slidenum">
              <a:rPr lang="en-US" altLang="sl-SI">
                <a:latin typeface="Times New Roman" panose="02020603050405020304" pitchFamily="18" charset="0"/>
              </a:rPr>
              <a:pPr/>
              <a:t>6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3719226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C80A0F8-0DA1-4289-AA79-E264E2137B42}" type="slidenum">
              <a:rPr lang="en-US" altLang="sl-SI">
                <a:latin typeface="Times New Roman" panose="02020603050405020304" pitchFamily="18" charset="0"/>
              </a:rPr>
              <a:pPr/>
              <a:t>7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965670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F6BA4A8-DCC4-4286-B7DB-2D2186F94D08}" type="slidenum">
              <a:rPr lang="en-US" altLang="sl-SI">
                <a:latin typeface="Times New Roman" panose="02020603050405020304" pitchFamily="18" charset="0"/>
              </a:rPr>
              <a:pPr/>
              <a:t>8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1518792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A2A9705-BC52-49B1-A8C9-9FC4C4C2A54A}" type="slidenum">
              <a:rPr lang="en-US" altLang="sl-SI">
                <a:latin typeface="Times New Roman" panose="02020603050405020304" pitchFamily="18" charset="0"/>
              </a:rPr>
              <a:pPr/>
              <a:t>9</a:t>
            </a:fld>
            <a:endParaRPr lang="en-US" altLang="sl-SI">
              <a:latin typeface="Times New Roman" panose="02020603050405020304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  <p:extLst>
      <p:ext uri="{BB962C8B-B14F-4D97-AF65-F5344CB8AC3E}">
        <p14:creationId xmlns:p14="http://schemas.microsoft.com/office/powerpoint/2010/main" val="2468668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E74F1-D983-4256-8EE2-A598B28BA8A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4726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9560B-3AD8-4D99-A5A3-BC239BF391B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9453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2CC53-AC84-4750-976C-979437CB459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52504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AA839B-B067-4958-9845-D78FB4E7028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47259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81612-5083-4812-9022-54E2243EFC9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15141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88E63C-118E-474C-BECB-5DC9DC75BEE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10369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D5DA6D-656C-4E3B-B3AF-CE075591DCB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5445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5512C-4D90-48C9-B61F-5E33903440A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95731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4955-35E9-42F1-842D-63A85F3DEC0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055064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56F4E-48C7-4CEE-A227-821991DA67C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17844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5D0B3B-9E17-4B7C-8F25-4D7CFB12639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7171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7C0EF-29BF-4D2E-8997-3025492E380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28649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0EA94A-921A-4D99-A6BF-6471382F982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053510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829A4-3B57-42C4-A1B3-23280026397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41729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5D91F-0C5B-497A-B95B-1AE663BDD6B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819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52561E-1623-4766-9B2B-F550293783B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1738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56A1BA-67C0-43D3-91EE-7F6D58DB1649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51896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96C9BD-6F21-4E45-8191-6C9238DE6D09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42825448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FB7CD-4D95-459B-9693-7DD20E0E8A5E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469017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49B49-6212-445C-A9D4-DFAEAD33A852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34556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77EC1-A94E-4B25-AA0A-EA0EEB346BF0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1523586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AC681-E1DE-4FCC-9306-9E531C22B7B3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9489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5C5F1-347D-40E8-A4A1-631D0BF2EF5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667933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767C2-4765-4CEE-8796-4FCCD8A37CBA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9676499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7F497-1194-42EC-B415-9910BBF80F47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6999529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F69102-D99C-402B-A2CF-26CAC0FF988F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4981540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A1D498-B5FE-4BDE-AB01-8B248929F852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27146011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74169-8ACC-4674-B728-2820B39B66FA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  <p:extLst>
      <p:ext uri="{BB962C8B-B14F-4D97-AF65-F5344CB8AC3E}">
        <p14:creationId xmlns:p14="http://schemas.microsoft.com/office/powerpoint/2010/main" val="396451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DFC48-FE53-45EA-8C00-38C9D9B241A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620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14F10E-0A19-4568-B111-3C7D01F177E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9909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11BF5-B869-481C-A8CC-1AC19B4E58C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98445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ACBA2D-B418-4F33-B1AF-5717843CDFF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5608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A2F9C-59E1-44BD-80B5-3B983B4DCA1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8475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6E399-0BC1-4533-8A17-FD6B77EF077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85807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546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46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46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69F1DB0B-07E2-4A27-92BE-726D90181D7A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6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551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51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51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2D133FCE-8C00-40A3-BA9C-1B812B23514F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19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 smtClean="0"/>
              <a:t>Click to edit Master text styles</a:t>
            </a:r>
          </a:p>
          <a:p>
            <a:pPr lvl="1"/>
            <a:r>
              <a:rPr lang="en-US" altLang="sl-SI" dirty="0" smtClean="0"/>
              <a:t>Second </a:t>
            </a:r>
            <a:r>
              <a:rPr lang="en-US" altLang="sl-SI" dirty="0" smtClean="0"/>
              <a:t>level</a:t>
            </a:r>
          </a:p>
          <a:p>
            <a:pPr lvl="2"/>
            <a:r>
              <a:rPr lang="en-US" altLang="sl-SI" dirty="0" smtClean="0"/>
              <a:t>Third level</a:t>
            </a:r>
          </a:p>
          <a:p>
            <a:pPr lvl="3"/>
            <a:r>
              <a:rPr lang="en-US" altLang="sl-SI" dirty="0" smtClean="0"/>
              <a:t>Fourth level</a:t>
            </a:r>
          </a:p>
          <a:p>
            <a:pPr lvl="4"/>
            <a:r>
              <a:rPr lang="en-US" altLang="sl-SI" dirty="0" smtClean="0"/>
              <a:t>Fifth level</a:t>
            </a:r>
            <a:endParaRPr lang="sl-SI" altLang="sl-SI" dirty="0" smtClean="0"/>
          </a:p>
        </p:txBody>
      </p:sp>
      <p:sp>
        <p:nvSpPr>
          <p:cNvPr id="949252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949253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4925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4925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4925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977F39-FDD8-48D3-BF62-0CA5EE548F0E}" type="slidenum">
              <a:rPr lang="sl-SI" altLang="sl-SI"/>
              <a:pPr/>
              <a:t>‹#›</a:t>
            </a:fld>
            <a:r>
              <a:rPr lang="sl-SI" altLang="sl-SI"/>
              <a:t> : 2005/6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Ocenjevanje</a:t>
            </a:r>
            <a:r>
              <a:rPr lang="sl-SI" altLang="sl-SI" smtClean="0"/>
              <a:t> vozlišč</a:t>
            </a:r>
            <a:endParaRPr lang="en-US" altLang="sl-SI" smtClean="0"/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sl-SI" altLang="sl-SI" sz="2100" smtClean="0"/>
              <a:t>Ocena: pove, da bo poljubna krožna pot skozi vseh n stanj, ki bo vsebovala tisti segment, ki ga opisuje vozlišče drevesa stanj, zagotovo stala toliko kot OCENA ali VEČ!</a:t>
            </a:r>
          </a:p>
          <a:p>
            <a:pPr>
              <a:lnSpc>
                <a:spcPct val="80000"/>
              </a:lnSpc>
            </a:pPr>
            <a:r>
              <a:rPr lang="sl-SI" altLang="sl-SI" sz="2100" smtClean="0"/>
              <a:t>Ocena je SMISELNA, če je MANJŠA ali ENAKA pravi vrednosti (dejanski minimalni ceni vseh krožnih poti s tem segmentom)</a:t>
            </a:r>
          </a:p>
          <a:p>
            <a:pPr>
              <a:lnSpc>
                <a:spcPct val="80000"/>
              </a:lnSpc>
            </a:pPr>
            <a:r>
              <a:rPr lang="en-US" altLang="sl-SI" sz="2100" smtClean="0"/>
              <a:t>spodnja meja</a:t>
            </a:r>
            <a:endParaRPr lang="sl-SI" altLang="sl-SI" sz="2100" smtClean="0"/>
          </a:p>
          <a:p>
            <a:pPr>
              <a:lnSpc>
                <a:spcPct val="80000"/>
              </a:lnSpc>
            </a:pPr>
            <a:r>
              <a:rPr lang="sl-SI" altLang="sl-SI" sz="2100" smtClean="0"/>
              <a:t>Ocena je DOBRA, če je čim bliže pravi vrednosti</a:t>
            </a:r>
          </a:p>
          <a:p>
            <a:pPr>
              <a:lnSpc>
                <a:spcPct val="80000"/>
              </a:lnSpc>
            </a:pPr>
            <a:r>
              <a:rPr lang="sl-SI" altLang="sl-SI" sz="2100" smtClean="0"/>
              <a:t>Idealna ocena bi nam dala kar prave vrednosti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Prihod v  vozlišča</a:t>
            </a:r>
            <a:endParaRPr lang="en-US" altLang="sl-SI" sz="1900" smtClean="0"/>
          </a:p>
        </p:txBody>
      </p:sp>
      <p:sp>
        <p:nvSpPr>
          <p:cNvPr id="536580" name="Rectangle 4"/>
          <p:cNvSpPr>
            <a:spLocks noGrp="1" noChangeArrowheads="1"/>
          </p:cNvSpPr>
          <p:nvPr>
            <p:ph idx="1"/>
          </p:nvPr>
        </p:nvSpPr>
        <p:spPr>
          <a:xfrm>
            <a:off x="1346200" y="1535113"/>
            <a:ext cx="3500438" cy="4581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500" smtClean="0"/>
              <a:t>Za prihod v vozlišče 3 pa bomo v najboljšem primeru potrebovali vsaj še dodatno enoto sredstva.</a:t>
            </a:r>
          </a:p>
        </p:txBody>
      </p:sp>
      <p:graphicFrame>
        <p:nvGraphicFramePr>
          <p:cNvPr id="21506" name="Object 2"/>
          <p:cNvGraphicFramePr>
            <a:graphicFrameLocks/>
          </p:cNvGraphicFramePr>
          <p:nvPr/>
        </p:nvGraphicFramePr>
        <p:xfrm>
          <a:off x="5505450" y="2058988"/>
          <a:ext cx="4054475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Document" r:id="rId4" imgW="3983898" imgH="4205097" progId="Word.Document.8">
                  <p:embed/>
                </p:oleObj>
              </mc:Choice>
              <mc:Fallback>
                <p:oleObj name="Document" r:id="rId4" imgW="3983898" imgH="4205097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058988"/>
                        <a:ext cx="4054475" cy="428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8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Prihod v  vozlišča in izhod iz njih</a:t>
            </a:r>
            <a:endParaRPr lang="en-US" altLang="sl-SI" sz="1900" smtClean="0"/>
          </a:p>
        </p:txBody>
      </p:sp>
      <p:sp>
        <p:nvSpPr>
          <p:cNvPr id="538628" name="Rectangle 4"/>
          <p:cNvSpPr>
            <a:spLocks noGrp="1" noChangeArrowheads="1"/>
          </p:cNvSpPr>
          <p:nvPr>
            <p:ph idx="1"/>
          </p:nvPr>
        </p:nvSpPr>
        <p:spPr>
          <a:xfrm>
            <a:off x="577850" y="1535113"/>
            <a:ext cx="4268788" cy="4581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900" smtClean="0"/>
              <a:t>Zato, da bomo torej prišli v vsa vozlišča in jih tudi zapustili bomo v NAJBOLJŠEM primeru potrebovali vsaj 68 enot sredstev (lahko pa tudi več)</a:t>
            </a:r>
          </a:p>
          <a:p>
            <a:pPr>
              <a:lnSpc>
                <a:spcPct val="80000"/>
              </a:lnSpc>
            </a:pPr>
            <a:r>
              <a:rPr lang="sl-SI" altLang="sl-SI" sz="1900" smtClean="0"/>
              <a:t>Vsaka krožna pot nas stane VSAJ 68!</a:t>
            </a:r>
          </a:p>
          <a:p>
            <a:pPr>
              <a:lnSpc>
                <a:spcPct val="80000"/>
              </a:lnSpc>
            </a:pPr>
            <a:r>
              <a:rPr lang="sl-SI" altLang="sl-SI" sz="1900" smtClean="0"/>
              <a:t>Vrednosti v matriki – opisujejo ISTO omrežje – a pomenijo koliko DODATNIH sredstev potrebujemo, če želimo na krožni poti uporabiti točno to povezavo.</a:t>
            </a:r>
          </a:p>
          <a:p>
            <a:pPr>
              <a:lnSpc>
                <a:spcPct val="80000"/>
              </a:lnSpc>
            </a:pPr>
            <a:r>
              <a:rPr lang="sl-SI" altLang="sl-SI" sz="1900" smtClean="0"/>
              <a:t>m</a:t>
            </a:r>
            <a:r>
              <a:rPr lang="sl-SI" altLang="sl-SI" sz="1900" baseline="-25000" smtClean="0"/>
              <a:t>1,3</a:t>
            </a:r>
            <a:r>
              <a:rPr lang="sl-SI" altLang="sl-SI" sz="1900" smtClean="0"/>
              <a:t> (19) pomeni, da če bo krožna pot vsebovala povezavo 1 – 3, bomo potrebovali vsaj 68 + 19 enot sredstev.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sl-SI" altLang="sl-SI" sz="1900" smtClean="0"/>
          </a:p>
        </p:txBody>
      </p:sp>
      <p:graphicFrame>
        <p:nvGraphicFramePr>
          <p:cNvPr id="22530" name="Object 2"/>
          <p:cNvGraphicFramePr>
            <a:graphicFrameLocks/>
          </p:cNvGraphicFramePr>
          <p:nvPr/>
        </p:nvGraphicFramePr>
        <p:xfrm>
          <a:off x="5505450" y="2058988"/>
          <a:ext cx="4054475" cy="427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Document" r:id="rId4" imgW="3983898" imgH="4197549" progId="Word.Document.8">
                  <p:embed/>
                </p:oleObj>
              </mc:Choice>
              <mc:Fallback>
                <p:oleObj name="Document" r:id="rId4" imgW="3983898" imgH="4197549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2058988"/>
                        <a:ext cx="4054475" cy="427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Matrike, ki opisujejo vmesna stanja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smtClean="0"/>
              <a:t>Denimo, da ocenjujemo vozlišče 1 – 2</a:t>
            </a:r>
          </a:p>
          <a:p>
            <a:r>
              <a:rPr lang="sl-SI" altLang="sl-SI" smtClean="0"/>
              <a:t>Iz 1 MORAMO v 2</a:t>
            </a:r>
          </a:p>
          <a:p>
            <a:pPr lvl="1"/>
            <a:r>
              <a:rPr lang="sl-SI" altLang="sl-SI" smtClean="0"/>
              <a:t>Popravimo matriko, da bo odražala to</a:t>
            </a:r>
          </a:p>
          <a:p>
            <a:pPr lvl="1"/>
            <a:r>
              <a:rPr lang="sl-SI" altLang="sl-SI" smtClean="0"/>
              <a:t>K vrednosti ocene prištejemo m12</a:t>
            </a:r>
          </a:p>
          <a:p>
            <a:pPr lvl="1"/>
            <a:r>
              <a:rPr lang="sl-SI" altLang="sl-SI" smtClean="0"/>
              <a:t>Vse vrednosti v 1. vrstici postavimo na ∞ </a:t>
            </a:r>
          </a:p>
          <a:p>
            <a:pPr lvl="2"/>
            <a:r>
              <a:rPr lang="sl-SI" altLang="sl-SI" smtClean="0"/>
              <a:t>Iz 1. vozlišča ne gremo nikamor drugam!</a:t>
            </a:r>
          </a:p>
          <a:p>
            <a:pPr lvl="1"/>
            <a:r>
              <a:rPr lang="sl-SI" altLang="sl-SI" smtClean="0"/>
              <a:t>Vse vrednosti v 2. stolpcu postavimo na ∞ </a:t>
            </a:r>
          </a:p>
          <a:p>
            <a:pPr lvl="2"/>
            <a:r>
              <a:rPr lang="sl-SI" altLang="sl-SI" smtClean="0"/>
              <a:t>V 2. vozlišče ne morem priti od nikjer drugje</a:t>
            </a:r>
          </a:p>
          <a:p>
            <a:pPr lvl="1"/>
            <a:r>
              <a:rPr lang="sl-SI" altLang="sl-SI" smtClean="0"/>
              <a:t>(2, 1) postavimo na ∞, saj iz 2 še ne smem nazaj v 1! </a:t>
            </a:r>
          </a:p>
          <a:p>
            <a:r>
              <a:rPr lang="sl-SI" altLang="sl-SI" smtClean="0"/>
              <a:t>Popravljeno matriko dodatno reduciramo (če je možno)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/>
          </p:cNvGraphicFramePr>
          <p:nvPr/>
        </p:nvGraphicFramePr>
        <p:xfrm>
          <a:off x="2552700" y="117475"/>
          <a:ext cx="3459163" cy="213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Document" r:id="rId4" imgW="6359340" imgH="3947714" progId="Word.Document.8">
                  <p:embed/>
                </p:oleObj>
              </mc:Choice>
              <mc:Fallback>
                <p:oleObj name="Document" r:id="rId4" imgW="6359340" imgH="394771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17475"/>
                        <a:ext cx="3459163" cy="213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/>
          </p:cNvGraphicFramePr>
          <p:nvPr/>
        </p:nvGraphicFramePr>
        <p:xfrm>
          <a:off x="163513" y="2743200"/>
          <a:ext cx="3575050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Document" r:id="rId6" imgW="6574465" imgH="3970354" progId="Word.Document.8">
                  <p:embed/>
                </p:oleObj>
              </mc:Choice>
              <mc:Fallback>
                <p:oleObj name="Document" r:id="rId6" imgW="6574465" imgH="3970354" progId="Word.Documen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2743200"/>
                        <a:ext cx="3575050" cy="215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2133600" y="2209800"/>
            <a:ext cx="914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822325" y="90488"/>
            <a:ext cx="14605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vozl. 1</a:t>
            </a:r>
          </a:p>
          <a:p>
            <a:r>
              <a:rPr lang="en-US" altLang="sl-SI" sz="2800">
                <a:latin typeface="SL Dutch" charset="0"/>
              </a:rPr>
              <a:t>sm = 25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2147888"/>
            <a:ext cx="3048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1600">
                <a:latin typeface="SL Dutch" charset="0"/>
              </a:rPr>
              <a:t>vozl. 2 </a:t>
            </a:r>
          </a:p>
          <a:p>
            <a:r>
              <a:rPr lang="en-US" altLang="sl-SI" sz="1600">
                <a:latin typeface="SL Dutch" charset="0"/>
              </a:rPr>
              <a:t>sm = 25 + 10 = 35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12725" y="5043488"/>
            <a:ext cx="3886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(2,1) smo postavili na </a:t>
            </a:r>
            <a:r>
              <a:rPr lang="en-US" altLang="sl-SI" sz="2400">
                <a:latin typeface="Symbol" panose="05050102010706020507" pitchFamily="18" charset="2"/>
              </a:rPr>
              <a:t>¥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65125" y="5500688"/>
            <a:ext cx="2787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- preprečimo cikel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4632325" y="3290888"/>
            <a:ext cx="3082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dodatne redukcije 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/>
          </p:cNvGraphicFramePr>
          <p:nvPr/>
        </p:nvGraphicFramePr>
        <p:xfrm>
          <a:off x="2605088" y="152400"/>
          <a:ext cx="3317875" cy="197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Document" r:id="rId4" imgW="6099120" imgH="3965400" progId="Word.Document.6">
                  <p:embed/>
                </p:oleObj>
              </mc:Choice>
              <mc:Fallback>
                <p:oleObj name="Document" r:id="rId4" imgW="6099120" imgH="3965400" progId="Word.Document.6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088" y="152400"/>
                        <a:ext cx="3317875" cy="197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/>
          </p:cNvGraphicFramePr>
          <p:nvPr/>
        </p:nvGraphicFramePr>
        <p:xfrm>
          <a:off x="163513" y="2670175"/>
          <a:ext cx="3540125" cy="218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Document" r:id="rId6" imgW="6513206" imgH="4018870" progId="Word.Document.8">
                  <p:embed/>
                </p:oleObj>
              </mc:Choice>
              <mc:Fallback>
                <p:oleObj name="Document" r:id="rId6" imgW="6513206" imgH="4018870" progId="Word.Documen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2670175"/>
                        <a:ext cx="3540125" cy="218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Line 4"/>
          <p:cNvSpPr>
            <a:spLocks noChangeShapeType="1"/>
          </p:cNvSpPr>
          <p:nvPr/>
        </p:nvSpPr>
        <p:spPr bwMode="auto">
          <a:xfrm flipH="1">
            <a:off x="2133600" y="2209800"/>
            <a:ext cx="914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822325" y="90488"/>
            <a:ext cx="14605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vozl. 1</a:t>
            </a:r>
          </a:p>
          <a:p>
            <a:r>
              <a:rPr lang="en-US" altLang="sl-SI" sz="2800">
                <a:latin typeface="SL Dutch" charset="0"/>
              </a:rPr>
              <a:t>sm = 25</a:t>
            </a: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0" y="2147888"/>
            <a:ext cx="3048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1600">
                <a:latin typeface="SL Dutch" charset="0"/>
              </a:rPr>
              <a:t>vozl. 2 </a:t>
            </a:r>
          </a:p>
          <a:p>
            <a:r>
              <a:rPr lang="en-US" altLang="sl-SI" sz="1600">
                <a:latin typeface="SL Dutch" charset="0"/>
              </a:rPr>
              <a:t>sm = 25 + 10 = 35</a:t>
            </a:r>
          </a:p>
        </p:txBody>
      </p:sp>
      <p:graphicFrame>
        <p:nvGraphicFramePr>
          <p:cNvPr id="24580" name="Object 7"/>
          <p:cNvGraphicFramePr>
            <a:graphicFrameLocks/>
          </p:cNvGraphicFramePr>
          <p:nvPr/>
        </p:nvGraphicFramePr>
        <p:xfrm>
          <a:off x="4200525" y="2670175"/>
          <a:ext cx="3476625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Document" r:id="rId8" imgW="6397536" imgH="3970354" progId="Word.Document.8">
                  <p:embed/>
                </p:oleObj>
              </mc:Choice>
              <mc:Fallback>
                <p:oleObj name="Document" r:id="rId8" imgW="6397536" imgH="3970354" progId="Word.Document.8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2670175"/>
                        <a:ext cx="3476625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648200" y="2133600"/>
            <a:ext cx="5334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638800" y="2147888"/>
            <a:ext cx="3048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1600">
                <a:latin typeface="SL Dutch" charset="0"/>
              </a:rPr>
              <a:t>vozl. 3 </a:t>
            </a:r>
          </a:p>
          <a:p>
            <a:r>
              <a:rPr lang="en-US" altLang="sl-SI" sz="1600">
                <a:latin typeface="SL Dutch" charset="0"/>
              </a:rPr>
              <a:t>sm = 25 + 17 + ... =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479925" y="5424488"/>
            <a:ext cx="3451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sl-SI" sz="2800">
                <a:latin typeface="SL Dutch" charset="0"/>
              </a:rPr>
              <a:t>(3,1) postavimo na </a:t>
            </a:r>
            <a:r>
              <a:rPr lang="en-US" altLang="sl-SI" sz="2400">
                <a:latin typeface="Symbol" panose="05050102010706020507" pitchFamily="18" charset="2"/>
              </a:rPr>
              <a:t>¥</a:t>
            </a:r>
            <a:endParaRPr lang="en-US" altLang="sl-SI" sz="2800">
              <a:latin typeface="SL Dutch" charset="0"/>
            </a:endParaRPr>
          </a:p>
          <a:p>
            <a:r>
              <a:rPr lang="en-US" altLang="sl-SI" sz="2800">
                <a:latin typeface="SL Dutch" charset="0"/>
              </a:rPr>
              <a:t>preprečimo cikel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Možne ocene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341438"/>
            <a:ext cx="8326437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800" smtClean="0"/>
              <a:t>Vse ocene morajo biti SMISELNE (dopustne) – torej ne smejo oceniti vozlišča previsoko (preko dejanske vrednosti)</a:t>
            </a:r>
          </a:p>
          <a:p>
            <a:pPr>
              <a:lnSpc>
                <a:spcPct val="80000"/>
              </a:lnSpc>
            </a:pPr>
            <a:r>
              <a:rPr lang="sl-SI" altLang="sl-SI" sz="1800" smtClean="0"/>
              <a:t>Ocena: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sl-SI" altLang="sl-SI" sz="1600" smtClean="0"/>
              <a:t>Vzemimo kar oceno 0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Je dopustna, saj je minimum krožnih poti 0 ali več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sl-SI" altLang="sl-SI" sz="1600" smtClean="0"/>
              <a:t>Vrednost povezav v segmentu, ki ga opisuje vozlišče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Je dopustna, saj vse krožne poti s tem segmentom stanejo vsaj toliko kot ta segment, torej tudi minimalna med njimi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sl-SI" altLang="sl-SI" sz="1600" smtClean="0"/>
              <a:t>Naj bo ocena kar minimum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Zagotovo je dopustna saj je vsako število &lt;= samega sebe</a:t>
            </a:r>
          </a:p>
          <a:p>
            <a:pPr lvl="2">
              <a:lnSpc>
                <a:spcPct val="80000"/>
              </a:lnSpc>
            </a:pPr>
            <a:r>
              <a:rPr lang="sl-SI" altLang="sl-SI" sz="1600" smtClean="0"/>
              <a:t>Problem je v tem, ker je IZRAČUN take ocene drag (saj gre kar za rešitev problema)</a:t>
            </a:r>
          </a:p>
          <a:p>
            <a:pPr>
              <a:lnSpc>
                <a:spcPct val="80000"/>
              </a:lnSpc>
            </a:pPr>
            <a:r>
              <a:rPr lang="sl-SI" altLang="sl-SI" sz="1800" smtClean="0"/>
              <a:t>Dobra ocena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Vsekakor mora biti dopustna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Čim bližje pravim vrednostim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Enostavno izračunljiva</a:t>
            </a:r>
          </a:p>
          <a:p>
            <a:pPr>
              <a:lnSpc>
                <a:spcPct val="80000"/>
              </a:lnSpc>
            </a:pPr>
            <a:r>
              <a:rPr lang="sl-SI" altLang="sl-SI" sz="1800" smtClean="0"/>
              <a:t>Delamo kompromis med kvaliteto ocene in tem, da jo izračunamo hitro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Oceno a) izračunamo zelo hitro, a je zanič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Oceno b) izračunamo zelo hitro, a tudi ni zelo dobra</a:t>
            </a:r>
          </a:p>
          <a:p>
            <a:pPr lvl="1">
              <a:lnSpc>
                <a:spcPct val="80000"/>
              </a:lnSpc>
            </a:pPr>
            <a:r>
              <a:rPr lang="sl-SI" altLang="sl-SI" sz="1600" smtClean="0"/>
              <a:t>Ocena c) je zelo dobra ocena (najboljša možna), a je izračun predrag</a:t>
            </a:r>
            <a:endParaRPr lang="en-US" altLang="sl-SI" sz="1600" smtClean="0"/>
          </a:p>
          <a:p>
            <a:pPr>
              <a:lnSpc>
                <a:spcPct val="80000"/>
              </a:lnSpc>
            </a:pPr>
            <a:endParaRPr lang="sl-SI" altLang="sl-SI" sz="1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mtClean="0"/>
              <a:t>Ocenjevanje vozlišč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altLang="sl-SI" smtClean="0"/>
              <a:t>Različni načini ocenjevanja</a:t>
            </a:r>
          </a:p>
          <a:p>
            <a:pPr>
              <a:lnSpc>
                <a:spcPct val="90000"/>
              </a:lnSpc>
            </a:pPr>
            <a:r>
              <a:rPr lang="sl-SI" altLang="sl-SI" smtClean="0"/>
              <a:t>V praksi se dobro obnese način, pri katerem si pomagamo s t.i. redukcijo matrike omrežja</a:t>
            </a:r>
          </a:p>
          <a:p>
            <a:pPr>
              <a:lnSpc>
                <a:spcPct val="90000"/>
              </a:lnSpc>
            </a:pPr>
            <a:r>
              <a:rPr lang="sl-SI" altLang="sl-SI" smtClean="0"/>
              <a:t>Redukcija nam da tudi neko smiselno oceno, koliko nas bo krožna pot vsaj stala</a:t>
            </a:r>
          </a:p>
          <a:p>
            <a:pPr>
              <a:lnSpc>
                <a:spcPct val="90000"/>
              </a:lnSpc>
            </a:pPr>
            <a:r>
              <a:rPr lang="sl-SI" altLang="sl-SI" smtClean="0"/>
              <a:t>Pogosto je za reševanje problemov v realnem času dovolj že ta informacija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altLang="sl-SI" smtClean="0"/>
              <a:t>Različne metode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r>
              <a:rPr lang="sl-SI" altLang="sl-SI" smtClean="0">
                <a:latin typeface="SL Dutch" charset="0"/>
              </a:rPr>
              <a:t>Kaj sedaj početi s temi "redukcijami" in izračunanimi vrednostmi</a:t>
            </a:r>
          </a:p>
          <a:p>
            <a:pPr>
              <a:lnSpc>
                <a:spcPct val="200000"/>
              </a:lnSpc>
            </a:pPr>
            <a:r>
              <a:rPr lang="en-US" altLang="sl-SI" smtClean="0">
                <a:latin typeface="SL Dutch" charset="0"/>
              </a:rPr>
              <a:t>različna drevesa stanj</a:t>
            </a:r>
          </a:p>
          <a:p>
            <a:r>
              <a:rPr lang="en-US" altLang="sl-SI" smtClean="0">
                <a:latin typeface="SL Dutch" charset="0"/>
              </a:rPr>
              <a:t>različno ocenjevanje - spodnja meja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 </a:t>
            </a:r>
            <a:r>
              <a:rPr lang="sl-SI" altLang="sl-SI" sz="1900" smtClean="0"/>
              <a:t>zapuščanje vozlišč</a:t>
            </a:r>
            <a:endParaRPr lang="en-US" altLang="sl-SI" sz="1900" smtClean="0"/>
          </a:p>
        </p:txBody>
      </p:sp>
      <p:sp>
        <p:nvSpPr>
          <p:cNvPr id="526340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7110413" cy="3879850"/>
          </a:xfrm>
        </p:spPr>
        <p:txBody>
          <a:bodyPr/>
          <a:lstStyle/>
          <a:p>
            <a:r>
              <a:rPr lang="sl-SI" altLang="sl-SI" smtClean="0"/>
              <a:t>Vozlišče 1 bomo zapustili na VSAKI krožni poti. Tega ne moremo storiti, če nimamo vsaj 10 enot sredstev.</a:t>
            </a:r>
            <a:endParaRPr lang="en-US" altLang="sl-SI" smtClean="0"/>
          </a:p>
        </p:txBody>
      </p:sp>
      <p:graphicFrame>
        <p:nvGraphicFramePr>
          <p:cNvPr id="16386" name="Object 2"/>
          <p:cNvGraphicFramePr>
            <a:graphicFrameLocks/>
          </p:cNvGraphicFramePr>
          <p:nvPr/>
        </p:nvGraphicFramePr>
        <p:xfrm>
          <a:off x="5435600" y="3357563"/>
          <a:ext cx="3432175" cy="283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Document" r:id="rId4" imgW="3354539" imgH="3908224" progId="Word.Document.8">
                  <p:embed/>
                </p:oleObj>
              </mc:Choice>
              <mc:Fallback>
                <p:oleObj name="Document" r:id="rId4" imgW="3354539" imgH="390822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357563"/>
                        <a:ext cx="3432175" cy="283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4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1900" smtClean="0"/>
              <a:t>zapuščanje vozlišč</a:t>
            </a:r>
            <a:endParaRPr lang="en-US" altLang="sl-SI" sz="1900" smtClean="0"/>
          </a:p>
        </p:txBody>
      </p:sp>
      <p:sp>
        <p:nvSpPr>
          <p:cNvPr id="528388" name="Rectangle 4"/>
          <p:cNvSpPr>
            <a:spLocks noGrp="1" noChangeArrowheads="1"/>
          </p:cNvSpPr>
          <p:nvPr>
            <p:ph idx="1"/>
          </p:nvPr>
        </p:nvSpPr>
        <p:spPr>
          <a:xfrm>
            <a:off x="0" y="1773238"/>
            <a:ext cx="7110413" cy="3879850"/>
          </a:xfrm>
        </p:spPr>
        <p:txBody>
          <a:bodyPr/>
          <a:lstStyle/>
          <a:p>
            <a:r>
              <a:rPr lang="sl-SI" altLang="sl-SI" sz="2200" smtClean="0"/>
              <a:t>Vrednosti v 1. vrstici /m</a:t>
            </a:r>
            <a:r>
              <a:rPr lang="sl-SI" altLang="sl-SI" sz="2200" baseline="-25000" smtClean="0"/>
              <a:t>1,i</a:t>
            </a:r>
            <a:r>
              <a:rPr lang="sl-SI" altLang="sl-SI" sz="2200" smtClean="0"/>
              <a:t>/ – koliko DODATNIH sredstev (poleg tistih 10) potrebujemo v primeru izbora povezave 1 – i.</a:t>
            </a:r>
            <a:endParaRPr lang="en-US" altLang="sl-SI" sz="2200" smtClean="0"/>
          </a:p>
        </p:txBody>
      </p:sp>
      <p:graphicFrame>
        <p:nvGraphicFramePr>
          <p:cNvPr id="17410" name="Object 2"/>
          <p:cNvGraphicFramePr>
            <a:graphicFrameLocks/>
          </p:cNvGraphicFramePr>
          <p:nvPr/>
        </p:nvGraphicFramePr>
        <p:xfrm>
          <a:off x="5711825" y="3284538"/>
          <a:ext cx="3432175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Document" r:id="rId4" imgW="3366421" imgH="3908224" progId="Word.Document.8">
                  <p:embed/>
                </p:oleObj>
              </mc:Choice>
              <mc:Fallback>
                <p:oleObj name="Document" r:id="rId4" imgW="3366421" imgH="390822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825" y="3284538"/>
                        <a:ext cx="3432175" cy="328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endParaRPr lang="en-US" altLang="sl-SI" sz="3000" smtClean="0"/>
          </a:p>
        </p:txBody>
      </p:sp>
      <p:sp>
        <p:nvSpPr>
          <p:cNvPr id="530436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7313613" cy="4114800"/>
          </a:xfrm>
        </p:spPr>
        <p:txBody>
          <a:bodyPr/>
          <a:lstStyle/>
          <a:p>
            <a:r>
              <a:rPr lang="sl-SI" altLang="sl-SI" smtClean="0"/>
              <a:t>Tudi iz 2 moramo oditi. Zato potrebujemo vsaj 15 enot. Za zapustiti 3 spet vsaj 15, ...</a:t>
            </a:r>
            <a:endParaRPr lang="en-US" altLang="sl-SI" smtClean="0"/>
          </a:p>
        </p:txBody>
      </p:sp>
      <p:graphicFrame>
        <p:nvGraphicFramePr>
          <p:cNvPr id="184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113496"/>
              </p:ext>
            </p:extLst>
          </p:nvPr>
        </p:nvGraphicFramePr>
        <p:xfrm>
          <a:off x="5436096" y="2564904"/>
          <a:ext cx="3422650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Document" r:id="rId4" imgW="3368221" imgH="3908224" progId="Word.Document.8">
                  <p:embed/>
                </p:oleObj>
              </mc:Choice>
              <mc:Fallback>
                <p:oleObj name="Document" r:id="rId4" imgW="3368221" imgH="3908224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564904"/>
                        <a:ext cx="3422650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zapuščanje vozlišč</a:t>
            </a:r>
            <a:endParaRPr lang="en-US" altLang="sl-SI" sz="1900" smtClean="0"/>
          </a:p>
        </p:txBody>
      </p:sp>
      <p:sp>
        <p:nvSpPr>
          <p:cNvPr id="532484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45354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700" smtClean="0"/>
              <a:t>Zato, da vozlišča zapustimo, torej potrebujemo 10 + 15 + 15 + 13 + 14 = 67 enot.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Vrednosti v matriki pomenijo dodatna sredstva, potrebna za to, da vozlišča zapustimo, POLEG že shranjenih 67 enot sredstev.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Če bomo vozlišče 2 zapustili po poti v vozlišče 5, bomo potrebovali še dodatnih 5 enot, če pa bomo iz 2 šli v 1, ne bo potrebno nič dodatnih sredstev.</a:t>
            </a:r>
            <a:endParaRPr lang="en-US" altLang="sl-SI" sz="1700" smtClean="0"/>
          </a:p>
        </p:txBody>
      </p:sp>
      <p:graphicFrame>
        <p:nvGraphicFramePr>
          <p:cNvPr id="19458" name="Object 2"/>
          <p:cNvGraphicFramePr>
            <a:graphicFrameLocks/>
          </p:cNvGraphicFramePr>
          <p:nvPr/>
        </p:nvGraphicFramePr>
        <p:xfrm>
          <a:off x="5508625" y="2060575"/>
          <a:ext cx="4046538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Document" r:id="rId4" imgW="3983898" imgH="4220192" progId="Word.Document.8">
                  <p:embed/>
                </p:oleObj>
              </mc:Choice>
              <mc:Fallback>
                <p:oleObj name="Document" r:id="rId4" imgW="3983898" imgH="4220192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060575"/>
                        <a:ext cx="4046538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000" smtClean="0"/>
              <a:t>Koliko nas vsaj stanejo krožne poti?</a:t>
            </a:r>
            <a:br>
              <a:rPr lang="sl-SI" altLang="sl-SI" sz="3000" smtClean="0"/>
            </a:br>
            <a:r>
              <a:rPr lang="sl-SI" altLang="sl-SI" sz="3000" smtClean="0"/>
              <a:t> </a:t>
            </a:r>
            <a:r>
              <a:rPr lang="sl-SI" altLang="sl-SI" sz="1900" smtClean="0"/>
              <a:t>Prihod v  vozlišča</a:t>
            </a:r>
            <a:endParaRPr lang="en-US" altLang="sl-SI" sz="1900" smtClean="0"/>
          </a:p>
        </p:txBody>
      </p:sp>
      <p:sp>
        <p:nvSpPr>
          <p:cNvPr id="534532" name="Rectangle 4"/>
          <p:cNvSpPr>
            <a:spLocks noGrp="1" noChangeArrowheads="1"/>
          </p:cNvSpPr>
          <p:nvPr>
            <p:ph idx="1"/>
          </p:nvPr>
        </p:nvSpPr>
        <p:spPr>
          <a:xfrm>
            <a:off x="323850" y="1773238"/>
            <a:ext cx="453548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altLang="sl-SI" sz="1700" smtClean="0"/>
              <a:t>V vsako vozlišče bomo tudi prišli. 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Če bomo v vozlišče 1 prišli iz vozlišča 2, bomo uporabili povezavo (1, 2). Za uporabo te povezave ne potrebujemo nobenih dodatnih sredstev. 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Če pa bomo v vozlišče 1 prišli iz vozlišča 4, bi uporabili povezavo (1, 4). Za uporabo te povezave potrebujemo 6 enot dodatnih sredstev. 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Prihod v vozlišče 1 nas torej v najboljšem primeru stane 0.</a:t>
            </a:r>
          </a:p>
          <a:p>
            <a:pPr>
              <a:lnSpc>
                <a:spcPct val="80000"/>
              </a:lnSpc>
            </a:pPr>
            <a:r>
              <a:rPr lang="sl-SI" altLang="sl-SI" sz="1700" smtClean="0"/>
              <a:t>Enako za prihod v vozlišče 2, 4 in 5.</a:t>
            </a:r>
          </a:p>
        </p:txBody>
      </p:sp>
      <p:graphicFrame>
        <p:nvGraphicFramePr>
          <p:cNvPr id="20482" name="Object 2"/>
          <p:cNvGraphicFramePr>
            <a:graphicFrameLocks/>
          </p:cNvGraphicFramePr>
          <p:nvPr/>
        </p:nvGraphicFramePr>
        <p:xfrm>
          <a:off x="5508625" y="2060575"/>
          <a:ext cx="4046538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Document" r:id="rId4" imgW="3983898" imgH="4220192" progId="Word.Document.8">
                  <p:embed/>
                </p:oleObj>
              </mc:Choice>
              <mc:Fallback>
                <p:oleObj name="Document" r:id="rId4" imgW="3983898" imgH="4220192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060575"/>
                        <a:ext cx="4046538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2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R2_05_06</Template>
  <TotalTime>631</TotalTime>
  <Words>874</Words>
  <Application>Microsoft Office PowerPoint</Application>
  <PresentationFormat>On-screen Show (4:3)</PresentationFormat>
  <Paragraphs>96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SL Dutch</vt:lpstr>
      <vt:lpstr>Symbol</vt:lpstr>
      <vt:lpstr>Times New Roman</vt:lpstr>
      <vt:lpstr>Verdana</vt:lpstr>
      <vt:lpstr>Wingdings</vt:lpstr>
      <vt:lpstr>Default Design</vt:lpstr>
      <vt:lpstr>1_Default Design</vt:lpstr>
      <vt:lpstr>1_Profile</vt:lpstr>
      <vt:lpstr>Document</vt:lpstr>
      <vt:lpstr>Ocenjevanje vozlišč</vt:lpstr>
      <vt:lpstr>Možne ocene</vt:lpstr>
      <vt:lpstr>Ocenjevanje vozlišč</vt:lpstr>
      <vt:lpstr>Različne metode</vt:lpstr>
      <vt:lpstr>Koliko nas vsaj stanejo krožne poti? zapuščanje vozlišč</vt:lpstr>
      <vt:lpstr>Koliko nas vsaj stanejo krožne poti? zapuščanje vozlišč</vt:lpstr>
      <vt:lpstr>Koliko nas vsaj stanejo krožne poti?</vt:lpstr>
      <vt:lpstr>Koliko nas vsaj stanejo krožne poti?  zapuščanje vozlišč</vt:lpstr>
      <vt:lpstr>Koliko nas vsaj stanejo krožne poti?  Prihod v  vozlišča</vt:lpstr>
      <vt:lpstr>Koliko nas vsaj stanejo krožne poti?  Prihod v  vozlišča</vt:lpstr>
      <vt:lpstr>Koliko nas vsaj stanejo krožne poti?  Prihod v  vozlišča in izhod iz njih</vt:lpstr>
      <vt:lpstr>Matrike, ki opisujejo vmesna stanja</vt:lpstr>
      <vt:lpstr>PowerPoint Presentation</vt:lpstr>
      <vt:lpstr>PowerPoint Presentation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trgovskega potnika</dc:title>
  <dc:creator>Matija Lokar</dc:creator>
  <cp:lastModifiedBy>pristop predstavitve</cp:lastModifiedBy>
  <cp:revision>43</cp:revision>
  <dcterms:created xsi:type="dcterms:W3CDTF">1998-10-28T10:06:14Z</dcterms:created>
  <dcterms:modified xsi:type="dcterms:W3CDTF">2017-01-05T12:16:40Z</dcterms:modified>
</cp:coreProperties>
</file>