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3" r:id="rId1"/>
    <p:sldMasterId id="2147483666" r:id="rId2"/>
    <p:sldMasterId id="2147483702" r:id="rId3"/>
  </p:sldMasterIdLst>
  <p:notesMasterIdLst>
    <p:notesMasterId r:id="rId18"/>
  </p:notesMasterIdLst>
  <p:sldIdLst>
    <p:sldId id="474" r:id="rId4"/>
    <p:sldId id="470" r:id="rId5"/>
    <p:sldId id="476" r:id="rId6"/>
    <p:sldId id="493" r:id="rId7"/>
    <p:sldId id="565" r:id="rId8"/>
    <p:sldId id="566" r:id="rId9"/>
    <p:sldId id="567" r:id="rId10"/>
    <p:sldId id="568" r:id="rId11"/>
    <p:sldId id="569" r:id="rId12"/>
    <p:sldId id="570" r:id="rId13"/>
    <p:sldId id="571" r:id="rId14"/>
    <p:sldId id="574" r:id="rId15"/>
    <p:sldId id="572" r:id="rId16"/>
    <p:sldId id="573" r:id="rId1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222" autoAdjust="0"/>
    <p:restoredTop sz="94731" autoAdjust="0"/>
  </p:normalViewPr>
  <p:slideViewPr>
    <p:cSldViewPr>
      <p:cViewPr varScale="1">
        <p:scale>
          <a:sx n="95" d="100"/>
          <a:sy n="95" d="100"/>
        </p:scale>
        <p:origin x="90" y="2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4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fld id="{7B9143C5-9237-4EE4-ADF5-E364716F6121}" type="slidenum">
              <a:rPr lang="en-US" altLang="sl-SI"/>
              <a:pPr/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30245975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EA796F10-1CAA-4A09-88ED-CC6CD40AC6E6}" type="slidenum">
              <a:rPr lang="en-US" altLang="sl-SI">
                <a:latin typeface="Times New Roman" panose="02020603050405020304" pitchFamily="18" charset="0"/>
              </a:rPr>
              <a:pPr/>
              <a:t>1</a:t>
            </a:fld>
            <a:endParaRPr lang="en-US" altLang="sl-SI">
              <a:latin typeface="Times New Roman" panose="02020603050405020304" pitchFamily="18" charset="0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12841788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200FC2AC-16CB-45D4-8BCA-78FFFC6ECB3B}" type="slidenum">
              <a:rPr lang="en-US" altLang="sl-SI">
                <a:latin typeface="Times New Roman" panose="02020603050405020304" pitchFamily="18" charset="0"/>
              </a:rPr>
              <a:pPr/>
              <a:t>10</a:t>
            </a:fld>
            <a:endParaRPr lang="en-US" altLang="sl-SI">
              <a:latin typeface="Times New Roman" panose="02020603050405020304" pitchFamily="18" charset="0"/>
            </a:endParaRPr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36626242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82A7CDA8-4E63-47E8-B5A1-642327DC7667}" type="slidenum">
              <a:rPr lang="en-US" altLang="sl-SI">
                <a:latin typeface="Times New Roman" panose="02020603050405020304" pitchFamily="18" charset="0"/>
              </a:rPr>
              <a:pPr/>
              <a:t>11</a:t>
            </a:fld>
            <a:endParaRPr lang="en-US" altLang="sl-SI">
              <a:latin typeface="Times New Roman" panose="02020603050405020304" pitchFamily="18" charset="0"/>
            </a:endParaRPr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19949704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3FEDF0DD-61FD-47FA-BC63-288E1A3FCA24}" type="slidenum">
              <a:rPr lang="en-US" altLang="sl-SI">
                <a:latin typeface="Times New Roman" panose="02020603050405020304" pitchFamily="18" charset="0"/>
              </a:rPr>
              <a:pPr/>
              <a:t>12</a:t>
            </a:fld>
            <a:endParaRPr lang="en-US" altLang="sl-SI">
              <a:latin typeface="Times New Roman" panose="02020603050405020304" pitchFamily="18" charset="0"/>
            </a:endParaRPr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23462438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EC353D5D-1D98-4A35-B2C9-96CA8A6050D5}" type="slidenum">
              <a:rPr lang="en-US" altLang="sl-SI">
                <a:latin typeface="Times New Roman" panose="02020603050405020304" pitchFamily="18" charset="0"/>
              </a:rPr>
              <a:pPr/>
              <a:t>13</a:t>
            </a:fld>
            <a:endParaRPr lang="en-US" altLang="sl-SI">
              <a:latin typeface="Times New Roman" panose="02020603050405020304" pitchFamily="18" charset="0"/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40612751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32694E03-0B76-4EAC-A1DC-36804C913EAE}" type="slidenum">
              <a:rPr lang="en-US" altLang="sl-SI">
                <a:latin typeface="Times New Roman" panose="02020603050405020304" pitchFamily="18" charset="0"/>
              </a:rPr>
              <a:pPr/>
              <a:t>14</a:t>
            </a:fld>
            <a:endParaRPr lang="en-US" altLang="sl-SI">
              <a:latin typeface="Times New Roman" panose="02020603050405020304" pitchFamily="18" charset="0"/>
            </a:endParaRPr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39459598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088853A3-AD28-4E0B-8354-995C0334C75C}" type="slidenum">
              <a:rPr lang="en-US" altLang="sl-SI">
                <a:latin typeface="Times New Roman" panose="02020603050405020304" pitchFamily="18" charset="0"/>
              </a:rPr>
              <a:pPr/>
              <a:t>2</a:t>
            </a:fld>
            <a:endParaRPr lang="en-US" altLang="sl-SI">
              <a:latin typeface="Times New Roman" panose="02020603050405020304" pitchFamily="18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4294384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1E31F586-7B57-4EFD-AB74-9F8BFB56A0F0}" type="slidenum">
              <a:rPr lang="en-US" altLang="sl-SI">
                <a:latin typeface="Times New Roman" panose="02020603050405020304" pitchFamily="18" charset="0"/>
              </a:rPr>
              <a:pPr/>
              <a:t>3</a:t>
            </a:fld>
            <a:endParaRPr lang="en-US" altLang="sl-SI">
              <a:latin typeface="Times New Roman" panose="02020603050405020304" pitchFamily="18" charset="0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8911770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1D09BB36-D4F4-46BD-919D-563B91363A7C}" type="slidenum">
              <a:rPr lang="en-US" altLang="sl-SI">
                <a:latin typeface="Times New Roman" panose="02020603050405020304" pitchFamily="18" charset="0"/>
              </a:rPr>
              <a:pPr/>
              <a:t>4</a:t>
            </a:fld>
            <a:endParaRPr lang="en-US" altLang="sl-SI">
              <a:latin typeface="Times New Roman" panose="02020603050405020304" pitchFamily="18" charset="0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28308602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35D70DD7-DE24-41CC-858A-B289E7E3624A}" type="slidenum">
              <a:rPr lang="en-US" altLang="sl-SI">
                <a:latin typeface="Times New Roman" panose="02020603050405020304" pitchFamily="18" charset="0"/>
              </a:rPr>
              <a:pPr/>
              <a:t>5</a:t>
            </a:fld>
            <a:endParaRPr lang="en-US" altLang="sl-SI">
              <a:latin typeface="Times New Roman" panose="02020603050405020304" pitchFamily="18" charset="0"/>
            </a:endParaRP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13109493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8AE9E59D-9AD8-449B-A027-CF9375BC9EFF}" type="slidenum">
              <a:rPr lang="en-US" altLang="sl-SI">
                <a:latin typeface="Times New Roman" panose="02020603050405020304" pitchFamily="18" charset="0"/>
              </a:rPr>
              <a:pPr/>
              <a:t>6</a:t>
            </a:fld>
            <a:endParaRPr lang="en-US" altLang="sl-SI">
              <a:latin typeface="Times New Roman" panose="02020603050405020304" pitchFamily="18" charset="0"/>
            </a:endParaRPr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37192265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3C80A0F8-0DA1-4289-AA79-E264E2137B42}" type="slidenum">
              <a:rPr lang="en-US" altLang="sl-SI">
                <a:latin typeface="Times New Roman" panose="02020603050405020304" pitchFamily="18" charset="0"/>
              </a:rPr>
              <a:pPr/>
              <a:t>7</a:t>
            </a:fld>
            <a:endParaRPr lang="en-US" altLang="sl-SI">
              <a:latin typeface="Times New Roman" panose="02020603050405020304" pitchFamily="18" charset="0"/>
            </a:endParaRPr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19656703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5F6BA4A8-DCC4-4286-B7DB-2D2186F94D08}" type="slidenum">
              <a:rPr lang="en-US" altLang="sl-SI">
                <a:latin typeface="Times New Roman" panose="02020603050405020304" pitchFamily="18" charset="0"/>
              </a:rPr>
              <a:pPr/>
              <a:t>8</a:t>
            </a:fld>
            <a:endParaRPr lang="en-US" altLang="sl-SI">
              <a:latin typeface="Times New Roman" panose="02020603050405020304" pitchFamily="18" charset="0"/>
            </a:endParaRPr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15187924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6A2A9705-BC52-49B1-A8C9-9FC4C4C2A54A}" type="slidenum">
              <a:rPr lang="en-US" altLang="sl-SI">
                <a:latin typeface="Times New Roman" panose="02020603050405020304" pitchFamily="18" charset="0"/>
              </a:rPr>
              <a:pPr/>
              <a:t>9</a:t>
            </a:fld>
            <a:endParaRPr lang="en-US" altLang="sl-SI">
              <a:latin typeface="Times New Roman" panose="02020603050405020304" pitchFamily="18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2468668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AE74F1-D983-4256-8EE2-A598B28BA8AB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947260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39560B-3AD8-4D99-A5A3-BC239BF391BC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494532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C2CC53-AC84-4750-976C-979437CB459C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5525040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AA839B-B067-4958-9845-D78FB4E70285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3472592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481612-5083-4812-9022-54E2243EFC91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6151415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88E63C-118E-474C-BECB-5DC9DC75BEEB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7103697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D5DA6D-656C-4E3B-B3AF-CE075591DCB2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9154451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C5512C-4D90-48C9-B61F-5E33903440A4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8957318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F74955-35E9-42F1-842D-63A85F3DEC00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0550643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356F4E-48C7-4CEE-A227-821991DA67C0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41178443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5D0B3B-9E17-4B7C-8F25-4D7CFB12639D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971715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17C0EF-29BF-4D2E-8997-3025492E3804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828649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0EA94A-921A-4D99-A6BF-6471382F9823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8053510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9829A4-3B57-42C4-A1B3-232800263972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8417295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05D91F-0C5B-497A-B95B-1AE663BDD6B9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5258191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sl-SI" sz="2400">
              <a:latin typeface="Times New Roman" pitchFamily="18" charset="0"/>
            </a:endParaRPr>
          </a:p>
        </p:txBody>
      </p:sp>
      <p:sp>
        <p:nvSpPr>
          <p:cNvPr id="9502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9502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052561E-1623-4766-9B2B-F550293783BF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817387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56A1BA-67C0-43D3-91EE-7F6D58DB1649}" type="slidenum">
              <a:rPr lang="sl-SI" altLang="sl-SI"/>
              <a:pPr/>
              <a:t>‹#›</a:t>
            </a:fld>
            <a:r>
              <a:rPr lang="sl-SI" altLang="sl-SI"/>
              <a:t> : 2005/6</a:t>
            </a:r>
          </a:p>
        </p:txBody>
      </p:sp>
    </p:spTree>
    <p:extLst>
      <p:ext uri="{BB962C8B-B14F-4D97-AF65-F5344CB8AC3E}">
        <p14:creationId xmlns:p14="http://schemas.microsoft.com/office/powerpoint/2010/main" val="1518963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96C9BD-6F21-4E45-8191-6C9238DE6D09}" type="slidenum">
              <a:rPr lang="sl-SI" altLang="sl-SI"/>
              <a:pPr/>
              <a:t>‹#›</a:t>
            </a:fld>
            <a:r>
              <a:rPr lang="sl-SI" altLang="sl-SI"/>
              <a:t> : 2005/6</a:t>
            </a:r>
          </a:p>
        </p:txBody>
      </p:sp>
    </p:spTree>
    <p:extLst>
      <p:ext uri="{BB962C8B-B14F-4D97-AF65-F5344CB8AC3E}">
        <p14:creationId xmlns:p14="http://schemas.microsoft.com/office/powerpoint/2010/main" val="42825448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341438"/>
            <a:ext cx="39243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341438"/>
            <a:ext cx="39243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8FB7CD-4D95-459B-9693-7DD20E0E8A5E}" type="slidenum">
              <a:rPr lang="sl-SI" altLang="sl-SI"/>
              <a:pPr/>
              <a:t>‹#›</a:t>
            </a:fld>
            <a:r>
              <a:rPr lang="sl-SI" altLang="sl-SI"/>
              <a:t> : 2005/6</a:t>
            </a:r>
          </a:p>
        </p:txBody>
      </p:sp>
    </p:spTree>
    <p:extLst>
      <p:ext uri="{BB962C8B-B14F-4D97-AF65-F5344CB8AC3E}">
        <p14:creationId xmlns:p14="http://schemas.microsoft.com/office/powerpoint/2010/main" val="14690176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C49B49-6212-445C-A9D4-DFAEAD33A852}" type="slidenum">
              <a:rPr lang="sl-SI" altLang="sl-SI"/>
              <a:pPr/>
              <a:t>‹#›</a:t>
            </a:fld>
            <a:r>
              <a:rPr lang="sl-SI" altLang="sl-SI"/>
              <a:t> : 2005/6</a:t>
            </a:r>
          </a:p>
        </p:txBody>
      </p:sp>
    </p:spTree>
    <p:extLst>
      <p:ext uri="{BB962C8B-B14F-4D97-AF65-F5344CB8AC3E}">
        <p14:creationId xmlns:p14="http://schemas.microsoft.com/office/powerpoint/2010/main" val="2345565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B77EC1-A94E-4B25-AA0A-EA0EEB346BF0}" type="slidenum">
              <a:rPr lang="sl-SI" altLang="sl-SI"/>
              <a:pPr/>
              <a:t>‹#›</a:t>
            </a:fld>
            <a:r>
              <a:rPr lang="sl-SI" altLang="sl-SI"/>
              <a:t> : 2005/6</a:t>
            </a:r>
          </a:p>
        </p:txBody>
      </p:sp>
    </p:spTree>
    <p:extLst>
      <p:ext uri="{BB962C8B-B14F-4D97-AF65-F5344CB8AC3E}">
        <p14:creationId xmlns:p14="http://schemas.microsoft.com/office/powerpoint/2010/main" val="15235866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1AC681-E1DE-4FCC-9306-9E531C22B7B3}" type="slidenum">
              <a:rPr lang="sl-SI" altLang="sl-SI"/>
              <a:pPr/>
              <a:t>‹#›</a:t>
            </a:fld>
            <a:r>
              <a:rPr lang="sl-SI" altLang="sl-SI"/>
              <a:t> : 2005/6</a:t>
            </a:r>
          </a:p>
        </p:txBody>
      </p:sp>
    </p:spTree>
    <p:extLst>
      <p:ext uri="{BB962C8B-B14F-4D97-AF65-F5344CB8AC3E}">
        <p14:creationId xmlns:p14="http://schemas.microsoft.com/office/powerpoint/2010/main" val="394897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25C5F1-347D-40E8-A4A1-631D0BF2EF51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06679333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767C2-4765-4CEE-8796-4FCCD8A37CBA}" type="slidenum">
              <a:rPr lang="sl-SI" altLang="sl-SI"/>
              <a:pPr/>
              <a:t>‹#›</a:t>
            </a:fld>
            <a:r>
              <a:rPr lang="sl-SI" altLang="sl-SI"/>
              <a:t> : 2005/6</a:t>
            </a:r>
          </a:p>
        </p:txBody>
      </p:sp>
    </p:spTree>
    <p:extLst>
      <p:ext uri="{BB962C8B-B14F-4D97-AF65-F5344CB8AC3E}">
        <p14:creationId xmlns:p14="http://schemas.microsoft.com/office/powerpoint/2010/main" val="29676499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37F497-1194-42EC-B415-9910BBF80F47}" type="slidenum">
              <a:rPr lang="sl-SI" altLang="sl-SI"/>
              <a:pPr/>
              <a:t>‹#›</a:t>
            </a:fld>
            <a:r>
              <a:rPr lang="sl-SI" altLang="sl-SI"/>
              <a:t> : 2005/6</a:t>
            </a:r>
          </a:p>
        </p:txBody>
      </p:sp>
    </p:spTree>
    <p:extLst>
      <p:ext uri="{BB962C8B-B14F-4D97-AF65-F5344CB8AC3E}">
        <p14:creationId xmlns:p14="http://schemas.microsoft.com/office/powerpoint/2010/main" val="36999529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F69102-D99C-402B-A2CF-26CAC0FF988F}" type="slidenum">
              <a:rPr lang="sl-SI" altLang="sl-SI"/>
              <a:pPr/>
              <a:t>‹#›</a:t>
            </a:fld>
            <a:r>
              <a:rPr lang="sl-SI" altLang="sl-SI"/>
              <a:t> : 2005/6</a:t>
            </a:r>
          </a:p>
        </p:txBody>
      </p:sp>
    </p:spTree>
    <p:extLst>
      <p:ext uri="{BB962C8B-B14F-4D97-AF65-F5344CB8AC3E}">
        <p14:creationId xmlns:p14="http://schemas.microsoft.com/office/powerpoint/2010/main" val="49815405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88913"/>
            <a:ext cx="2024063" cy="61928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188913"/>
            <a:ext cx="5922962" cy="61928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A1D498-B5FE-4BDE-AB01-8B248929F852}" type="slidenum">
              <a:rPr lang="sl-SI" altLang="sl-SI"/>
              <a:pPr/>
              <a:t>‹#›</a:t>
            </a:fld>
            <a:r>
              <a:rPr lang="sl-SI" altLang="sl-SI"/>
              <a:t> : 2005/6</a:t>
            </a:r>
          </a:p>
        </p:txBody>
      </p:sp>
    </p:spTree>
    <p:extLst>
      <p:ext uri="{BB962C8B-B14F-4D97-AF65-F5344CB8AC3E}">
        <p14:creationId xmlns:p14="http://schemas.microsoft.com/office/powerpoint/2010/main" val="27146011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001000" cy="6842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66738" y="1341438"/>
            <a:ext cx="3924300" cy="50403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341438"/>
            <a:ext cx="3924300" cy="50403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C74169-8ACC-4674-B728-2820B39B66FA}" type="slidenum">
              <a:rPr lang="sl-SI" altLang="sl-SI"/>
              <a:pPr/>
              <a:t>‹#›</a:t>
            </a:fld>
            <a:r>
              <a:rPr lang="sl-SI" altLang="sl-SI"/>
              <a:t> : 2005/6</a:t>
            </a:r>
          </a:p>
        </p:txBody>
      </p:sp>
    </p:spTree>
    <p:extLst>
      <p:ext uri="{BB962C8B-B14F-4D97-AF65-F5344CB8AC3E}">
        <p14:creationId xmlns:p14="http://schemas.microsoft.com/office/powerpoint/2010/main" val="3964513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0DFC48-FE53-45EA-8C00-38C9D9B241A8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16202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14F10E-0A19-4568-B111-3C7D01F177EE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999090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F11BF5-B869-481C-A8CC-1AC19B4E58C9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598445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ACBA2D-B418-4F33-B1AF-5717843CDFFF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156080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5A2F9C-59E1-44BD-80B5-3B983B4DCA17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384758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D6E399-0BC1-4533-8A17-FD6B77EF0773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185807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Click to edit Master title style</a:t>
            </a:r>
          </a:p>
        </p:txBody>
      </p:sp>
      <p:sp>
        <p:nvSpPr>
          <p:cNvPr id="5468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Click to edit Master text styles</a:t>
            </a:r>
          </a:p>
          <a:p>
            <a:pPr lvl="1"/>
            <a:r>
              <a:rPr lang="sl-SI" altLang="sl-SI" smtClean="0"/>
              <a:t>Second level</a:t>
            </a:r>
          </a:p>
          <a:p>
            <a:pPr lvl="2"/>
            <a:r>
              <a:rPr lang="sl-SI" altLang="sl-SI" smtClean="0"/>
              <a:t>Third level</a:t>
            </a:r>
          </a:p>
          <a:p>
            <a:pPr lvl="3"/>
            <a:r>
              <a:rPr lang="sl-SI" altLang="sl-SI" smtClean="0"/>
              <a:t>Fourth level</a:t>
            </a:r>
          </a:p>
          <a:p>
            <a:pPr lvl="4"/>
            <a:r>
              <a:rPr lang="sl-SI" altLang="sl-SI" smtClean="0"/>
              <a:t>Fifth level</a:t>
            </a:r>
          </a:p>
        </p:txBody>
      </p:sp>
      <p:sp>
        <p:nvSpPr>
          <p:cNvPr id="5468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+mn-lt"/>
              </a:defRPr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468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468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anose="020B0604020202020204" pitchFamily="34" charset="0"/>
              </a:defRPr>
            </a:lvl1pPr>
          </a:lstStyle>
          <a:p>
            <a:fld id="{69F1DB0B-07E2-4A27-92BE-726D90181D7A}" type="slidenum">
              <a:rPr lang="sl-SI" altLang="sl-SI"/>
              <a:pPr/>
              <a:t>‹#›</a:t>
            </a:fld>
            <a:endParaRPr lang="sl-SI" alt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6819" grpId="0" build="p" bldLvl="5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68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68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68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68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68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Click to edit Master title style</a:t>
            </a:r>
          </a:p>
        </p:txBody>
      </p:sp>
      <p:sp>
        <p:nvSpPr>
          <p:cNvPr id="551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Click to edit Master text styles</a:t>
            </a:r>
          </a:p>
          <a:p>
            <a:pPr lvl="1"/>
            <a:r>
              <a:rPr lang="sl-SI" altLang="sl-SI" smtClean="0"/>
              <a:t>Second level</a:t>
            </a:r>
          </a:p>
          <a:p>
            <a:pPr lvl="2"/>
            <a:r>
              <a:rPr lang="sl-SI" altLang="sl-SI" smtClean="0"/>
              <a:t>Third level</a:t>
            </a:r>
          </a:p>
          <a:p>
            <a:pPr lvl="3"/>
            <a:r>
              <a:rPr lang="sl-SI" altLang="sl-SI" smtClean="0"/>
              <a:t>Fourth level</a:t>
            </a:r>
          </a:p>
          <a:p>
            <a:pPr lvl="4"/>
            <a:r>
              <a:rPr lang="sl-SI" altLang="sl-SI" smtClean="0"/>
              <a:t>Fifth level</a:t>
            </a:r>
          </a:p>
        </p:txBody>
      </p:sp>
      <p:sp>
        <p:nvSpPr>
          <p:cNvPr id="5519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+mn-lt"/>
              </a:defRPr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519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519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anose="020B0604020202020204" pitchFamily="34" charset="0"/>
              </a:defRPr>
            </a:lvl1pPr>
          </a:lstStyle>
          <a:p>
            <a:fld id="{2D133FCE-8C00-40A3-BA9C-1B812B23514F}" type="slidenum">
              <a:rPr lang="sl-SI" altLang="sl-SI"/>
              <a:pPr/>
              <a:t>‹#›</a:t>
            </a:fld>
            <a:endParaRPr lang="sl-SI" alt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1939" grpId="0" build="p" bldLvl="5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19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19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19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19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19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88913"/>
            <a:ext cx="8001000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l-SI" smtClean="0"/>
              <a:t>Click to edit Master title style</a:t>
            </a:r>
            <a:endParaRPr lang="sl-SI" altLang="sl-SI" smtClean="0"/>
          </a:p>
        </p:txBody>
      </p:sp>
      <p:sp>
        <p:nvSpPr>
          <p:cNvPr id="9492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341438"/>
            <a:ext cx="80010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l-SI" dirty="0" smtClean="0"/>
              <a:t>Click to edit Master text styles</a:t>
            </a:r>
          </a:p>
          <a:p>
            <a:pPr lvl="1"/>
            <a:r>
              <a:rPr lang="en-US" altLang="sl-SI" dirty="0" smtClean="0"/>
              <a:t>Second </a:t>
            </a:r>
            <a:r>
              <a:rPr lang="en-US" altLang="sl-SI" dirty="0" smtClean="0"/>
              <a:t>level</a:t>
            </a:r>
          </a:p>
          <a:p>
            <a:pPr lvl="2"/>
            <a:r>
              <a:rPr lang="en-US" altLang="sl-SI" dirty="0" smtClean="0"/>
              <a:t>Third level</a:t>
            </a:r>
          </a:p>
          <a:p>
            <a:pPr lvl="3"/>
            <a:r>
              <a:rPr lang="en-US" altLang="sl-SI" dirty="0" smtClean="0"/>
              <a:t>Fourth level</a:t>
            </a:r>
          </a:p>
          <a:p>
            <a:pPr lvl="4"/>
            <a:r>
              <a:rPr lang="en-US" altLang="sl-SI" dirty="0" smtClean="0"/>
              <a:t>Fifth level</a:t>
            </a:r>
            <a:endParaRPr lang="sl-SI" altLang="sl-SI" dirty="0" smtClean="0"/>
          </a:p>
        </p:txBody>
      </p:sp>
      <p:sp>
        <p:nvSpPr>
          <p:cNvPr id="949252" name="AutoShape 4"/>
          <p:cNvSpPr>
            <a:spLocks noChangeArrowheads="1"/>
          </p:cNvSpPr>
          <p:nvPr/>
        </p:nvSpPr>
        <p:spPr bwMode="auto">
          <a:xfrm>
            <a:off x="611188" y="1125538"/>
            <a:ext cx="7958137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sl-SI" sz="2400">
              <a:latin typeface="Times New Roman" pitchFamily="18" charset="0"/>
            </a:endParaRPr>
          </a:p>
        </p:txBody>
      </p:sp>
      <p:sp>
        <p:nvSpPr>
          <p:cNvPr id="949253" name="Line 5"/>
          <p:cNvSpPr>
            <a:spLocks noChangeShapeType="1"/>
          </p:cNvSpPr>
          <p:nvPr/>
        </p:nvSpPr>
        <p:spPr bwMode="auto">
          <a:xfrm flipV="1">
            <a:off x="539750" y="6524625"/>
            <a:ext cx="7924800" cy="0"/>
          </a:xfrm>
          <a:prstGeom prst="line">
            <a:avLst/>
          </a:prstGeom>
          <a:noFill/>
          <a:ln w="3175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949254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949255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61987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 smtClean="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49256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B977F39-FDD8-48D3-BF62-0CA5EE548F0E}" type="slidenum">
              <a:rPr lang="sl-SI" altLang="sl-SI"/>
              <a:pPr/>
              <a:t>‹#›</a:t>
            </a:fld>
            <a:r>
              <a:rPr lang="sl-SI" altLang="sl-SI"/>
              <a:t> : 2005/6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o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n"/>
        <a:defRPr sz="2200">
          <a:solidFill>
            <a:schemeClr val="tx1"/>
          </a:solidFill>
          <a:latin typeface="+mn-lt"/>
        </a:defRPr>
      </a:lvl2pPr>
      <a:lvl3pPr marL="1304925" indent="-395288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o"/>
        <a:defRPr sz="2100">
          <a:solidFill>
            <a:schemeClr val="tx1"/>
          </a:solidFill>
          <a:latin typeface="+mn-lt"/>
        </a:defRPr>
      </a:lvl3pPr>
      <a:lvl4pPr marL="1693863" indent="-38735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6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7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8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7.emf"/><Relationship Id="rId4" Type="http://schemas.openxmlformats.org/officeDocument/2006/relationships/oleObject" Target="../embeddings/oleObject8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10.e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9.wmf"/><Relationship Id="rId4" Type="http://schemas.openxmlformats.org/officeDocument/2006/relationships/oleObject" Target="../embeddings/oleObject10.bin"/><Relationship Id="rId9" Type="http://schemas.openxmlformats.org/officeDocument/2006/relationships/image" Target="../media/image11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3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4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/>
          <a:lstStyle/>
          <a:p>
            <a:r>
              <a:rPr lang="en-US" altLang="sl-SI" smtClean="0"/>
              <a:t>Ocenjevanje</a:t>
            </a:r>
            <a:r>
              <a:rPr lang="sl-SI" altLang="sl-SI" smtClean="0"/>
              <a:t> vozlišč</a:t>
            </a:r>
            <a:endParaRPr lang="en-US" altLang="sl-SI" smtClean="0"/>
          </a:p>
        </p:txBody>
      </p:sp>
      <p:sp>
        <p:nvSpPr>
          <p:cNvPr id="307203" name="Rectangle 3"/>
          <p:cNvSpPr>
            <a:spLocks noGrp="1" noChangeArrowheads="1"/>
          </p:cNvSpPr>
          <p:nvPr>
            <p:ph idx="1"/>
          </p:nvPr>
        </p:nvSpPr>
        <p:spPr/>
        <p:txBody>
          <a:bodyPr lIns="92075" tIns="46038" rIns="92075" bIns="46038"/>
          <a:lstStyle/>
          <a:p>
            <a:pPr>
              <a:lnSpc>
                <a:spcPct val="80000"/>
              </a:lnSpc>
            </a:pPr>
            <a:r>
              <a:rPr lang="sl-SI" altLang="sl-SI" sz="2100" smtClean="0"/>
              <a:t>Ocena: pove, da bo poljubna krožna pot skozi vseh n stanj, ki bo vsebovala tisti segment, ki ga opisuje vozlišče drevesa stanj, zagotovo stala toliko kot OCENA ali VEČ!</a:t>
            </a:r>
          </a:p>
          <a:p>
            <a:pPr>
              <a:lnSpc>
                <a:spcPct val="80000"/>
              </a:lnSpc>
            </a:pPr>
            <a:r>
              <a:rPr lang="sl-SI" altLang="sl-SI" sz="2100" smtClean="0"/>
              <a:t>Ocena je SMISELNA, če je MANJŠA ali ENAKA pravi vrednosti (dejanski minimalni ceni vseh krožnih poti s tem segmentom)</a:t>
            </a:r>
          </a:p>
          <a:p>
            <a:pPr>
              <a:lnSpc>
                <a:spcPct val="80000"/>
              </a:lnSpc>
            </a:pPr>
            <a:r>
              <a:rPr lang="en-US" altLang="sl-SI" sz="2100" smtClean="0"/>
              <a:t>spodnja meja</a:t>
            </a:r>
            <a:endParaRPr lang="sl-SI" altLang="sl-SI" sz="2100" smtClean="0"/>
          </a:p>
          <a:p>
            <a:pPr>
              <a:lnSpc>
                <a:spcPct val="80000"/>
              </a:lnSpc>
            </a:pPr>
            <a:r>
              <a:rPr lang="sl-SI" altLang="sl-SI" sz="2100" smtClean="0"/>
              <a:t>Ocena je DOBRA, če je čim bliže pravi vrednosti</a:t>
            </a:r>
          </a:p>
          <a:p>
            <a:pPr>
              <a:lnSpc>
                <a:spcPct val="80000"/>
              </a:lnSpc>
            </a:pPr>
            <a:r>
              <a:rPr lang="sl-SI" altLang="sl-SI" sz="2100" smtClean="0"/>
              <a:t>Idealna ocena bi nam dala kar prave vrednosti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0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000" smtClean="0"/>
              <a:t>Koliko nas vsaj stanejo krožne poti?</a:t>
            </a:r>
            <a:br>
              <a:rPr lang="sl-SI" altLang="sl-SI" sz="3000" smtClean="0"/>
            </a:br>
            <a:r>
              <a:rPr lang="sl-SI" altLang="sl-SI" sz="3000" smtClean="0"/>
              <a:t> </a:t>
            </a:r>
            <a:r>
              <a:rPr lang="sl-SI" altLang="sl-SI" sz="1900" smtClean="0"/>
              <a:t>Prihod v  vozlišča</a:t>
            </a:r>
            <a:endParaRPr lang="en-US" altLang="sl-SI" sz="1900" smtClean="0"/>
          </a:p>
        </p:txBody>
      </p:sp>
      <p:sp>
        <p:nvSpPr>
          <p:cNvPr id="536580" name="Rectangle 4"/>
          <p:cNvSpPr>
            <a:spLocks noGrp="1" noChangeArrowheads="1"/>
          </p:cNvSpPr>
          <p:nvPr>
            <p:ph idx="1"/>
          </p:nvPr>
        </p:nvSpPr>
        <p:spPr>
          <a:xfrm>
            <a:off x="1346200" y="1535113"/>
            <a:ext cx="3500438" cy="45815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sl-SI" altLang="sl-SI" sz="1500" smtClean="0"/>
              <a:t>Za prihod v vozlišče 3 pa bomo v najboljšem primeru potrebovali vsaj še dodatno enoto sredstva.</a:t>
            </a:r>
          </a:p>
        </p:txBody>
      </p:sp>
      <p:graphicFrame>
        <p:nvGraphicFramePr>
          <p:cNvPr id="21506" name="Object 2"/>
          <p:cNvGraphicFramePr>
            <a:graphicFrameLocks/>
          </p:cNvGraphicFramePr>
          <p:nvPr/>
        </p:nvGraphicFramePr>
        <p:xfrm>
          <a:off x="5505450" y="2058988"/>
          <a:ext cx="4054475" cy="428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2" name="Document" r:id="rId4" imgW="3983898" imgH="4205097" progId="Word.Document.8">
                  <p:embed/>
                </p:oleObj>
              </mc:Choice>
              <mc:Fallback>
                <p:oleObj name="Document" r:id="rId4" imgW="3983898" imgH="4205097" progId="Word.Documen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5450" y="2058988"/>
                        <a:ext cx="4054475" cy="428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6580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000" smtClean="0"/>
              <a:t>Koliko nas vsaj stanejo krožne poti?</a:t>
            </a:r>
            <a:br>
              <a:rPr lang="sl-SI" altLang="sl-SI" sz="3000" smtClean="0"/>
            </a:br>
            <a:r>
              <a:rPr lang="sl-SI" altLang="sl-SI" sz="3000" smtClean="0"/>
              <a:t> </a:t>
            </a:r>
            <a:r>
              <a:rPr lang="sl-SI" altLang="sl-SI" sz="1900" smtClean="0"/>
              <a:t>Prihod v  vozlišča in izhod iz njih</a:t>
            </a:r>
            <a:endParaRPr lang="en-US" altLang="sl-SI" sz="1900" smtClean="0"/>
          </a:p>
        </p:txBody>
      </p:sp>
      <p:sp>
        <p:nvSpPr>
          <p:cNvPr id="538628" name="Rectangle 4"/>
          <p:cNvSpPr>
            <a:spLocks noGrp="1" noChangeArrowheads="1"/>
          </p:cNvSpPr>
          <p:nvPr>
            <p:ph idx="1"/>
          </p:nvPr>
        </p:nvSpPr>
        <p:spPr>
          <a:xfrm>
            <a:off x="577850" y="1535113"/>
            <a:ext cx="4268788" cy="45815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sl-SI" altLang="sl-SI" sz="1900" smtClean="0"/>
              <a:t>Zato, da bomo torej prišli v vsa vozlišča in jih tudi zapustili bomo v NAJBOLJŠEM primeru potrebovali vsaj 68 enot sredstev (lahko pa tudi več)</a:t>
            </a:r>
          </a:p>
          <a:p>
            <a:pPr>
              <a:lnSpc>
                <a:spcPct val="80000"/>
              </a:lnSpc>
            </a:pPr>
            <a:r>
              <a:rPr lang="sl-SI" altLang="sl-SI" sz="1900" smtClean="0"/>
              <a:t>Vsaka krožna pot nas stane VSAJ 68!</a:t>
            </a:r>
          </a:p>
          <a:p>
            <a:pPr>
              <a:lnSpc>
                <a:spcPct val="80000"/>
              </a:lnSpc>
            </a:pPr>
            <a:r>
              <a:rPr lang="sl-SI" altLang="sl-SI" sz="1900" smtClean="0"/>
              <a:t>Vrednosti v matriki – opisujejo ISTO omrežje – a pomenijo koliko DODATNIH sredstev potrebujemo, če želimo na krožni poti uporabiti točno to povezavo.</a:t>
            </a:r>
          </a:p>
          <a:p>
            <a:pPr>
              <a:lnSpc>
                <a:spcPct val="80000"/>
              </a:lnSpc>
            </a:pPr>
            <a:r>
              <a:rPr lang="sl-SI" altLang="sl-SI" sz="1900" smtClean="0"/>
              <a:t>m</a:t>
            </a:r>
            <a:r>
              <a:rPr lang="sl-SI" altLang="sl-SI" sz="1900" baseline="-25000" smtClean="0"/>
              <a:t>1,3</a:t>
            </a:r>
            <a:r>
              <a:rPr lang="sl-SI" altLang="sl-SI" sz="1900" smtClean="0"/>
              <a:t> (19) pomeni, da če bo krožna pot vsebovala povezavo 1 – 3, bomo potrebovali vsaj 68 + 19 enot sredstev.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sl-SI" altLang="sl-SI" sz="1900" smtClean="0"/>
          </a:p>
        </p:txBody>
      </p:sp>
      <p:graphicFrame>
        <p:nvGraphicFramePr>
          <p:cNvPr id="22530" name="Object 2"/>
          <p:cNvGraphicFramePr>
            <a:graphicFrameLocks/>
          </p:cNvGraphicFramePr>
          <p:nvPr/>
        </p:nvGraphicFramePr>
        <p:xfrm>
          <a:off x="5505450" y="2058988"/>
          <a:ext cx="4054475" cy="427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6" name="Document" r:id="rId4" imgW="3983898" imgH="4197549" progId="Word.Document.8">
                  <p:embed/>
                </p:oleObj>
              </mc:Choice>
              <mc:Fallback>
                <p:oleObj name="Document" r:id="rId4" imgW="3983898" imgH="4197549" progId="Word.Documen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5450" y="2058988"/>
                        <a:ext cx="4054475" cy="4276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6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6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6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8628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mtClean="0"/>
              <a:t>Matrike, ki opisujejo vmesna stanja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l-SI" altLang="sl-SI" smtClean="0"/>
              <a:t>Denimo, da ocenjujemo vozlišče 1 – 2</a:t>
            </a:r>
          </a:p>
          <a:p>
            <a:r>
              <a:rPr lang="sl-SI" altLang="sl-SI" smtClean="0"/>
              <a:t>Iz 1 MORAMO v 2</a:t>
            </a:r>
          </a:p>
          <a:p>
            <a:pPr lvl="1"/>
            <a:r>
              <a:rPr lang="sl-SI" altLang="sl-SI" smtClean="0"/>
              <a:t>Popravimo matriko, da bo odražala to</a:t>
            </a:r>
          </a:p>
          <a:p>
            <a:pPr lvl="1"/>
            <a:r>
              <a:rPr lang="sl-SI" altLang="sl-SI" smtClean="0"/>
              <a:t>K vrednosti ocene prištejemo m12</a:t>
            </a:r>
          </a:p>
          <a:p>
            <a:pPr lvl="1"/>
            <a:r>
              <a:rPr lang="sl-SI" altLang="sl-SI" smtClean="0"/>
              <a:t>Vse vrednosti v 1. vrstici postavimo na ∞ </a:t>
            </a:r>
          </a:p>
          <a:p>
            <a:pPr lvl="2"/>
            <a:r>
              <a:rPr lang="sl-SI" altLang="sl-SI" smtClean="0"/>
              <a:t>Iz 1. vozlišča ne gremo nikamor drugam!</a:t>
            </a:r>
          </a:p>
          <a:p>
            <a:pPr lvl="1"/>
            <a:r>
              <a:rPr lang="sl-SI" altLang="sl-SI" smtClean="0"/>
              <a:t>Vse vrednosti v 2. stolpcu postavimo na ∞ </a:t>
            </a:r>
          </a:p>
          <a:p>
            <a:pPr lvl="2"/>
            <a:r>
              <a:rPr lang="sl-SI" altLang="sl-SI" smtClean="0"/>
              <a:t>V 2. vozlišče ne morem priti od nikjer drugje</a:t>
            </a:r>
          </a:p>
          <a:p>
            <a:pPr lvl="1"/>
            <a:r>
              <a:rPr lang="sl-SI" altLang="sl-SI" smtClean="0"/>
              <a:t>(2, 1) postavimo na ∞, saj iz 2 še ne smem nazaj v 1! </a:t>
            </a:r>
          </a:p>
          <a:p>
            <a:r>
              <a:rPr lang="sl-SI" altLang="sl-SI" smtClean="0"/>
              <a:t>Popravljeno matriko dodatno reduciramo (če je možno)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Object 2"/>
          <p:cNvGraphicFramePr>
            <a:graphicFrameLocks/>
          </p:cNvGraphicFramePr>
          <p:nvPr/>
        </p:nvGraphicFramePr>
        <p:xfrm>
          <a:off x="2552700" y="117475"/>
          <a:ext cx="3459163" cy="213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6" name="Document" r:id="rId4" imgW="6359340" imgH="3947714" progId="Word.Document.8">
                  <p:embed/>
                </p:oleObj>
              </mc:Choice>
              <mc:Fallback>
                <p:oleObj name="Document" r:id="rId4" imgW="6359340" imgH="3947714" progId="Word.Documen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2700" y="117475"/>
                        <a:ext cx="3459163" cy="213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5" name="Object 3"/>
          <p:cNvGraphicFramePr>
            <a:graphicFrameLocks/>
          </p:cNvGraphicFramePr>
          <p:nvPr/>
        </p:nvGraphicFramePr>
        <p:xfrm>
          <a:off x="163513" y="2743200"/>
          <a:ext cx="3575050" cy="2154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7" name="Document" r:id="rId6" imgW="6574465" imgH="3970354" progId="Word.Document.8">
                  <p:embed/>
                </p:oleObj>
              </mc:Choice>
              <mc:Fallback>
                <p:oleObj name="Document" r:id="rId6" imgW="6574465" imgH="3970354" progId="Word.Document.8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513" y="2743200"/>
                        <a:ext cx="3575050" cy="2154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6" name="Line 4"/>
          <p:cNvSpPr>
            <a:spLocks noChangeShapeType="1"/>
          </p:cNvSpPr>
          <p:nvPr/>
        </p:nvSpPr>
        <p:spPr bwMode="auto">
          <a:xfrm flipH="1">
            <a:off x="2133600" y="2209800"/>
            <a:ext cx="91440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822325" y="90488"/>
            <a:ext cx="14605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2800">
                <a:latin typeface="SL Dutch" charset="0"/>
              </a:rPr>
              <a:t>vozl. 1</a:t>
            </a:r>
          </a:p>
          <a:p>
            <a:r>
              <a:rPr lang="en-US" altLang="sl-SI" sz="2800">
                <a:latin typeface="SL Dutch" charset="0"/>
              </a:rPr>
              <a:t>sm = 25</a:t>
            </a:r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0" y="2147888"/>
            <a:ext cx="3048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vozl. 2 </a:t>
            </a:r>
          </a:p>
          <a:p>
            <a:r>
              <a:rPr lang="en-US" altLang="sl-SI" sz="1600">
                <a:latin typeface="SL Dutch" charset="0"/>
              </a:rPr>
              <a:t>sm = 25 + 10 = 35</a:t>
            </a:r>
          </a:p>
        </p:txBody>
      </p:sp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212725" y="5043488"/>
            <a:ext cx="3886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2800">
                <a:latin typeface="SL Dutch" charset="0"/>
              </a:rPr>
              <a:t>(2,1) smo postavili na </a:t>
            </a:r>
            <a:r>
              <a:rPr lang="en-US" altLang="sl-SI" sz="2400">
                <a:latin typeface="Symbol" panose="05050102010706020507" pitchFamily="18" charset="2"/>
              </a:rPr>
              <a:t>¥</a:t>
            </a: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365125" y="5500688"/>
            <a:ext cx="27876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2800">
                <a:latin typeface="SL Dutch" charset="0"/>
              </a:rPr>
              <a:t>- preprečimo cikel</a:t>
            </a:r>
          </a:p>
        </p:txBody>
      </p:sp>
      <p:sp>
        <p:nvSpPr>
          <p:cNvPr id="23561" name="Rectangle 9"/>
          <p:cNvSpPr>
            <a:spLocks noChangeArrowheads="1"/>
          </p:cNvSpPr>
          <p:nvPr/>
        </p:nvSpPr>
        <p:spPr bwMode="auto">
          <a:xfrm>
            <a:off x="4632325" y="3290888"/>
            <a:ext cx="30829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2800">
                <a:latin typeface="SL Dutch" charset="0"/>
              </a:rPr>
              <a:t>dodatne redukcije ni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Object 2"/>
          <p:cNvGraphicFramePr>
            <a:graphicFrameLocks/>
          </p:cNvGraphicFramePr>
          <p:nvPr/>
        </p:nvGraphicFramePr>
        <p:xfrm>
          <a:off x="2605088" y="152400"/>
          <a:ext cx="3317875" cy="1979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3" name="Document" r:id="rId4" imgW="6099120" imgH="3965400" progId="Word.Document.6">
                  <p:embed/>
                </p:oleObj>
              </mc:Choice>
              <mc:Fallback>
                <p:oleObj name="Document" r:id="rId4" imgW="6099120" imgH="3965400" progId="Word.Document.6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5088" y="152400"/>
                        <a:ext cx="3317875" cy="1979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79" name="Object 3"/>
          <p:cNvGraphicFramePr>
            <a:graphicFrameLocks/>
          </p:cNvGraphicFramePr>
          <p:nvPr/>
        </p:nvGraphicFramePr>
        <p:xfrm>
          <a:off x="163513" y="2670175"/>
          <a:ext cx="3540125" cy="2182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4" name="Document" r:id="rId6" imgW="6513206" imgH="4018870" progId="Word.Document.8">
                  <p:embed/>
                </p:oleObj>
              </mc:Choice>
              <mc:Fallback>
                <p:oleObj name="Document" r:id="rId6" imgW="6513206" imgH="4018870" progId="Word.Document.8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513" y="2670175"/>
                        <a:ext cx="3540125" cy="2182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1" name="Line 4"/>
          <p:cNvSpPr>
            <a:spLocks noChangeShapeType="1"/>
          </p:cNvSpPr>
          <p:nvPr/>
        </p:nvSpPr>
        <p:spPr bwMode="auto">
          <a:xfrm flipH="1">
            <a:off x="2133600" y="2209800"/>
            <a:ext cx="91440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4582" name="Rectangle 5"/>
          <p:cNvSpPr>
            <a:spLocks noChangeArrowheads="1"/>
          </p:cNvSpPr>
          <p:nvPr/>
        </p:nvSpPr>
        <p:spPr bwMode="auto">
          <a:xfrm>
            <a:off x="822325" y="90488"/>
            <a:ext cx="14605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2800">
                <a:latin typeface="SL Dutch" charset="0"/>
              </a:rPr>
              <a:t>vozl. 1</a:t>
            </a:r>
          </a:p>
          <a:p>
            <a:r>
              <a:rPr lang="en-US" altLang="sl-SI" sz="2800">
                <a:latin typeface="SL Dutch" charset="0"/>
              </a:rPr>
              <a:t>sm = 25</a:t>
            </a:r>
          </a:p>
        </p:txBody>
      </p:sp>
      <p:sp>
        <p:nvSpPr>
          <p:cNvPr id="24583" name="Rectangle 6"/>
          <p:cNvSpPr>
            <a:spLocks noChangeArrowheads="1"/>
          </p:cNvSpPr>
          <p:nvPr/>
        </p:nvSpPr>
        <p:spPr bwMode="auto">
          <a:xfrm>
            <a:off x="0" y="2147888"/>
            <a:ext cx="3048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vozl. 2 </a:t>
            </a:r>
          </a:p>
          <a:p>
            <a:r>
              <a:rPr lang="en-US" altLang="sl-SI" sz="1600">
                <a:latin typeface="SL Dutch" charset="0"/>
              </a:rPr>
              <a:t>sm = 25 + 10 = 35</a:t>
            </a:r>
          </a:p>
        </p:txBody>
      </p:sp>
      <p:graphicFrame>
        <p:nvGraphicFramePr>
          <p:cNvPr id="24580" name="Object 7"/>
          <p:cNvGraphicFramePr>
            <a:graphicFrameLocks/>
          </p:cNvGraphicFramePr>
          <p:nvPr/>
        </p:nvGraphicFramePr>
        <p:xfrm>
          <a:off x="4200525" y="2670175"/>
          <a:ext cx="3476625" cy="215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5" name="Document" r:id="rId8" imgW="6397536" imgH="3970354" progId="Word.Document.8">
                  <p:embed/>
                </p:oleObj>
              </mc:Choice>
              <mc:Fallback>
                <p:oleObj name="Document" r:id="rId8" imgW="6397536" imgH="3970354" progId="Word.Document.8">
                  <p:embed/>
                  <p:pic>
                    <p:nvPicPr>
                      <p:cNvPr id="0" name="Object 7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0525" y="2670175"/>
                        <a:ext cx="3476625" cy="215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4" name="Line 8"/>
          <p:cNvSpPr>
            <a:spLocks noChangeShapeType="1"/>
          </p:cNvSpPr>
          <p:nvPr/>
        </p:nvSpPr>
        <p:spPr bwMode="auto">
          <a:xfrm>
            <a:off x="4648200" y="2133600"/>
            <a:ext cx="53340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5638800" y="2147888"/>
            <a:ext cx="3048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1600">
                <a:latin typeface="SL Dutch" charset="0"/>
              </a:rPr>
              <a:t>vozl. 3 </a:t>
            </a:r>
          </a:p>
          <a:p>
            <a:r>
              <a:rPr lang="en-US" altLang="sl-SI" sz="1600">
                <a:latin typeface="SL Dutch" charset="0"/>
              </a:rPr>
              <a:t>sm = 25 + 17 + ... =</a:t>
            </a:r>
          </a:p>
        </p:txBody>
      </p:sp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4479925" y="5424488"/>
            <a:ext cx="345122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sl-SI" sz="2800">
                <a:latin typeface="SL Dutch" charset="0"/>
              </a:rPr>
              <a:t>(3,1) postavimo na </a:t>
            </a:r>
            <a:r>
              <a:rPr lang="en-US" altLang="sl-SI" sz="2400">
                <a:latin typeface="Symbol" panose="05050102010706020507" pitchFamily="18" charset="2"/>
              </a:rPr>
              <a:t>¥</a:t>
            </a:r>
            <a:endParaRPr lang="en-US" altLang="sl-SI" sz="2800">
              <a:latin typeface="SL Dutch" charset="0"/>
            </a:endParaRPr>
          </a:p>
          <a:p>
            <a:r>
              <a:rPr lang="en-US" altLang="sl-SI" sz="2800">
                <a:latin typeface="SL Dutch" charset="0"/>
              </a:rPr>
              <a:t>preprečimo cikel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mtClean="0"/>
              <a:t>Možne ocene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566738" y="1341438"/>
            <a:ext cx="8326437" cy="504031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sl-SI" altLang="sl-SI" sz="1800" smtClean="0"/>
              <a:t>Vse ocene morajo biti SMISELNE (dopustne) – torej ne smejo oceniti vozlišča previsoko (preko dejanske vrednosti)</a:t>
            </a:r>
          </a:p>
          <a:p>
            <a:pPr>
              <a:lnSpc>
                <a:spcPct val="80000"/>
              </a:lnSpc>
            </a:pPr>
            <a:r>
              <a:rPr lang="sl-SI" altLang="sl-SI" sz="1800" smtClean="0"/>
              <a:t>Ocena: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AutoNum type="alphaLcParenR"/>
            </a:pPr>
            <a:r>
              <a:rPr lang="sl-SI" altLang="sl-SI" sz="1600" smtClean="0"/>
              <a:t>Vzemimo kar oceno 0</a:t>
            </a:r>
          </a:p>
          <a:p>
            <a:pPr lvl="2">
              <a:lnSpc>
                <a:spcPct val="80000"/>
              </a:lnSpc>
            </a:pPr>
            <a:r>
              <a:rPr lang="sl-SI" altLang="sl-SI" sz="1600" smtClean="0"/>
              <a:t>Je dopustna, saj je minimum krožnih poti 0 ali več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AutoNum type="alphaLcParenR"/>
            </a:pPr>
            <a:r>
              <a:rPr lang="sl-SI" altLang="sl-SI" sz="1600" smtClean="0"/>
              <a:t>Vrednost povezav v segmentu, ki ga opisuje vozlišče</a:t>
            </a:r>
          </a:p>
          <a:p>
            <a:pPr lvl="2">
              <a:lnSpc>
                <a:spcPct val="80000"/>
              </a:lnSpc>
            </a:pPr>
            <a:r>
              <a:rPr lang="sl-SI" altLang="sl-SI" sz="1600" smtClean="0"/>
              <a:t>Je dopustna, saj vse krožne poti s tem segmentom stanejo vsaj toliko kot ta segment, torej tudi minimalna med njimi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AutoNum type="alphaLcParenR"/>
            </a:pPr>
            <a:r>
              <a:rPr lang="sl-SI" altLang="sl-SI" sz="1600" smtClean="0"/>
              <a:t>Naj bo ocena kar minimum</a:t>
            </a:r>
          </a:p>
          <a:p>
            <a:pPr lvl="2">
              <a:lnSpc>
                <a:spcPct val="80000"/>
              </a:lnSpc>
            </a:pPr>
            <a:r>
              <a:rPr lang="sl-SI" altLang="sl-SI" sz="1600" smtClean="0"/>
              <a:t>Zagotovo je dopustna saj je vsako število &lt;= samega sebe</a:t>
            </a:r>
          </a:p>
          <a:p>
            <a:pPr lvl="2">
              <a:lnSpc>
                <a:spcPct val="80000"/>
              </a:lnSpc>
            </a:pPr>
            <a:r>
              <a:rPr lang="sl-SI" altLang="sl-SI" sz="1600" smtClean="0"/>
              <a:t>Problem je v tem, ker je IZRAČUN take ocene drag (saj gre kar za rešitev problema)</a:t>
            </a:r>
          </a:p>
          <a:p>
            <a:pPr>
              <a:lnSpc>
                <a:spcPct val="80000"/>
              </a:lnSpc>
            </a:pPr>
            <a:r>
              <a:rPr lang="sl-SI" altLang="sl-SI" sz="1800" smtClean="0"/>
              <a:t>Dobra ocena</a:t>
            </a:r>
          </a:p>
          <a:p>
            <a:pPr lvl="1">
              <a:lnSpc>
                <a:spcPct val="80000"/>
              </a:lnSpc>
            </a:pPr>
            <a:r>
              <a:rPr lang="sl-SI" altLang="sl-SI" sz="1600" smtClean="0"/>
              <a:t>Vsekakor mora biti dopustna</a:t>
            </a:r>
          </a:p>
          <a:p>
            <a:pPr lvl="1">
              <a:lnSpc>
                <a:spcPct val="80000"/>
              </a:lnSpc>
            </a:pPr>
            <a:r>
              <a:rPr lang="sl-SI" altLang="sl-SI" sz="1600" smtClean="0"/>
              <a:t>Čim bližje pravim vrednostim</a:t>
            </a:r>
          </a:p>
          <a:p>
            <a:pPr lvl="1">
              <a:lnSpc>
                <a:spcPct val="80000"/>
              </a:lnSpc>
            </a:pPr>
            <a:r>
              <a:rPr lang="sl-SI" altLang="sl-SI" sz="1600" smtClean="0"/>
              <a:t>Enostavno izračunljiva</a:t>
            </a:r>
          </a:p>
          <a:p>
            <a:pPr>
              <a:lnSpc>
                <a:spcPct val="80000"/>
              </a:lnSpc>
            </a:pPr>
            <a:r>
              <a:rPr lang="sl-SI" altLang="sl-SI" sz="1800" smtClean="0"/>
              <a:t>Delamo kompromis med kvaliteto ocene in tem, da jo izračunamo hitro</a:t>
            </a:r>
          </a:p>
          <a:p>
            <a:pPr lvl="1">
              <a:lnSpc>
                <a:spcPct val="80000"/>
              </a:lnSpc>
            </a:pPr>
            <a:r>
              <a:rPr lang="sl-SI" altLang="sl-SI" sz="1600" smtClean="0"/>
              <a:t>Oceno a) izračunamo zelo hitro, a je zanič</a:t>
            </a:r>
          </a:p>
          <a:p>
            <a:pPr lvl="1">
              <a:lnSpc>
                <a:spcPct val="80000"/>
              </a:lnSpc>
            </a:pPr>
            <a:r>
              <a:rPr lang="sl-SI" altLang="sl-SI" sz="1600" smtClean="0"/>
              <a:t>Oceno b) izračunamo zelo hitro, a tudi ni zelo dobra</a:t>
            </a:r>
          </a:p>
          <a:p>
            <a:pPr lvl="1">
              <a:lnSpc>
                <a:spcPct val="80000"/>
              </a:lnSpc>
            </a:pPr>
            <a:r>
              <a:rPr lang="sl-SI" altLang="sl-SI" sz="1600" smtClean="0"/>
              <a:t>Ocena c) je zelo dobra ocena (najboljša možna), a je izračun predrag</a:t>
            </a:r>
            <a:endParaRPr lang="en-US" altLang="sl-SI" sz="1600" smtClean="0"/>
          </a:p>
          <a:p>
            <a:pPr>
              <a:lnSpc>
                <a:spcPct val="80000"/>
              </a:lnSpc>
            </a:pPr>
            <a:endParaRPr lang="sl-SI" altLang="sl-SI" sz="19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mtClean="0"/>
              <a:t>Ocenjevanje vozlišč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sl-SI" altLang="sl-SI" smtClean="0"/>
              <a:t>Različni načini ocenjevanja</a:t>
            </a:r>
          </a:p>
          <a:p>
            <a:pPr>
              <a:lnSpc>
                <a:spcPct val="90000"/>
              </a:lnSpc>
            </a:pPr>
            <a:r>
              <a:rPr lang="sl-SI" altLang="sl-SI" smtClean="0"/>
              <a:t>V praksi se dobro obnese način, pri katerem si pomagamo s t.i. redukcijo matrike omrežja</a:t>
            </a:r>
          </a:p>
          <a:p>
            <a:pPr>
              <a:lnSpc>
                <a:spcPct val="90000"/>
              </a:lnSpc>
            </a:pPr>
            <a:r>
              <a:rPr lang="sl-SI" altLang="sl-SI" smtClean="0"/>
              <a:t>Redukcija nam da tudi neko smiselno oceno, koliko nas bo krožna pot vsaj stala</a:t>
            </a:r>
          </a:p>
          <a:p>
            <a:pPr>
              <a:lnSpc>
                <a:spcPct val="90000"/>
              </a:lnSpc>
            </a:pPr>
            <a:r>
              <a:rPr lang="sl-SI" altLang="sl-SI" smtClean="0"/>
              <a:t>Pogosto je za reševanje problemov v realnem času dovolj že ta informacija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/>
          <a:lstStyle/>
          <a:p>
            <a:r>
              <a:rPr lang="en-US" altLang="sl-SI" smtClean="0"/>
              <a:t>Različne metode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/>
        <p:txBody>
          <a:bodyPr lIns="92075" tIns="46038" rIns="92075" bIns="46038"/>
          <a:lstStyle/>
          <a:p>
            <a:r>
              <a:rPr lang="sl-SI" altLang="sl-SI" smtClean="0">
                <a:latin typeface="SL Dutch" charset="0"/>
              </a:rPr>
              <a:t>Kaj sedaj početi s temi "redukcijami" in izračunanimi vrednostmi</a:t>
            </a:r>
          </a:p>
          <a:p>
            <a:pPr>
              <a:lnSpc>
                <a:spcPct val="200000"/>
              </a:lnSpc>
            </a:pPr>
            <a:r>
              <a:rPr lang="en-US" altLang="sl-SI" smtClean="0">
                <a:latin typeface="SL Dutch" charset="0"/>
              </a:rPr>
              <a:t>različna drevesa stanj</a:t>
            </a:r>
          </a:p>
          <a:p>
            <a:r>
              <a:rPr lang="en-US" altLang="sl-SI" smtClean="0">
                <a:latin typeface="SL Dutch" charset="0"/>
              </a:rPr>
              <a:t>različno ocenjevanje - spodnja meja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000" smtClean="0"/>
              <a:t>Koliko nas vsaj stanejo krožne poti? </a:t>
            </a:r>
            <a:r>
              <a:rPr lang="sl-SI" altLang="sl-SI" sz="1900" smtClean="0"/>
              <a:t>zapuščanje vozlišč</a:t>
            </a:r>
            <a:endParaRPr lang="en-US" altLang="sl-SI" sz="1900" smtClean="0"/>
          </a:p>
        </p:txBody>
      </p:sp>
      <p:sp>
        <p:nvSpPr>
          <p:cNvPr id="526340" name="Rectangle 4"/>
          <p:cNvSpPr>
            <a:spLocks noGrp="1" noChangeArrowheads="1"/>
          </p:cNvSpPr>
          <p:nvPr>
            <p:ph idx="1"/>
          </p:nvPr>
        </p:nvSpPr>
        <p:spPr>
          <a:xfrm>
            <a:off x="323850" y="1844675"/>
            <a:ext cx="7110413" cy="3879850"/>
          </a:xfrm>
        </p:spPr>
        <p:txBody>
          <a:bodyPr/>
          <a:lstStyle/>
          <a:p>
            <a:r>
              <a:rPr lang="sl-SI" altLang="sl-SI" smtClean="0"/>
              <a:t>Vozlišče 1 bomo zapustili na VSAKI krožni poti. Tega ne moremo storiti, če nimamo vsaj 10 enot sredstev.</a:t>
            </a:r>
            <a:endParaRPr lang="en-US" altLang="sl-SI" smtClean="0"/>
          </a:p>
        </p:txBody>
      </p:sp>
      <p:graphicFrame>
        <p:nvGraphicFramePr>
          <p:cNvPr id="16386" name="Object 2"/>
          <p:cNvGraphicFramePr>
            <a:graphicFrameLocks/>
          </p:cNvGraphicFramePr>
          <p:nvPr/>
        </p:nvGraphicFramePr>
        <p:xfrm>
          <a:off x="5435600" y="3357563"/>
          <a:ext cx="3432175" cy="283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2" name="Document" r:id="rId4" imgW="3354539" imgH="3908224" progId="Word.Document.8">
                  <p:embed/>
                </p:oleObj>
              </mc:Choice>
              <mc:Fallback>
                <p:oleObj name="Document" r:id="rId4" imgW="3354539" imgH="3908224" progId="Word.Documen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5600" y="3357563"/>
                        <a:ext cx="3432175" cy="2832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6340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000" smtClean="0"/>
              <a:t>Koliko nas vsaj stanejo krožne poti?</a:t>
            </a:r>
            <a:br>
              <a:rPr lang="sl-SI" altLang="sl-SI" sz="3000" smtClean="0"/>
            </a:br>
            <a:r>
              <a:rPr lang="sl-SI" altLang="sl-SI" sz="1900" smtClean="0"/>
              <a:t>zapuščanje vozlišč</a:t>
            </a:r>
            <a:endParaRPr lang="en-US" altLang="sl-SI" sz="1900" smtClean="0"/>
          </a:p>
        </p:txBody>
      </p:sp>
      <p:sp>
        <p:nvSpPr>
          <p:cNvPr id="528388" name="Rectangle 4"/>
          <p:cNvSpPr>
            <a:spLocks noGrp="1" noChangeArrowheads="1"/>
          </p:cNvSpPr>
          <p:nvPr>
            <p:ph idx="1"/>
          </p:nvPr>
        </p:nvSpPr>
        <p:spPr>
          <a:xfrm>
            <a:off x="0" y="1773238"/>
            <a:ext cx="7110413" cy="3879850"/>
          </a:xfrm>
        </p:spPr>
        <p:txBody>
          <a:bodyPr/>
          <a:lstStyle/>
          <a:p>
            <a:r>
              <a:rPr lang="sl-SI" altLang="sl-SI" sz="2200" smtClean="0"/>
              <a:t>Vrednosti v 1. vrstici /m</a:t>
            </a:r>
            <a:r>
              <a:rPr lang="sl-SI" altLang="sl-SI" sz="2200" baseline="-25000" smtClean="0"/>
              <a:t>1,i</a:t>
            </a:r>
            <a:r>
              <a:rPr lang="sl-SI" altLang="sl-SI" sz="2200" smtClean="0"/>
              <a:t>/ – koliko DODATNIH sredstev (poleg tistih 10) potrebujemo v primeru izbora povezave 1 – i.</a:t>
            </a:r>
            <a:endParaRPr lang="en-US" altLang="sl-SI" sz="2200" smtClean="0"/>
          </a:p>
        </p:txBody>
      </p:sp>
      <p:graphicFrame>
        <p:nvGraphicFramePr>
          <p:cNvPr id="17410" name="Object 2"/>
          <p:cNvGraphicFramePr>
            <a:graphicFrameLocks/>
          </p:cNvGraphicFramePr>
          <p:nvPr/>
        </p:nvGraphicFramePr>
        <p:xfrm>
          <a:off x="5711825" y="3284538"/>
          <a:ext cx="3432175" cy="328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6" name="Document" r:id="rId4" imgW="3366421" imgH="3908224" progId="Word.Document.8">
                  <p:embed/>
                </p:oleObj>
              </mc:Choice>
              <mc:Fallback>
                <p:oleObj name="Document" r:id="rId4" imgW="3366421" imgH="3908224" progId="Word.Documen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1825" y="3284538"/>
                        <a:ext cx="3432175" cy="3286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8388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000" smtClean="0"/>
              <a:t>Koliko nas vsaj stanejo krožne poti?</a:t>
            </a:r>
            <a:endParaRPr lang="en-US" altLang="sl-SI" sz="3000" smtClean="0"/>
          </a:p>
        </p:txBody>
      </p:sp>
      <p:sp>
        <p:nvSpPr>
          <p:cNvPr id="530436" name="Rectangle 4"/>
          <p:cNvSpPr>
            <a:spLocks noGrp="1" noChangeArrowheads="1"/>
          </p:cNvSpPr>
          <p:nvPr>
            <p:ph idx="1"/>
          </p:nvPr>
        </p:nvSpPr>
        <p:spPr>
          <a:xfrm>
            <a:off x="323850" y="1557338"/>
            <a:ext cx="7313613" cy="4114800"/>
          </a:xfrm>
        </p:spPr>
        <p:txBody>
          <a:bodyPr/>
          <a:lstStyle/>
          <a:p>
            <a:r>
              <a:rPr lang="sl-SI" altLang="sl-SI" smtClean="0"/>
              <a:t>Tudi iz 2 moramo oditi. Zato potrebujemo vsaj 15 enot. Za zapustiti 3 spet vsaj 15, ...</a:t>
            </a:r>
            <a:endParaRPr lang="en-US" altLang="sl-SI" smtClean="0"/>
          </a:p>
        </p:txBody>
      </p:sp>
      <p:graphicFrame>
        <p:nvGraphicFramePr>
          <p:cNvPr id="18434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7113496"/>
              </p:ext>
            </p:extLst>
          </p:nvPr>
        </p:nvGraphicFramePr>
        <p:xfrm>
          <a:off x="5436096" y="2564904"/>
          <a:ext cx="3422650" cy="3973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0" name="Document" r:id="rId4" imgW="3368221" imgH="3908224" progId="Word.Document.8">
                  <p:embed/>
                </p:oleObj>
              </mc:Choice>
              <mc:Fallback>
                <p:oleObj name="Document" r:id="rId4" imgW="3368221" imgH="3908224" progId="Word.Documen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6096" y="2564904"/>
                        <a:ext cx="3422650" cy="3973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043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000" smtClean="0"/>
              <a:t>Koliko nas vsaj stanejo krožne poti?</a:t>
            </a:r>
            <a:br>
              <a:rPr lang="sl-SI" altLang="sl-SI" sz="3000" smtClean="0"/>
            </a:br>
            <a:r>
              <a:rPr lang="sl-SI" altLang="sl-SI" sz="3000" smtClean="0"/>
              <a:t> </a:t>
            </a:r>
            <a:r>
              <a:rPr lang="sl-SI" altLang="sl-SI" sz="1900" smtClean="0"/>
              <a:t>zapuščanje vozlišč</a:t>
            </a:r>
            <a:endParaRPr lang="en-US" altLang="sl-SI" sz="1900" smtClean="0"/>
          </a:p>
        </p:txBody>
      </p:sp>
      <p:sp>
        <p:nvSpPr>
          <p:cNvPr id="532484" name="Rectangle 4"/>
          <p:cNvSpPr>
            <a:spLocks noGrp="1" noChangeArrowheads="1"/>
          </p:cNvSpPr>
          <p:nvPr>
            <p:ph idx="1"/>
          </p:nvPr>
        </p:nvSpPr>
        <p:spPr>
          <a:xfrm>
            <a:off x="323850" y="1773238"/>
            <a:ext cx="4535488" cy="4114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sl-SI" altLang="sl-SI" sz="1700" smtClean="0"/>
              <a:t>Zato, da vozlišča zapustimo, torej potrebujemo 10 + 15 + 15 + 13 + 14 = 67 enot.</a:t>
            </a:r>
          </a:p>
          <a:p>
            <a:pPr>
              <a:lnSpc>
                <a:spcPct val="80000"/>
              </a:lnSpc>
            </a:pPr>
            <a:r>
              <a:rPr lang="sl-SI" altLang="sl-SI" sz="1700" smtClean="0"/>
              <a:t>Vrednosti v matriki pomenijo dodatna sredstva, potrebna za to, da vozlišča zapustimo, POLEG že shranjenih 67 enot sredstev.</a:t>
            </a:r>
          </a:p>
          <a:p>
            <a:pPr>
              <a:lnSpc>
                <a:spcPct val="80000"/>
              </a:lnSpc>
            </a:pPr>
            <a:r>
              <a:rPr lang="sl-SI" altLang="sl-SI" sz="1700" smtClean="0"/>
              <a:t>Če bomo vozlišče 2 zapustili po poti v vozlišče 5, bomo potrebovali še dodatnih 5 enot, če pa bomo iz 2 šli v 1, ne bo potrebno nič dodatnih sredstev.</a:t>
            </a:r>
            <a:endParaRPr lang="en-US" altLang="sl-SI" sz="1700" smtClean="0"/>
          </a:p>
        </p:txBody>
      </p:sp>
      <p:graphicFrame>
        <p:nvGraphicFramePr>
          <p:cNvPr id="19458" name="Object 2"/>
          <p:cNvGraphicFramePr>
            <a:graphicFrameLocks/>
          </p:cNvGraphicFramePr>
          <p:nvPr/>
        </p:nvGraphicFramePr>
        <p:xfrm>
          <a:off x="5508625" y="2060575"/>
          <a:ext cx="4046538" cy="3711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4" name="Document" r:id="rId4" imgW="3983898" imgH="4220192" progId="Word.Document.8">
                  <p:embed/>
                </p:oleObj>
              </mc:Choice>
              <mc:Fallback>
                <p:oleObj name="Document" r:id="rId4" imgW="3983898" imgH="4220192" progId="Word.Documen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625" y="2060575"/>
                        <a:ext cx="4046538" cy="3711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48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3000" smtClean="0"/>
              <a:t>Koliko nas vsaj stanejo krožne poti?</a:t>
            </a:r>
            <a:br>
              <a:rPr lang="sl-SI" altLang="sl-SI" sz="3000" smtClean="0"/>
            </a:br>
            <a:r>
              <a:rPr lang="sl-SI" altLang="sl-SI" sz="3000" smtClean="0"/>
              <a:t> </a:t>
            </a:r>
            <a:r>
              <a:rPr lang="sl-SI" altLang="sl-SI" sz="1900" smtClean="0"/>
              <a:t>Prihod v  vozlišča</a:t>
            </a:r>
            <a:endParaRPr lang="en-US" altLang="sl-SI" sz="1900" smtClean="0"/>
          </a:p>
        </p:txBody>
      </p:sp>
      <p:sp>
        <p:nvSpPr>
          <p:cNvPr id="534532" name="Rectangle 4"/>
          <p:cNvSpPr>
            <a:spLocks noGrp="1" noChangeArrowheads="1"/>
          </p:cNvSpPr>
          <p:nvPr>
            <p:ph idx="1"/>
          </p:nvPr>
        </p:nvSpPr>
        <p:spPr>
          <a:xfrm>
            <a:off x="323850" y="1773238"/>
            <a:ext cx="4535488" cy="4114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sl-SI" altLang="sl-SI" sz="1700" smtClean="0"/>
              <a:t>V vsako vozlišče bomo tudi prišli. </a:t>
            </a:r>
          </a:p>
          <a:p>
            <a:pPr>
              <a:lnSpc>
                <a:spcPct val="80000"/>
              </a:lnSpc>
            </a:pPr>
            <a:r>
              <a:rPr lang="sl-SI" altLang="sl-SI" sz="1700" smtClean="0"/>
              <a:t>Če bomo v vozlišče 1 prišli iz vozlišča 2, bomo uporabili povezavo (1, 2). Za uporabo te povezave ne potrebujemo nobenih dodatnih sredstev. </a:t>
            </a:r>
          </a:p>
          <a:p>
            <a:pPr>
              <a:lnSpc>
                <a:spcPct val="80000"/>
              </a:lnSpc>
            </a:pPr>
            <a:r>
              <a:rPr lang="sl-SI" altLang="sl-SI" sz="1700" smtClean="0"/>
              <a:t>Če pa bomo v vozlišče 1 prišli iz vozlišča 4, bi uporabili povezavo (1, 4). Za uporabo te povezave potrebujemo 6 enot dodatnih sredstev. </a:t>
            </a:r>
          </a:p>
          <a:p>
            <a:pPr>
              <a:lnSpc>
                <a:spcPct val="80000"/>
              </a:lnSpc>
            </a:pPr>
            <a:r>
              <a:rPr lang="sl-SI" altLang="sl-SI" sz="1700" smtClean="0"/>
              <a:t>Prihod v vozlišče 1 nas torej v najboljšem primeru stane 0.</a:t>
            </a:r>
          </a:p>
          <a:p>
            <a:pPr>
              <a:lnSpc>
                <a:spcPct val="80000"/>
              </a:lnSpc>
            </a:pPr>
            <a:r>
              <a:rPr lang="sl-SI" altLang="sl-SI" sz="1700" smtClean="0"/>
              <a:t>Enako za prihod v vozlišče 2, 4 in 5.</a:t>
            </a:r>
          </a:p>
        </p:txBody>
      </p:sp>
      <p:graphicFrame>
        <p:nvGraphicFramePr>
          <p:cNvPr id="20482" name="Object 2"/>
          <p:cNvGraphicFramePr>
            <a:graphicFrameLocks/>
          </p:cNvGraphicFramePr>
          <p:nvPr/>
        </p:nvGraphicFramePr>
        <p:xfrm>
          <a:off x="5508625" y="2060575"/>
          <a:ext cx="4046538" cy="3711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8" name="Document" r:id="rId4" imgW="3983898" imgH="4220192" progId="Word.Document.8">
                  <p:embed/>
                </p:oleObj>
              </mc:Choice>
              <mc:Fallback>
                <p:oleObj name="Document" r:id="rId4" imgW="3983898" imgH="4220192" progId="Word.Documen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625" y="2060575"/>
                        <a:ext cx="4046538" cy="3711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5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5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5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5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4532" grpId="0" build="p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Profile">
  <a:themeElements>
    <a:clrScheme name="1_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1_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_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R2_05_06</Template>
  <TotalTime>631</TotalTime>
  <Words>874</Words>
  <Application>Microsoft Office PowerPoint</Application>
  <PresentationFormat>On-screen Show (4:3)</PresentationFormat>
  <Paragraphs>96</Paragraphs>
  <Slides>14</Slides>
  <Notes>14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Arial</vt:lpstr>
      <vt:lpstr>SL Dutch</vt:lpstr>
      <vt:lpstr>Symbol</vt:lpstr>
      <vt:lpstr>Times New Roman</vt:lpstr>
      <vt:lpstr>Verdana</vt:lpstr>
      <vt:lpstr>Wingdings</vt:lpstr>
      <vt:lpstr>Default Design</vt:lpstr>
      <vt:lpstr>1_Default Design</vt:lpstr>
      <vt:lpstr>1_Profile</vt:lpstr>
      <vt:lpstr>Document</vt:lpstr>
      <vt:lpstr>Ocenjevanje vozlišč</vt:lpstr>
      <vt:lpstr>Možne ocene</vt:lpstr>
      <vt:lpstr>Ocenjevanje vozlišč</vt:lpstr>
      <vt:lpstr>Različne metode</vt:lpstr>
      <vt:lpstr>Koliko nas vsaj stanejo krožne poti? zapuščanje vozlišč</vt:lpstr>
      <vt:lpstr>Koliko nas vsaj stanejo krožne poti? zapuščanje vozlišč</vt:lpstr>
      <vt:lpstr>Koliko nas vsaj stanejo krožne poti?</vt:lpstr>
      <vt:lpstr>Koliko nas vsaj stanejo krožne poti?  zapuščanje vozlišč</vt:lpstr>
      <vt:lpstr>Koliko nas vsaj stanejo krožne poti?  Prihod v  vozlišča</vt:lpstr>
      <vt:lpstr>Koliko nas vsaj stanejo krožne poti?  Prihod v  vozlišča</vt:lpstr>
      <vt:lpstr>Koliko nas vsaj stanejo krožne poti?  Prihod v  vozlišča in izhod iz njih</vt:lpstr>
      <vt:lpstr>Matrike, ki opisujejo vmesna stanja</vt:lpstr>
      <vt:lpstr>PowerPoint Presentation</vt:lpstr>
      <vt:lpstr>PowerPoint Presentation</vt:lpstr>
    </vt:vector>
  </TitlesOfParts>
  <Company>RC 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Problem trgovskega potnika</dc:title>
  <dc:creator>Matija Lokar</dc:creator>
  <cp:lastModifiedBy>pristop predstavitve</cp:lastModifiedBy>
  <cp:revision>43</cp:revision>
  <dcterms:created xsi:type="dcterms:W3CDTF">1998-10-28T10:06:14Z</dcterms:created>
  <dcterms:modified xsi:type="dcterms:W3CDTF">2017-01-05T12:16:40Z</dcterms:modified>
</cp:coreProperties>
</file>