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37"/>
  </p:notesMasterIdLst>
  <p:handoutMasterIdLst>
    <p:handoutMasterId r:id="rId38"/>
  </p:handoutMasterIdLst>
  <p:sldIdLst>
    <p:sldId id="256" r:id="rId2"/>
    <p:sldId id="558" r:id="rId3"/>
    <p:sldId id="278" r:id="rId4"/>
    <p:sldId id="280" r:id="rId5"/>
    <p:sldId id="559" r:id="rId6"/>
    <p:sldId id="560" r:id="rId7"/>
    <p:sldId id="526" r:id="rId8"/>
    <p:sldId id="561" r:id="rId9"/>
    <p:sldId id="527" r:id="rId10"/>
    <p:sldId id="590" r:id="rId11"/>
    <p:sldId id="563" r:id="rId12"/>
    <p:sldId id="577" r:id="rId13"/>
    <p:sldId id="578" r:id="rId14"/>
    <p:sldId id="579" r:id="rId15"/>
    <p:sldId id="580" r:id="rId16"/>
    <p:sldId id="581" r:id="rId17"/>
    <p:sldId id="582" r:id="rId18"/>
    <p:sldId id="583" r:id="rId19"/>
    <p:sldId id="589" r:id="rId20"/>
    <p:sldId id="571" r:id="rId21"/>
    <p:sldId id="575" r:id="rId22"/>
    <p:sldId id="591" r:id="rId23"/>
    <p:sldId id="584" r:id="rId24"/>
    <p:sldId id="585" r:id="rId25"/>
    <p:sldId id="586" r:id="rId26"/>
    <p:sldId id="587" r:id="rId27"/>
    <p:sldId id="529" r:id="rId28"/>
    <p:sldId id="576" r:id="rId29"/>
    <p:sldId id="588" r:id="rId30"/>
    <p:sldId id="534" r:id="rId31"/>
    <p:sldId id="541" r:id="rId32"/>
    <p:sldId id="542" r:id="rId33"/>
    <p:sldId id="545" r:id="rId34"/>
    <p:sldId id="546" r:id="rId35"/>
    <p:sldId id="554" r:id="rId3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5pPr>
    <a:lvl6pPr marL="2286000" algn="l" defTabSz="914400" rtl="0" eaLnBrk="1" latinLnBrk="0" hangingPunct="1">
      <a:defRPr sz="2400" kern="1200">
        <a:solidFill>
          <a:schemeClr val="tx2"/>
        </a:solidFill>
        <a:latin typeface="Arial" panose="020B0604020202020204" pitchFamily="34" charset="0"/>
        <a:ea typeface="+mn-ea"/>
        <a:cs typeface="+mn-cs"/>
      </a:defRPr>
    </a:lvl6pPr>
    <a:lvl7pPr marL="2743200" algn="l" defTabSz="914400" rtl="0" eaLnBrk="1" latinLnBrk="0" hangingPunct="1">
      <a:defRPr sz="2400" kern="1200">
        <a:solidFill>
          <a:schemeClr val="tx2"/>
        </a:solidFill>
        <a:latin typeface="Arial" panose="020B0604020202020204" pitchFamily="34" charset="0"/>
        <a:ea typeface="+mn-ea"/>
        <a:cs typeface="+mn-cs"/>
      </a:defRPr>
    </a:lvl7pPr>
    <a:lvl8pPr marL="3200400" algn="l" defTabSz="914400" rtl="0" eaLnBrk="1" latinLnBrk="0" hangingPunct="1">
      <a:defRPr sz="2400" kern="1200">
        <a:solidFill>
          <a:schemeClr val="tx2"/>
        </a:solidFill>
        <a:latin typeface="Arial" panose="020B0604020202020204" pitchFamily="34" charset="0"/>
        <a:ea typeface="+mn-ea"/>
        <a:cs typeface="+mn-cs"/>
      </a:defRPr>
    </a:lvl8pPr>
    <a:lvl9pPr marL="3657600" algn="l" defTabSz="914400" rtl="0" eaLnBrk="1" latinLnBrk="0" hangingPunct="1">
      <a:defRPr sz="2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EAEA7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22" autoAdjust="0"/>
    <p:restoredTop sz="94558" autoAdjust="0"/>
  </p:normalViewPr>
  <p:slideViewPr>
    <p:cSldViewPr snapToObjects="1">
      <p:cViewPr varScale="1">
        <p:scale>
          <a:sx n="112" d="100"/>
          <a:sy n="112" d="100"/>
        </p:scale>
        <p:origin x="64" y="5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39" d="100"/>
          <a:sy n="39" d="100"/>
        </p:scale>
        <p:origin x="-1518"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39526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39526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39526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6CF678A5-CCCF-4EF8-B5BC-F74AE4A1EF82}" type="slidenum">
              <a:rPr lang="en-US" altLang="sl-SI"/>
              <a:pPr>
                <a:defRPr/>
              </a:pPr>
              <a:t>‹#›</a:t>
            </a:fld>
            <a:endParaRPr lang="en-US" altLang="sl-SI"/>
          </a:p>
        </p:txBody>
      </p:sp>
    </p:spTree>
    <p:extLst>
      <p:ext uri="{BB962C8B-B14F-4D97-AF65-F5344CB8AC3E}">
        <p14:creationId xmlns:p14="http://schemas.microsoft.com/office/powerpoint/2010/main" val="43510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50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Kliknite, če želite urediti sloge besedila matrice</a:t>
            </a:r>
          </a:p>
          <a:p>
            <a:pPr lvl="1"/>
            <a:r>
              <a:rPr lang="en-US" noProof="0" smtClean="0"/>
              <a:t>Druga raven</a:t>
            </a:r>
          </a:p>
          <a:p>
            <a:pPr lvl="2"/>
            <a:r>
              <a:rPr lang="en-US" noProof="0" smtClean="0"/>
              <a:t>Tretja raven</a:t>
            </a:r>
          </a:p>
          <a:p>
            <a:pPr lvl="3"/>
            <a:r>
              <a:rPr lang="en-US" noProof="0" smtClean="0"/>
              <a:t>Četrta raven</a:t>
            </a:r>
          </a:p>
          <a:p>
            <a:pPr lvl="4"/>
            <a:r>
              <a:rPr lang="en-US" noProof="0" smtClean="0"/>
              <a:t>Peta raven</a:t>
            </a:r>
          </a:p>
        </p:txBody>
      </p:sp>
      <p:sp>
        <p:nvSpPr>
          <p:cNvPr id="450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50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C732CAD1-ACF3-4556-9CA0-7FC799EE82E7}" type="slidenum">
              <a:rPr lang="en-US" altLang="sl-SI"/>
              <a:pPr>
                <a:defRPr/>
              </a:pPr>
              <a:t>‹#›</a:t>
            </a:fld>
            <a:endParaRPr lang="en-US" altLang="sl-SI"/>
          </a:p>
        </p:txBody>
      </p:sp>
    </p:spTree>
    <p:extLst>
      <p:ext uri="{BB962C8B-B14F-4D97-AF65-F5344CB8AC3E}">
        <p14:creationId xmlns:p14="http://schemas.microsoft.com/office/powerpoint/2010/main" val="2484560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9A5D5A-513E-4D50-9524-EC422248E312}" type="slidenum">
              <a:rPr lang="en-US" altLang="sl-SI" smtClean="0"/>
              <a:pPr>
                <a:spcBef>
                  <a:spcPct val="0"/>
                </a:spcBef>
              </a:pPr>
              <a:t>1</a:t>
            </a:fld>
            <a:endParaRPr lang="en-US" altLang="sl-SI"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panose="020B0604020202020204" pitchFamily="34" charset="0"/>
            </a:endParaRPr>
          </a:p>
        </p:txBody>
      </p:sp>
    </p:spTree>
    <p:extLst>
      <p:ext uri="{BB962C8B-B14F-4D97-AF65-F5344CB8AC3E}">
        <p14:creationId xmlns:p14="http://schemas.microsoft.com/office/powerpoint/2010/main" val="369736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p:txBody>
          <a:bodyPr/>
          <a:lstStyle/>
          <a:p>
            <a:pPr>
              <a:defRPr/>
            </a:pPr>
            <a:fld id="{71BD310E-6758-45A7-AF1F-03C78E8A11F4}" type="slidenum">
              <a:rPr lang="en-GB" smtClean="0"/>
              <a:pPr>
                <a:defRPr/>
              </a:pPr>
              <a:t>10</a:t>
            </a:fld>
            <a:endParaRPr lang="en-GB" smtClean="0"/>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3315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sl-SI"/>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6982356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1600383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6603849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566738" y="304800"/>
            <a:ext cx="8008937" cy="57150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9346288-F109-4283-B987-ED84D790B817}" type="slidenum">
              <a:rPr lang="en-US" altLang="sl-SI"/>
              <a:pPr>
                <a:defRPr/>
              </a:pPr>
              <a:t>‹#›</a:t>
            </a:fld>
            <a:endParaRPr lang="en-US" altLang="sl-SI"/>
          </a:p>
        </p:txBody>
      </p:sp>
    </p:spTree>
    <p:extLst>
      <p:ext uri="{BB962C8B-B14F-4D97-AF65-F5344CB8AC3E}">
        <p14:creationId xmlns:p14="http://schemas.microsoft.com/office/powerpoint/2010/main" val="412403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326079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sl-SI"/>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16819044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293112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1712367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469717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18878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sl-SI"/>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0770849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sl-SI"/>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126099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189971363"/>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sl-SI" altLang="sl-SI" sz="3600" dirty="0" smtClean="0">
                <a:latin typeface="Arial" panose="020B0604020202020204" pitchFamily="34" charset="0"/>
              </a:rPr>
              <a:t>Načrtovanje podatkovne baze</a:t>
            </a:r>
            <a:endParaRPr lang="en-US" altLang="sl-SI" sz="3600" dirty="0" smtClean="0">
              <a:latin typeface="Arial" panose="020B0604020202020204" pitchFamily="34" charset="0"/>
            </a:endParaRPr>
          </a:p>
        </p:txBody>
      </p:sp>
      <p:sp>
        <p:nvSpPr>
          <p:cNvPr id="3" name="Text Placeholder 2"/>
          <p:cNvSpPr>
            <a:spLocks noGrp="1"/>
          </p:cNvSpPr>
          <p:nvPr>
            <p:ph type="body" idx="1"/>
          </p:nvPr>
        </p:nvSpPr>
        <p:spPr/>
        <p:txBody>
          <a:bodyPr/>
          <a:lstStyle/>
          <a:p>
            <a:endParaRPr lang="sl-SI"/>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p:txBody>
          <a:bodyPr/>
          <a:lstStyle/>
          <a:p>
            <a:pPr>
              <a:defRPr/>
            </a:pPr>
            <a:r>
              <a:rPr lang="sl-SI" smtClean="0"/>
              <a:t>- </a:t>
            </a:r>
            <a:fld id="{6A4DB1C3-AB4B-4429-B3CD-9DAC2F664CAD}" type="slidenum">
              <a:rPr lang="en-GB" sz="1400" smtClean="0">
                <a:latin typeface="Arial Black" pitchFamily="34" charset="0"/>
              </a:rPr>
              <a:pPr>
                <a:defRPr/>
              </a:pPr>
              <a:t>10</a:t>
            </a:fld>
            <a:r>
              <a:rPr lang="sl-SI" smtClean="0"/>
              <a:t> -</a:t>
            </a:r>
            <a:endParaRPr lang="en-GB" smtClean="0"/>
          </a:p>
        </p:txBody>
      </p:sp>
      <p:sp>
        <p:nvSpPr>
          <p:cNvPr id="1034242" name="Rectangle 2"/>
          <p:cNvSpPr>
            <a:spLocks noGrp="1" noChangeArrowheads="1"/>
          </p:cNvSpPr>
          <p:nvPr>
            <p:ph type="title"/>
          </p:nvPr>
        </p:nvSpPr>
        <p:spPr/>
        <p:txBody>
          <a:bodyPr/>
          <a:lstStyle/>
          <a:p>
            <a:pPr eaLnBrk="1" hangingPunct="1"/>
            <a:r>
              <a:rPr lang="sl-SI" smtClean="0"/>
              <a:t>1.9 Celovit pristop h konceptualnem načrtovanju..</a:t>
            </a:r>
          </a:p>
        </p:txBody>
      </p:sp>
      <p:sp>
        <p:nvSpPr>
          <p:cNvPr id="1034243" name="Rectangle 3"/>
          <p:cNvSpPr>
            <a:spLocks noGrp="1" noChangeArrowheads="1"/>
          </p:cNvSpPr>
          <p:nvPr>
            <p:ph type="body" idx="1"/>
          </p:nvPr>
        </p:nvSpPr>
        <p:spPr/>
        <p:txBody>
          <a:bodyPr/>
          <a:lstStyle/>
          <a:p>
            <a:pPr eaLnBrk="1" hangingPunct="1">
              <a:lnSpc>
                <a:spcPct val="90000"/>
              </a:lnSpc>
            </a:pPr>
            <a:r>
              <a:rPr lang="sl-SI" sz="2200" dirty="0" smtClean="0"/>
              <a:t>Celovit pogled na izdelavo konceptualnega </a:t>
            </a:r>
            <a:r>
              <a:rPr lang="sl-SI" sz="2200" dirty="0" smtClean="0"/>
              <a:t>modela</a:t>
            </a:r>
            <a:endParaRPr lang="sl-SI" sz="2200" dirty="0" smtClean="0"/>
          </a:p>
          <a:p>
            <a:pPr eaLnBrk="1" hangingPunct="1">
              <a:lnSpc>
                <a:spcPct val="90000"/>
              </a:lnSpc>
            </a:pPr>
            <a:r>
              <a:rPr lang="sl-SI" sz="2200" dirty="0" smtClean="0"/>
              <a:t>Možni koraki konceptualnega načrtovanja:</a:t>
            </a:r>
          </a:p>
          <a:p>
            <a:pPr lvl="1" eaLnBrk="1" hangingPunct="1">
              <a:lnSpc>
                <a:spcPct val="90000"/>
              </a:lnSpc>
            </a:pPr>
            <a:r>
              <a:rPr lang="sl-SI" sz="1800" dirty="0" smtClean="0">
                <a:solidFill>
                  <a:srgbClr val="FFCC00"/>
                </a:solidFill>
              </a:rPr>
              <a:t>K1.1</a:t>
            </a:r>
            <a:r>
              <a:rPr lang="sl-SI" sz="1800" dirty="0" smtClean="0"/>
              <a:t>: Identificiraj </a:t>
            </a:r>
            <a:r>
              <a:rPr lang="sl-SI" sz="1800" dirty="0" err="1" smtClean="0"/>
              <a:t>entitetne</a:t>
            </a:r>
            <a:r>
              <a:rPr lang="sl-SI" sz="1800" dirty="0" smtClean="0"/>
              <a:t> tipe</a:t>
            </a:r>
          </a:p>
          <a:p>
            <a:pPr lvl="1" eaLnBrk="1" hangingPunct="1">
              <a:lnSpc>
                <a:spcPct val="90000"/>
              </a:lnSpc>
            </a:pPr>
            <a:r>
              <a:rPr lang="sl-SI" sz="1800" dirty="0" smtClean="0">
                <a:solidFill>
                  <a:srgbClr val="FFCC00"/>
                </a:solidFill>
              </a:rPr>
              <a:t>K1.2</a:t>
            </a:r>
            <a:r>
              <a:rPr lang="sl-SI" sz="1800" dirty="0" smtClean="0"/>
              <a:t>: Identificiraj povezave</a:t>
            </a:r>
          </a:p>
          <a:p>
            <a:pPr lvl="1" eaLnBrk="1" hangingPunct="1">
              <a:lnSpc>
                <a:spcPct val="90000"/>
              </a:lnSpc>
            </a:pPr>
            <a:r>
              <a:rPr lang="sl-SI" sz="1800" dirty="0" smtClean="0">
                <a:solidFill>
                  <a:srgbClr val="FFCC00"/>
                </a:solidFill>
              </a:rPr>
              <a:t>K1.3</a:t>
            </a:r>
            <a:r>
              <a:rPr lang="sl-SI" sz="1800" dirty="0" smtClean="0"/>
              <a:t>: Identificiraj in z </a:t>
            </a:r>
            <a:r>
              <a:rPr lang="sl-SI" sz="1800" dirty="0" err="1" smtClean="0"/>
              <a:t>entitetnimi</a:t>
            </a:r>
            <a:r>
              <a:rPr lang="sl-SI" sz="1800" dirty="0" smtClean="0"/>
              <a:t> tipi poveži atribute</a:t>
            </a:r>
          </a:p>
          <a:p>
            <a:pPr lvl="1" eaLnBrk="1" hangingPunct="1">
              <a:lnSpc>
                <a:spcPct val="90000"/>
              </a:lnSpc>
            </a:pPr>
            <a:r>
              <a:rPr lang="sl-SI" sz="1800" dirty="0" smtClean="0">
                <a:solidFill>
                  <a:srgbClr val="FFCC00"/>
                </a:solidFill>
              </a:rPr>
              <a:t>K1.4</a:t>
            </a:r>
            <a:r>
              <a:rPr lang="sl-SI" sz="1800" dirty="0" smtClean="0"/>
              <a:t>: Atributom določi domene</a:t>
            </a:r>
          </a:p>
          <a:p>
            <a:pPr lvl="1" eaLnBrk="1" hangingPunct="1">
              <a:lnSpc>
                <a:spcPct val="90000"/>
              </a:lnSpc>
            </a:pPr>
            <a:r>
              <a:rPr lang="sl-SI" sz="1800" dirty="0" smtClean="0">
                <a:solidFill>
                  <a:srgbClr val="FFCC00"/>
                </a:solidFill>
              </a:rPr>
              <a:t>K1.5</a:t>
            </a:r>
            <a:r>
              <a:rPr lang="sl-SI" sz="1800" dirty="0" smtClean="0"/>
              <a:t>: Določi kandidate za ključe; izmed kandidatov izberi </a:t>
            </a:r>
            <a:br>
              <a:rPr lang="sl-SI" sz="1800" dirty="0" smtClean="0"/>
            </a:br>
            <a:r>
              <a:rPr lang="sl-SI" sz="1800" dirty="0" smtClean="0"/>
              <a:t>	       primarni ključ</a:t>
            </a:r>
          </a:p>
          <a:p>
            <a:pPr lvl="1" eaLnBrk="1" hangingPunct="1">
              <a:lnSpc>
                <a:spcPct val="90000"/>
              </a:lnSpc>
            </a:pPr>
            <a:r>
              <a:rPr lang="sl-SI" sz="1800" dirty="0" smtClean="0">
                <a:solidFill>
                  <a:srgbClr val="FFCC00"/>
                </a:solidFill>
              </a:rPr>
              <a:t>K1.6</a:t>
            </a:r>
            <a:r>
              <a:rPr lang="sl-SI" sz="1800" dirty="0" smtClean="0"/>
              <a:t>: Po potrebi uporabi elemente razširjenega diagrama </a:t>
            </a:r>
            <a:br>
              <a:rPr lang="sl-SI" sz="1800" dirty="0" smtClean="0"/>
            </a:br>
            <a:r>
              <a:rPr lang="sl-SI" sz="1800" dirty="0" smtClean="0"/>
              <a:t>	       entiteta – razmerje</a:t>
            </a:r>
          </a:p>
          <a:p>
            <a:pPr lvl="1" eaLnBrk="1" hangingPunct="1">
              <a:lnSpc>
                <a:spcPct val="90000"/>
              </a:lnSpc>
            </a:pPr>
            <a:r>
              <a:rPr lang="sl-SI" sz="1800" dirty="0" smtClean="0">
                <a:solidFill>
                  <a:srgbClr val="FFCC00"/>
                </a:solidFill>
              </a:rPr>
              <a:t>K1.7</a:t>
            </a:r>
            <a:r>
              <a:rPr lang="sl-SI" sz="1800" dirty="0" smtClean="0"/>
              <a:t>: Preveri, če v modelu obstajajo odvečni elementi</a:t>
            </a:r>
          </a:p>
          <a:p>
            <a:pPr lvl="1" eaLnBrk="1" hangingPunct="1">
              <a:lnSpc>
                <a:spcPct val="90000"/>
              </a:lnSpc>
            </a:pPr>
            <a:r>
              <a:rPr lang="sl-SI" sz="1800" dirty="0" smtClean="0">
                <a:solidFill>
                  <a:srgbClr val="FFCC00"/>
                </a:solidFill>
              </a:rPr>
              <a:t>K1.8</a:t>
            </a:r>
            <a:r>
              <a:rPr lang="sl-SI" sz="1800" dirty="0" smtClean="0"/>
              <a:t>: Preveri, če model “zdrži” transakcije</a:t>
            </a:r>
          </a:p>
          <a:p>
            <a:pPr lvl="1" eaLnBrk="1" hangingPunct="1">
              <a:lnSpc>
                <a:spcPct val="90000"/>
              </a:lnSpc>
            </a:pPr>
            <a:r>
              <a:rPr lang="sl-SI" sz="1800" dirty="0" smtClean="0">
                <a:solidFill>
                  <a:srgbClr val="FFCC00"/>
                </a:solidFill>
              </a:rPr>
              <a:t>K1.9</a:t>
            </a:r>
            <a:r>
              <a:rPr lang="sl-SI" sz="1800" dirty="0" smtClean="0"/>
              <a:t>: Preveri model z uporabnikom</a:t>
            </a:r>
          </a:p>
        </p:txBody>
      </p:sp>
    </p:spTree>
    <p:extLst>
      <p:ext uri="{BB962C8B-B14F-4D97-AF65-F5344CB8AC3E}">
        <p14:creationId xmlns:p14="http://schemas.microsoft.com/office/powerpoint/2010/main" val="1118458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Zbiranje podatkov</a:t>
            </a:r>
            <a:endParaRPr lang="sl-SI" dirty="0"/>
          </a:p>
        </p:txBody>
      </p:sp>
      <p:sp>
        <p:nvSpPr>
          <p:cNvPr id="5" name="Text Placeholder 4"/>
          <p:cNvSpPr>
            <a:spLocks noGrp="1"/>
          </p:cNvSpPr>
          <p:nvPr>
            <p:ph type="body" idx="1"/>
          </p:nvPr>
        </p:nvSpPr>
        <p:spPr/>
        <p:txBody>
          <a:bodyPr/>
          <a:lstStyle/>
          <a:p>
            <a:r>
              <a:rPr lang="sl-SI" dirty="0" smtClean="0"/>
              <a:t>INTERVJUJI, PREGLED DOSEDANJEGA POSLOVANJA</a:t>
            </a:r>
            <a:endParaRPr lang="sl-SI" dirty="0"/>
          </a:p>
        </p:txBody>
      </p:sp>
    </p:spTree>
    <p:extLst>
      <p:ext uri="{BB962C8B-B14F-4D97-AF65-F5344CB8AC3E}">
        <p14:creationId xmlns:p14="http://schemas.microsoft.com/office/powerpoint/2010/main" val="832530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Papirni</a:t>
            </a:r>
            <a:endParaRPr lang="sl-S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672431"/>
            <a:ext cx="4762500" cy="4381500"/>
          </a:xfrm>
        </p:spPr>
      </p:pic>
    </p:spTree>
    <p:extLst>
      <p:ext uri="{BB962C8B-B14F-4D97-AF65-F5344CB8AC3E}">
        <p14:creationId xmlns:p14="http://schemas.microsoft.com/office/powerpoint/2010/main" val="3066160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Rač. programi</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724819"/>
            <a:ext cx="3810000" cy="4276725"/>
          </a:xfrm>
        </p:spPr>
      </p:pic>
    </p:spTree>
    <p:extLst>
      <p:ext uri="{BB962C8B-B14F-4D97-AF65-F5344CB8AC3E}">
        <p14:creationId xmlns:p14="http://schemas.microsoft.com/office/powerpoint/2010/main" val="1488429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Spletne strani</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867694"/>
            <a:ext cx="4762500" cy="3990975"/>
          </a:xfrm>
        </p:spPr>
      </p:pic>
    </p:spTree>
    <p:extLst>
      <p:ext uri="{BB962C8B-B14F-4D97-AF65-F5344CB8AC3E}">
        <p14:creationId xmlns:p14="http://schemas.microsoft.com/office/powerpoint/2010/main" val="2658058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PREDSTAVITEV PODATKOV</a:t>
            </a:r>
            <a:endParaRPr lang="sl-SI" dirty="0"/>
          </a:p>
        </p:txBody>
      </p:sp>
      <p:sp>
        <p:nvSpPr>
          <p:cNvPr id="5" name="Text Placeholder 4"/>
          <p:cNvSpPr>
            <a:spLocks noGrp="1"/>
          </p:cNvSpPr>
          <p:nvPr>
            <p:ph type="body" idx="1"/>
          </p:nvPr>
        </p:nvSpPr>
        <p:spPr/>
        <p:txBody>
          <a:bodyPr/>
          <a:lstStyle/>
          <a:p>
            <a:endParaRPr lang="sl-SI"/>
          </a:p>
        </p:txBody>
      </p:sp>
    </p:spTree>
    <p:extLst>
      <p:ext uri="{BB962C8B-B14F-4D97-AF65-F5344CB8AC3E}">
        <p14:creationId xmlns:p14="http://schemas.microsoft.com/office/powerpoint/2010/main" val="365664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Različne oblike – papirni seznami</a:t>
            </a:r>
            <a:endParaRPr lang="sl-S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9823" y="1600200"/>
            <a:ext cx="4004353" cy="4525963"/>
          </a:xfrm>
        </p:spPr>
      </p:pic>
    </p:spTree>
    <p:extLst>
      <p:ext uri="{BB962C8B-B14F-4D97-AF65-F5344CB8AC3E}">
        <p14:creationId xmlns:p14="http://schemas.microsoft.com/office/powerpoint/2010/main" val="66641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786856"/>
            <a:ext cx="4762500" cy="2152650"/>
          </a:xfrm>
        </p:spPr>
      </p:pic>
    </p:spTree>
    <p:extLst>
      <p:ext uri="{BB962C8B-B14F-4D97-AF65-F5344CB8AC3E}">
        <p14:creationId xmlns:p14="http://schemas.microsoft.com/office/powerpoint/2010/main" val="1349632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492896"/>
            <a:ext cx="4762500" cy="3305175"/>
          </a:xfrm>
        </p:spPr>
      </p:pic>
    </p:spTree>
    <p:extLst>
      <p:ext uri="{BB962C8B-B14F-4D97-AF65-F5344CB8AC3E}">
        <p14:creationId xmlns:p14="http://schemas.microsoft.com/office/powerpoint/2010/main" val="3065600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585" y="476672"/>
            <a:ext cx="7886700" cy="4351338"/>
          </a:xfrm>
        </p:spPr>
        <p:txBody>
          <a:bodyPr/>
          <a:lstStyle/>
          <a:p>
            <a:r>
              <a:rPr lang="sl-SI" dirty="0">
                <a:solidFill>
                  <a:srgbClr val="FFCC00"/>
                </a:solidFill>
              </a:rPr>
              <a:t>pregled uporabniških zahtev, </a:t>
            </a:r>
            <a:r>
              <a:rPr lang="sl-SI" dirty="0"/>
              <a:t>podanih v pisni obliki:</a:t>
            </a:r>
          </a:p>
          <a:p>
            <a:pPr lvl="1"/>
            <a:r>
              <a:rPr lang="sl-SI" dirty="0"/>
              <a:t>Pregledamo vse omenjene </a:t>
            </a:r>
            <a:r>
              <a:rPr lang="sl-SI" dirty="0">
                <a:solidFill>
                  <a:srgbClr val="FFCC00"/>
                </a:solidFill>
              </a:rPr>
              <a:t>samostalnike in fraze</a:t>
            </a:r>
            <a:r>
              <a:rPr lang="sl-SI" dirty="0"/>
              <a:t> (npr. </a:t>
            </a:r>
            <a:r>
              <a:rPr lang="sl-SI" dirty="0">
                <a:latin typeface="Courier New" pitchFamily="49" charset="0"/>
              </a:rPr>
              <a:t>profesor</a:t>
            </a:r>
            <a:r>
              <a:rPr lang="sl-SI" dirty="0"/>
              <a:t>, </a:t>
            </a:r>
            <a:r>
              <a:rPr lang="sl-SI" dirty="0">
                <a:latin typeface="Courier New" pitchFamily="49" charset="0"/>
              </a:rPr>
              <a:t>predmet</a:t>
            </a:r>
            <a:r>
              <a:rPr lang="sl-SI" dirty="0"/>
              <a:t>, </a:t>
            </a:r>
            <a:r>
              <a:rPr lang="sl-SI" dirty="0">
                <a:latin typeface="Courier New" pitchFamily="49" charset="0"/>
              </a:rPr>
              <a:t>izpit</a:t>
            </a:r>
            <a:r>
              <a:rPr lang="sl-SI" dirty="0"/>
              <a:t>, </a:t>
            </a:r>
            <a:r>
              <a:rPr lang="sl-SI" dirty="0">
                <a:latin typeface="Courier New" pitchFamily="49" charset="0"/>
              </a:rPr>
              <a:t>rok, datum izpita</a:t>
            </a:r>
            <a:r>
              <a:rPr lang="sl-SI" dirty="0"/>
              <a:t>,...)</a:t>
            </a:r>
          </a:p>
          <a:p>
            <a:pPr lvl="1"/>
            <a:r>
              <a:rPr lang="sl-SI" dirty="0"/>
              <a:t>Pozorni smo na pomembne objekte (npr. ljudje, lokacije...)</a:t>
            </a:r>
          </a:p>
          <a:p>
            <a:pPr lvl="1"/>
            <a:r>
              <a:rPr lang="sl-SI" dirty="0"/>
              <a:t>Skušamo ločiti objekte (npr. </a:t>
            </a:r>
            <a:r>
              <a:rPr lang="sl-SI" dirty="0">
                <a:latin typeface="Courier New" pitchFamily="49" charset="0"/>
              </a:rPr>
              <a:t>profesor</a:t>
            </a:r>
            <a:r>
              <a:rPr lang="sl-SI" dirty="0"/>
              <a:t>, </a:t>
            </a:r>
            <a:r>
              <a:rPr lang="sl-SI" dirty="0">
                <a:latin typeface="Courier New" pitchFamily="49" charset="0"/>
              </a:rPr>
              <a:t>izpit</a:t>
            </a:r>
            <a:r>
              <a:rPr lang="sl-SI" dirty="0"/>
              <a:t>,...) od lastnosti objektov (</a:t>
            </a:r>
            <a:r>
              <a:rPr lang="sl-SI" dirty="0">
                <a:latin typeface="Courier New" pitchFamily="49" charset="0"/>
              </a:rPr>
              <a:t>ime</a:t>
            </a:r>
            <a:r>
              <a:rPr lang="sl-SI" dirty="0"/>
              <a:t>, </a:t>
            </a:r>
            <a:r>
              <a:rPr lang="sl-SI" dirty="0">
                <a:latin typeface="Courier New" pitchFamily="49" charset="0"/>
              </a:rPr>
              <a:t>vpisna številka</a:t>
            </a:r>
            <a:r>
              <a:rPr lang="sl-SI" dirty="0"/>
              <a:t>,...) </a:t>
            </a:r>
          </a:p>
          <a:p>
            <a:pPr lvl="1"/>
            <a:r>
              <a:rPr lang="sl-SI" dirty="0"/>
              <a:t>Lastnosti objektov združujemo v </a:t>
            </a:r>
            <a:r>
              <a:rPr lang="sl-SI" dirty="0" err="1"/>
              <a:t>entitetne</a:t>
            </a:r>
            <a:r>
              <a:rPr lang="sl-SI" dirty="0"/>
              <a:t> tipe</a:t>
            </a:r>
          </a:p>
          <a:p>
            <a:endParaRPr lang="sl-SI" dirty="0"/>
          </a:p>
        </p:txBody>
      </p:sp>
      <p:pic>
        <p:nvPicPr>
          <p:cNvPr id="4" name="Picture 3"/>
          <p:cNvPicPr>
            <a:picLocks noChangeAspect="1"/>
          </p:cNvPicPr>
          <p:nvPr/>
        </p:nvPicPr>
        <p:blipFill>
          <a:blip r:embed="rId2"/>
          <a:stretch>
            <a:fillRect/>
          </a:stretch>
        </p:blipFill>
        <p:spPr>
          <a:xfrm>
            <a:off x="718543" y="2852936"/>
            <a:ext cx="7754784" cy="3346994"/>
          </a:xfrm>
          <a:prstGeom prst="rect">
            <a:avLst/>
          </a:prstGeom>
        </p:spPr>
      </p:pic>
    </p:spTree>
    <p:extLst>
      <p:ext uri="{BB962C8B-B14F-4D97-AF65-F5344CB8AC3E}">
        <p14:creationId xmlns:p14="http://schemas.microsoft.com/office/powerpoint/2010/main" val="152622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5650" name="Picture 2" descr="img180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69569"/>
            <a:ext cx="5308291" cy="30112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a:bodyPr>
          <a:lstStyle/>
          <a:p>
            <a:r>
              <a:rPr lang="sl-SI" b="1" dirty="0"/>
              <a:t>Načrtovanje podatkovne baze</a:t>
            </a:r>
            <a:r>
              <a:rPr lang="sl-SI" dirty="0"/>
              <a:t/>
            </a:r>
            <a:br>
              <a:rPr lang="sl-SI" dirty="0"/>
            </a:br>
            <a:endParaRPr lang="sl-SI" dirty="0"/>
          </a:p>
        </p:txBody>
      </p:sp>
      <p:sp>
        <p:nvSpPr>
          <p:cNvPr id="6" name="Content Placeholder 5"/>
          <p:cNvSpPr>
            <a:spLocks noGrp="1"/>
          </p:cNvSpPr>
          <p:nvPr>
            <p:ph idx="1"/>
          </p:nvPr>
        </p:nvSpPr>
        <p:spPr>
          <a:xfrm>
            <a:off x="395536" y="1346114"/>
            <a:ext cx="8119814" cy="2323455"/>
          </a:xfrm>
        </p:spPr>
        <p:txBody>
          <a:bodyPr>
            <a:normAutofit fontScale="92500"/>
          </a:bodyPr>
          <a:lstStyle/>
          <a:p>
            <a:pPr marL="0" indent="0">
              <a:buNone/>
            </a:pPr>
            <a:r>
              <a:rPr lang="sl-SI" dirty="0" smtClean="0"/>
              <a:t>Načrtovanje podatkovne baze je postopek opredelitve in razvoja strukture PB.</a:t>
            </a:r>
            <a:br>
              <a:rPr lang="sl-SI" dirty="0" smtClean="0"/>
            </a:br>
            <a:endParaRPr lang="sl-SI" dirty="0" smtClean="0"/>
          </a:p>
          <a:p>
            <a:pPr marL="0" indent="0">
              <a:buNone/>
            </a:pPr>
            <a:r>
              <a:rPr lang="sl-SI" dirty="0" smtClean="0"/>
              <a:t>formalni model nekaterih vidikov realnega sveta /'problemske domene‘/</a:t>
            </a:r>
          </a:p>
          <a:p>
            <a:pPr marL="0" indent="0">
              <a:buNone/>
            </a:pPr>
            <a:r>
              <a:rPr lang="sl-SI" dirty="0" smtClean="0"/>
              <a:t/>
            </a:r>
            <a:br>
              <a:rPr lang="sl-SI" dirty="0" smtClean="0"/>
            </a:br>
            <a:r>
              <a:rPr lang="sl-SI" dirty="0" smtClean="0"/>
              <a:t>Mera za pravilnost načrtovane sheme PB je realni svet. </a:t>
            </a:r>
          </a:p>
          <a:p>
            <a:pPr marL="342900" lvl="1" indent="0">
              <a:buNone/>
            </a:pPr>
            <a:r>
              <a:rPr lang="sl-SI" dirty="0" smtClean="0"/>
              <a:t>Od tod sledi, da vsebina PB mora odražati podatke, pravila in izjeme iz realnega sveta.</a:t>
            </a:r>
            <a:br>
              <a:rPr lang="sl-SI" dirty="0" smtClean="0"/>
            </a:br>
            <a:endParaRPr lang="sl-SI" dirty="0"/>
          </a:p>
        </p:txBody>
      </p:sp>
    </p:spTree>
    <p:extLst>
      <p:ext uri="{BB962C8B-B14F-4D97-AF65-F5344CB8AC3E}">
        <p14:creationId xmlns:p14="http://schemas.microsoft.com/office/powerpoint/2010/main" val="3260012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RELACIJE</a:t>
            </a:r>
            <a:endParaRPr lang="sl-SI" dirty="0"/>
          </a:p>
        </p:txBody>
      </p:sp>
      <p:sp>
        <p:nvSpPr>
          <p:cNvPr id="5" name="Text Placeholder 4"/>
          <p:cNvSpPr>
            <a:spLocks noGrp="1"/>
          </p:cNvSpPr>
          <p:nvPr>
            <p:ph type="body" idx="1"/>
          </p:nvPr>
        </p:nvSpPr>
        <p:spPr/>
        <p:txBody>
          <a:bodyPr/>
          <a:lstStyle/>
          <a:p>
            <a:r>
              <a:rPr lang="sl-SI" dirty="0" smtClean="0"/>
              <a:t>Opis odnosov med podatki</a:t>
            </a:r>
            <a:endParaRPr lang="sl-SI" dirty="0"/>
          </a:p>
        </p:txBody>
      </p:sp>
    </p:spTree>
    <p:extLst>
      <p:ext uri="{BB962C8B-B14F-4D97-AF65-F5344CB8AC3E}">
        <p14:creationId xmlns:p14="http://schemas.microsoft.com/office/powerpoint/2010/main" val="3370694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l-SI"/>
              <a:t>Matija Lokar, FMF</a:t>
            </a:r>
          </a:p>
        </p:txBody>
      </p:sp>
      <p:sp>
        <p:nvSpPr>
          <p:cNvPr id="394242" name="Rectangle 2"/>
          <p:cNvSpPr>
            <a:spLocks noGrp="1" noChangeArrowheads="1"/>
          </p:cNvSpPr>
          <p:nvPr>
            <p:ph type="title"/>
          </p:nvPr>
        </p:nvSpPr>
        <p:spPr/>
        <p:txBody>
          <a:bodyPr/>
          <a:lstStyle/>
          <a:p>
            <a:r>
              <a:rPr lang="sl-SI"/>
              <a:t>Relacije </a:t>
            </a:r>
          </a:p>
        </p:txBody>
      </p:sp>
      <p:sp>
        <p:nvSpPr>
          <p:cNvPr id="394243" name="Rectangle 3"/>
          <p:cNvSpPr>
            <a:spLocks noGrp="1" noChangeArrowheads="1"/>
          </p:cNvSpPr>
          <p:nvPr>
            <p:ph type="body" idx="1"/>
          </p:nvPr>
        </p:nvSpPr>
        <p:spPr/>
        <p:txBody>
          <a:bodyPr>
            <a:normAutofit lnSpcReduction="10000"/>
          </a:bodyPr>
          <a:lstStyle/>
          <a:p>
            <a:pPr>
              <a:lnSpc>
                <a:spcPct val="80000"/>
              </a:lnSpc>
            </a:pPr>
            <a:r>
              <a:rPr lang="sl-SI" sz="2200" dirty="0"/>
              <a:t>Omogočajo združevanje informacij iz več tabel</a:t>
            </a:r>
          </a:p>
          <a:p>
            <a:pPr>
              <a:lnSpc>
                <a:spcPct val="80000"/>
              </a:lnSpc>
            </a:pPr>
            <a:r>
              <a:rPr lang="sl-SI" sz="2200" dirty="0"/>
              <a:t>Opisujejo odnose med podatki</a:t>
            </a:r>
          </a:p>
          <a:p>
            <a:pPr>
              <a:lnSpc>
                <a:spcPct val="80000"/>
              </a:lnSpc>
            </a:pPr>
            <a:r>
              <a:rPr lang="sl-SI" sz="2200" dirty="0"/>
              <a:t>Trije osnovni tipi</a:t>
            </a:r>
          </a:p>
          <a:p>
            <a:pPr lvl="1">
              <a:lnSpc>
                <a:spcPct val="80000"/>
              </a:lnSpc>
            </a:pPr>
            <a:r>
              <a:rPr lang="sl-SI" sz="2000" dirty="0"/>
              <a:t>1 : 1  </a:t>
            </a:r>
          </a:p>
          <a:p>
            <a:pPr lvl="2">
              <a:lnSpc>
                <a:spcPct val="80000"/>
              </a:lnSpc>
            </a:pPr>
            <a:r>
              <a:rPr lang="sl-SI" sz="1900" dirty="0"/>
              <a:t>Oseba : Rojstni list </a:t>
            </a:r>
          </a:p>
          <a:p>
            <a:pPr lvl="2">
              <a:lnSpc>
                <a:spcPct val="80000"/>
              </a:lnSpc>
            </a:pPr>
            <a:r>
              <a:rPr lang="sl-SI" sz="1900" dirty="0"/>
              <a:t>relaciji: ima / je izdan</a:t>
            </a:r>
          </a:p>
          <a:p>
            <a:pPr lvl="3">
              <a:lnSpc>
                <a:spcPct val="80000"/>
              </a:lnSpc>
            </a:pPr>
            <a:r>
              <a:rPr lang="sl-SI" sz="1600" dirty="0"/>
              <a:t>Vsaka oseba ima natanko en rojstni list</a:t>
            </a:r>
          </a:p>
          <a:p>
            <a:pPr lvl="1">
              <a:lnSpc>
                <a:spcPct val="80000"/>
              </a:lnSpc>
            </a:pPr>
            <a:r>
              <a:rPr lang="sl-SI" sz="2000" dirty="0"/>
              <a:t>1 : n</a:t>
            </a:r>
          </a:p>
          <a:p>
            <a:pPr lvl="2">
              <a:lnSpc>
                <a:spcPct val="80000"/>
              </a:lnSpc>
            </a:pPr>
            <a:r>
              <a:rPr lang="sl-SI" sz="1900" dirty="0"/>
              <a:t>Naslov : Oseba</a:t>
            </a:r>
          </a:p>
          <a:p>
            <a:pPr lvl="2">
              <a:lnSpc>
                <a:spcPct val="80000"/>
              </a:lnSpc>
            </a:pPr>
            <a:r>
              <a:rPr lang="sl-SI" sz="1900" dirty="0"/>
              <a:t>relaciji: je stalni naslov / ima stalni naslov</a:t>
            </a:r>
          </a:p>
          <a:p>
            <a:pPr lvl="2">
              <a:lnSpc>
                <a:spcPct val="80000"/>
              </a:lnSpc>
            </a:pPr>
            <a:r>
              <a:rPr lang="sl-SI" sz="1900" dirty="0"/>
              <a:t>na istem naslovu je lahko več oseb, vsak ima le en stalni naslov, </a:t>
            </a:r>
          </a:p>
          <a:p>
            <a:pPr lvl="1">
              <a:lnSpc>
                <a:spcPct val="80000"/>
              </a:lnSpc>
            </a:pPr>
            <a:r>
              <a:rPr lang="sl-SI" sz="2000" dirty="0"/>
              <a:t>n : m</a:t>
            </a:r>
          </a:p>
          <a:p>
            <a:pPr lvl="2">
              <a:lnSpc>
                <a:spcPct val="80000"/>
              </a:lnSpc>
            </a:pPr>
            <a:r>
              <a:rPr lang="sl-SI" sz="1900" dirty="0"/>
              <a:t>Študent : Predavatelj</a:t>
            </a:r>
          </a:p>
          <a:p>
            <a:pPr lvl="2">
              <a:lnSpc>
                <a:spcPct val="80000"/>
              </a:lnSpc>
            </a:pPr>
            <a:r>
              <a:rPr lang="sl-SI" sz="1900" dirty="0"/>
              <a:t>Relacija : posluša predavanja / predava</a:t>
            </a:r>
          </a:p>
          <a:p>
            <a:pPr lvl="2">
              <a:lnSpc>
                <a:spcPct val="80000"/>
              </a:lnSpc>
            </a:pPr>
            <a:r>
              <a:rPr lang="sl-SI" sz="1900" dirty="0"/>
              <a:t>Vsak študent posluša predavanja več predavateljev, vsak predavatelj predava več študentom</a:t>
            </a:r>
          </a:p>
        </p:txBody>
      </p:sp>
    </p:spTree>
    <p:extLst>
      <p:ext uri="{BB962C8B-B14F-4D97-AF65-F5344CB8AC3E}">
        <p14:creationId xmlns:p14="http://schemas.microsoft.com/office/powerpoint/2010/main" val="21478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randombar(horizontal)">
                                      <p:cBhvr>
                                        <p:cTn id="7" dur="600">
                                          <p:stCondLst>
                                            <p:cond delay="0"/>
                                          </p:stCondLst>
                                        </p:cTn>
                                        <p:tgtEl>
                                          <p:spTgt spid="394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4243">
                                            <p:txEl>
                                              <p:pRg st="0" end="0"/>
                                            </p:txEl>
                                          </p:spTgt>
                                        </p:tgtEl>
                                        <p:attrNameLst>
                                          <p:attrName>style.visibility</p:attrName>
                                        </p:attrNameLst>
                                      </p:cBhvr>
                                      <p:to>
                                        <p:strVal val="visible"/>
                                      </p:to>
                                    </p:set>
                                    <p:animEffect transition="in" filter="randombar(horizontal)">
                                      <p:cBhvr>
                                        <p:cTn id="12" dur="500"/>
                                        <p:tgtEl>
                                          <p:spTgt spid="394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4243">
                                            <p:txEl>
                                              <p:pRg st="1" end="1"/>
                                            </p:txEl>
                                          </p:spTgt>
                                        </p:tgtEl>
                                        <p:attrNameLst>
                                          <p:attrName>style.visibility</p:attrName>
                                        </p:attrNameLst>
                                      </p:cBhvr>
                                      <p:to>
                                        <p:strVal val="visible"/>
                                      </p:to>
                                    </p:set>
                                    <p:animEffect transition="in" filter="randombar(horizontal)">
                                      <p:cBhvr>
                                        <p:cTn id="17" dur="500"/>
                                        <p:tgtEl>
                                          <p:spTgt spid="394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4243">
                                            <p:txEl>
                                              <p:pRg st="2" end="2"/>
                                            </p:txEl>
                                          </p:spTgt>
                                        </p:tgtEl>
                                        <p:attrNameLst>
                                          <p:attrName>style.visibility</p:attrName>
                                        </p:attrNameLst>
                                      </p:cBhvr>
                                      <p:to>
                                        <p:strVal val="visible"/>
                                      </p:to>
                                    </p:set>
                                    <p:animEffect transition="in" filter="randombar(horizontal)">
                                      <p:cBhvr>
                                        <p:cTn id="22" dur="500"/>
                                        <p:tgtEl>
                                          <p:spTgt spid="394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94243">
                                            <p:txEl>
                                              <p:pRg st="3" end="3"/>
                                            </p:txEl>
                                          </p:spTgt>
                                        </p:tgtEl>
                                        <p:attrNameLst>
                                          <p:attrName>style.visibility</p:attrName>
                                        </p:attrNameLst>
                                      </p:cBhvr>
                                      <p:to>
                                        <p:strVal val="visible"/>
                                      </p:to>
                                    </p:set>
                                    <p:animEffect transition="in" filter="randombar(horizontal)">
                                      <p:cBhvr>
                                        <p:cTn id="27" dur="500"/>
                                        <p:tgtEl>
                                          <p:spTgt spid="394243">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94243">
                                            <p:txEl>
                                              <p:pRg st="4" end="4"/>
                                            </p:txEl>
                                          </p:spTgt>
                                        </p:tgtEl>
                                        <p:attrNameLst>
                                          <p:attrName>style.visibility</p:attrName>
                                        </p:attrNameLst>
                                      </p:cBhvr>
                                      <p:to>
                                        <p:strVal val="visible"/>
                                      </p:to>
                                    </p:set>
                                    <p:animEffect transition="in" filter="randombar(horizontal)">
                                      <p:cBhvr>
                                        <p:cTn id="30" dur="500"/>
                                        <p:tgtEl>
                                          <p:spTgt spid="394243">
                                            <p:txEl>
                                              <p:pRg st="4" end="4"/>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94243">
                                            <p:txEl>
                                              <p:pRg st="5" end="5"/>
                                            </p:txEl>
                                          </p:spTgt>
                                        </p:tgtEl>
                                        <p:attrNameLst>
                                          <p:attrName>style.visibility</p:attrName>
                                        </p:attrNameLst>
                                      </p:cBhvr>
                                      <p:to>
                                        <p:strVal val="visible"/>
                                      </p:to>
                                    </p:set>
                                    <p:animEffect transition="in" filter="randombar(horizontal)">
                                      <p:cBhvr>
                                        <p:cTn id="33" dur="500"/>
                                        <p:tgtEl>
                                          <p:spTgt spid="394243">
                                            <p:txEl>
                                              <p:pRg st="5" end="5"/>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94243">
                                            <p:txEl>
                                              <p:pRg st="6" end="6"/>
                                            </p:txEl>
                                          </p:spTgt>
                                        </p:tgtEl>
                                        <p:attrNameLst>
                                          <p:attrName>style.visibility</p:attrName>
                                        </p:attrNameLst>
                                      </p:cBhvr>
                                      <p:to>
                                        <p:strVal val="visible"/>
                                      </p:to>
                                    </p:set>
                                    <p:animEffect transition="in" filter="randombar(horizontal)">
                                      <p:cBhvr>
                                        <p:cTn id="36" dur="500"/>
                                        <p:tgtEl>
                                          <p:spTgt spid="39424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94243">
                                            <p:txEl>
                                              <p:pRg st="7" end="7"/>
                                            </p:txEl>
                                          </p:spTgt>
                                        </p:tgtEl>
                                        <p:attrNameLst>
                                          <p:attrName>style.visibility</p:attrName>
                                        </p:attrNameLst>
                                      </p:cBhvr>
                                      <p:to>
                                        <p:strVal val="visible"/>
                                      </p:to>
                                    </p:set>
                                    <p:animEffect transition="in" filter="randombar(horizontal)">
                                      <p:cBhvr>
                                        <p:cTn id="41" dur="500"/>
                                        <p:tgtEl>
                                          <p:spTgt spid="394243">
                                            <p:txEl>
                                              <p:pRg st="7" end="7"/>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94243">
                                            <p:txEl>
                                              <p:pRg st="8" end="8"/>
                                            </p:txEl>
                                          </p:spTgt>
                                        </p:tgtEl>
                                        <p:attrNameLst>
                                          <p:attrName>style.visibility</p:attrName>
                                        </p:attrNameLst>
                                      </p:cBhvr>
                                      <p:to>
                                        <p:strVal val="visible"/>
                                      </p:to>
                                    </p:set>
                                    <p:animEffect transition="in" filter="randombar(horizontal)">
                                      <p:cBhvr>
                                        <p:cTn id="44" dur="500"/>
                                        <p:tgtEl>
                                          <p:spTgt spid="394243">
                                            <p:txEl>
                                              <p:pRg st="8" end="8"/>
                                            </p:tx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94243">
                                            <p:txEl>
                                              <p:pRg st="9" end="9"/>
                                            </p:txEl>
                                          </p:spTgt>
                                        </p:tgtEl>
                                        <p:attrNameLst>
                                          <p:attrName>style.visibility</p:attrName>
                                        </p:attrNameLst>
                                      </p:cBhvr>
                                      <p:to>
                                        <p:strVal val="visible"/>
                                      </p:to>
                                    </p:set>
                                    <p:animEffect transition="in" filter="randombar(horizontal)">
                                      <p:cBhvr>
                                        <p:cTn id="47" dur="500"/>
                                        <p:tgtEl>
                                          <p:spTgt spid="39424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94243">
                                            <p:txEl>
                                              <p:pRg st="10" end="10"/>
                                            </p:txEl>
                                          </p:spTgt>
                                        </p:tgtEl>
                                        <p:attrNameLst>
                                          <p:attrName>style.visibility</p:attrName>
                                        </p:attrNameLst>
                                      </p:cBhvr>
                                      <p:to>
                                        <p:strVal val="visible"/>
                                      </p:to>
                                    </p:set>
                                    <p:animEffect transition="in" filter="randombar(horizontal)">
                                      <p:cBhvr>
                                        <p:cTn id="52" dur="500"/>
                                        <p:tgtEl>
                                          <p:spTgt spid="39424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94243">
                                            <p:txEl>
                                              <p:pRg st="11" end="11"/>
                                            </p:txEl>
                                          </p:spTgt>
                                        </p:tgtEl>
                                        <p:attrNameLst>
                                          <p:attrName>style.visibility</p:attrName>
                                        </p:attrNameLst>
                                      </p:cBhvr>
                                      <p:to>
                                        <p:strVal val="visible"/>
                                      </p:to>
                                    </p:set>
                                    <p:animEffect transition="in" filter="randombar(horizontal)">
                                      <p:cBhvr>
                                        <p:cTn id="57" dur="500"/>
                                        <p:tgtEl>
                                          <p:spTgt spid="394243">
                                            <p:txEl>
                                              <p:pRg st="11" end="11"/>
                                            </p:tx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94243">
                                            <p:txEl>
                                              <p:pRg st="12" end="12"/>
                                            </p:txEl>
                                          </p:spTgt>
                                        </p:tgtEl>
                                        <p:attrNameLst>
                                          <p:attrName>style.visibility</p:attrName>
                                        </p:attrNameLst>
                                      </p:cBhvr>
                                      <p:to>
                                        <p:strVal val="visible"/>
                                      </p:to>
                                    </p:set>
                                    <p:animEffect transition="in" filter="randombar(horizontal)">
                                      <p:cBhvr>
                                        <p:cTn id="60" dur="500"/>
                                        <p:tgtEl>
                                          <p:spTgt spid="394243">
                                            <p:txEl>
                                              <p:pRg st="12" end="12"/>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94243">
                                            <p:txEl>
                                              <p:pRg st="13" end="13"/>
                                            </p:txEl>
                                          </p:spTgt>
                                        </p:tgtEl>
                                        <p:attrNameLst>
                                          <p:attrName>style.visibility</p:attrName>
                                        </p:attrNameLst>
                                      </p:cBhvr>
                                      <p:to>
                                        <p:strVal val="visible"/>
                                      </p:to>
                                    </p:set>
                                    <p:animEffect transition="in" filter="randombar(horizontal)">
                                      <p:cBhvr>
                                        <p:cTn id="63" dur="500"/>
                                        <p:tgtEl>
                                          <p:spTgt spid="394243">
                                            <p:txEl>
                                              <p:pRg st="13" end="13"/>
                                            </p:tx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94243">
                                            <p:txEl>
                                              <p:pRg st="14" end="14"/>
                                            </p:txEl>
                                          </p:spTgt>
                                        </p:tgtEl>
                                        <p:attrNameLst>
                                          <p:attrName>style.visibility</p:attrName>
                                        </p:attrNameLst>
                                      </p:cBhvr>
                                      <p:to>
                                        <p:strVal val="visible"/>
                                      </p:to>
                                    </p:set>
                                    <p:animEffect transition="in" filter="randombar(horizontal)">
                                      <p:cBhvr>
                                        <p:cTn id="66" dur="500"/>
                                        <p:tgtEl>
                                          <p:spTgt spid="3942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r>
              <a:rPr lang="sl-SI"/>
              <a:t>Uporabimo </a:t>
            </a:r>
            <a:r>
              <a:rPr lang="sl-SI" smtClean="0"/>
              <a:t>pregled </a:t>
            </a:r>
            <a:r>
              <a:rPr lang="sl-SI"/>
              <a:t>uporabniških </a:t>
            </a:r>
            <a:r>
              <a:rPr lang="sl-SI" smtClean="0"/>
              <a:t>zahtev:</a:t>
            </a:r>
            <a:endParaRPr lang="sl-SI" dirty="0"/>
          </a:p>
          <a:p>
            <a:pPr lvl="1"/>
            <a:r>
              <a:rPr lang="sl-SI" dirty="0"/>
              <a:t>Iščemo glagole (npr. profesor </a:t>
            </a:r>
            <a:r>
              <a:rPr lang="sl-SI" dirty="0">
                <a:latin typeface="Courier New" pitchFamily="49" charset="0"/>
              </a:rPr>
              <a:t>razpiše</a:t>
            </a:r>
            <a:r>
              <a:rPr lang="sl-SI" dirty="0"/>
              <a:t> rok, študent </a:t>
            </a:r>
            <a:r>
              <a:rPr lang="sl-SI" dirty="0">
                <a:latin typeface="Courier New" pitchFamily="49" charset="0"/>
              </a:rPr>
              <a:t>polaga </a:t>
            </a:r>
            <a:r>
              <a:rPr lang="sl-SI" dirty="0"/>
              <a:t>izpit, študent </a:t>
            </a:r>
            <a:r>
              <a:rPr lang="sl-SI" dirty="0">
                <a:latin typeface="Courier New" pitchFamily="49" charset="0"/>
              </a:rPr>
              <a:t>izbere </a:t>
            </a:r>
            <a:r>
              <a:rPr lang="sl-SI" dirty="0"/>
              <a:t>mentorja, študent </a:t>
            </a:r>
            <a:r>
              <a:rPr lang="sl-SI" dirty="0">
                <a:latin typeface="Courier New" pitchFamily="49" charset="0"/>
              </a:rPr>
              <a:t>se vpiše </a:t>
            </a:r>
            <a:r>
              <a:rPr lang="sl-SI" dirty="0"/>
              <a:t>v letnik,...)</a:t>
            </a:r>
          </a:p>
          <a:p>
            <a:pPr lvl="1"/>
            <a:r>
              <a:rPr lang="sl-SI" dirty="0"/>
              <a:t>Zanimajo nas samo tista razmerja, ki so res </a:t>
            </a:r>
            <a:r>
              <a:rPr lang="sl-SI" dirty="0">
                <a:solidFill>
                  <a:srgbClr val="FFCC00"/>
                </a:solidFill>
              </a:rPr>
              <a:t>potrebna</a:t>
            </a:r>
            <a:r>
              <a:rPr lang="sl-SI" dirty="0"/>
              <a:t> za našo poslovno domeno (sposobnost abstrakcije)</a:t>
            </a:r>
          </a:p>
          <a:p>
            <a:endParaRPr lang="sl-SI" dirty="0"/>
          </a:p>
        </p:txBody>
      </p:sp>
    </p:spTree>
    <p:extLst>
      <p:ext uri="{BB962C8B-B14F-4D97-AF65-F5344CB8AC3E}">
        <p14:creationId xmlns:p14="http://schemas.microsoft.com/office/powerpoint/2010/main" val="3535248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l-SI"/>
              <a:t>Matija Lokar, FMF</a:t>
            </a:r>
          </a:p>
        </p:txBody>
      </p:sp>
      <p:sp>
        <p:nvSpPr>
          <p:cNvPr id="395266" name="Rectangle 2"/>
          <p:cNvSpPr>
            <a:spLocks noGrp="1" noChangeArrowheads="1"/>
          </p:cNvSpPr>
          <p:nvPr>
            <p:ph type="title"/>
          </p:nvPr>
        </p:nvSpPr>
        <p:spPr/>
        <p:txBody>
          <a:bodyPr/>
          <a:lstStyle/>
          <a:p>
            <a:r>
              <a:rPr lang="sl-SI"/>
              <a:t>Tipi relacij</a:t>
            </a:r>
          </a:p>
        </p:txBody>
      </p:sp>
      <p:sp>
        <p:nvSpPr>
          <p:cNvPr id="395267" name="Rectangle 3"/>
          <p:cNvSpPr>
            <a:spLocks noGrp="1" noChangeArrowheads="1"/>
          </p:cNvSpPr>
          <p:nvPr>
            <p:ph type="body" idx="1"/>
          </p:nvPr>
        </p:nvSpPr>
        <p:spPr/>
        <p:txBody>
          <a:bodyPr/>
          <a:lstStyle/>
          <a:p>
            <a:pPr>
              <a:lnSpc>
                <a:spcPct val="90000"/>
              </a:lnSpc>
            </a:pPr>
            <a:r>
              <a:rPr lang="sl-SI" sz="2200"/>
              <a:t>1:1</a:t>
            </a:r>
          </a:p>
          <a:p>
            <a:pPr lvl="1">
              <a:lnSpc>
                <a:spcPct val="90000"/>
              </a:lnSpc>
            </a:pPr>
            <a:r>
              <a:rPr lang="sl-SI" sz="2000"/>
              <a:t>ena vrstica v prvi tabeli ustreza natanko določeni vrstici v drugi tabeli; to je skoraj ekvivalentno temu, da bi imeli eno samo širšo tabelo</a:t>
            </a:r>
          </a:p>
          <a:p>
            <a:pPr>
              <a:lnSpc>
                <a:spcPct val="90000"/>
              </a:lnSpc>
            </a:pPr>
            <a:r>
              <a:rPr lang="sl-SI" sz="2200"/>
              <a:t>1:N</a:t>
            </a:r>
          </a:p>
          <a:p>
            <a:pPr lvl="1">
              <a:lnSpc>
                <a:spcPct val="90000"/>
              </a:lnSpc>
            </a:pPr>
            <a:r>
              <a:rPr lang="sl-SI" sz="2000"/>
              <a:t>ena vrstica v prvi tabeli lahko ustreza nič ali več vrsticam v drugi tabeli. Ta primer je zelo pogost, npr. študent – ocena izpita, šifra - uporaba šifre, ... .</a:t>
            </a:r>
          </a:p>
          <a:p>
            <a:pPr lvl="1">
              <a:lnSpc>
                <a:spcPct val="90000"/>
              </a:lnSpc>
            </a:pPr>
            <a:r>
              <a:rPr lang="sl-SI" sz="2000"/>
              <a:t>Vsak študent ima lahko več ocen izpitov, vsaka ocena izpitov pripada enemu študentu</a:t>
            </a:r>
          </a:p>
          <a:p>
            <a:pPr>
              <a:lnSpc>
                <a:spcPct val="90000"/>
              </a:lnSpc>
            </a:pPr>
            <a:r>
              <a:rPr lang="sl-SI" sz="2200"/>
              <a:t>M:N</a:t>
            </a:r>
          </a:p>
          <a:p>
            <a:pPr lvl="1">
              <a:lnSpc>
                <a:spcPct val="90000"/>
              </a:lnSpc>
            </a:pPr>
            <a:r>
              <a:rPr lang="sl-SI" sz="2000"/>
              <a:t>več vrstic v prvi tabeli lahko ustreza več vrsticam v drugi tabeli. Tak primer navadno rešujemo z vmesno ("intersekcijsko") tabelo, ki je v M:1 in 1:N relaciji s pravima tabelama.</a:t>
            </a:r>
          </a:p>
          <a:p>
            <a:pPr>
              <a:lnSpc>
                <a:spcPct val="90000"/>
              </a:lnSpc>
            </a:pPr>
            <a:endParaRPr lang="sl-SI" sz="2200"/>
          </a:p>
        </p:txBody>
      </p:sp>
    </p:spTree>
    <p:extLst>
      <p:ext uri="{BB962C8B-B14F-4D97-AF65-F5344CB8AC3E}">
        <p14:creationId xmlns:p14="http://schemas.microsoft.com/office/powerpoint/2010/main" val="19870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5266"/>
                                        </p:tgtEl>
                                        <p:attrNameLst>
                                          <p:attrName>style.visibility</p:attrName>
                                        </p:attrNameLst>
                                      </p:cBhvr>
                                      <p:to>
                                        <p:strVal val="visible"/>
                                      </p:to>
                                    </p:set>
                                    <p:animEffect transition="in" filter="randombar(horizontal)">
                                      <p:cBhvr>
                                        <p:cTn id="7" dur="600">
                                          <p:stCondLst>
                                            <p:cond delay="0"/>
                                          </p:stCondLst>
                                        </p:cTn>
                                        <p:tgtEl>
                                          <p:spTgt spid="395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5267">
                                            <p:txEl>
                                              <p:pRg st="0" end="0"/>
                                            </p:txEl>
                                          </p:spTgt>
                                        </p:tgtEl>
                                        <p:attrNameLst>
                                          <p:attrName>style.visibility</p:attrName>
                                        </p:attrNameLst>
                                      </p:cBhvr>
                                      <p:to>
                                        <p:strVal val="visible"/>
                                      </p:to>
                                    </p:set>
                                    <p:animEffect transition="in" filter="randombar(horizontal)">
                                      <p:cBhvr>
                                        <p:cTn id="12" dur="500"/>
                                        <p:tgtEl>
                                          <p:spTgt spid="39526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95267">
                                            <p:txEl>
                                              <p:pRg st="1" end="1"/>
                                            </p:txEl>
                                          </p:spTgt>
                                        </p:tgtEl>
                                        <p:attrNameLst>
                                          <p:attrName>style.visibility</p:attrName>
                                        </p:attrNameLst>
                                      </p:cBhvr>
                                      <p:to>
                                        <p:strVal val="visible"/>
                                      </p:to>
                                    </p:set>
                                    <p:animEffect transition="in" filter="randombar(horizontal)">
                                      <p:cBhvr>
                                        <p:cTn id="15" dur="500"/>
                                        <p:tgtEl>
                                          <p:spTgt spid="3952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95267">
                                            <p:txEl>
                                              <p:pRg st="2" end="2"/>
                                            </p:txEl>
                                          </p:spTgt>
                                        </p:tgtEl>
                                        <p:attrNameLst>
                                          <p:attrName>style.visibility</p:attrName>
                                        </p:attrNameLst>
                                      </p:cBhvr>
                                      <p:to>
                                        <p:strVal val="visible"/>
                                      </p:to>
                                    </p:set>
                                    <p:animEffect transition="in" filter="randombar(horizontal)">
                                      <p:cBhvr>
                                        <p:cTn id="20" dur="500"/>
                                        <p:tgtEl>
                                          <p:spTgt spid="395267">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95267">
                                            <p:txEl>
                                              <p:pRg st="3" end="3"/>
                                            </p:txEl>
                                          </p:spTgt>
                                        </p:tgtEl>
                                        <p:attrNameLst>
                                          <p:attrName>style.visibility</p:attrName>
                                        </p:attrNameLst>
                                      </p:cBhvr>
                                      <p:to>
                                        <p:strVal val="visible"/>
                                      </p:to>
                                    </p:set>
                                    <p:animEffect transition="in" filter="randombar(horizontal)">
                                      <p:cBhvr>
                                        <p:cTn id="23" dur="500"/>
                                        <p:tgtEl>
                                          <p:spTgt spid="395267">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95267">
                                            <p:txEl>
                                              <p:pRg st="4" end="4"/>
                                            </p:txEl>
                                          </p:spTgt>
                                        </p:tgtEl>
                                        <p:attrNameLst>
                                          <p:attrName>style.visibility</p:attrName>
                                        </p:attrNameLst>
                                      </p:cBhvr>
                                      <p:to>
                                        <p:strVal val="visible"/>
                                      </p:to>
                                    </p:set>
                                    <p:animEffect transition="in" filter="randombar(horizontal)">
                                      <p:cBhvr>
                                        <p:cTn id="26" dur="500"/>
                                        <p:tgtEl>
                                          <p:spTgt spid="39526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95267">
                                            <p:txEl>
                                              <p:pRg st="5" end="5"/>
                                            </p:txEl>
                                          </p:spTgt>
                                        </p:tgtEl>
                                        <p:attrNameLst>
                                          <p:attrName>style.visibility</p:attrName>
                                        </p:attrNameLst>
                                      </p:cBhvr>
                                      <p:to>
                                        <p:strVal val="visible"/>
                                      </p:to>
                                    </p:set>
                                    <p:animEffect transition="in" filter="randombar(horizontal)">
                                      <p:cBhvr>
                                        <p:cTn id="31" dur="500"/>
                                        <p:tgtEl>
                                          <p:spTgt spid="395267">
                                            <p:txEl>
                                              <p:pRg st="5" end="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95267">
                                            <p:txEl>
                                              <p:pRg st="6" end="6"/>
                                            </p:txEl>
                                          </p:spTgt>
                                        </p:tgtEl>
                                        <p:attrNameLst>
                                          <p:attrName>style.visibility</p:attrName>
                                        </p:attrNameLst>
                                      </p:cBhvr>
                                      <p:to>
                                        <p:strVal val="visible"/>
                                      </p:to>
                                    </p:set>
                                    <p:animEffect transition="in" filter="randombar(horizontal)">
                                      <p:cBhvr>
                                        <p:cTn id="34" dur="500"/>
                                        <p:tgtEl>
                                          <p:spTgt spid="395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p:bldP spid="395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1:1</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301081"/>
            <a:ext cx="4762500" cy="3124200"/>
          </a:xfrm>
        </p:spPr>
      </p:pic>
    </p:spTree>
    <p:extLst>
      <p:ext uri="{BB962C8B-B14F-4D97-AF65-F5344CB8AC3E}">
        <p14:creationId xmlns:p14="http://schemas.microsoft.com/office/powerpoint/2010/main" val="4075365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1:n</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453481"/>
            <a:ext cx="4762500" cy="2819400"/>
          </a:xfrm>
        </p:spPr>
      </p:pic>
    </p:spTree>
    <p:extLst>
      <p:ext uri="{BB962C8B-B14F-4D97-AF65-F5344CB8AC3E}">
        <p14:creationId xmlns:p14="http://schemas.microsoft.com/office/powerpoint/2010/main" val="17204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Relacija n:m</a:t>
            </a:r>
            <a:endParaRPr lang="sl-SI" dirty="0"/>
          </a:p>
        </p:txBody>
      </p:sp>
      <p:sp>
        <p:nvSpPr>
          <p:cNvPr id="5" name="AutoShape 2" descr="graphics/03fig15.gif"/>
          <p:cNvSpPr>
            <a:spLocks noChangeAspect="1" noChangeArrowheads="1"/>
          </p:cNvSpPr>
          <p:nvPr/>
        </p:nvSpPr>
        <p:spPr bwMode="auto">
          <a:xfrm>
            <a:off x="155575" y="-1508125"/>
            <a:ext cx="4762500" cy="3152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286794"/>
            <a:ext cx="4762500" cy="3152775"/>
          </a:xfrm>
        </p:spPr>
      </p:pic>
    </p:spTree>
    <p:extLst>
      <p:ext uri="{BB962C8B-B14F-4D97-AF65-F5344CB8AC3E}">
        <p14:creationId xmlns:p14="http://schemas.microsoft.com/office/powerpoint/2010/main" val="159704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a:t> Konceptualni nivo načrtovanja</a:t>
            </a:r>
          </a:p>
        </p:txBody>
      </p:sp>
      <p:sp>
        <p:nvSpPr>
          <p:cNvPr id="3" name="Content Placeholder 2"/>
          <p:cNvSpPr>
            <a:spLocks noGrp="1"/>
          </p:cNvSpPr>
          <p:nvPr>
            <p:ph idx="1"/>
          </p:nvPr>
        </p:nvSpPr>
        <p:spPr/>
        <p:txBody>
          <a:bodyPr>
            <a:normAutofit/>
          </a:bodyPr>
          <a:lstStyle/>
          <a:p>
            <a:pPr marL="0" indent="0">
              <a:buNone/>
            </a:pPr>
            <a:r>
              <a:rPr lang="sl-SI" dirty="0" smtClean="0"/>
              <a:t>Postopek :</a:t>
            </a:r>
          </a:p>
          <a:p>
            <a:r>
              <a:rPr lang="sl-SI" dirty="0" smtClean="0"/>
              <a:t>Identifikacija entitet (</a:t>
            </a:r>
            <a:r>
              <a:rPr lang="sl-SI" dirty="0" err="1" smtClean="0"/>
              <a:t>entitetnih</a:t>
            </a:r>
            <a:r>
              <a:rPr lang="sl-SI" dirty="0" smtClean="0"/>
              <a:t> tipov)</a:t>
            </a:r>
          </a:p>
          <a:p>
            <a:r>
              <a:rPr lang="sl-SI" dirty="0" smtClean="0"/>
              <a:t>Identifikacija povezav (</a:t>
            </a:r>
            <a:r>
              <a:rPr lang="sl-SI" dirty="0" err="1" smtClean="0"/>
              <a:t>relationship</a:t>
            </a:r>
            <a:r>
              <a:rPr lang="sl-SI" dirty="0" smtClean="0"/>
              <a:t>)</a:t>
            </a:r>
          </a:p>
          <a:p>
            <a:r>
              <a:rPr lang="sl-SI" dirty="0" smtClean="0"/>
              <a:t>Identifikacija atributov (ime, opis, privzeta vrednost,….) </a:t>
            </a:r>
          </a:p>
          <a:p>
            <a:r>
              <a:rPr lang="sl-SI" dirty="0" smtClean="0"/>
              <a:t>Opredelitev domen (zaloge vrednosti)</a:t>
            </a:r>
          </a:p>
          <a:p>
            <a:r>
              <a:rPr lang="sl-SI" dirty="0" smtClean="0"/>
              <a:t>Določitev kandidatnih ključev in primarnega ključa</a:t>
            </a:r>
          </a:p>
          <a:p>
            <a:r>
              <a:rPr lang="sl-SI" dirty="0" smtClean="0"/>
              <a:t>Specializacija/Generalizacija </a:t>
            </a:r>
            <a:r>
              <a:rPr lang="sl-SI" dirty="0" err="1" smtClean="0"/>
              <a:t>entitetnih</a:t>
            </a:r>
            <a:r>
              <a:rPr lang="sl-SI" dirty="0" smtClean="0"/>
              <a:t> tipov (po potrebi)</a:t>
            </a:r>
          </a:p>
          <a:p>
            <a:r>
              <a:rPr lang="sl-SI" dirty="0" smtClean="0"/>
              <a:t>Risanje E/R (</a:t>
            </a:r>
            <a:r>
              <a:rPr lang="sl-SI" dirty="0" err="1" smtClean="0"/>
              <a:t>entity-relationship</a:t>
            </a:r>
            <a:r>
              <a:rPr lang="sl-SI" dirty="0" smtClean="0"/>
              <a:t>) diagrama</a:t>
            </a:r>
          </a:p>
          <a:p>
            <a:r>
              <a:rPr lang="sl-SI" dirty="0" smtClean="0"/>
              <a:t>Konzultacija z uporabnikom(i)</a:t>
            </a:r>
            <a:endParaRPr lang="sl-SI"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Konceptualni nivo načrtovanja  </a:t>
            </a:r>
            <a:endParaRPr lang="sl-SI" dirty="0"/>
          </a:p>
        </p:txBody>
      </p:sp>
      <p:sp>
        <p:nvSpPr>
          <p:cNvPr id="3" name="Content Placeholder 2"/>
          <p:cNvSpPr>
            <a:spLocks noGrp="1"/>
          </p:cNvSpPr>
          <p:nvPr>
            <p:ph idx="1"/>
          </p:nvPr>
        </p:nvSpPr>
        <p:spPr/>
        <p:txBody>
          <a:bodyPr/>
          <a:lstStyle/>
          <a:p>
            <a:r>
              <a:rPr lang="pl-PL" dirty="0"/>
              <a:t>Konceptualni nivo </a:t>
            </a:r>
            <a:r>
              <a:rPr lang="pl-PL" dirty="0" smtClean="0"/>
              <a:t>načrtovanja  </a:t>
            </a:r>
            <a:r>
              <a:rPr lang="pl-PL" dirty="0"/>
              <a:t>(na osnovi opisa sistema</a:t>
            </a:r>
            <a:r>
              <a:rPr lang="pl-PL" dirty="0" smtClean="0"/>
              <a:t>)</a:t>
            </a:r>
          </a:p>
          <a:p>
            <a:r>
              <a:rPr lang="sl-SI" altLang="sl-SI" dirty="0"/>
              <a:t>Konceptualni nivo načrtovanja  </a:t>
            </a:r>
            <a:r>
              <a:rPr lang="sl-SI" altLang="sl-SI" dirty="0" smtClean="0"/>
              <a:t>(</a:t>
            </a:r>
            <a:r>
              <a:rPr lang="sl-SI" altLang="sl-SI" dirty="0"/>
              <a:t>na osnovi dokumenta)</a:t>
            </a:r>
            <a:r>
              <a:rPr lang="pl-PL" dirty="0" smtClean="0"/>
              <a:t> </a:t>
            </a:r>
          </a:p>
          <a:p>
            <a:r>
              <a:rPr lang="pl-PL" dirty="0" smtClean="0"/>
              <a:t>...</a:t>
            </a:r>
            <a:endParaRPr lang="sl-SI" dirty="0"/>
          </a:p>
        </p:txBody>
      </p:sp>
    </p:spTree>
    <p:extLst>
      <p:ext uri="{BB962C8B-B14F-4D97-AF65-F5344CB8AC3E}">
        <p14:creationId xmlns:p14="http://schemas.microsoft.com/office/powerpoint/2010/main" val="120231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en-US" altLang="sl-SI" dirty="0">
              <a:solidFill>
                <a:schemeClr val="tx2"/>
              </a:solidFill>
              <a:latin typeface="Arial" panose="020B0604020202020204" pitchFamily="34" charset="0"/>
            </a:endParaRPr>
          </a:p>
        </p:txBody>
      </p:sp>
      <p:sp>
        <p:nvSpPr>
          <p:cNvPr id="4" name="Title 3"/>
          <p:cNvSpPr>
            <a:spLocks noGrp="1"/>
          </p:cNvSpPr>
          <p:nvPr>
            <p:ph type="title"/>
          </p:nvPr>
        </p:nvSpPr>
        <p:spPr/>
        <p:txBody>
          <a:bodyPr/>
          <a:lstStyle/>
          <a:p>
            <a:r>
              <a:rPr lang="sl-SI" altLang="sl-SI" dirty="0" smtClean="0"/>
              <a:t>Konceptualni nivo načrtovanja (na osnovi opisa sistema)                     </a:t>
            </a:r>
            <a:endParaRPr lang="sl-SI" dirty="0"/>
          </a:p>
        </p:txBody>
      </p:sp>
      <p:sp>
        <p:nvSpPr>
          <p:cNvPr id="7" name="Content Placeholder 6"/>
          <p:cNvSpPr>
            <a:spLocks noGrp="1"/>
          </p:cNvSpPr>
          <p:nvPr>
            <p:ph idx="1"/>
          </p:nvPr>
        </p:nvSpPr>
        <p:spPr/>
        <p:txBody>
          <a:bodyPr/>
          <a:lstStyle/>
          <a:p>
            <a:pPr marL="0" indent="0">
              <a:buNone/>
            </a:pPr>
            <a:r>
              <a:rPr lang="sl-SI" altLang="sl-SI" dirty="0" smtClean="0"/>
              <a:t>Podan je naslednji opis sistema. </a:t>
            </a:r>
          </a:p>
          <a:p>
            <a:pPr marL="342900" lvl="1" indent="0">
              <a:buNone/>
            </a:pPr>
            <a:r>
              <a:rPr lang="sl-SI" altLang="sl-SI" dirty="0" smtClean="0"/>
              <a:t>Obstajajo osebe, ki jih opišemo z imenom, priimkom, starostjo, krajem bivanja in krajem rojstva. Osebe so lahko moškega in ženskega spola. Za moške nas zanima še vojaški čin, če ga ima, za ženske pa dekliški priimek. Za kraj nas zanima še čas bivanja v kraju (leta bivanja) in število prebivalstva. Tako za kraj rojstva kot tudi kraj bivanja, nas zanima država v kateri se nahaja(jo). Poleg imena države nas zanima še število prebivalstva države.</a:t>
            </a:r>
          </a:p>
          <a:p>
            <a:pPr marL="0" indent="0">
              <a:buNone/>
            </a:pPr>
            <a:endParaRPr lang="sl-SI" altLang="sl-SI" dirty="0" smtClean="0"/>
          </a:p>
          <a:p>
            <a:pPr marL="0" indent="0">
              <a:buNone/>
            </a:pPr>
            <a:r>
              <a:rPr lang="sl-SI" altLang="sl-SI" dirty="0" smtClean="0"/>
              <a:t>Izdelajmo konceptualni model </a:t>
            </a:r>
            <a:endParaRPr lang="en-US" altLang="sl-SI" dirty="0" smtClean="0"/>
          </a:p>
          <a:p>
            <a:endParaRPr lang="sl-SI" dirty="0"/>
          </a:p>
        </p:txBody>
      </p:sp>
    </p:spTree>
    <p:extLst>
      <p:ext uri="{BB962C8B-B14F-4D97-AF65-F5344CB8AC3E}">
        <p14:creationId xmlns:p14="http://schemas.microsoft.com/office/powerpoint/2010/main" val="2555029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6"/>
          <p:cNvSpPr>
            <a:spLocks noChangeArrowheads="1"/>
          </p:cNvSpPr>
          <p:nvPr/>
        </p:nvSpPr>
        <p:spPr bwMode="auto">
          <a:xfrm>
            <a:off x="3203575" y="3068638"/>
            <a:ext cx="2520950" cy="792162"/>
          </a:xfrm>
          <a:prstGeom prst="rect">
            <a:avLst/>
          </a:prstGeom>
          <a:solidFill>
            <a:srgbClr val="DDDDDD"/>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endParaRPr lang="sl-SI" altLang="sl-SI" sz="1200"/>
          </a:p>
          <a:p>
            <a:pPr eaLnBrk="1" hangingPunct="1"/>
            <a:r>
              <a:rPr lang="sl-SI" altLang="sl-SI" sz="1200"/>
              <a:t>KONCEPUALNA SHEMA (NIVO)</a:t>
            </a:r>
            <a:endParaRPr lang="en-US" altLang="sl-SI" sz="1200"/>
          </a:p>
        </p:txBody>
      </p:sp>
      <p:sp>
        <p:nvSpPr>
          <p:cNvPr id="44037" name="Rectangle 7"/>
          <p:cNvSpPr>
            <a:spLocks noChangeArrowheads="1"/>
          </p:cNvSpPr>
          <p:nvPr/>
        </p:nvSpPr>
        <p:spPr bwMode="auto">
          <a:xfrm>
            <a:off x="3203575" y="4221163"/>
            <a:ext cx="2520950" cy="792162"/>
          </a:xfrm>
          <a:prstGeom prst="rect">
            <a:avLst/>
          </a:prstGeom>
          <a:solidFill>
            <a:srgbClr val="DDDDDD"/>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endParaRPr lang="sl-SI" altLang="sl-SI" sz="1200"/>
          </a:p>
          <a:p>
            <a:pPr eaLnBrk="1" hangingPunct="1"/>
            <a:r>
              <a:rPr lang="sl-SI" altLang="sl-SI" sz="1200"/>
              <a:t>NOTRANJA SHEMA (NIVO)</a:t>
            </a:r>
            <a:endParaRPr lang="en-US" altLang="sl-SI" sz="1200"/>
          </a:p>
        </p:txBody>
      </p:sp>
      <p:sp>
        <p:nvSpPr>
          <p:cNvPr id="44038" name="Rectangle 8"/>
          <p:cNvSpPr>
            <a:spLocks noChangeArrowheads="1"/>
          </p:cNvSpPr>
          <p:nvPr/>
        </p:nvSpPr>
        <p:spPr bwMode="auto">
          <a:xfrm>
            <a:off x="3203575" y="1989138"/>
            <a:ext cx="2520950" cy="792162"/>
          </a:xfrm>
          <a:prstGeom prst="rect">
            <a:avLst/>
          </a:prstGeom>
          <a:solidFill>
            <a:srgbClr val="DDDDDD"/>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endParaRPr lang="sl-SI" altLang="sl-SI" sz="1200"/>
          </a:p>
          <a:p>
            <a:pPr eaLnBrk="1" hangingPunct="1"/>
            <a:r>
              <a:rPr lang="sl-SI" altLang="sl-SI" sz="1200"/>
              <a:t>ZUNANJA SHEMA (NIVO)</a:t>
            </a:r>
            <a:endParaRPr lang="en-US" altLang="sl-SI" sz="1200"/>
          </a:p>
        </p:txBody>
      </p:sp>
      <p:sp>
        <p:nvSpPr>
          <p:cNvPr id="3" name="Title 2"/>
          <p:cNvSpPr>
            <a:spLocks noGrp="1"/>
          </p:cNvSpPr>
          <p:nvPr>
            <p:ph type="title"/>
          </p:nvPr>
        </p:nvSpPr>
        <p:spPr/>
        <p:txBody>
          <a:bodyPr/>
          <a:lstStyle/>
          <a:p>
            <a:r>
              <a:rPr lang="sl-SI" altLang="sl-SI" sz="5400" dirty="0" smtClean="0">
                <a:solidFill>
                  <a:schemeClr val="tx2"/>
                </a:solidFill>
              </a:rPr>
              <a:t> </a:t>
            </a:r>
            <a:r>
              <a:rPr lang="sl-SI" altLang="sl-SI" sz="3600" dirty="0" smtClean="0">
                <a:solidFill>
                  <a:schemeClr val="tx2"/>
                </a:solidFill>
              </a:rPr>
              <a:t>Zgradba (arhitektura) p/b</a:t>
            </a:r>
            <a:endParaRPr lang="sl-SI" dirty="0"/>
          </a:p>
        </p:txBody>
      </p:sp>
      <p:pic>
        <p:nvPicPr>
          <p:cNvPr id="44039" name="Picture 9" descr="databas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424362" y="3848894"/>
            <a:ext cx="295275" cy="304800"/>
          </a:xfrm>
          <a:noFill/>
        </p:spPr>
      </p:pic>
      <p:sp>
        <p:nvSpPr>
          <p:cNvPr id="44040" name="Rectangle 11"/>
          <p:cNvSpPr>
            <a:spLocks noChangeArrowheads="1"/>
          </p:cNvSpPr>
          <p:nvPr/>
        </p:nvSpPr>
        <p:spPr bwMode="auto">
          <a:xfrm>
            <a:off x="5724525" y="1989138"/>
            <a:ext cx="23764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44041" name="Text Box 12"/>
          <p:cNvSpPr txBox="1">
            <a:spLocks noChangeArrowheads="1"/>
          </p:cNvSpPr>
          <p:nvPr/>
        </p:nvSpPr>
        <p:spPr bwMode="auto">
          <a:xfrm>
            <a:off x="4983163" y="4233863"/>
            <a:ext cx="2109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endParaRPr lang="sl-SI" altLang="sl-SI" sz="1200">
              <a:solidFill>
                <a:schemeClr val="tx2"/>
              </a:solidFill>
              <a:latin typeface="Arial" panose="020B0604020202020204" pitchFamily="34" charset="0"/>
            </a:endParaRPr>
          </a:p>
        </p:txBody>
      </p:sp>
      <p:sp>
        <p:nvSpPr>
          <p:cNvPr id="44042" name="Text Box 13"/>
          <p:cNvSpPr txBox="1">
            <a:spLocks noChangeArrowheads="1"/>
          </p:cNvSpPr>
          <p:nvPr/>
        </p:nvSpPr>
        <p:spPr bwMode="auto">
          <a:xfrm>
            <a:off x="179388" y="2133600"/>
            <a:ext cx="27368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dirty="0">
                <a:solidFill>
                  <a:schemeClr val="tx2"/>
                </a:solidFill>
                <a:latin typeface="Arial" panose="020B0604020202020204" pitchFamily="34" charset="0"/>
              </a:rPr>
              <a:t>3-nivojska ANSI arhitektura</a:t>
            </a:r>
          </a:p>
          <a:p>
            <a:pPr eaLnBrk="1" hangingPunct="1">
              <a:spcBef>
                <a:spcPct val="50000"/>
              </a:spcBef>
              <a:buClrTx/>
              <a:buFontTx/>
              <a:buNone/>
            </a:pPr>
            <a:r>
              <a:rPr lang="sl-SI" altLang="sl-SI" sz="1600" dirty="0">
                <a:solidFill>
                  <a:schemeClr val="tx2"/>
                </a:solidFill>
                <a:latin typeface="Arial" panose="020B0604020202020204" pitchFamily="34" charset="0"/>
              </a:rPr>
              <a:t>Celoten opis p/b imenujemo shema. Obstajajo 3 </a:t>
            </a:r>
            <a:r>
              <a:rPr lang="sl-SI" altLang="sl-SI" sz="1600" dirty="0" smtClean="0">
                <a:solidFill>
                  <a:schemeClr val="tx2"/>
                </a:solidFill>
                <a:latin typeface="Arial" panose="020B0604020202020204" pitchFamily="34" charset="0"/>
              </a:rPr>
              <a:t>nivoji abstrakcije, </a:t>
            </a:r>
            <a:r>
              <a:rPr lang="sl-SI" altLang="sl-SI" sz="1600" dirty="0">
                <a:solidFill>
                  <a:schemeClr val="tx2"/>
                </a:solidFill>
                <a:latin typeface="Arial" panose="020B0604020202020204" pitchFamily="34" charset="0"/>
              </a:rPr>
              <a:t>na katerih lahko opišemo podatke. To so:</a:t>
            </a:r>
          </a:p>
          <a:p>
            <a:pPr eaLnBrk="1" hangingPunct="1">
              <a:spcBef>
                <a:spcPct val="50000"/>
              </a:spcBef>
              <a:buClrTx/>
              <a:buFontTx/>
              <a:buNone/>
            </a:pPr>
            <a:r>
              <a:rPr lang="sl-SI" altLang="sl-SI" sz="1600" dirty="0">
                <a:solidFill>
                  <a:schemeClr val="tx2"/>
                </a:solidFill>
                <a:latin typeface="Arial" panose="020B0604020202020204" pitchFamily="34" charset="0"/>
              </a:rPr>
              <a:t>Zunanja shema,</a:t>
            </a:r>
          </a:p>
          <a:p>
            <a:pPr eaLnBrk="1" hangingPunct="1">
              <a:spcBef>
                <a:spcPct val="50000"/>
              </a:spcBef>
              <a:buClrTx/>
              <a:buFontTx/>
              <a:buNone/>
            </a:pPr>
            <a:r>
              <a:rPr lang="sl-SI" altLang="sl-SI" sz="1600" dirty="0">
                <a:solidFill>
                  <a:schemeClr val="tx2"/>
                </a:solidFill>
                <a:latin typeface="Arial" panose="020B0604020202020204" pitchFamily="34" charset="0"/>
              </a:rPr>
              <a:t>Konceptualna shema </a:t>
            </a:r>
          </a:p>
          <a:p>
            <a:pPr eaLnBrk="1" hangingPunct="1">
              <a:spcBef>
                <a:spcPct val="50000"/>
              </a:spcBef>
              <a:buClrTx/>
              <a:buFontTx/>
              <a:buNone/>
            </a:pPr>
            <a:r>
              <a:rPr lang="sl-SI" altLang="sl-SI" sz="1600" dirty="0">
                <a:solidFill>
                  <a:schemeClr val="tx2"/>
                </a:solidFill>
                <a:latin typeface="Arial" panose="020B0604020202020204" pitchFamily="34" charset="0"/>
              </a:rPr>
              <a:t>Notranja shema </a:t>
            </a:r>
          </a:p>
          <a:p>
            <a:pPr eaLnBrk="1" hangingPunct="1">
              <a:spcBef>
                <a:spcPct val="50000"/>
              </a:spcBef>
              <a:buClrTx/>
              <a:buFontTx/>
              <a:buNone/>
            </a:pPr>
            <a:r>
              <a:rPr lang="sl-SI" altLang="sl-SI" sz="1600" dirty="0">
                <a:solidFill>
                  <a:schemeClr val="tx2"/>
                </a:solidFill>
                <a:latin typeface="Arial" panose="020B0604020202020204" pitchFamily="34" charset="0"/>
              </a:rPr>
              <a:t>---------------------------</a:t>
            </a:r>
          </a:p>
          <a:p>
            <a:pPr eaLnBrk="1" hangingPunct="1">
              <a:spcBef>
                <a:spcPct val="50000"/>
              </a:spcBef>
              <a:buClrTx/>
              <a:buFontTx/>
              <a:buNone/>
            </a:pPr>
            <a:r>
              <a:rPr lang="sl-SI" altLang="sl-SI" sz="1600" dirty="0">
                <a:solidFill>
                  <a:schemeClr val="tx2"/>
                </a:solidFill>
                <a:latin typeface="Arial" panose="020B0604020202020204" pitchFamily="34" charset="0"/>
              </a:rPr>
              <a:t>Fizična p/b</a:t>
            </a:r>
            <a:endParaRPr lang="en-US" altLang="sl-SI" sz="1600" dirty="0">
              <a:solidFill>
                <a:schemeClr val="tx2"/>
              </a:solidFill>
              <a:latin typeface="Arial" panose="020B0604020202020204" pitchFamily="34" charset="0"/>
            </a:endParaRPr>
          </a:p>
        </p:txBody>
      </p:sp>
      <p:sp>
        <p:nvSpPr>
          <p:cNvPr id="44043" name="Text Box 14"/>
          <p:cNvSpPr txBox="1">
            <a:spLocks noChangeArrowheads="1"/>
          </p:cNvSpPr>
          <p:nvPr/>
        </p:nvSpPr>
        <p:spPr bwMode="auto">
          <a:xfrm>
            <a:off x="5969000" y="2205038"/>
            <a:ext cx="285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dirty="0">
                <a:solidFill>
                  <a:schemeClr val="tx2"/>
                </a:solidFill>
                <a:latin typeface="Arial" panose="020B0604020202020204" pitchFamily="34" charset="0"/>
              </a:rPr>
              <a:t>uporabnikov “pogled” na </a:t>
            </a:r>
            <a:r>
              <a:rPr lang="sl-SI" altLang="sl-SI" sz="1600" dirty="0" smtClean="0">
                <a:solidFill>
                  <a:schemeClr val="tx2"/>
                </a:solidFill>
                <a:latin typeface="Arial" panose="020B0604020202020204" pitchFamily="34" charset="0"/>
              </a:rPr>
              <a:t>p/b</a:t>
            </a:r>
            <a:endParaRPr lang="en-US" altLang="sl-SI" sz="1600" dirty="0">
              <a:solidFill>
                <a:schemeClr val="tx2"/>
              </a:solidFill>
              <a:latin typeface="Arial" panose="020B0604020202020204" pitchFamily="34" charset="0"/>
            </a:endParaRPr>
          </a:p>
        </p:txBody>
      </p:sp>
      <p:sp>
        <p:nvSpPr>
          <p:cNvPr id="44044" name="Text Box 15"/>
          <p:cNvSpPr txBox="1">
            <a:spLocks noChangeArrowheads="1"/>
          </p:cNvSpPr>
          <p:nvPr/>
        </p:nvSpPr>
        <p:spPr bwMode="auto">
          <a:xfrm>
            <a:off x="5940425" y="3141663"/>
            <a:ext cx="2851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sl-SI" altLang="sl-SI" sz="1600">
                <a:solidFill>
                  <a:schemeClr val="tx2"/>
                </a:solidFill>
                <a:latin typeface="Arial" panose="020B0604020202020204" pitchFamily="34" charset="0"/>
              </a:rPr>
              <a:t>kakšni podatki so shranjeni v p/b, njihove relacije</a:t>
            </a:r>
            <a:endParaRPr lang="en-US" altLang="sl-SI" sz="1600">
              <a:solidFill>
                <a:schemeClr val="tx2"/>
              </a:solidFill>
              <a:latin typeface="Arial" panose="020B0604020202020204" pitchFamily="34" charset="0"/>
            </a:endParaRPr>
          </a:p>
        </p:txBody>
      </p:sp>
      <p:sp>
        <p:nvSpPr>
          <p:cNvPr id="44045" name="Text Box 16"/>
          <p:cNvSpPr txBox="1">
            <a:spLocks noChangeArrowheads="1"/>
          </p:cNvSpPr>
          <p:nvPr/>
        </p:nvSpPr>
        <p:spPr bwMode="auto">
          <a:xfrm>
            <a:off x="5940425" y="4360863"/>
            <a:ext cx="2851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FontTx/>
              <a:buNone/>
            </a:pPr>
            <a:r>
              <a:rPr lang="sl-SI" altLang="sl-SI" sz="1600">
                <a:solidFill>
                  <a:schemeClr val="tx2"/>
                </a:solidFill>
                <a:latin typeface="Arial" panose="020B0604020202020204" pitchFamily="34" charset="0"/>
              </a:rPr>
              <a:t>Kako so podatki shranjeni v p/b</a:t>
            </a:r>
            <a:endParaRPr lang="en-US" altLang="sl-SI" sz="1600">
              <a:solidFill>
                <a:schemeClr val="tx2"/>
              </a:solidFill>
              <a:latin typeface="Arial" panose="020B0604020202020204" pitchFamily="34" charset="0"/>
            </a:endParaRPr>
          </a:p>
        </p:txBody>
      </p:sp>
      <p:sp>
        <p:nvSpPr>
          <p:cNvPr id="44046" name="Line 17"/>
          <p:cNvSpPr>
            <a:spLocks noChangeShapeType="1"/>
          </p:cNvSpPr>
          <p:nvPr/>
        </p:nvSpPr>
        <p:spPr bwMode="auto">
          <a:xfrm>
            <a:off x="4425950" y="2781300"/>
            <a:ext cx="1588" cy="287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4047" name="Line 18"/>
          <p:cNvSpPr>
            <a:spLocks noChangeShapeType="1"/>
          </p:cNvSpPr>
          <p:nvPr/>
        </p:nvSpPr>
        <p:spPr bwMode="auto">
          <a:xfrm>
            <a:off x="4427538" y="3862388"/>
            <a:ext cx="1587" cy="287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4048" name="Line 19"/>
          <p:cNvSpPr>
            <a:spLocks noChangeShapeType="1"/>
          </p:cNvSpPr>
          <p:nvPr/>
        </p:nvSpPr>
        <p:spPr bwMode="auto">
          <a:xfrm>
            <a:off x="4425950" y="5013325"/>
            <a:ext cx="3175" cy="144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5"/>
          <p:cNvSpPr>
            <a:spLocks noChangeArrowheads="1"/>
          </p:cNvSpPr>
          <p:nvPr/>
        </p:nvSpPr>
        <p:spPr bwMode="auto">
          <a:xfrm>
            <a:off x="2055813" y="2408238"/>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64" name="Line 6"/>
          <p:cNvSpPr>
            <a:spLocks noChangeShapeType="1"/>
          </p:cNvSpPr>
          <p:nvPr/>
        </p:nvSpPr>
        <p:spPr bwMode="auto">
          <a:xfrm>
            <a:off x="3130550" y="3402013"/>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65" name="AutoShape 7"/>
          <p:cNvSpPr>
            <a:spLocks noChangeArrowheads="1"/>
          </p:cNvSpPr>
          <p:nvPr/>
        </p:nvSpPr>
        <p:spPr bwMode="auto">
          <a:xfrm>
            <a:off x="4211638" y="3025775"/>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66" name="Rectangle 8"/>
          <p:cNvSpPr>
            <a:spLocks noChangeArrowheads="1"/>
          </p:cNvSpPr>
          <p:nvPr/>
        </p:nvSpPr>
        <p:spPr bwMode="auto">
          <a:xfrm>
            <a:off x="6084888" y="2349500"/>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67" name="Line 9"/>
          <p:cNvSpPr>
            <a:spLocks noChangeShapeType="1"/>
          </p:cNvSpPr>
          <p:nvPr/>
        </p:nvSpPr>
        <p:spPr bwMode="auto">
          <a:xfrm>
            <a:off x="5003800" y="3381375"/>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68" name="Text Box 10"/>
          <p:cNvSpPr txBox="1">
            <a:spLocks noChangeArrowheads="1"/>
          </p:cNvSpPr>
          <p:nvPr/>
        </p:nvSpPr>
        <p:spPr bwMode="auto">
          <a:xfrm>
            <a:off x="2195513" y="2781300"/>
            <a:ext cx="75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OSEBA</a:t>
            </a:r>
            <a:endParaRPr lang="en-US" altLang="sl-SI" sz="1200">
              <a:solidFill>
                <a:schemeClr val="tx2"/>
              </a:solidFill>
              <a:latin typeface="Arial" panose="020B0604020202020204" pitchFamily="34" charset="0"/>
            </a:endParaRPr>
          </a:p>
        </p:txBody>
      </p:sp>
      <p:sp>
        <p:nvSpPr>
          <p:cNvPr id="66569" name="Text Box 11"/>
          <p:cNvSpPr txBox="1">
            <a:spLocks noChangeArrowheads="1"/>
          </p:cNvSpPr>
          <p:nvPr/>
        </p:nvSpPr>
        <p:spPr bwMode="auto">
          <a:xfrm>
            <a:off x="4211638" y="3213100"/>
            <a:ext cx="973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Je bivala</a:t>
            </a:r>
            <a:endParaRPr lang="en-US" altLang="sl-SI" sz="1200">
              <a:solidFill>
                <a:schemeClr val="tx2"/>
              </a:solidFill>
              <a:latin typeface="Arial" panose="020B0604020202020204" pitchFamily="34" charset="0"/>
            </a:endParaRPr>
          </a:p>
        </p:txBody>
      </p:sp>
      <p:sp>
        <p:nvSpPr>
          <p:cNvPr id="66570" name="Text Box 12"/>
          <p:cNvSpPr txBox="1">
            <a:spLocks noChangeArrowheads="1"/>
          </p:cNvSpPr>
          <p:nvPr/>
        </p:nvSpPr>
        <p:spPr bwMode="auto">
          <a:xfrm>
            <a:off x="6227763" y="2636838"/>
            <a:ext cx="755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KRAJI</a:t>
            </a:r>
            <a:endParaRPr lang="en-US" altLang="sl-SI" sz="1200">
              <a:solidFill>
                <a:schemeClr val="tx2"/>
              </a:solidFill>
              <a:latin typeface="Arial" panose="020B0604020202020204" pitchFamily="34" charset="0"/>
            </a:endParaRPr>
          </a:p>
        </p:txBody>
      </p:sp>
      <p:sp>
        <p:nvSpPr>
          <p:cNvPr id="66571" name="Line 13"/>
          <p:cNvSpPr>
            <a:spLocks noChangeShapeType="1"/>
          </p:cNvSpPr>
          <p:nvPr/>
        </p:nvSpPr>
        <p:spPr bwMode="auto">
          <a:xfrm flipV="1">
            <a:off x="6588125" y="3514725"/>
            <a:ext cx="0" cy="273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72" name="AutoShape 14"/>
          <p:cNvSpPr>
            <a:spLocks noChangeArrowheads="1"/>
          </p:cNvSpPr>
          <p:nvPr/>
        </p:nvSpPr>
        <p:spPr bwMode="auto">
          <a:xfrm>
            <a:off x="6172200" y="3787775"/>
            <a:ext cx="811213"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3" name="Line 15"/>
          <p:cNvSpPr>
            <a:spLocks noChangeShapeType="1"/>
          </p:cNvSpPr>
          <p:nvPr/>
        </p:nvSpPr>
        <p:spPr bwMode="auto">
          <a:xfrm>
            <a:off x="6588125" y="4468813"/>
            <a:ext cx="0" cy="387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74" name="Rectangle 16"/>
          <p:cNvSpPr>
            <a:spLocks noChangeArrowheads="1"/>
          </p:cNvSpPr>
          <p:nvPr/>
        </p:nvSpPr>
        <p:spPr bwMode="auto">
          <a:xfrm>
            <a:off x="6103938" y="4856163"/>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5" name="Text Box 17"/>
          <p:cNvSpPr txBox="1">
            <a:spLocks noChangeArrowheads="1"/>
          </p:cNvSpPr>
          <p:nvPr/>
        </p:nvSpPr>
        <p:spPr bwMode="auto">
          <a:xfrm rot="10800000" flipV="1">
            <a:off x="6227763" y="517048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DRZAVE</a:t>
            </a:r>
            <a:endParaRPr lang="en-US" altLang="sl-SI" sz="1200">
              <a:solidFill>
                <a:schemeClr val="tx2"/>
              </a:solidFill>
              <a:latin typeface="Arial" panose="020B0604020202020204" pitchFamily="34" charset="0"/>
            </a:endParaRPr>
          </a:p>
        </p:txBody>
      </p:sp>
      <p:sp>
        <p:nvSpPr>
          <p:cNvPr id="66576" name="Rectangle 18"/>
          <p:cNvSpPr>
            <a:spLocks noChangeArrowheads="1"/>
          </p:cNvSpPr>
          <p:nvPr/>
        </p:nvSpPr>
        <p:spPr bwMode="auto">
          <a:xfrm>
            <a:off x="1303338" y="4468813"/>
            <a:ext cx="1076325" cy="830262"/>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7" name="Rectangle 19"/>
          <p:cNvSpPr>
            <a:spLocks noChangeArrowheads="1"/>
          </p:cNvSpPr>
          <p:nvPr/>
        </p:nvSpPr>
        <p:spPr bwMode="auto">
          <a:xfrm>
            <a:off x="2593975" y="4468813"/>
            <a:ext cx="1076325" cy="830262"/>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8" name="Line 20"/>
          <p:cNvSpPr>
            <a:spLocks noChangeShapeType="1"/>
          </p:cNvSpPr>
          <p:nvPr/>
        </p:nvSpPr>
        <p:spPr bwMode="auto">
          <a:xfrm>
            <a:off x="2038350" y="3970338"/>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79" name="Line 21"/>
          <p:cNvSpPr>
            <a:spLocks noChangeShapeType="1"/>
          </p:cNvSpPr>
          <p:nvPr/>
        </p:nvSpPr>
        <p:spPr bwMode="auto">
          <a:xfrm flipV="1">
            <a:off x="3117850" y="3970338"/>
            <a:ext cx="0"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0" name="Line 22"/>
          <p:cNvSpPr>
            <a:spLocks noChangeShapeType="1"/>
          </p:cNvSpPr>
          <p:nvPr/>
        </p:nvSpPr>
        <p:spPr bwMode="auto">
          <a:xfrm flipV="1">
            <a:off x="2054225" y="3970338"/>
            <a:ext cx="1588"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1" name="Text Box 23"/>
          <p:cNvSpPr txBox="1">
            <a:spLocks noChangeArrowheads="1"/>
          </p:cNvSpPr>
          <p:nvPr/>
        </p:nvSpPr>
        <p:spPr bwMode="auto">
          <a:xfrm>
            <a:off x="2700338" y="4738688"/>
            <a:ext cx="933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ZENSKA</a:t>
            </a:r>
            <a:endParaRPr lang="en-US" altLang="sl-SI" sz="1200">
              <a:solidFill>
                <a:schemeClr val="tx2"/>
              </a:solidFill>
              <a:latin typeface="Arial" panose="020B0604020202020204" pitchFamily="34" charset="0"/>
            </a:endParaRPr>
          </a:p>
        </p:txBody>
      </p:sp>
      <p:sp>
        <p:nvSpPr>
          <p:cNvPr id="66582" name="Text Box 24"/>
          <p:cNvSpPr txBox="1">
            <a:spLocks noChangeArrowheads="1"/>
          </p:cNvSpPr>
          <p:nvPr/>
        </p:nvSpPr>
        <p:spPr bwMode="auto">
          <a:xfrm>
            <a:off x="1476375" y="4724400"/>
            <a:ext cx="75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MOSKI</a:t>
            </a:r>
            <a:endParaRPr lang="en-US" altLang="sl-SI" sz="1200">
              <a:solidFill>
                <a:schemeClr val="tx2"/>
              </a:solidFill>
              <a:latin typeface="Arial" panose="020B0604020202020204" pitchFamily="34" charset="0"/>
            </a:endParaRPr>
          </a:p>
        </p:txBody>
      </p:sp>
      <p:sp>
        <p:nvSpPr>
          <p:cNvPr id="66583" name="Line 25"/>
          <p:cNvSpPr>
            <a:spLocks noChangeShapeType="1"/>
          </p:cNvSpPr>
          <p:nvPr/>
        </p:nvSpPr>
        <p:spPr bwMode="auto">
          <a:xfrm>
            <a:off x="1479550" y="2781300"/>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4" name="Oval 26"/>
          <p:cNvSpPr>
            <a:spLocks noChangeArrowheads="1"/>
          </p:cNvSpPr>
          <p:nvPr/>
        </p:nvSpPr>
        <p:spPr bwMode="auto">
          <a:xfrm>
            <a:off x="466725" y="26384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85" name="Line 27"/>
          <p:cNvSpPr>
            <a:spLocks noChangeShapeType="1"/>
          </p:cNvSpPr>
          <p:nvPr/>
        </p:nvSpPr>
        <p:spPr bwMode="auto">
          <a:xfrm>
            <a:off x="1479550" y="3282950"/>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6" name="Oval 28"/>
          <p:cNvSpPr>
            <a:spLocks noChangeArrowheads="1"/>
          </p:cNvSpPr>
          <p:nvPr/>
        </p:nvSpPr>
        <p:spPr bwMode="auto">
          <a:xfrm>
            <a:off x="466725" y="314166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87" name="Text Box 29"/>
          <p:cNvSpPr txBox="1">
            <a:spLocks noChangeArrowheads="1"/>
          </p:cNvSpPr>
          <p:nvPr/>
        </p:nvSpPr>
        <p:spPr bwMode="auto">
          <a:xfrm>
            <a:off x="539750" y="3130550"/>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Starost</a:t>
            </a:r>
            <a:endParaRPr lang="en-US" altLang="sl-SI" sz="1200">
              <a:solidFill>
                <a:schemeClr val="tx2"/>
              </a:solidFill>
              <a:latin typeface="Arial" panose="020B0604020202020204" pitchFamily="34" charset="0"/>
            </a:endParaRPr>
          </a:p>
        </p:txBody>
      </p:sp>
      <p:sp>
        <p:nvSpPr>
          <p:cNvPr id="66588" name="Text Box 30"/>
          <p:cNvSpPr txBox="1">
            <a:spLocks noChangeArrowheads="1"/>
          </p:cNvSpPr>
          <p:nvPr/>
        </p:nvSpPr>
        <p:spPr bwMode="auto">
          <a:xfrm>
            <a:off x="395288" y="2627313"/>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Ime,priimek</a:t>
            </a:r>
            <a:endParaRPr lang="en-US" altLang="sl-SI" sz="1200" u="sng">
              <a:solidFill>
                <a:schemeClr val="tx2"/>
              </a:solidFill>
              <a:latin typeface="Arial" panose="020B0604020202020204" pitchFamily="34" charset="0"/>
            </a:endParaRPr>
          </a:p>
        </p:txBody>
      </p:sp>
      <p:sp>
        <p:nvSpPr>
          <p:cNvPr id="66589" name="Line 31"/>
          <p:cNvSpPr>
            <a:spLocks noChangeShapeType="1"/>
          </p:cNvSpPr>
          <p:nvPr/>
        </p:nvSpPr>
        <p:spPr bwMode="auto">
          <a:xfrm>
            <a:off x="1120775" y="4865688"/>
            <a:ext cx="182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0" name="Oval 32"/>
          <p:cNvSpPr>
            <a:spLocks noChangeArrowheads="1"/>
          </p:cNvSpPr>
          <p:nvPr/>
        </p:nvSpPr>
        <p:spPr bwMode="auto">
          <a:xfrm>
            <a:off x="107950" y="47244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1" name="Text Box 33"/>
          <p:cNvSpPr txBox="1">
            <a:spLocks noChangeArrowheads="1"/>
          </p:cNvSpPr>
          <p:nvPr/>
        </p:nvSpPr>
        <p:spPr bwMode="auto">
          <a:xfrm>
            <a:off x="179388" y="4714875"/>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Voj.cin</a:t>
            </a:r>
            <a:endParaRPr lang="en-US" altLang="sl-SI" sz="1200">
              <a:solidFill>
                <a:schemeClr val="tx2"/>
              </a:solidFill>
              <a:latin typeface="Arial" panose="020B0604020202020204" pitchFamily="34" charset="0"/>
            </a:endParaRPr>
          </a:p>
        </p:txBody>
      </p:sp>
      <p:sp>
        <p:nvSpPr>
          <p:cNvPr id="66592" name="Line 34"/>
          <p:cNvSpPr>
            <a:spLocks noChangeShapeType="1"/>
          </p:cNvSpPr>
          <p:nvPr/>
        </p:nvSpPr>
        <p:spPr bwMode="auto">
          <a:xfrm flipV="1">
            <a:off x="7180263" y="2590800"/>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3" name="Oval 35"/>
          <p:cNvSpPr>
            <a:spLocks noChangeArrowheads="1"/>
          </p:cNvSpPr>
          <p:nvPr/>
        </p:nvSpPr>
        <p:spPr bwMode="auto">
          <a:xfrm>
            <a:off x="7566025" y="24479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4" name="Text Box 36"/>
          <p:cNvSpPr txBox="1">
            <a:spLocks noChangeArrowheads="1"/>
          </p:cNvSpPr>
          <p:nvPr/>
        </p:nvSpPr>
        <p:spPr bwMode="auto">
          <a:xfrm>
            <a:off x="7667625" y="2433638"/>
            <a:ext cx="908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66595" name="Line 37"/>
          <p:cNvSpPr>
            <a:spLocks noChangeShapeType="1"/>
          </p:cNvSpPr>
          <p:nvPr/>
        </p:nvSpPr>
        <p:spPr bwMode="auto">
          <a:xfrm flipV="1">
            <a:off x="7164388" y="3238500"/>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6" name="Oval 38"/>
          <p:cNvSpPr>
            <a:spLocks noChangeArrowheads="1"/>
          </p:cNvSpPr>
          <p:nvPr/>
        </p:nvSpPr>
        <p:spPr bwMode="auto">
          <a:xfrm>
            <a:off x="7550150" y="30956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7" name="Line 39"/>
          <p:cNvSpPr>
            <a:spLocks noChangeShapeType="1"/>
          </p:cNvSpPr>
          <p:nvPr/>
        </p:nvSpPr>
        <p:spPr bwMode="auto">
          <a:xfrm flipV="1">
            <a:off x="7180263" y="5610225"/>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8" name="Oval 40"/>
          <p:cNvSpPr>
            <a:spLocks noChangeArrowheads="1"/>
          </p:cNvSpPr>
          <p:nvPr/>
        </p:nvSpPr>
        <p:spPr bwMode="auto">
          <a:xfrm>
            <a:off x="7524750" y="547211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9" name="Line 41"/>
          <p:cNvSpPr>
            <a:spLocks noChangeShapeType="1"/>
          </p:cNvSpPr>
          <p:nvPr/>
        </p:nvSpPr>
        <p:spPr bwMode="auto">
          <a:xfrm flipV="1">
            <a:off x="7180263" y="5173663"/>
            <a:ext cx="385762"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00" name="Oval 42"/>
          <p:cNvSpPr>
            <a:spLocks noChangeArrowheads="1"/>
          </p:cNvSpPr>
          <p:nvPr/>
        </p:nvSpPr>
        <p:spPr bwMode="auto">
          <a:xfrm>
            <a:off x="7524750" y="50419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01" name="Line 43"/>
          <p:cNvSpPr>
            <a:spLocks noChangeShapeType="1"/>
          </p:cNvSpPr>
          <p:nvPr/>
        </p:nvSpPr>
        <p:spPr bwMode="auto">
          <a:xfrm flipV="1">
            <a:off x="3681413" y="4854575"/>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02" name="Oval 44"/>
          <p:cNvSpPr>
            <a:spLocks noChangeArrowheads="1"/>
          </p:cNvSpPr>
          <p:nvPr/>
        </p:nvSpPr>
        <p:spPr bwMode="auto">
          <a:xfrm>
            <a:off x="4067175" y="47244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03" name="Text Box 45"/>
          <p:cNvSpPr txBox="1">
            <a:spLocks noChangeArrowheads="1"/>
          </p:cNvSpPr>
          <p:nvPr/>
        </p:nvSpPr>
        <p:spPr bwMode="auto">
          <a:xfrm>
            <a:off x="7667625" y="3068638"/>
            <a:ext cx="908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sp>
        <p:nvSpPr>
          <p:cNvPr id="66604" name="Text Box 46"/>
          <p:cNvSpPr txBox="1">
            <a:spLocks noChangeArrowheads="1"/>
          </p:cNvSpPr>
          <p:nvPr/>
        </p:nvSpPr>
        <p:spPr bwMode="auto">
          <a:xfrm>
            <a:off x="7596188" y="5027613"/>
            <a:ext cx="979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66605" name="Text Box 47"/>
          <p:cNvSpPr txBox="1">
            <a:spLocks noChangeArrowheads="1"/>
          </p:cNvSpPr>
          <p:nvPr/>
        </p:nvSpPr>
        <p:spPr bwMode="auto">
          <a:xfrm>
            <a:off x="7624763" y="54451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sp>
        <p:nvSpPr>
          <p:cNvPr id="66606" name="Text Box 48"/>
          <p:cNvSpPr txBox="1">
            <a:spLocks noChangeArrowheads="1"/>
          </p:cNvSpPr>
          <p:nvPr/>
        </p:nvSpPr>
        <p:spPr bwMode="auto">
          <a:xfrm>
            <a:off x="4067175" y="4714875"/>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dek.priimek</a:t>
            </a:r>
            <a:endParaRPr lang="en-US" altLang="sl-SI" sz="1200">
              <a:solidFill>
                <a:schemeClr val="tx2"/>
              </a:solidFill>
              <a:latin typeface="Arial" panose="020B0604020202020204" pitchFamily="34" charset="0"/>
            </a:endParaRPr>
          </a:p>
        </p:txBody>
      </p:sp>
      <p:sp>
        <p:nvSpPr>
          <p:cNvPr id="66607" name="Line 49"/>
          <p:cNvSpPr>
            <a:spLocks noChangeShapeType="1"/>
          </p:cNvSpPr>
          <p:nvPr/>
        </p:nvSpPr>
        <p:spPr bwMode="auto">
          <a:xfrm>
            <a:off x="4597400" y="3716338"/>
            <a:ext cx="0" cy="309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08" name="Oval 50"/>
          <p:cNvSpPr>
            <a:spLocks noChangeArrowheads="1"/>
          </p:cNvSpPr>
          <p:nvPr/>
        </p:nvSpPr>
        <p:spPr bwMode="auto">
          <a:xfrm>
            <a:off x="4140200" y="4037013"/>
            <a:ext cx="938213"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09" name="Text Box 51"/>
          <p:cNvSpPr txBox="1">
            <a:spLocks noChangeArrowheads="1"/>
          </p:cNvSpPr>
          <p:nvPr/>
        </p:nvSpPr>
        <p:spPr bwMode="auto">
          <a:xfrm>
            <a:off x="4283075" y="4025900"/>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Št.let</a:t>
            </a:r>
            <a:endParaRPr lang="en-US" altLang="sl-SI" sz="1200">
              <a:solidFill>
                <a:schemeClr val="tx2"/>
              </a:solidFill>
              <a:latin typeface="Arial" panose="020B0604020202020204" pitchFamily="34" charset="0"/>
            </a:endParaRPr>
          </a:p>
        </p:txBody>
      </p:sp>
      <p:sp>
        <p:nvSpPr>
          <p:cNvPr id="66610" name="Line 52"/>
          <p:cNvSpPr>
            <a:spLocks noChangeShapeType="1"/>
          </p:cNvSpPr>
          <p:nvPr/>
        </p:nvSpPr>
        <p:spPr bwMode="auto">
          <a:xfrm>
            <a:off x="3130550" y="2579688"/>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11" name="AutoShape 53"/>
          <p:cNvSpPr>
            <a:spLocks noChangeArrowheads="1"/>
          </p:cNvSpPr>
          <p:nvPr/>
        </p:nvSpPr>
        <p:spPr bwMode="auto">
          <a:xfrm>
            <a:off x="4211638" y="2203450"/>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12" name="Line 54"/>
          <p:cNvSpPr>
            <a:spLocks noChangeShapeType="1"/>
          </p:cNvSpPr>
          <p:nvPr/>
        </p:nvSpPr>
        <p:spPr bwMode="auto">
          <a:xfrm>
            <a:off x="5003800" y="2559050"/>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13" name="Text Box 55"/>
          <p:cNvSpPr txBox="1">
            <a:spLocks noChangeArrowheads="1"/>
          </p:cNvSpPr>
          <p:nvPr/>
        </p:nvSpPr>
        <p:spPr bwMode="auto">
          <a:xfrm>
            <a:off x="4211638" y="2420938"/>
            <a:ext cx="973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Je rojena</a:t>
            </a:r>
            <a:endParaRPr lang="en-US" altLang="sl-SI" sz="1200">
              <a:solidFill>
                <a:schemeClr val="tx2"/>
              </a:solidFill>
              <a:latin typeface="Arial" panose="020B0604020202020204" pitchFamily="34" charset="0"/>
            </a:endParaRPr>
          </a:p>
        </p:txBody>
      </p:sp>
      <p:sp>
        <p:nvSpPr>
          <p:cNvPr id="66614" name="Text Box 56"/>
          <p:cNvSpPr txBox="1">
            <a:spLocks noChangeArrowheads="1"/>
          </p:cNvSpPr>
          <p:nvPr/>
        </p:nvSpPr>
        <p:spPr bwMode="auto">
          <a:xfrm>
            <a:off x="6156325" y="4017963"/>
            <a:ext cx="973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Se nahaja</a:t>
            </a:r>
            <a:endParaRPr lang="en-US" altLang="sl-SI" sz="1200">
              <a:solidFill>
                <a:schemeClr val="tx2"/>
              </a:solidFill>
              <a:latin typeface="Arial" panose="020B0604020202020204" pitchFamily="34" charset="0"/>
            </a:endParaRPr>
          </a:p>
        </p:txBody>
      </p:sp>
      <p:sp>
        <p:nvSpPr>
          <p:cNvPr id="66615" name="Text Box 57"/>
          <p:cNvSpPr txBox="1">
            <a:spLocks noChangeArrowheads="1"/>
          </p:cNvSpPr>
          <p:nvPr/>
        </p:nvSpPr>
        <p:spPr bwMode="auto">
          <a:xfrm>
            <a:off x="3203575" y="229076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(1,1)</a:t>
            </a:r>
            <a:endParaRPr lang="en-US" altLang="sl-SI" sz="1200">
              <a:solidFill>
                <a:schemeClr val="tx2"/>
              </a:solidFill>
              <a:latin typeface="Arial" panose="020B0604020202020204" pitchFamily="34" charset="0"/>
            </a:endParaRPr>
          </a:p>
        </p:txBody>
      </p:sp>
      <p:sp>
        <p:nvSpPr>
          <p:cNvPr id="66616" name="Text Box 58"/>
          <p:cNvSpPr txBox="1">
            <a:spLocks noChangeArrowheads="1"/>
          </p:cNvSpPr>
          <p:nvPr/>
        </p:nvSpPr>
        <p:spPr bwMode="auto">
          <a:xfrm>
            <a:off x="2555875" y="3730625"/>
            <a:ext cx="538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smtClean="0">
                <a:solidFill>
                  <a:schemeClr val="tx2"/>
                </a:solidFill>
                <a:latin typeface="Arial" panose="020B0604020202020204" pitchFamily="34" charset="0"/>
              </a:rPr>
              <a:t>ISA</a:t>
            </a:r>
            <a:endParaRPr lang="en-US" altLang="sl-SI" sz="1200" dirty="0">
              <a:solidFill>
                <a:schemeClr val="tx2"/>
              </a:solidFill>
              <a:latin typeface="Arial" panose="020B0604020202020204" pitchFamily="34" charset="0"/>
            </a:endParaRPr>
          </a:p>
        </p:txBody>
      </p:sp>
      <p:sp>
        <p:nvSpPr>
          <p:cNvPr id="66617" name="Text Box 59"/>
          <p:cNvSpPr txBox="1">
            <a:spLocks noChangeArrowheads="1"/>
          </p:cNvSpPr>
          <p:nvPr/>
        </p:nvSpPr>
        <p:spPr bwMode="auto">
          <a:xfrm>
            <a:off x="5546725" y="2276475"/>
            <a:ext cx="538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18" name="Text Box 60"/>
          <p:cNvSpPr txBox="1">
            <a:spLocks noChangeArrowheads="1"/>
          </p:cNvSpPr>
          <p:nvPr/>
        </p:nvSpPr>
        <p:spPr bwMode="auto">
          <a:xfrm>
            <a:off x="3203575" y="315436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19" name="Text Box 61"/>
          <p:cNvSpPr txBox="1">
            <a:spLocks noChangeArrowheads="1"/>
          </p:cNvSpPr>
          <p:nvPr/>
        </p:nvSpPr>
        <p:spPr bwMode="auto">
          <a:xfrm>
            <a:off x="5580063" y="3141663"/>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20" name="Text Box 62"/>
          <p:cNvSpPr txBox="1">
            <a:spLocks noChangeArrowheads="1"/>
          </p:cNvSpPr>
          <p:nvPr/>
        </p:nvSpPr>
        <p:spPr bwMode="auto">
          <a:xfrm>
            <a:off x="6554788" y="3500438"/>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(1,1)</a:t>
            </a:r>
            <a:endParaRPr lang="en-US" altLang="sl-SI" sz="1200">
              <a:solidFill>
                <a:schemeClr val="tx2"/>
              </a:solidFill>
              <a:latin typeface="Arial" panose="020B0604020202020204" pitchFamily="34" charset="0"/>
            </a:endParaRPr>
          </a:p>
        </p:txBody>
      </p:sp>
      <p:sp>
        <p:nvSpPr>
          <p:cNvPr id="66621" name="Text Box 63"/>
          <p:cNvSpPr txBox="1">
            <a:spLocks noChangeArrowheads="1"/>
          </p:cNvSpPr>
          <p:nvPr/>
        </p:nvSpPr>
        <p:spPr bwMode="auto">
          <a:xfrm>
            <a:off x="6554788" y="4594225"/>
            <a:ext cx="538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22" name="Line 64"/>
          <p:cNvSpPr>
            <a:spLocks noChangeShapeType="1"/>
          </p:cNvSpPr>
          <p:nvPr/>
        </p:nvSpPr>
        <p:spPr bwMode="auto">
          <a:xfrm flipH="1" flipV="1">
            <a:off x="2555875" y="3573463"/>
            <a:ext cx="0"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66624"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a:solidFill>
                  <a:schemeClr val="tx2"/>
                </a:solidFill>
                <a:latin typeface="Arial" panose="020B0604020202020204" pitchFamily="34" charset="0"/>
              </a:rPr>
              <a:t>   </a:t>
            </a:r>
            <a:r>
              <a:rPr lang="sl-SI" altLang="sl-SI" sz="3200">
                <a:solidFill>
                  <a:schemeClr val="tx2"/>
                </a:solidFill>
                <a:latin typeface="Arial" panose="020B0604020202020204" pitchFamily="34" charset="0"/>
              </a:rPr>
              <a:t>Konceptualni</a:t>
            </a:r>
            <a:r>
              <a:rPr lang="sl-SI" altLang="sl-SI">
                <a:solidFill>
                  <a:schemeClr val="tx2"/>
                </a:solidFill>
                <a:latin typeface="Arial" panose="020B0604020202020204" pitchFamily="34" charset="0"/>
              </a:rPr>
              <a:t> nivo načrtovanja</a:t>
            </a:r>
            <a:endParaRPr lang="en-US" altLang="sl-SI">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ltLang="sl-SI" smtClean="0"/>
              <a:t> Logični nivo načrtovanja podatkov                     </a:t>
            </a:r>
            <a:endParaRPr lang="sl-SI" dirty="0"/>
          </a:p>
        </p:txBody>
      </p:sp>
      <p:sp>
        <p:nvSpPr>
          <p:cNvPr id="3" name="Content Placeholder 2"/>
          <p:cNvSpPr>
            <a:spLocks noGrp="1"/>
          </p:cNvSpPr>
          <p:nvPr>
            <p:ph idx="1"/>
          </p:nvPr>
        </p:nvSpPr>
        <p:spPr/>
        <p:txBody>
          <a:bodyPr/>
          <a:lstStyle/>
          <a:p>
            <a:pPr marL="0" indent="0">
              <a:buNone/>
            </a:pPr>
            <a:r>
              <a:rPr lang="sl-SI" altLang="sl-SI" dirty="0" smtClean="0"/>
              <a:t>Izhodišče:</a:t>
            </a:r>
          </a:p>
          <a:p>
            <a:pPr lvl="1"/>
            <a:r>
              <a:rPr lang="sl-SI" altLang="sl-SI" dirty="0" smtClean="0"/>
              <a:t>Opis problema v pisni ali ustni obliki in zahteve oz. želje uporabnika/ov; </a:t>
            </a:r>
          </a:p>
          <a:p>
            <a:pPr lvl="1"/>
            <a:r>
              <a:rPr lang="sl-SI" altLang="sl-SI" dirty="0" smtClean="0"/>
              <a:t>Dokumentacija ( predpisana(zakonska) ali interna ); </a:t>
            </a:r>
          </a:p>
          <a:p>
            <a:pPr lvl="1"/>
            <a:r>
              <a:rPr lang="sl-SI" altLang="sl-SI" dirty="0" smtClean="0"/>
              <a:t>Datotečna struktura (če obstaja)</a:t>
            </a:r>
          </a:p>
          <a:p>
            <a:r>
              <a:rPr lang="sl-SI" altLang="sl-SI" dirty="0" smtClean="0"/>
              <a:t>ali</a:t>
            </a:r>
          </a:p>
          <a:p>
            <a:pPr lvl="1"/>
            <a:r>
              <a:rPr lang="sl-SI" altLang="sl-SI" dirty="0" smtClean="0"/>
              <a:t>KONCEPTUALNI  PODATKOVNI  NIVO (diagram)</a:t>
            </a:r>
          </a:p>
          <a:p>
            <a:endParaRPr lang="sl-SI" altLang="sl-SI" dirty="0" smtClean="0"/>
          </a:p>
          <a:p>
            <a:pPr marL="0" indent="0">
              <a:buNone/>
            </a:pPr>
            <a:r>
              <a:rPr lang="sl-SI" altLang="sl-SI" dirty="0" smtClean="0"/>
              <a:t>POMEMBNO: izdelava modela podatkov, ki upošteva ciljno p/b (predvsem tip p/b)</a:t>
            </a:r>
            <a:endParaRPr lang="en-US" altLang="sl-SI" dirty="0" smtClean="0"/>
          </a:p>
          <a:p>
            <a:endParaRPr lang="sl-SI" altLang="sl-SI" dirty="0" smtClean="0"/>
          </a:p>
          <a:p>
            <a:endParaRPr lang="sl-SI"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6" name="Rectangle 5"/>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en-US" altLang="sl-SI" dirty="0">
              <a:solidFill>
                <a:schemeClr val="tx2"/>
              </a:solidFill>
              <a:latin typeface="Arial" panose="020B0604020202020204" pitchFamily="34" charset="0"/>
            </a:endParaRPr>
          </a:p>
        </p:txBody>
      </p:sp>
      <p:sp>
        <p:nvSpPr>
          <p:cNvPr id="5" name="Title 4"/>
          <p:cNvSpPr>
            <a:spLocks noGrp="1"/>
          </p:cNvSpPr>
          <p:nvPr>
            <p:ph type="title"/>
          </p:nvPr>
        </p:nvSpPr>
        <p:spPr/>
        <p:txBody>
          <a:bodyPr>
            <a:normAutofit/>
          </a:bodyPr>
          <a:lstStyle/>
          <a:p>
            <a:r>
              <a:rPr lang="sl-SI" altLang="sl-SI" sz="6600" dirty="0">
                <a:solidFill>
                  <a:schemeClr val="tx2"/>
                </a:solidFill>
                <a:latin typeface="Arial" panose="020B0604020202020204" pitchFamily="34" charset="0"/>
              </a:rPr>
              <a:t> </a:t>
            </a:r>
            <a:r>
              <a:rPr lang="sl-SI" altLang="sl-SI" dirty="0">
                <a:solidFill>
                  <a:schemeClr val="tx2"/>
                </a:solidFill>
                <a:latin typeface="Arial" panose="020B0604020202020204" pitchFamily="34" charset="0"/>
              </a:rPr>
              <a:t>Logični nivo </a:t>
            </a:r>
            <a:r>
              <a:rPr lang="sl-SI" altLang="sl-SI" dirty="0" smtClean="0">
                <a:solidFill>
                  <a:schemeClr val="tx2"/>
                </a:solidFill>
                <a:latin typeface="Arial" panose="020B0604020202020204" pitchFamily="34" charset="0"/>
              </a:rPr>
              <a:t>načrtovanja</a:t>
            </a:r>
            <a:endParaRPr lang="sl-SI" dirty="0"/>
          </a:p>
        </p:txBody>
      </p:sp>
      <p:sp>
        <p:nvSpPr>
          <p:cNvPr id="3" name="Content Placeholder 2"/>
          <p:cNvSpPr>
            <a:spLocks noGrp="1"/>
          </p:cNvSpPr>
          <p:nvPr>
            <p:ph idx="1"/>
          </p:nvPr>
        </p:nvSpPr>
        <p:spPr/>
        <p:txBody>
          <a:bodyPr/>
          <a:lstStyle/>
          <a:p>
            <a:pPr marL="0" indent="0">
              <a:buNone/>
            </a:pPr>
            <a:r>
              <a:rPr lang="sl-SI" altLang="sl-SI" dirty="0" smtClean="0"/>
              <a:t> Postopek :</a:t>
            </a:r>
          </a:p>
          <a:p>
            <a:pPr lvl="1"/>
            <a:r>
              <a:rPr lang="sl-SI" altLang="sl-SI" dirty="0" smtClean="0"/>
              <a:t>Identifikacija relacij (entiteta, povezava </a:t>
            </a:r>
            <a:r>
              <a:rPr lang="sl-SI" altLang="sl-SI" dirty="0" smtClean="0">
                <a:sym typeface="Wingdings" panose="05000000000000000000" pitchFamily="2" charset="2"/>
              </a:rPr>
              <a:t> relacija</a:t>
            </a:r>
            <a:r>
              <a:rPr lang="sl-SI" altLang="sl-SI" dirty="0" smtClean="0"/>
              <a:t>)</a:t>
            </a:r>
          </a:p>
          <a:p>
            <a:pPr lvl="1"/>
            <a:r>
              <a:rPr lang="sl-SI" altLang="sl-SI" dirty="0" smtClean="0"/>
              <a:t>Normalizacija podatkov (vsaj do 3NO)</a:t>
            </a:r>
          </a:p>
          <a:p>
            <a:pPr lvl="1"/>
            <a:r>
              <a:rPr lang="sl-SI" altLang="sl-SI" dirty="0" smtClean="0"/>
              <a:t>Transakcije (model mora “podpreti” vse transakcije, ki jih zahteva uporabnik)</a:t>
            </a:r>
          </a:p>
          <a:p>
            <a:pPr lvl="1"/>
            <a:r>
              <a:rPr lang="sl-SI" altLang="sl-SI" dirty="0" smtClean="0"/>
              <a:t>E/R diagram</a:t>
            </a:r>
          </a:p>
          <a:p>
            <a:pPr lvl="1"/>
            <a:r>
              <a:rPr lang="sl-SI" altLang="sl-SI" dirty="0" smtClean="0"/>
              <a:t>Definiranje </a:t>
            </a:r>
            <a:r>
              <a:rPr lang="sl-SI" altLang="sl-SI" dirty="0" err="1" smtClean="0"/>
              <a:t>integritetnih</a:t>
            </a:r>
            <a:r>
              <a:rPr lang="sl-SI" altLang="sl-SI" dirty="0" smtClean="0"/>
              <a:t> omejitev (</a:t>
            </a:r>
            <a:r>
              <a:rPr lang="sl-SI" altLang="sl-SI" dirty="0" err="1" smtClean="0"/>
              <a:t>integrity</a:t>
            </a:r>
            <a:r>
              <a:rPr lang="sl-SI" altLang="sl-SI" dirty="0" smtClean="0"/>
              <a:t> </a:t>
            </a:r>
            <a:r>
              <a:rPr lang="sl-SI" altLang="sl-SI" dirty="0" err="1" smtClean="0"/>
              <a:t>constraints</a:t>
            </a:r>
            <a:r>
              <a:rPr lang="sl-SI" altLang="sl-SI" dirty="0" smtClean="0"/>
              <a:t>)</a:t>
            </a:r>
          </a:p>
          <a:p>
            <a:pPr lvl="1"/>
            <a:r>
              <a:rPr lang="sl-SI" altLang="sl-SI" dirty="0" smtClean="0"/>
              <a:t>Konzultacija z uporabnikom(i)</a:t>
            </a:r>
          </a:p>
          <a:p>
            <a:pPr lvl="1"/>
            <a:r>
              <a:rPr lang="sl-SI" altLang="sl-SI" dirty="0" smtClean="0"/>
              <a:t>Predvideti je potrebno tudi bodoči razvoj !</a:t>
            </a:r>
          </a:p>
          <a:p>
            <a:endParaRPr lang="sl-SI" altLang="sl-SI" dirty="0" smtClean="0"/>
          </a:p>
          <a:p>
            <a:pPr marL="0" indent="0">
              <a:buNone/>
            </a:pPr>
            <a:r>
              <a:rPr lang="sl-SI" altLang="sl-SI" dirty="0" smtClean="0"/>
              <a:t>Orodja: Oracle </a:t>
            </a:r>
            <a:r>
              <a:rPr lang="sl-SI" altLang="sl-SI" dirty="0" err="1" smtClean="0"/>
              <a:t>Designer</a:t>
            </a:r>
            <a:r>
              <a:rPr lang="sl-SI" altLang="sl-SI" dirty="0" smtClean="0"/>
              <a:t>, </a:t>
            </a:r>
            <a:r>
              <a:rPr lang="sl-SI" altLang="sl-SI" dirty="0" err="1" smtClean="0"/>
              <a:t>Power</a:t>
            </a:r>
            <a:r>
              <a:rPr lang="sl-SI" altLang="sl-SI" dirty="0" smtClean="0"/>
              <a:t> </a:t>
            </a:r>
            <a:r>
              <a:rPr lang="sl-SI" altLang="sl-SI" dirty="0" err="1" smtClean="0"/>
              <a:t>Designer</a:t>
            </a:r>
            <a:r>
              <a:rPr lang="sl-SI" altLang="sl-SI" dirty="0" smtClean="0"/>
              <a:t>, </a:t>
            </a:r>
            <a:r>
              <a:rPr lang="sl-SI" altLang="sl-SI" dirty="0" err="1" smtClean="0"/>
              <a:t>DBDesigner</a:t>
            </a:r>
            <a:r>
              <a:rPr lang="sl-SI" altLang="sl-SI" dirty="0" smtClean="0"/>
              <a:t>…</a:t>
            </a:r>
            <a:endParaRPr lang="sl-SI"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4"/>
          <p:cNvSpPr>
            <a:spLocks noChangeArrowheads="1"/>
          </p:cNvSpPr>
          <p:nvPr/>
        </p:nvSpPr>
        <p:spPr bwMode="auto">
          <a:xfrm>
            <a:off x="574675" y="404813"/>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a:solidFill>
                  <a:schemeClr val="tx2"/>
                </a:solidFill>
                <a:latin typeface="Arial" panose="020B0604020202020204" pitchFamily="34" charset="0"/>
              </a:rPr>
              <a:t> </a:t>
            </a:r>
            <a:r>
              <a:rPr lang="sl-SI" altLang="sl-SI" sz="3200">
                <a:solidFill>
                  <a:schemeClr val="tx2"/>
                </a:solidFill>
                <a:latin typeface="Arial" panose="020B0604020202020204" pitchFamily="34" charset="0"/>
              </a:rPr>
              <a:t>Logični nivo načrtovanja</a:t>
            </a:r>
            <a:endParaRPr lang="en-US" altLang="sl-SI" sz="3200">
              <a:solidFill>
                <a:schemeClr val="tx2"/>
              </a:solidFill>
              <a:latin typeface="Arial" panose="020B0604020202020204" pitchFamily="34" charset="0"/>
            </a:endParaRPr>
          </a:p>
        </p:txBody>
      </p:sp>
      <p:sp>
        <p:nvSpPr>
          <p:cNvPr id="77828" name="Text Box 5"/>
          <p:cNvSpPr txBox="1">
            <a:spLocks noChangeArrowheads="1"/>
          </p:cNvSpPr>
          <p:nvPr/>
        </p:nvSpPr>
        <p:spPr bwMode="auto">
          <a:xfrm>
            <a:off x="603250" y="5256213"/>
            <a:ext cx="7972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Char char="•"/>
            </a:pPr>
            <a:endParaRPr lang="sl-SI" altLang="sl-SI" sz="1600">
              <a:solidFill>
                <a:schemeClr val="tx2"/>
              </a:solidFill>
              <a:latin typeface="Arial" panose="020B0604020202020204" pitchFamily="34" charset="0"/>
            </a:endParaRPr>
          </a:p>
        </p:txBody>
      </p:sp>
      <p:sp>
        <p:nvSpPr>
          <p:cNvPr id="77829" name="Rectangle 8"/>
          <p:cNvSpPr>
            <a:spLocks noChangeArrowheads="1"/>
          </p:cNvSpPr>
          <p:nvPr/>
        </p:nvSpPr>
        <p:spPr bwMode="auto">
          <a:xfrm>
            <a:off x="2055813" y="2219325"/>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30" name="Line 9"/>
          <p:cNvSpPr>
            <a:spLocks noChangeShapeType="1"/>
          </p:cNvSpPr>
          <p:nvPr/>
        </p:nvSpPr>
        <p:spPr bwMode="auto">
          <a:xfrm>
            <a:off x="3130550" y="3213100"/>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31" name="AutoShape 10"/>
          <p:cNvSpPr>
            <a:spLocks noChangeArrowheads="1"/>
          </p:cNvSpPr>
          <p:nvPr/>
        </p:nvSpPr>
        <p:spPr bwMode="auto">
          <a:xfrm>
            <a:off x="4211638" y="2836863"/>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32" name="Rectangle 11"/>
          <p:cNvSpPr>
            <a:spLocks noChangeArrowheads="1"/>
          </p:cNvSpPr>
          <p:nvPr/>
        </p:nvSpPr>
        <p:spPr bwMode="auto">
          <a:xfrm>
            <a:off x="6084888" y="2160588"/>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33" name="Line 12"/>
          <p:cNvSpPr>
            <a:spLocks noChangeShapeType="1"/>
          </p:cNvSpPr>
          <p:nvPr/>
        </p:nvSpPr>
        <p:spPr bwMode="auto">
          <a:xfrm>
            <a:off x="5003800" y="3192463"/>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34" name="Text Box 13"/>
          <p:cNvSpPr txBox="1">
            <a:spLocks noChangeArrowheads="1"/>
          </p:cNvSpPr>
          <p:nvPr/>
        </p:nvSpPr>
        <p:spPr bwMode="auto">
          <a:xfrm>
            <a:off x="2195513" y="2592388"/>
            <a:ext cx="755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OSEBA</a:t>
            </a:r>
            <a:endParaRPr lang="en-US" altLang="sl-SI" sz="1200">
              <a:solidFill>
                <a:schemeClr val="tx2"/>
              </a:solidFill>
              <a:latin typeface="Arial" panose="020B0604020202020204" pitchFamily="34" charset="0"/>
            </a:endParaRPr>
          </a:p>
        </p:txBody>
      </p:sp>
      <p:sp>
        <p:nvSpPr>
          <p:cNvPr id="77835" name="Text Box 14"/>
          <p:cNvSpPr txBox="1">
            <a:spLocks noChangeArrowheads="1"/>
          </p:cNvSpPr>
          <p:nvPr/>
        </p:nvSpPr>
        <p:spPr bwMode="auto">
          <a:xfrm>
            <a:off x="4211638" y="3024188"/>
            <a:ext cx="973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Je bivala</a:t>
            </a:r>
            <a:endParaRPr lang="en-US" altLang="sl-SI" sz="1200">
              <a:solidFill>
                <a:schemeClr val="tx2"/>
              </a:solidFill>
              <a:latin typeface="Arial" panose="020B0604020202020204" pitchFamily="34" charset="0"/>
            </a:endParaRPr>
          </a:p>
        </p:txBody>
      </p:sp>
      <p:sp>
        <p:nvSpPr>
          <p:cNvPr id="77836" name="Text Box 15"/>
          <p:cNvSpPr txBox="1">
            <a:spLocks noChangeArrowheads="1"/>
          </p:cNvSpPr>
          <p:nvPr/>
        </p:nvSpPr>
        <p:spPr bwMode="auto">
          <a:xfrm>
            <a:off x="6227763" y="2447925"/>
            <a:ext cx="75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KRAJI</a:t>
            </a:r>
            <a:endParaRPr lang="en-US" altLang="sl-SI" sz="1200">
              <a:solidFill>
                <a:schemeClr val="tx2"/>
              </a:solidFill>
              <a:latin typeface="Arial" panose="020B0604020202020204" pitchFamily="34" charset="0"/>
            </a:endParaRPr>
          </a:p>
        </p:txBody>
      </p:sp>
      <p:sp>
        <p:nvSpPr>
          <p:cNvPr id="77837" name="Line 16"/>
          <p:cNvSpPr>
            <a:spLocks noChangeShapeType="1"/>
          </p:cNvSpPr>
          <p:nvPr/>
        </p:nvSpPr>
        <p:spPr bwMode="auto">
          <a:xfrm flipV="1">
            <a:off x="6588125" y="3325813"/>
            <a:ext cx="0" cy="273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38" name="AutoShape 17"/>
          <p:cNvSpPr>
            <a:spLocks noChangeArrowheads="1"/>
          </p:cNvSpPr>
          <p:nvPr/>
        </p:nvSpPr>
        <p:spPr bwMode="auto">
          <a:xfrm>
            <a:off x="6172200" y="3598863"/>
            <a:ext cx="811213"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39" name="Line 18"/>
          <p:cNvSpPr>
            <a:spLocks noChangeShapeType="1"/>
          </p:cNvSpPr>
          <p:nvPr/>
        </p:nvSpPr>
        <p:spPr bwMode="auto">
          <a:xfrm>
            <a:off x="6588125" y="4279900"/>
            <a:ext cx="0" cy="387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40" name="Rectangle 19"/>
          <p:cNvSpPr>
            <a:spLocks noChangeArrowheads="1"/>
          </p:cNvSpPr>
          <p:nvPr/>
        </p:nvSpPr>
        <p:spPr bwMode="auto">
          <a:xfrm>
            <a:off x="6103938" y="4667250"/>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41" name="Text Box 20"/>
          <p:cNvSpPr txBox="1">
            <a:spLocks noChangeArrowheads="1"/>
          </p:cNvSpPr>
          <p:nvPr/>
        </p:nvSpPr>
        <p:spPr bwMode="auto">
          <a:xfrm rot="10800000" flipV="1">
            <a:off x="6227763" y="4981575"/>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DRZAVE</a:t>
            </a:r>
            <a:endParaRPr lang="en-US" altLang="sl-SI" sz="1200">
              <a:solidFill>
                <a:schemeClr val="tx2"/>
              </a:solidFill>
              <a:latin typeface="Arial" panose="020B0604020202020204" pitchFamily="34" charset="0"/>
            </a:endParaRPr>
          </a:p>
        </p:txBody>
      </p:sp>
      <p:sp>
        <p:nvSpPr>
          <p:cNvPr id="77842" name="Rectangle 21"/>
          <p:cNvSpPr>
            <a:spLocks noChangeArrowheads="1"/>
          </p:cNvSpPr>
          <p:nvPr/>
        </p:nvSpPr>
        <p:spPr bwMode="auto">
          <a:xfrm>
            <a:off x="1303338" y="4279900"/>
            <a:ext cx="1076325" cy="830263"/>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43" name="Rectangle 22"/>
          <p:cNvSpPr>
            <a:spLocks noChangeArrowheads="1"/>
          </p:cNvSpPr>
          <p:nvPr/>
        </p:nvSpPr>
        <p:spPr bwMode="auto">
          <a:xfrm>
            <a:off x="2593975" y="4279900"/>
            <a:ext cx="1076325" cy="830263"/>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44" name="Line 23"/>
          <p:cNvSpPr>
            <a:spLocks noChangeShapeType="1"/>
          </p:cNvSpPr>
          <p:nvPr/>
        </p:nvSpPr>
        <p:spPr bwMode="auto">
          <a:xfrm>
            <a:off x="2038350" y="3781425"/>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45" name="Line 24"/>
          <p:cNvSpPr>
            <a:spLocks noChangeShapeType="1"/>
          </p:cNvSpPr>
          <p:nvPr/>
        </p:nvSpPr>
        <p:spPr bwMode="auto">
          <a:xfrm flipV="1">
            <a:off x="3117850" y="3781425"/>
            <a:ext cx="0"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46" name="Line 25"/>
          <p:cNvSpPr>
            <a:spLocks noChangeShapeType="1"/>
          </p:cNvSpPr>
          <p:nvPr/>
        </p:nvSpPr>
        <p:spPr bwMode="auto">
          <a:xfrm flipV="1">
            <a:off x="2054225" y="3781425"/>
            <a:ext cx="1588"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47" name="Text Box 26"/>
          <p:cNvSpPr txBox="1">
            <a:spLocks noChangeArrowheads="1"/>
          </p:cNvSpPr>
          <p:nvPr/>
        </p:nvSpPr>
        <p:spPr bwMode="auto">
          <a:xfrm>
            <a:off x="2700338" y="4549775"/>
            <a:ext cx="933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ZENSKA</a:t>
            </a:r>
            <a:endParaRPr lang="en-US" altLang="sl-SI" sz="1200">
              <a:solidFill>
                <a:schemeClr val="tx2"/>
              </a:solidFill>
              <a:latin typeface="Arial" panose="020B0604020202020204" pitchFamily="34" charset="0"/>
            </a:endParaRPr>
          </a:p>
        </p:txBody>
      </p:sp>
      <p:sp>
        <p:nvSpPr>
          <p:cNvPr id="77848" name="Text Box 27"/>
          <p:cNvSpPr txBox="1">
            <a:spLocks noChangeArrowheads="1"/>
          </p:cNvSpPr>
          <p:nvPr/>
        </p:nvSpPr>
        <p:spPr bwMode="auto">
          <a:xfrm>
            <a:off x="1476375" y="4535488"/>
            <a:ext cx="755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MOSKI</a:t>
            </a:r>
            <a:endParaRPr lang="en-US" altLang="sl-SI" sz="1200">
              <a:solidFill>
                <a:schemeClr val="tx2"/>
              </a:solidFill>
              <a:latin typeface="Arial" panose="020B0604020202020204" pitchFamily="34" charset="0"/>
            </a:endParaRPr>
          </a:p>
        </p:txBody>
      </p:sp>
      <p:sp>
        <p:nvSpPr>
          <p:cNvPr id="77849" name="Line 28"/>
          <p:cNvSpPr>
            <a:spLocks noChangeShapeType="1"/>
          </p:cNvSpPr>
          <p:nvPr/>
        </p:nvSpPr>
        <p:spPr bwMode="auto">
          <a:xfrm>
            <a:off x="1479550" y="2592388"/>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50" name="Oval 29"/>
          <p:cNvSpPr>
            <a:spLocks noChangeArrowheads="1"/>
          </p:cNvSpPr>
          <p:nvPr/>
        </p:nvSpPr>
        <p:spPr bwMode="auto">
          <a:xfrm>
            <a:off x="466725" y="244951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51" name="Line 30"/>
          <p:cNvSpPr>
            <a:spLocks noChangeShapeType="1"/>
          </p:cNvSpPr>
          <p:nvPr/>
        </p:nvSpPr>
        <p:spPr bwMode="auto">
          <a:xfrm>
            <a:off x="1479550" y="3094038"/>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52" name="Oval 31"/>
          <p:cNvSpPr>
            <a:spLocks noChangeArrowheads="1"/>
          </p:cNvSpPr>
          <p:nvPr/>
        </p:nvSpPr>
        <p:spPr bwMode="auto">
          <a:xfrm>
            <a:off x="466725" y="295275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53" name="Text Box 32"/>
          <p:cNvSpPr txBox="1">
            <a:spLocks noChangeArrowheads="1"/>
          </p:cNvSpPr>
          <p:nvPr/>
        </p:nvSpPr>
        <p:spPr bwMode="auto">
          <a:xfrm>
            <a:off x="539750" y="29416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Starost</a:t>
            </a:r>
            <a:endParaRPr lang="en-US" altLang="sl-SI" sz="1200">
              <a:solidFill>
                <a:schemeClr val="tx2"/>
              </a:solidFill>
              <a:latin typeface="Arial" panose="020B0604020202020204" pitchFamily="34" charset="0"/>
            </a:endParaRPr>
          </a:p>
        </p:txBody>
      </p:sp>
      <p:sp>
        <p:nvSpPr>
          <p:cNvPr id="77854" name="Text Box 33"/>
          <p:cNvSpPr txBox="1">
            <a:spLocks noChangeArrowheads="1"/>
          </p:cNvSpPr>
          <p:nvPr/>
        </p:nvSpPr>
        <p:spPr bwMode="auto">
          <a:xfrm>
            <a:off x="395288" y="2438400"/>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Ime,priimek</a:t>
            </a:r>
            <a:endParaRPr lang="en-US" altLang="sl-SI" sz="1200" u="sng">
              <a:solidFill>
                <a:schemeClr val="tx2"/>
              </a:solidFill>
              <a:latin typeface="Arial" panose="020B0604020202020204" pitchFamily="34" charset="0"/>
            </a:endParaRPr>
          </a:p>
        </p:txBody>
      </p:sp>
      <p:sp>
        <p:nvSpPr>
          <p:cNvPr id="77855" name="Line 34"/>
          <p:cNvSpPr>
            <a:spLocks noChangeShapeType="1"/>
          </p:cNvSpPr>
          <p:nvPr/>
        </p:nvSpPr>
        <p:spPr bwMode="auto">
          <a:xfrm>
            <a:off x="1120775" y="4676775"/>
            <a:ext cx="182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56" name="Oval 35"/>
          <p:cNvSpPr>
            <a:spLocks noChangeArrowheads="1"/>
          </p:cNvSpPr>
          <p:nvPr/>
        </p:nvSpPr>
        <p:spPr bwMode="auto">
          <a:xfrm>
            <a:off x="107950" y="4535488"/>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57" name="Text Box 36"/>
          <p:cNvSpPr txBox="1">
            <a:spLocks noChangeArrowheads="1"/>
          </p:cNvSpPr>
          <p:nvPr/>
        </p:nvSpPr>
        <p:spPr bwMode="auto">
          <a:xfrm>
            <a:off x="179388" y="4525963"/>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Voj.cin</a:t>
            </a:r>
            <a:endParaRPr lang="en-US" altLang="sl-SI" sz="1200">
              <a:solidFill>
                <a:schemeClr val="tx2"/>
              </a:solidFill>
              <a:latin typeface="Arial" panose="020B0604020202020204" pitchFamily="34" charset="0"/>
            </a:endParaRPr>
          </a:p>
        </p:txBody>
      </p:sp>
      <p:sp>
        <p:nvSpPr>
          <p:cNvPr id="77858" name="Line 37"/>
          <p:cNvSpPr>
            <a:spLocks noChangeShapeType="1"/>
          </p:cNvSpPr>
          <p:nvPr/>
        </p:nvSpPr>
        <p:spPr bwMode="auto">
          <a:xfrm flipV="1">
            <a:off x="7180263" y="2401888"/>
            <a:ext cx="385762"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59" name="Oval 38"/>
          <p:cNvSpPr>
            <a:spLocks noChangeArrowheads="1"/>
          </p:cNvSpPr>
          <p:nvPr/>
        </p:nvSpPr>
        <p:spPr bwMode="auto">
          <a:xfrm>
            <a:off x="7566025" y="225901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60" name="Text Box 39"/>
          <p:cNvSpPr txBox="1">
            <a:spLocks noChangeArrowheads="1"/>
          </p:cNvSpPr>
          <p:nvPr/>
        </p:nvSpPr>
        <p:spPr bwMode="auto">
          <a:xfrm>
            <a:off x="7667625" y="2244725"/>
            <a:ext cx="908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77861" name="Line 40"/>
          <p:cNvSpPr>
            <a:spLocks noChangeShapeType="1"/>
          </p:cNvSpPr>
          <p:nvPr/>
        </p:nvSpPr>
        <p:spPr bwMode="auto">
          <a:xfrm flipV="1">
            <a:off x="7164388" y="3049588"/>
            <a:ext cx="385762"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62" name="Oval 41"/>
          <p:cNvSpPr>
            <a:spLocks noChangeArrowheads="1"/>
          </p:cNvSpPr>
          <p:nvPr/>
        </p:nvSpPr>
        <p:spPr bwMode="auto">
          <a:xfrm>
            <a:off x="7550150" y="290671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63" name="Line 42"/>
          <p:cNvSpPr>
            <a:spLocks noChangeShapeType="1"/>
          </p:cNvSpPr>
          <p:nvPr/>
        </p:nvSpPr>
        <p:spPr bwMode="auto">
          <a:xfrm flipV="1">
            <a:off x="7180263" y="5421313"/>
            <a:ext cx="385762"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64" name="Oval 43"/>
          <p:cNvSpPr>
            <a:spLocks noChangeArrowheads="1"/>
          </p:cNvSpPr>
          <p:nvPr/>
        </p:nvSpPr>
        <p:spPr bwMode="auto">
          <a:xfrm>
            <a:off x="7524750" y="52832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65" name="Line 44"/>
          <p:cNvSpPr>
            <a:spLocks noChangeShapeType="1"/>
          </p:cNvSpPr>
          <p:nvPr/>
        </p:nvSpPr>
        <p:spPr bwMode="auto">
          <a:xfrm flipV="1">
            <a:off x="7180263" y="4984750"/>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66" name="Oval 45"/>
          <p:cNvSpPr>
            <a:spLocks noChangeArrowheads="1"/>
          </p:cNvSpPr>
          <p:nvPr/>
        </p:nvSpPr>
        <p:spPr bwMode="auto">
          <a:xfrm>
            <a:off x="7524750" y="4852988"/>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67" name="Line 46"/>
          <p:cNvSpPr>
            <a:spLocks noChangeShapeType="1"/>
          </p:cNvSpPr>
          <p:nvPr/>
        </p:nvSpPr>
        <p:spPr bwMode="auto">
          <a:xfrm flipV="1">
            <a:off x="3681413" y="4665663"/>
            <a:ext cx="385762"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68" name="Oval 47"/>
          <p:cNvSpPr>
            <a:spLocks noChangeArrowheads="1"/>
          </p:cNvSpPr>
          <p:nvPr/>
        </p:nvSpPr>
        <p:spPr bwMode="auto">
          <a:xfrm>
            <a:off x="4067175" y="4535488"/>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69" name="Text Box 48"/>
          <p:cNvSpPr txBox="1">
            <a:spLocks noChangeArrowheads="1"/>
          </p:cNvSpPr>
          <p:nvPr/>
        </p:nvSpPr>
        <p:spPr bwMode="auto">
          <a:xfrm>
            <a:off x="7667625" y="2879725"/>
            <a:ext cx="908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sp>
        <p:nvSpPr>
          <p:cNvPr id="77870" name="Text Box 49"/>
          <p:cNvSpPr txBox="1">
            <a:spLocks noChangeArrowheads="1"/>
          </p:cNvSpPr>
          <p:nvPr/>
        </p:nvSpPr>
        <p:spPr bwMode="auto">
          <a:xfrm>
            <a:off x="7596188" y="4838700"/>
            <a:ext cx="979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77871" name="Text Box 50"/>
          <p:cNvSpPr txBox="1">
            <a:spLocks noChangeArrowheads="1"/>
          </p:cNvSpPr>
          <p:nvPr/>
        </p:nvSpPr>
        <p:spPr bwMode="auto">
          <a:xfrm>
            <a:off x="7624763" y="5256213"/>
            <a:ext cx="1050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sp>
        <p:nvSpPr>
          <p:cNvPr id="77872" name="Text Box 51"/>
          <p:cNvSpPr txBox="1">
            <a:spLocks noChangeArrowheads="1"/>
          </p:cNvSpPr>
          <p:nvPr/>
        </p:nvSpPr>
        <p:spPr bwMode="auto">
          <a:xfrm>
            <a:off x="4067175" y="4525963"/>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dek.priimek</a:t>
            </a:r>
            <a:endParaRPr lang="en-US" altLang="sl-SI" sz="1200">
              <a:solidFill>
                <a:schemeClr val="tx2"/>
              </a:solidFill>
              <a:latin typeface="Arial" panose="020B0604020202020204" pitchFamily="34" charset="0"/>
            </a:endParaRPr>
          </a:p>
        </p:txBody>
      </p:sp>
      <p:sp>
        <p:nvSpPr>
          <p:cNvPr id="77873" name="Line 52"/>
          <p:cNvSpPr>
            <a:spLocks noChangeShapeType="1"/>
          </p:cNvSpPr>
          <p:nvPr/>
        </p:nvSpPr>
        <p:spPr bwMode="auto">
          <a:xfrm>
            <a:off x="4597400" y="3527425"/>
            <a:ext cx="0" cy="309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74" name="Oval 53"/>
          <p:cNvSpPr>
            <a:spLocks noChangeArrowheads="1"/>
          </p:cNvSpPr>
          <p:nvPr/>
        </p:nvSpPr>
        <p:spPr bwMode="auto">
          <a:xfrm>
            <a:off x="4140200" y="3848100"/>
            <a:ext cx="938213"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75" name="Text Box 54"/>
          <p:cNvSpPr txBox="1">
            <a:spLocks noChangeArrowheads="1"/>
          </p:cNvSpPr>
          <p:nvPr/>
        </p:nvSpPr>
        <p:spPr bwMode="auto">
          <a:xfrm>
            <a:off x="4283075" y="383698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Št.let</a:t>
            </a:r>
            <a:endParaRPr lang="en-US" altLang="sl-SI" sz="1200">
              <a:solidFill>
                <a:schemeClr val="tx2"/>
              </a:solidFill>
              <a:latin typeface="Arial" panose="020B0604020202020204" pitchFamily="34" charset="0"/>
            </a:endParaRPr>
          </a:p>
        </p:txBody>
      </p:sp>
      <p:sp>
        <p:nvSpPr>
          <p:cNvPr id="77876" name="Line 55"/>
          <p:cNvSpPr>
            <a:spLocks noChangeShapeType="1"/>
          </p:cNvSpPr>
          <p:nvPr/>
        </p:nvSpPr>
        <p:spPr bwMode="auto">
          <a:xfrm>
            <a:off x="3130550" y="2390775"/>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77" name="AutoShape 56"/>
          <p:cNvSpPr>
            <a:spLocks noChangeArrowheads="1"/>
          </p:cNvSpPr>
          <p:nvPr/>
        </p:nvSpPr>
        <p:spPr bwMode="auto">
          <a:xfrm>
            <a:off x="4211638" y="2014538"/>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7878" name="Line 57"/>
          <p:cNvSpPr>
            <a:spLocks noChangeShapeType="1"/>
          </p:cNvSpPr>
          <p:nvPr/>
        </p:nvSpPr>
        <p:spPr bwMode="auto">
          <a:xfrm>
            <a:off x="5003800" y="2370138"/>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7879" name="Text Box 58"/>
          <p:cNvSpPr txBox="1">
            <a:spLocks noChangeArrowheads="1"/>
          </p:cNvSpPr>
          <p:nvPr/>
        </p:nvSpPr>
        <p:spPr bwMode="auto">
          <a:xfrm>
            <a:off x="4211638" y="2232025"/>
            <a:ext cx="973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Je rojena</a:t>
            </a:r>
            <a:endParaRPr lang="en-US" altLang="sl-SI" sz="1200">
              <a:solidFill>
                <a:schemeClr val="tx2"/>
              </a:solidFill>
              <a:latin typeface="Arial" panose="020B0604020202020204" pitchFamily="34" charset="0"/>
            </a:endParaRPr>
          </a:p>
        </p:txBody>
      </p:sp>
      <p:sp>
        <p:nvSpPr>
          <p:cNvPr id="77880" name="Text Box 59"/>
          <p:cNvSpPr txBox="1">
            <a:spLocks noChangeArrowheads="1"/>
          </p:cNvSpPr>
          <p:nvPr/>
        </p:nvSpPr>
        <p:spPr bwMode="auto">
          <a:xfrm>
            <a:off x="6156325" y="3829050"/>
            <a:ext cx="973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Se nahaja</a:t>
            </a:r>
            <a:endParaRPr lang="en-US" altLang="sl-SI" sz="1200">
              <a:solidFill>
                <a:schemeClr val="tx2"/>
              </a:solidFill>
              <a:latin typeface="Arial" panose="020B0604020202020204" pitchFamily="34" charset="0"/>
            </a:endParaRPr>
          </a:p>
        </p:txBody>
      </p:sp>
      <p:sp>
        <p:nvSpPr>
          <p:cNvPr id="77881" name="Text Box 60"/>
          <p:cNvSpPr txBox="1">
            <a:spLocks noChangeArrowheads="1"/>
          </p:cNvSpPr>
          <p:nvPr/>
        </p:nvSpPr>
        <p:spPr bwMode="auto">
          <a:xfrm>
            <a:off x="3203575" y="2101850"/>
            <a:ext cx="538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(1,1)</a:t>
            </a:r>
            <a:endParaRPr lang="en-US" altLang="sl-SI" sz="1200">
              <a:solidFill>
                <a:schemeClr val="tx2"/>
              </a:solidFill>
              <a:latin typeface="Arial" panose="020B0604020202020204" pitchFamily="34" charset="0"/>
            </a:endParaRPr>
          </a:p>
        </p:txBody>
      </p:sp>
      <p:sp>
        <p:nvSpPr>
          <p:cNvPr id="77882" name="Text Box 61"/>
          <p:cNvSpPr txBox="1">
            <a:spLocks noChangeArrowheads="1"/>
          </p:cNvSpPr>
          <p:nvPr/>
        </p:nvSpPr>
        <p:spPr bwMode="auto">
          <a:xfrm>
            <a:off x="2555875" y="354171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smtClean="0">
                <a:solidFill>
                  <a:schemeClr val="tx2"/>
                </a:solidFill>
                <a:latin typeface="Arial" panose="020B0604020202020204" pitchFamily="34" charset="0"/>
              </a:rPr>
              <a:t>ISA)</a:t>
            </a:r>
            <a:endParaRPr lang="en-US" altLang="sl-SI" sz="1200" dirty="0">
              <a:solidFill>
                <a:schemeClr val="tx2"/>
              </a:solidFill>
              <a:latin typeface="Arial" panose="020B0604020202020204" pitchFamily="34" charset="0"/>
            </a:endParaRPr>
          </a:p>
        </p:txBody>
      </p:sp>
      <p:sp>
        <p:nvSpPr>
          <p:cNvPr id="77883" name="Text Box 62"/>
          <p:cNvSpPr txBox="1">
            <a:spLocks noChangeArrowheads="1"/>
          </p:cNvSpPr>
          <p:nvPr/>
        </p:nvSpPr>
        <p:spPr bwMode="auto">
          <a:xfrm>
            <a:off x="5546725" y="208756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77884" name="Text Box 63"/>
          <p:cNvSpPr txBox="1">
            <a:spLocks noChangeArrowheads="1"/>
          </p:cNvSpPr>
          <p:nvPr/>
        </p:nvSpPr>
        <p:spPr bwMode="auto">
          <a:xfrm>
            <a:off x="3203575" y="2965450"/>
            <a:ext cx="538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77885" name="Text Box 64"/>
          <p:cNvSpPr txBox="1">
            <a:spLocks noChangeArrowheads="1"/>
          </p:cNvSpPr>
          <p:nvPr/>
        </p:nvSpPr>
        <p:spPr bwMode="auto">
          <a:xfrm>
            <a:off x="5580063" y="2952750"/>
            <a:ext cx="538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77886" name="Text Box 65"/>
          <p:cNvSpPr txBox="1">
            <a:spLocks noChangeArrowheads="1"/>
          </p:cNvSpPr>
          <p:nvPr/>
        </p:nvSpPr>
        <p:spPr bwMode="auto">
          <a:xfrm>
            <a:off x="6554788" y="3311525"/>
            <a:ext cx="538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(1,1)</a:t>
            </a:r>
            <a:endParaRPr lang="en-US" altLang="sl-SI" sz="1200">
              <a:solidFill>
                <a:schemeClr val="tx2"/>
              </a:solidFill>
              <a:latin typeface="Arial" panose="020B0604020202020204" pitchFamily="34" charset="0"/>
            </a:endParaRPr>
          </a:p>
        </p:txBody>
      </p:sp>
      <p:sp>
        <p:nvSpPr>
          <p:cNvPr id="77887" name="Text Box 66"/>
          <p:cNvSpPr txBox="1">
            <a:spLocks noChangeArrowheads="1"/>
          </p:cNvSpPr>
          <p:nvPr/>
        </p:nvSpPr>
        <p:spPr bwMode="auto">
          <a:xfrm>
            <a:off x="6554788" y="4405313"/>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77888" name="Line 67"/>
          <p:cNvSpPr>
            <a:spLocks noChangeShapeType="1"/>
          </p:cNvSpPr>
          <p:nvPr/>
        </p:nvSpPr>
        <p:spPr bwMode="auto">
          <a:xfrm flipH="1" flipV="1">
            <a:off x="2555875" y="3384550"/>
            <a:ext cx="0"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77889" name="Text Box 68"/>
          <p:cNvSpPr txBox="1">
            <a:spLocks noChangeArrowheads="1"/>
          </p:cNvSpPr>
          <p:nvPr/>
        </p:nvSpPr>
        <p:spPr bwMode="auto">
          <a:xfrm>
            <a:off x="684213" y="5829300"/>
            <a:ext cx="7850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a:solidFill>
                  <a:schemeClr val="tx2"/>
                </a:solidFill>
                <a:latin typeface="Arial" panose="020B0604020202020204" pitchFamily="34" charset="0"/>
              </a:rPr>
              <a:t>Relacije: Oseba (Moški,Ženska), Kraji, Drzave, Rojena, Bivala, Nahaja</a:t>
            </a:r>
            <a:endParaRPr lang="en-US" altLang="sl-SI" sz="1600">
              <a:solidFill>
                <a:schemeClr val="tx2"/>
              </a:solidFill>
              <a:latin typeface="Arial" panose="020B0604020202020204" pitchFamily="34" charset="0"/>
            </a:endParaRPr>
          </a:p>
        </p:txBody>
      </p:sp>
      <p:sp>
        <p:nvSpPr>
          <p:cNvPr id="77890" name="Text Box 69"/>
          <p:cNvSpPr txBox="1">
            <a:spLocks noChangeArrowheads="1"/>
          </p:cNvSpPr>
          <p:nvPr/>
        </p:nvSpPr>
        <p:spPr bwMode="auto">
          <a:xfrm>
            <a:off x="133350" y="1634332"/>
            <a:ext cx="393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dirty="0">
                <a:solidFill>
                  <a:schemeClr val="tx2"/>
                </a:solidFill>
                <a:latin typeface="Arial" panose="020B0604020202020204" pitchFamily="34" charset="0"/>
              </a:rPr>
              <a:t>E/R diagram (konceptualni model)</a:t>
            </a:r>
            <a:endParaRPr lang="en-US" altLang="sl-SI" sz="1600" dirty="0">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74675" y="404813"/>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dirty="0" smtClean="0">
                <a:solidFill>
                  <a:schemeClr val="tx2"/>
                </a:solidFill>
                <a:latin typeface="Arial" panose="020B0604020202020204" pitchFamily="34" charset="0"/>
              </a:rPr>
              <a:t>  </a:t>
            </a:r>
            <a:r>
              <a:rPr lang="sl-SI" altLang="sl-SI" dirty="0" smtClean="0">
                <a:solidFill>
                  <a:schemeClr val="tx2"/>
                </a:solidFill>
                <a:latin typeface="Arial" panose="020B0604020202020204" pitchFamily="34" charset="0"/>
              </a:rPr>
              <a:t>Logični nivo načrtovanja </a:t>
            </a:r>
            <a:r>
              <a:rPr lang="sl-SI" altLang="sl-SI" sz="3400" dirty="0" smtClean="0">
                <a:solidFill>
                  <a:schemeClr val="tx2"/>
                </a:solidFill>
                <a:latin typeface="Arial" panose="020B0604020202020204" pitchFamily="34" charset="0"/>
              </a:rPr>
              <a:t>                     </a:t>
            </a:r>
            <a:endParaRPr lang="en-US" altLang="sl-SI" dirty="0">
              <a:solidFill>
                <a:schemeClr val="tx2"/>
              </a:solidFill>
              <a:latin typeface="Arial" panose="020B0604020202020204" pitchFamily="34" charset="0"/>
            </a:endParaRPr>
          </a:p>
        </p:txBody>
      </p:sp>
      <p:sp>
        <p:nvSpPr>
          <p:cNvPr id="78852" name="Text Box 5"/>
          <p:cNvSpPr txBox="1">
            <a:spLocks noChangeArrowheads="1"/>
          </p:cNvSpPr>
          <p:nvPr/>
        </p:nvSpPr>
        <p:spPr bwMode="auto">
          <a:xfrm>
            <a:off x="574675" y="2205038"/>
            <a:ext cx="77422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i="1" dirty="0">
                <a:solidFill>
                  <a:schemeClr val="tx2"/>
                </a:solidFill>
                <a:latin typeface="Arial" panose="020B0604020202020204" pitchFamily="34" charset="0"/>
              </a:rPr>
              <a:t>Osebe</a:t>
            </a:r>
            <a:r>
              <a:rPr lang="sl-SI" altLang="sl-SI" sz="1600" dirty="0">
                <a:solidFill>
                  <a:schemeClr val="tx2"/>
                </a:solidFill>
                <a:latin typeface="Arial" panose="020B0604020202020204" pitchFamily="34" charset="0"/>
              </a:rPr>
              <a:t> ( </a:t>
            </a:r>
            <a:r>
              <a:rPr lang="sl-SI" altLang="sl-SI" sz="1600" u="sng" dirty="0">
                <a:solidFill>
                  <a:schemeClr val="tx2"/>
                </a:solidFill>
                <a:latin typeface="Arial" panose="020B0604020202020204" pitchFamily="34" charset="0"/>
              </a:rPr>
              <a:t>#ime, #priimek</a:t>
            </a:r>
            <a:r>
              <a:rPr lang="sl-SI" altLang="sl-SI" sz="1600" dirty="0">
                <a:solidFill>
                  <a:schemeClr val="tx2"/>
                </a:solidFill>
                <a:latin typeface="Arial" panose="020B0604020202020204" pitchFamily="34" charset="0"/>
              </a:rPr>
              <a:t>, starost) ali Osebe ( </a:t>
            </a:r>
            <a:r>
              <a:rPr lang="sl-SI" altLang="sl-SI" sz="1600" u="sng" dirty="0">
                <a:solidFill>
                  <a:schemeClr val="tx2"/>
                </a:solidFill>
                <a:latin typeface="Arial" panose="020B0604020202020204" pitchFamily="34" charset="0"/>
              </a:rPr>
              <a:t>#id</a:t>
            </a:r>
            <a:r>
              <a:rPr lang="sl-SI" altLang="sl-SI" sz="1600" dirty="0">
                <a:solidFill>
                  <a:schemeClr val="tx2"/>
                </a:solidFill>
                <a:latin typeface="Arial" panose="020B0604020202020204" pitchFamily="34" charset="0"/>
              </a:rPr>
              <a:t>, ime, priimek, starost)</a:t>
            </a:r>
          </a:p>
          <a:p>
            <a:pPr eaLnBrk="1" hangingPunct="1">
              <a:spcBef>
                <a:spcPct val="50000"/>
              </a:spcBef>
              <a:buClrTx/>
              <a:buFontTx/>
              <a:buNone/>
            </a:pPr>
            <a:r>
              <a:rPr lang="sl-SI" altLang="sl-SI" sz="1600" i="1" dirty="0" err="1">
                <a:solidFill>
                  <a:schemeClr val="tx2"/>
                </a:solidFill>
                <a:latin typeface="Arial" panose="020B0604020202020204" pitchFamily="34" charset="0"/>
              </a:rPr>
              <a:t>Moski</a:t>
            </a:r>
            <a:r>
              <a:rPr lang="sl-SI" altLang="sl-SI" sz="1600" i="1" dirty="0">
                <a:solidFill>
                  <a:schemeClr val="tx2"/>
                </a:solidFill>
                <a:latin typeface="Arial" panose="020B0604020202020204" pitchFamily="34" charset="0"/>
              </a:rPr>
              <a:t> </a:t>
            </a:r>
            <a:r>
              <a:rPr lang="sl-SI" altLang="sl-SI" sz="1600" dirty="0">
                <a:solidFill>
                  <a:schemeClr val="tx2"/>
                </a:solidFill>
                <a:latin typeface="Arial" panose="020B0604020202020204" pitchFamily="34" charset="0"/>
              </a:rPr>
              <a:t>( </a:t>
            </a:r>
            <a:r>
              <a:rPr lang="sl-SI" altLang="sl-SI" sz="1600" u="sng" dirty="0">
                <a:solidFill>
                  <a:schemeClr val="tx2"/>
                </a:solidFill>
                <a:latin typeface="Arial" panose="020B0604020202020204" pitchFamily="34" charset="0"/>
              </a:rPr>
              <a:t>#</a:t>
            </a:r>
            <a:r>
              <a:rPr lang="sl-SI" altLang="sl-SI" sz="1600" u="sng" dirty="0" err="1">
                <a:solidFill>
                  <a:schemeClr val="tx2"/>
                </a:solidFill>
                <a:latin typeface="Arial" panose="020B0604020202020204" pitchFamily="34" charset="0"/>
              </a:rPr>
              <a:t>idOsebe</a:t>
            </a:r>
            <a:r>
              <a:rPr lang="sl-SI" altLang="sl-SI" sz="1600" dirty="0">
                <a:solidFill>
                  <a:schemeClr val="tx2"/>
                </a:solidFill>
                <a:latin typeface="Arial" panose="020B0604020202020204" pitchFamily="34" charset="0"/>
              </a:rPr>
              <a:t>, </a:t>
            </a:r>
            <a:r>
              <a:rPr lang="sl-SI" altLang="sl-SI" sz="1600" dirty="0" err="1">
                <a:solidFill>
                  <a:schemeClr val="tx2"/>
                </a:solidFill>
                <a:latin typeface="Arial" panose="020B0604020202020204" pitchFamily="34" charset="0"/>
              </a:rPr>
              <a:t>vojaskiCin</a:t>
            </a:r>
            <a:r>
              <a:rPr lang="sl-SI" altLang="sl-SI" sz="1600" dirty="0">
                <a:solidFill>
                  <a:schemeClr val="tx2"/>
                </a:solidFill>
                <a:latin typeface="Arial" panose="020B0604020202020204" pitchFamily="34" charset="0"/>
              </a:rPr>
              <a:t>)</a:t>
            </a:r>
          </a:p>
          <a:p>
            <a:pPr eaLnBrk="1" hangingPunct="1">
              <a:spcBef>
                <a:spcPct val="50000"/>
              </a:spcBef>
              <a:buClrTx/>
              <a:buFontTx/>
              <a:buNone/>
            </a:pPr>
            <a:r>
              <a:rPr lang="sl-SI" altLang="sl-SI" sz="1600" i="1" dirty="0">
                <a:solidFill>
                  <a:schemeClr val="tx2"/>
                </a:solidFill>
                <a:latin typeface="Arial" panose="020B0604020202020204" pitchFamily="34" charset="0"/>
              </a:rPr>
              <a:t>Zenska</a:t>
            </a:r>
            <a:r>
              <a:rPr lang="sl-SI" altLang="sl-SI" sz="1600" dirty="0">
                <a:solidFill>
                  <a:schemeClr val="tx2"/>
                </a:solidFill>
                <a:latin typeface="Arial" panose="020B0604020202020204" pitchFamily="34" charset="0"/>
              </a:rPr>
              <a:t>( </a:t>
            </a:r>
            <a:r>
              <a:rPr lang="sl-SI" altLang="sl-SI" sz="1600" u="sng" dirty="0">
                <a:solidFill>
                  <a:schemeClr val="tx2"/>
                </a:solidFill>
                <a:latin typeface="Arial" panose="020B0604020202020204" pitchFamily="34" charset="0"/>
              </a:rPr>
              <a:t>#</a:t>
            </a:r>
            <a:r>
              <a:rPr lang="sl-SI" altLang="sl-SI" sz="1600" u="sng" dirty="0" err="1">
                <a:solidFill>
                  <a:schemeClr val="tx2"/>
                </a:solidFill>
                <a:latin typeface="Arial" panose="020B0604020202020204" pitchFamily="34" charset="0"/>
              </a:rPr>
              <a:t>idOsebe</a:t>
            </a:r>
            <a:r>
              <a:rPr lang="sl-SI" altLang="sl-SI" sz="1600" dirty="0">
                <a:solidFill>
                  <a:schemeClr val="tx2"/>
                </a:solidFill>
                <a:latin typeface="Arial" panose="020B0604020202020204" pitchFamily="34" charset="0"/>
              </a:rPr>
              <a:t>, </a:t>
            </a:r>
            <a:r>
              <a:rPr lang="sl-SI" altLang="sl-SI" sz="1600" dirty="0" err="1">
                <a:solidFill>
                  <a:schemeClr val="tx2"/>
                </a:solidFill>
                <a:latin typeface="Arial" panose="020B0604020202020204" pitchFamily="34" charset="0"/>
              </a:rPr>
              <a:t>dekliskiPriimek</a:t>
            </a:r>
            <a:r>
              <a:rPr lang="sl-SI" altLang="sl-SI" sz="1600" dirty="0">
                <a:solidFill>
                  <a:schemeClr val="tx2"/>
                </a:solidFill>
                <a:latin typeface="Arial" panose="020B0604020202020204" pitchFamily="34" charset="0"/>
              </a:rPr>
              <a:t>)</a:t>
            </a:r>
          </a:p>
          <a:p>
            <a:pPr eaLnBrk="1" hangingPunct="1">
              <a:spcBef>
                <a:spcPct val="50000"/>
              </a:spcBef>
              <a:buClrTx/>
              <a:buFontTx/>
              <a:buNone/>
            </a:pPr>
            <a:r>
              <a:rPr lang="sl-SI" altLang="sl-SI" sz="1600" dirty="0">
                <a:solidFill>
                  <a:schemeClr val="tx2"/>
                </a:solidFill>
                <a:latin typeface="Arial" panose="020B0604020202020204" pitchFamily="34" charset="0"/>
              </a:rPr>
              <a:t>Možno je tudi:</a:t>
            </a:r>
          </a:p>
          <a:p>
            <a:pPr eaLnBrk="1" hangingPunct="1">
              <a:spcBef>
                <a:spcPct val="50000"/>
              </a:spcBef>
              <a:buClrTx/>
              <a:buFontTx/>
              <a:buNone/>
            </a:pPr>
            <a:r>
              <a:rPr lang="sl-SI" altLang="sl-SI" sz="1600" i="1" dirty="0">
                <a:solidFill>
                  <a:schemeClr val="tx2"/>
                </a:solidFill>
                <a:latin typeface="Arial" panose="020B0604020202020204" pitchFamily="34" charset="0"/>
              </a:rPr>
              <a:t>Osebe</a:t>
            </a:r>
            <a:r>
              <a:rPr lang="sl-SI" altLang="sl-SI" sz="1600" dirty="0">
                <a:solidFill>
                  <a:schemeClr val="tx2"/>
                </a:solidFill>
                <a:latin typeface="Arial" panose="020B0604020202020204" pitchFamily="34" charset="0"/>
              </a:rPr>
              <a:t>(  </a:t>
            </a:r>
            <a:r>
              <a:rPr lang="sl-SI" altLang="sl-SI" sz="1600" u="sng" dirty="0">
                <a:solidFill>
                  <a:schemeClr val="tx2"/>
                </a:solidFill>
                <a:latin typeface="Arial" panose="020B0604020202020204" pitchFamily="34" charset="0"/>
              </a:rPr>
              <a:t>#id</a:t>
            </a:r>
            <a:r>
              <a:rPr lang="sl-SI" altLang="sl-SI" sz="1600" dirty="0">
                <a:solidFill>
                  <a:schemeClr val="tx2"/>
                </a:solidFill>
                <a:latin typeface="Arial" panose="020B0604020202020204" pitchFamily="34" charset="0"/>
              </a:rPr>
              <a:t>, ime, priimek, starost, spol, </a:t>
            </a:r>
            <a:r>
              <a:rPr lang="sl-SI" altLang="sl-SI" sz="1600" dirty="0" err="1">
                <a:solidFill>
                  <a:schemeClr val="tx2"/>
                </a:solidFill>
                <a:latin typeface="Arial" panose="020B0604020202020204" pitchFamily="34" charset="0"/>
              </a:rPr>
              <a:t>vojaskiCin</a:t>
            </a:r>
            <a:r>
              <a:rPr lang="sl-SI" altLang="sl-SI" sz="1600" dirty="0">
                <a:solidFill>
                  <a:schemeClr val="tx2"/>
                </a:solidFill>
                <a:latin typeface="Arial" panose="020B0604020202020204" pitchFamily="34" charset="0"/>
              </a:rPr>
              <a:t>, </a:t>
            </a:r>
            <a:r>
              <a:rPr lang="sl-SI" altLang="sl-SI" sz="1600" dirty="0" err="1">
                <a:solidFill>
                  <a:schemeClr val="tx2"/>
                </a:solidFill>
                <a:latin typeface="Arial" panose="020B0604020202020204" pitchFamily="34" charset="0"/>
              </a:rPr>
              <a:t>dekliskiPriimek</a:t>
            </a:r>
            <a:r>
              <a:rPr lang="sl-SI" altLang="sl-SI" sz="1600" dirty="0">
                <a:solidFill>
                  <a:schemeClr val="tx2"/>
                </a:solidFill>
                <a:latin typeface="Arial" panose="020B0604020202020204" pitchFamily="34" charset="0"/>
              </a:rPr>
              <a:t>)</a:t>
            </a:r>
            <a:endParaRPr lang="en-US" altLang="sl-SI" sz="1600" dirty="0">
              <a:solidFill>
                <a:schemeClr val="tx2"/>
              </a:solidFill>
              <a:latin typeface="Arial" panose="020B0604020202020204" pitchFamily="34" charset="0"/>
            </a:endParaRPr>
          </a:p>
        </p:txBody>
      </p:sp>
      <p:sp>
        <p:nvSpPr>
          <p:cNvPr id="78853" name="Text Box 6"/>
          <p:cNvSpPr txBox="1">
            <a:spLocks noChangeArrowheads="1"/>
          </p:cNvSpPr>
          <p:nvPr/>
        </p:nvSpPr>
        <p:spPr bwMode="auto">
          <a:xfrm>
            <a:off x="574675" y="5324475"/>
            <a:ext cx="800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endParaRPr lang="sl-SI" altLang="sl-SI" sz="1600">
              <a:solidFill>
                <a:schemeClr val="tx2"/>
              </a:solidFill>
              <a:latin typeface="Arial" panose="020B0604020202020204" pitchFamily="34" charset="0"/>
            </a:endParaRPr>
          </a:p>
        </p:txBody>
      </p:sp>
      <p:sp>
        <p:nvSpPr>
          <p:cNvPr id="78854" name="Text Box 7"/>
          <p:cNvSpPr txBox="1">
            <a:spLocks noChangeArrowheads="1"/>
          </p:cNvSpPr>
          <p:nvPr/>
        </p:nvSpPr>
        <p:spPr bwMode="auto">
          <a:xfrm>
            <a:off x="574675" y="4149725"/>
            <a:ext cx="8001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i="1">
                <a:solidFill>
                  <a:schemeClr val="tx2"/>
                </a:solidFill>
                <a:latin typeface="Arial" panose="020B0604020202020204" pitchFamily="34" charset="0"/>
              </a:rPr>
              <a:t>Kraji</a:t>
            </a:r>
            <a:r>
              <a:rPr lang="sl-SI" altLang="sl-SI" sz="1600">
                <a:solidFill>
                  <a:schemeClr val="tx2"/>
                </a:solidFill>
                <a:latin typeface="Arial" panose="020B0604020202020204" pitchFamily="34" charset="0"/>
              </a:rPr>
              <a:t> ( </a:t>
            </a:r>
            <a:r>
              <a:rPr lang="sl-SI" altLang="sl-SI" sz="1600" u="sng">
                <a:solidFill>
                  <a:schemeClr val="tx2"/>
                </a:solidFill>
                <a:latin typeface="Arial" panose="020B0604020202020204" pitchFamily="34" charset="0"/>
              </a:rPr>
              <a:t>#id</a:t>
            </a:r>
            <a:r>
              <a:rPr lang="sl-SI" altLang="sl-SI" sz="1600">
                <a:solidFill>
                  <a:schemeClr val="tx2"/>
                </a:solidFill>
                <a:latin typeface="Arial" panose="020B0604020202020204" pitchFamily="34" charset="0"/>
              </a:rPr>
              <a:t>, ime, steviloPreb)</a:t>
            </a:r>
          </a:p>
          <a:p>
            <a:pPr eaLnBrk="1" hangingPunct="1">
              <a:spcBef>
                <a:spcPct val="50000"/>
              </a:spcBef>
              <a:buClrTx/>
              <a:buFontTx/>
              <a:buNone/>
            </a:pPr>
            <a:r>
              <a:rPr lang="sl-SI" altLang="sl-SI" sz="1600" i="1">
                <a:solidFill>
                  <a:schemeClr val="tx2"/>
                </a:solidFill>
                <a:latin typeface="Arial" panose="020B0604020202020204" pitchFamily="34" charset="0"/>
              </a:rPr>
              <a:t>Drzave</a:t>
            </a:r>
            <a:r>
              <a:rPr lang="sl-SI" altLang="sl-SI" sz="1600">
                <a:solidFill>
                  <a:schemeClr val="tx2"/>
                </a:solidFill>
                <a:latin typeface="Arial" panose="020B0604020202020204" pitchFamily="34" charset="0"/>
              </a:rPr>
              <a:t>( </a:t>
            </a:r>
            <a:r>
              <a:rPr lang="sl-SI" altLang="sl-SI" sz="1600" u="sng">
                <a:solidFill>
                  <a:schemeClr val="tx2"/>
                </a:solidFill>
                <a:latin typeface="Arial" panose="020B0604020202020204" pitchFamily="34" charset="0"/>
              </a:rPr>
              <a:t>#id</a:t>
            </a:r>
            <a:r>
              <a:rPr lang="sl-SI" altLang="sl-SI" sz="1600">
                <a:solidFill>
                  <a:schemeClr val="tx2"/>
                </a:solidFill>
                <a:latin typeface="Arial" panose="020B0604020202020204" pitchFamily="34" charset="0"/>
              </a:rPr>
              <a:t>, ime, steviloPreb)</a:t>
            </a:r>
            <a:endParaRPr lang="en-US" altLang="sl-SI" sz="1600">
              <a:solidFill>
                <a:schemeClr val="tx2"/>
              </a:solidFill>
              <a:latin typeface="Arial" panose="020B0604020202020204" pitchFamily="34" charset="0"/>
            </a:endParaRPr>
          </a:p>
        </p:txBody>
      </p:sp>
      <p:sp>
        <p:nvSpPr>
          <p:cNvPr id="78855" name="Text Box 8"/>
          <p:cNvSpPr txBox="1">
            <a:spLocks noChangeArrowheads="1"/>
          </p:cNvSpPr>
          <p:nvPr/>
        </p:nvSpPr>
        <p:spPr bwMode="auto">
          <a:xfrm>
            <a:off x="574675" y="4879975"/>
            <a:ext cx="8001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i="1">
                <a:solidFill>
                  <a:schemeClr val="tx2"/>
                </a:solidFill>
                <a:latin typeface="Arial" panose="020B0604020202020204" pitchFamily="34" charset="0"/>
              </a:rPr>
              <a:t>Bivanje</a:t>
            </a:r>
            <a:r>
              <a:rPr lang="sl-SI" altLang="sl-SI" sz="1600">
                <a:solidFill>
                  <a:schemeClr val="tx2"/>
                </a:solidFill>
                <a:latin typeface="Arial" panose="020B0604020202020204" pitchFamily="34" charset="0"/>
              </a:rPr>
              <a:t> ( </a:t>
            </a:r>
            <a:r>
              <a:rPr lang="sl-SI" altLang="sl-SI" sz="1600" u="sng">
                <a:solidFill>
                  <a:schemeClr val="tx2"/>
                </a:solidFill>
                <a:latin typeface="Arial" panose="020B0604020202020204" pitchFamily="34" charset="0"/>
              </a:rPr>
              <a:t>#id</a:t>
            </a:r>
            <a:r>
              <a:rPr lang="sl-SI" altLang="sl-SI" sz="1600">
                <a:solidFill>
                  <a:schemeClr val="tx2"/>
                </a:solidFill>
                <a:latin typeface="Arial" panose="020B0604020202020204" pitchFamily="34" charset="0"/>
              </a:rPr>
              <a:t>, idOsebe, idKraja, steviloLet)</a:t>
            </a:r>
          </a:p>
          <a:p>
            <a:pPr eaLnBrk="1" hangingPunct="1">
              <a:spcBef>
                <a:spcPct val="50000"/>
              </a:spcBef>
              <a:buClrTx/>
              <a:buFontTx/>
              <a:buNone/>
            </a:pPr>
            <a:r>
              <a:rPr lang="sl-SI" altLang="sl-SI" sz="1600" i="1">
                <a:solidFill>
                  <a:schemeClr val="tx2"/>
                </a:solidFill>
                <a:latin typeface="Arial" panose="020B0604020202020204" pitchFamily="34" charset="0"/>
              </a:rPr>
              <a:t>Rojstvo</a:t>
            </a:r>
            <a:r>
              <a:rPr lang="sl-SI" altLang="sl-SI" sz="1600">
                <a:solidFill>
                  <a:schemeClr val="tx2"/>
                </a:solidFill>
                <a:latin typeface="Arial" panose="020B0604020202020204" pitchFamily="34" charset="0"/>
              </a:rPr>
              <a:t>( </a:t>
            </a:r>
            <a:r>
              <a:rPr lang="sl-SI" altLang="sl-SI" sz="1600" u="sng">
                <a:solidFill>
                  <a:schemeClr val="tx2"/>
                </a:solidFill>
                <a:latin typeface="Arial" panose="020B0604020202020204" pitchFamily="34" charset="0"/>
              </a:rPr>
              <a:t>#idOsebe, #idKraja</a:t>
            </a:r>
            <a:r>
              <a:rPr lang="sl-SI" altLang="sl-SI" sz="1600">
                <a:solidFill>
                  <a:schemeClr val="tx2"/>
                </a:solidFill>
                <a:latin typeface="Arial" panose="020B0604020202020204" pitchFamily="34" charset="0"/>
              </a:rPr>
              <a:t>) </a:t>
            </a:r>
          </a:p>
          <a:p>
            <a:pPr eaLnBrk="1" hangingPunct="1">
              <a:spcBef>
                <a:spcPct val="50000"/>
              </a:spcBef>
              <a:buClrTx/>
              <a:buFontTx/>
              <a:buNone/>
            </a:pPr>
            <a:r>
              <a:rPr lang="sl-SI" altLang="sl-SI" sz="1600" i="1">
                <a:solidFill>
                  <a:schemeClr val="tx2"/>
                </a:solidFill>
                <a:latin typeface="Arial" panose="020B0604020202020204" pitchFamily="34" charset="0"/>
              </a:rPr>
              <a:t>Nahaja</a:t>
            </a:r>
            <a:r>
              <a:rPr lang="sl-SI" altLang="sl-SI" sz="1600">
                <a:solidFill>
                  <a:schemeClr val="tx2"/>
                </a:solidFill>
                <a:latin typeface="Arial" panose="020B0604020202020204" pitchFamily="34" charset="0"/>
              </a:rPr>
              <a:t> ( </a:t>
            </a:r>
            <a:r>
              <a:rPr lang="sl-SI" altLang="sl-SI" sz="1600" u="sng">
                <a:solidFill>
                  <a:schemeClr val="tx2"/>
                </a:solidFill>
                <a:latin typeface="Arial" panose="020B0604020202020204" pitchFamily="34" charset="0"/>
              </a:rPr>
              <a:t>#idKraja, #idDrzave</a:t>
            </a:r>
            <a:r>
              <a:rPr lang="sl-SI" altLang="sl-SI" sz="1600">
                <a:solidFill>
                  <a:schemeClr val="tx2"/>
                </a:solidFill>
                <a:latin typeface="Arial" panose="020B0604020202020204" pitchFamily="34" charset="0"/>
              </a:rPr>
              <a:t>)</a:t>
            </a:r>
            <a:endParaRPr lang="en-US" altLang="sl-SI" sz="1600">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dirty="0" smtClean="0">
                <a:solidFill>
                  <a:schemeClr val="tx2"/>
                </a:solidFill>
                <a:latin typeface="Arial" panose="020B0604020202020204" pitchFamily="34" charset="0"/>
              </a:rPr>
              <a:t>  </a:t>
            </a:r>
            <a:endParaRPr lang="en-US" altLang="sl-SI" dirty="0">
              <a:solidFill>
                <a:schemeClr val="tx2"/>
              </a:solidFill>
              <a:latin typeface="Arial" panose="020B0604020202020204" pitchFamily="34" charset="0"/>
            </a:endParaRPr>
          </a:p>
        </p:txBody>
      </p:sp>
      <p:sp>
        <p:nvSpPr>
          <p:cNvPr id="5" name="Title 4"/>
          <p:cNvSpPr>
            <a:spLocks noGrp="1"/>
          </p:cNvSpPr>
          <p:nvPr>
            <p:ph type="title"/>
          </p:nvPr>
        </p:nvSpPr>
        <p:spPr/>
        <p:txBody>
          <a:bodyPr/>
          <a:lstStyle/>
          <a:p>
            <a:r>
              <a:rPr lang="sl-SI" smtClean="0"/>
              <a:t>Fizični nivo načrtovanja podatkov</a:t>
            </a:r>
            <a:endParaRPr lang="sl-SI" dirty="0"/>
          </a:p>
        </p:txBody>
      </p:sp>
      <p:sp>
        <p:nvSpPr>
          <p:cNvPr id="3" name="Content Placeholder 2"/>
          <p:cNvSpPr>
            <a:spLocks noGrp="1"/>
          </p:cNvSpPr>
          <p:nvPr>
            <p:ph idx="1"/>
          </p:nvPr>
        </p:nvSpPr>
        <p:spPr/>
        <p:txBody>
          <a:bodyPr>
            <a:noAutofit/>
          </a:bodyPr>
          <a:lstStyle/>
          <a:p>
            <a:r>
              <a:rPr lang="sl-SI" sz="2400" dirty="0" smtClean="0"/>
              <a:t>Postopek :</a:t>
            </a:r>
          </a:p>
          <a:p>
            <a:pPr lvl="1"/>
            <a:r>
              <a:rPr lang="sl-SI" sz="2000" dirty="0" smtClean="0"/>
              <a:t>Določitev baznih relacij (tabel)</a:t>
            </a:r>
          </a:p>
          <a:p>
            <a:pPr lvl="1"/>
            <a:r>
              <a:rPr lang="sl-SI" sz="2000" dirty="0" smtClean="0"/>
              <a:t>Določitev </a:t>
            </a:r>
            <a:r>
              <a:rPr lang="sl-SI" sz="2000" dirty="0" err="1" smtClean="0"/>
              <a:t>integritetnih</a:t>
            </a:r>
            <a:r>
              <a:rPr lang="sl-SI" sz="2000" dirty="0" smtClean="0"/>
              <a:t> omejitev (</a:t>
            </a:r>
            <a:r>
              <a:rPr lang="sl-SI" sz="2000" dirty="0" err="1" smtClean="0"/>
              <a:t>integrity</a:t>
            </a:r>
            <a:r>
              <a:rPr lang="sl-SI" sz="2000" dirty="0" smtClean="0"/>
              <a:t> </a:t>
            </a:r>
            <a:r>
              <a:rPr lang="sl-SI" sz="2000" dirty="0" err="1" smtClean="0"/>
              <a:t>constraints</a:t>
            </a:r>
            <a:r>
              <a:rPr lang="sl-SI" sz="2000" dirty="0" smtClean="0"/>
              <a:t>)  - tudi ključev</a:t>
            </a:r>
          </a:p>
          <a:p>
            <a:pPr lvl="1"/>
            <a:r>
              <a:rPr lang="sl-SI" sz="2000" dirty="0" smtClean="0"/>
              <a:t>Analiza transakcij</a:t>
            </a:r>
          </a:p>
          <a:p>
            <a:pPr lvl="1"/>
            <a:r>
              <a:rPr lang="sl-SI" sz="2000" dirty="0" smtClean="0"/>
              <a:t>Določitev indeksov</a:t>
            </a:r>
          </a:p>
          <a:p>
            <a:pPr lvl="1"/>
            <a:r>
              <a:rPr lang="sl-SI" sz="2000" dirty="0" smtClean="0"/>
              <a:t>Redundanca podatkov</a:t>
            </a:r>
          </a:p>
          <a:p>
            <a:pPr lvl="1"/>
            <a:r>
              <a:rPr lang="sl-SI" sz="2000" dirty="0" smtClean="0"/>
              <a:t>Izbira datotečne organizacije in zahteve do pomnilniških kapacitet (</a:t>
            </a:r>
            <a:r>
              <a:rPr lang="sl-SI" sz="2000" dirty="0" err="1" smtClean="0"/>
              <a:t>tablespace</a:t>
            </a:r>
            <a:r>
              <a:rPr lang="sl-SI" sz="2000" dirty="0" smtClean="0"/>
              <a:t>)</a:t>
            </a:r>
          </a:p>
          <a:p>
            <a:pPr lvl="1"/>
            <a:r>
              <a:rPr lang="sl-SI" sz="2000" dirty="0" smtClean="0"/>
              <a:t>Definiranje uporabnikov (</a:t>
            </a:r>
            <a:r>
              <a:rPr lang="sl-SI" sz="2000" dirty="0" err="1" smtClean="0"/>
              <a:t>users</a:t>
            </a:r>
            <a:r>
              <a:rPr lang="sl-SI" sz="2000" dirty="0" smtClean="0"/>
              <a:t>) in pravil (role)</a:t>
            </a:r>
          </a:p>
          <a:p>
            <a:pPr lvl="1"/>
            <a:r>
              <a:rPr lang="sl-SI" sz="2000" dirty="0" smtClean="0"/>
              <a:t>Logična imena in sinonimi</a:t>
            </a:r>
          </a:p>
          <a:p>
            <a:pPr lvl="1"/>
            <a:r>
              <a:rPr lang="sl-SI" sz="2000" dirty="0" smtClean="0"/>
              <a:t>Poizvedbe (</a:t>
            </a:r>
            <a:r>
              <a:rPr lang="sl-SI" sz="2000" dirty="0" err="1" smtClean="0"/>
              <a:t>views</a:t>
            </a:r>
            <a:r>
              <a:rPr lang="sl-SI" sz="2000" dirty="0" smtClean="0"/>
              <a:t>)</a:t>
            </a:r>
          </a:p>
          <a:p>
            <a:endParaRPr lang="sl-SI" sz="2400" dirty="0" smtClean="0"/>
          </a:p>
          <a:p>
            <a:r>
              <a:rPr lang="sl-SI" sz="2400" dirty="0" smtClean="0"/>
              <a:t>Orodja: Oracle, SQL, </a:t>
            </a:r>
            <a:r>
              <a:rPr lang="sl-SI" sz="2400" dirty="0" err="1" smtClean="0"/>
              <a:t>MySQl</a:t>
            </a:r>
            <a:r>
              <a:rPr lang="sl-SI" sz="2400" dirty="0" smtClean="0"/>
              <a:t>, </a:t>
            </a:r>
            <a:r>
              <a:rPr lang="sl-SI" sz="2400" dirty="0" err="1" smtClean="0"/>
              <a:t>PostGres</a:t>
            </a:r>
            <a:r>
              <a:rPr lang="sl-SI" sz="2400" dirty="0" smtClean="0"/>
              <a:t>, …</a:t>
            </a:r>
            <a:endParaRPr lang="sl-SI"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Rectangle 7"/>
          <p:cNvSpPr>
            <a:spLocks noChangeArrowheads="1"/>
          </p:cNvSpPr>
          <p:nvPr/>
        </p:nvSpPr>
        <p:spPr bwMode="auto">
          <a:xfrm>
            <a:off x="395288" y="3068638"/>
            <a:ext cx="2520950" cy="792162"/>
          </a:xfrm>
          <a:prstGeom prst="rect">
            <a:avLst/>
          </a:prstGeom>
          <a:solidFill>
            <a:srgbClr val="DDDDDD"/>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endParaRPr lang="sl-SI" altLang="sl-SI" sz="1200"/>
          </a:p>
          <a:p>
            <a:pPr eaLnBrk="1" hangingPunct="1"/>
            <a:r>
              <a:rPr lang="sl-SI" altLang="sl-SI" sz="1200"/>
              <a:t>KONCEPUALNA SHEMA(NIVO)</a:t>
            </a:r>
            <a:endParaRPr lang="en-US" altLang="sl-SI" sz="1200"/>
          </a:p>
        </p:txBody>
      </p:sp>
      <p:sp>
        <p:nvSpPr>
          <p:cNvPr id="46085" name="Rectangle 8"/>
          <p:cNvSpPr>
            <a:spLocks noChangeArrowheads="1"/>
          </p:cNvSpPr>
          <p:nvPr/>
        </p:nvSpPr>
        <p:spPr bwMode="auto">
          <a:xfrm>
            <a:off x="395288" y="4221163"/>
            <a:ext cx="2520950" cy="792162"/>
          </a:xfrm>
          <a:prstGeom prst="rect">
            <a:avLst/>
          </a:prstGeom>
          <a:solidFill>
            <a:srgbClr val="DDDDDD"/>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endParaRPr lang="sl-SI" altLang="sl-SI" sz="1200"/>
          </a:p>
          <a:p>
            <a:pPr eaLnBrk="1" hangingPunct="1"/>
            <a:r>
              <a:rPr lang="sl-SI" altLang="sl-SI" sz="1200"/>
              <a:t>NOTRANJA SHEMA(NIVO)</a:t>
            </a:r>
            <a:endParaRPr lang="en-US" altLang="sl-SI" sz="1200"/>
          </a:p>
        </p:txBody>
      </p:sp>
      <p:sp>
        <p:nvSpPr>
          <p:cNvPr id="46086" name="Rectangle 9"/>
          <p:cNvSpPr>
            <a:spLocks noChangeArrowheads="1"/>
          </p:cNvSpPr>
          <p:nvPr/>
        </p:nvSpPr>
        <p:spPr bwMode="auto">
          <a:xfrm>
            <a:off x="395288" y="1989138"/>
            <a:ext cx="2520950" cy="792162"/>
          </a:xfrm>
          <a:prstGeom prst="rect">
            <a:avLst/>
          </a:prstGeom>
          <a:solidFill>
            <a:srgbClr val="DDDDDD"/>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0"/>
              </a:spcBef>
              <a:spcAft>
                <a:spcPct val="0"/>
              </a:spcAft>
              <a:defRPr sz="2400">
                <a:solidFill>
                  <a:schemeClr val="tx2"/>
                </a:solidFill>
                <a:latin typeface="Arial" panose="020B0604020202020204" pitchFamily="34" charset="0"/>
              </a:defRPr>
            </a:lvl6pPr>
            <a:lvl7pPr marL="2971800" indent="-228600" eaLnBrk="0" fontAlgn="base" hangingPunct="0">
              <a:spcBef>
                <a:spcPct val="0"/>
              </a:spcBef>
              <a:spcAft>
                <a:spcPct val="0"/>
              </a:spcAft>
              <a:defRPr sz="2400">
                <a:solidFill>
                  <a:schemeClr val="tx2"/>
                </a:solidFill>
                <a:latin typeface="Arial" panose="020B0604020202020204" pitchFamily="34" charset="0"/>
              </a:defRPr>
            </a:lvl7pPr>
            <a:lvl8pPr marL="3429000" indent="-228600" eaLnBrk="0" fontAlgn="base" hangingPunct="0">
              <a:spcBef>
                <a:spcPct val="0"/>
              </a:spcBef>
              <a:spcAft>
                <a:spcPct val="0"/>
              </a:spcAft>
              <a:defRPr sz="2400">
                <a:solidFill>
                  <a:schemeClr val="tx2"/>
                </a:solidFill>
                <a:latin typeface="Arial" panose="020B0604020202020204" pitchFamily="34" charset="0"/>
              </a:defRPr>
            </a:lvl8pPr>
            <a:lvl9pPr marL="3886200" indent="-228600" eaLnBrk="0" fontAlgn="base" hangingPunct="0">
              <a:spcBef>
                <a:spcPct val="0"/>
              </a:spcBef>
              <a:spcAft>
                <a:spcPct val="0"/>
              </a:spcAft>
              <a:defRPr sz="2400">
                <a:solidFill>
                  <a:schemeClr val="tx2"/>
                </a:solidFill>
                <a:latin typeface="Arial" panose="020B0604020202020204" pitchFamily="34" charset="0"/>
              </a:defRPr>
            </a:lvl9pPr>
          </a:lstStyle>
          <a:p>
            <a:pPr eaLnBrk="1" hangingPunct="1"/>
            <a:endParaRPr lang="sl-SI" altLang="sl-SI" sz="1200"/>
          </a:p>
          <a:p>
            <a:pPr eaLnBrk="1" hangingPunct="1"/>
            <a:r>
              <a:rPr lang="sl-SI" altLang="sl-SI" sz="1200"/>
              <a:t>ZUNANJA SHEMA(NIVO)</a:t>
            </a:r>
            <a:endParaRPr lang="en-US" altLang="sl-SI" sz="1200"/>
          </a:p>
        </p:txBody>
      </p:sp>
      <p:pic>
        <p:nvPicPr>
          <p:cNvPr id="46087" name="Picture 10" descr="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157788"/>
            <a:ext cx="908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Line 11"/>
          <p:cNvSpPr>
            <a:spLocks noChangeShapeType="1"/>
          </p:cNvSpPr>
          <p:nvPr/>
        </p:nvSpPr>
        <p:spPr bwMode="auto">
          <a:xfrm>
            <a:off x="1616075" y="2781300"/>
            <a:ext cx="1588" cy="287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6089" name="Line 12"/>
          <p:cNvSpPr>
            <a:spLocks noChangeShapeType="1"/>
          </p:cNvSpPr>
          <p:nvPr/>
        </p:nvSpPr>
        <p:spPr bwMode="auto">
          <a:xfrm>
            <a:off x="1617663" y="3862388"/>
            <a:ext cx="1587" cy="287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6090" name="Line 13"/>
          <p:cNvSpPr>
            <a:spLocks noChangeShapeType="1"/>
          </p:cNvSpPr>
          <p:nvPr/>
        </p:nvSpPr>
        <p:spPr bwMode="auto">
          <a:xfrm>
            <a:off x="1616075" y="5013325"/>
            <a:ext cx="3175" cy="1444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6091" name="Text Box 14"/>
          <p:cNvSpPr txBox="1">
            <a:spLocks noChangeArrowheads="1"/>
          </p:cNvSpPr>
          <p:nvPr/>
        </p:nvSpPr>
        <p:spPr bwMode="auto">
          <a:xfrm>
            <a:off x="3779838" y="2214563"/>
            <a:ext cx="47958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a:solidFill>
                  <a:schemeClr val="tx2"/>
                </a:solidFill>
                <a:latin typeface="Arial" panose="020B0604020202020204" pitchFamily="34" charset="0"/>
              </a:rPr>
              <a:t>Logična podatkovna neodvisnost pomeni, da spremembe na koncepualnem nivoju (dodajanje novih entitet, atributov, relacij,..) ne povzročajo spremembe na zunanjem nivoju  </a:t>
            </a:r>
            <a:endParaRPr lang="en-US" altLang="sl-SI" sz="1600">
              <a:solidFill>
                <a:schemeClr val="tx2"/>
              </a:solidFill>
              <a:latin typeface="Arial" panose="020B0604020202020204" pitchFamily="34" charset="0"/>
            </a:endParaRPr>
          </a:p>
        </p:txBody>
      </p:sp>
      <p:sp>
        <p:nvSpPr>
          <p:cNvPr id="46092" name="Text Box 15"/>
          <p:cNvSpPr txBox="1">
            <a:spLocks noChangeArrowheads="1"/>
          </p:cNvSpPr>
          <p:nvPr/>
        </p:nvSpPr>
        <p:spPr bwMode="auto">
          <a:xfrm>
            <a:off x="3852863" y="3429000"/>
            <a:ext cx="50403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a:solidFill>
                  <a:schemeClr val="tx2"/>
                </a:solidFill>
                <a:latin typeface="Arial" panose="020B0604020202020204" pitchFamily="34" charset="0"/>
              </a:rPr>
              <a:t>Fizična podatkovna neodvisnost pomeni, da spremembe na notranjem nivoju ( sprememba datotečnega sistema, zunanjega pomnilnika, načina indeksiranja,..) ne povzročajo sprememb na konceptualnem nivoju</a:t>
            </a:r>
            <a:endParaRPr lang="en-US" altLang="sl-SI" sz="1600">
              <a:solidFill>
                <a:schemeClr val="tx2"/>
              </a:solidFill>
              <a:latin typeface="Arial" panose="020B0604020202020204" pitchFamily="34" charset="0"/>
            </a:endParaRPr>
          </a:p>
        </p:txBody>
      </p:sp>
      <p:sp>
        <p:nvSpPr>
          <p:cNvPr id="46093" name="Line 16"/>
          <p:cNvSpPr>
            <a:spLocks noChangeShapeType="1"/>
          </p:cNvSpPr>
          <p:nvPr/>
        </p:nvSpPr>
        <p:spPr bwMode="auto">
          <a:xfrm flipH="1">
            <a:off x="2268538" y="2924175"/>
            <a:ext cx="1150937"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46094" name="Line 17"/>
          <p:cNvSpPr>
            <a:spLocks noChangeShapeType="1"/>
          </p:cNvSpPr>
          <p:nvPr/>
        </p:nvSpPr>
        <p:spPr bwMode="auto">
          <a:xfrm flipH="1">
            <a:off x="2268538" y="4005263"/>
            <a:ext cx="1223962"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grpSp>
        <p:nvGrpSpPr>
          <p:cNvPr id="46095" name="Group 21"/>
          <p:cNvGrpSpPr>
            <a:grpSpLocks noChangeAspect="1"/>
          </p:cNvGrpSpPr>
          <p:nvPr/>
        </p:nvGrpSpPr>
        <p:grpSpPr bwMode="auto">
          <a:xfrm rot="10672734">
            <a:off x="3419475" y="3355975"/>
            <a:ext cx="571500" cy="1512888"/>
            <a:chOff x="4957" y="1880"/>
            <a:chExt cx="750" cy="1234"/>
          </a:xfrm>
        </p:grpSpPr>
        <p:sp>
          <p:nvSpPr>
            <p:cNvPr id="46099" name="AutoShape 22"/>
            <p:cNvSpPr>
              <a:spLocks noChangeAspect="1" noChangeArrowheads="1"/>
            </p:cNvSpPr>
            <p:nvPr/>
          </p:nvSpPr>
          <p:spPr bwMode="auto">
            <a:xfrm>
              <a:off x="4957" y="1880"/>
              <a:ext cx="750" cy="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46100" name="AutoShape 23"/>
            <p:cNvSpPr>
              <a:spLocks/>
            </p:cNvSpPr>
            <p:nvPr/>
          </p:nvSpPr>
          <p:spPr bwMode="auto">
            <a:xfrm>
              <a:off x="5257" y="2034"/>
              <a:ext cx="200" cy="927"/>
            </a:xfrm>
            <a:prstGeom prst="rightBrace">
              <a:avLst>
                <a:gd name="adj1" fmla="val 38625"/>
                <a:gd name="adj2" fmla="val 50000"/>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grpSp>
      <p:grpSp>
        <p:nvGrpSpPr>
          <p:cNvPr id="46096" name="Group 24"/>
          <p:cNvGrpSpPr>
            <a:grpSpLocks noChangeAspect="1"/>
          </p:cNvGrpSpPr>
          <p:nvPr/>
        </p:nvGrpSpPr>
        <p:grpSpPr bwMode="auto">
          <a:xfrm rot="10672734">
            <a:off x="3348038" y="2133600"/>
            <a:ext cx="571500" cy="1512888"/>
            <a:chOff x="4957" y="1880"/>
            <a:chExt cx="750" cy="1234"/>
          </a:xfrm>
        </p:grpSpPr>
        <p:sp>
          <p:nvSpPr>
            <p:cNvPr id="46097" name="AutoShape 25"/>
            <p:cNvSpPr>
              <a:spLocks noChangeAspect="1" noChangeArrowheads="1"/>
            </p:cNvSpPr>
            <p:nvPr/>
          </p:nvSpPr>
          <p:spPr bwMode="auto">
            <a:xfrm>
              <a:off x="4957" y="1880"/>
              <a:ext cx="750" cy="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46098" name="AutoShape 26"/>
            <p:cNvSpPr>
              <a:spLocks/>
            </p:cNvSpPr>
            <p:nvPr/>
          </p:nvSpPr>
          <p:spPr bwMode="auto">
            <a:xfrm>
              <a:off x="5257" y="2034"/>
              <a:ext cx="200" cy="927"/>
            </a:xfrm>
            <a:prstGeom prst="rightBrace">
              <a:avLst>
                <a:gd name="adj1" fmla="val 38625"/>
                <a:gd name="adj2" fmla="val 50000"/>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grpSp>
      <p:sp>
        <p:nvSpPr>
          <p:cNvPr id="4" name="Title 3"/>
          <p:cNvSpPr>
            <a:spLocks noGrp="1"/>
          </p:cNvSpPr>
          <p:nvPr>
            <p:ph type="title"/>
          </p:nvPr>
        </p:nvSpPr>
        <p:spPr/>
        <p:txBody>
          <a:bodyPr>
            <a:normAutofit/>
          </a:bodyPr>
          <a:lstStyle/>
          <a:p>
            <a:r>
              <a:rPr lang="sl-SI" altLang="sl-SI" sz="3600" dirty="0" smtClean="0">
                <a:solidFill>
                  <a:schemeClr val="tx2"/>
                </a:solidFill>
              </a:rPr>
              <a:t>Logična in fizična podatkovna                  neodvisnost</a:t>
            </a:r>
            <a:endParaRPr lang="sl-S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a:t>Problemi načrtovanja PB</a:t>
            </a:r>
            <a:endParaRPr lang="sl-SI"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sl-SI" b="1" dirty="0" smtClean="0"/>
              <a:t>Nepoznavanje </a:t>
            </a:r>
            <a:r>
              <a:rPr lang="sl-SI" b="1" dirty="0"/>
              <a:t>področja</a:t>
            </a:r>
            <a:endParaRPr lang="sl-SI" dirty="0"/>
          </a:p>
          <a:p>
            <a:pPr marL="342900" lvl="1" indent="0">
              <a:buNone/>
            </a:pPr>
            <a:r>
              <a:rPr lang="sl-SI" dirty="0"/>
              <a:t>Načrtovalec problemskega področja načeloma ne pozna. Zato se mora najprej seznaniti in potem podrobno spoznati domeno problema in bodoče aplikacije.</a:t>
            </a:r>
          </a:p>
          <a:p>
            <a:pPr marL="457200" indent="-457200">
              <a:buFont typeface="+mj-lt"/>
              <a:buAutoNum type="arabicPeriod"/>
            </a:pPr>
            <a:r>
              <a:rPr lang="sl-SI" b="1" dirty="0" smtClean="0"/>
              <a:t>Pravila </a:t>
            </a:r>
            <a:r>
              <a:rPr lang="sl-SI" b="1" dirty="0"/>
              <a:t>in izjeme</a:t>
            </a:r>
            <a:endParaRPr lang="sl-SI" dirty="0"/>
          </a:p>
          <a:p>
            <a:pPr marL="342900" lvl="1" indent="0">
              <a:buNone/>
            </a:pPr>
            <a:r>
              <a:rPr lang="sl-SI" dirty="0"/>
              <a:t>Poleg pravil v realnem svetu obstaja tudi veliko izjem. Realni svet in njegovo okolje sta dinamična sistema, ki se pogosto spreminjata. Načrtovalec pri svojem delu mora upoštevati vsa pravila in tudi vse izjeme. Hkrati mora narediti sistem dovolj fleksibilno shemo, ki bo prilagojena bodočim spremembam.</a:t>
            </a:r>
          </a:p>
          <a:p>
            <a:pPr marL="457200" indent="-457200">
              <a:buFont typeface="+mj-lt"/>
              <a:buAutoNum type="arabicPeriod"/>
            </a:pPr>
            <a:r>
              <a:rPr lang="sl-SI" b="1" dirty="0" smtClean="0"/>
              <a:t>Velikost</a:t>
            </a:r>
            <a:endParaRPr lang="sl-SI" dirty="0"/>
          </a:p>
          <a:p>
            <a:pPr marL="342900" lvl="1" indent="0">
              <a:buNone/>
            </a:pPr>
            <a:r>
              <a:rPr lang="sl-SI" dirty="0"/>
              <a:t>Načrti PB so pogosto zelo kompleksni. Zato so za človeka (načrtovalca) težko obvladljivi.</a:t>
            </a:r>
          </a:p>
          <a:p>
            <a:endParaRPr lang="sl-SI" dirty="0" smtClean="0"/>
          </a:p>
          <a:p>
            <a:pPr marL="0" indent="0">
              <a:buNone/>
            </a:pPr>
            <a:r>
              <a:rPr lang="sl-SI" dirty="0"/>
              <a:t>Ključ uspeha je v sodelovanju z uporabniki!</a:t>
            </a:r>
          </a:p>
          <a:p>
            <a:pPr marL="342900" lvl="1" indent="0">
              <a:buNone/>
            </a:pPr>
            <a:r>
              <a:rPr lang="sl-SI" dirty="0"/>
              <a:t>Pri sodelovanju morajo načrtovalci PB in uporabniki govoriti 'isti' jezik, sicer pride do večjih razhajanj med dejanskimi in realiziranimi nalogami.</a:t>
            </a:r>
          </a:p>
          <a:p>
            <a:endParaRPr lang="sl-SI" dirty="0"/>
          </a:p>
        </p:txBody>
      </p:sp>
    </p:spTree>
    <p:extLst>
      <p:ext uri="{BB962C8B-B14F-4D97-AF65-F5344CB8AC3E}">
        <p14:creationId xmlns:p14="http://schemas.microsoft.com/office/powerpoint/2010/main" val="233034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img183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 y="0"/>
            <a:ext cx="5217383" cy="31879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491880" y="3053339"/>
            <a:ext cx="5184576" cy="3888432"/>
          </a:xfrm>
          <a:prstGeom prst="rect">
            <a:avLst/>
          </a:prstGeom>
        </p:spPr>
      </p:pic>
    </p:spTree>
    <p:extLst>
      <p:ext uri="{BB962C8B-B14F-4D97-AF65-F5344CB8AC3E}">
        <p14:creationId xmlns:p14="http://schemas.microsoft.com/office/powerpoint/2010/main" val="17776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en-US" altLang="sl-SI" dirty="0">
              <a:solidFill>
                <a:schemeClr val="tx2"/>
              </a:solidFill>
              <a:latin typeface="Arial" panose="020B0604020202020204" pitchFamily="34" charset="0"/>
            </a:endParaRPr>
          </a:p>
        </p:txBody>
      </p:sp>
      <p:sp>
        <p:nvSpPr>
          <p:cNvPr id="4" name="Title 3"/>
          <p:cNvSpPr>
            <a:spLocks noGrp="1"/>
          </p:cNvSpPr>
          <p:nvPr>
            <p:ph type="title"/>
          </p:nvPr>
        </p:nvSpPr>
        <p:spPr/>
        <p:txBody>
          <a:bodyPr/>
          <a:lstStyle/>
          <a:p>
            <a:r>
              <a:rPr lang="sl-SI" altLang="sl-SI" smtClean="0"/>
              <a:t>Načrtovanje podatkov (nivoji načrtovanja)                   </a:t>
            </a:r>
            <a:r>
              <a:rPr lang="en-US" altLang="sl-SI" smtClean="0"/>
              <a:t/>
            </a:r>
            <a:br>
              <a:rPr lang="en-US" altLang="sl-SI" smtClean="0"/>
            </a:br>
            <a:endParaRPr lang="sl-SI"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sl-SI" altLang="sl-SI" dirty="0" smtClean="0"/>
              <a:t>Konceptualni model</a:t>
            </a:r>
          </a:p>
          <a:p>
            <a:pPr marL="342900" lvl="1" indent="0">
              <a:buNone/>
            </a:pPr>
            <a:r>
              <a:rPr lang="sl-SI" altLang="sl-SI" dirty="0" smtClean="0"/>
              <a:t> izdelava modela podatkov v organizaciji, ki naj zadovolji vse informacijske potrebe oz. zahteve na izbranem področju (primer: poslovni sistem – računovodstvo / finance, kadri, proizvodnja, prodaja, nabava, razvoj)</a:t>
            </a:r>
          </a:p>
          <a:p>
            <a:pPr marL="457200" indent="-457200">
              <a:buFont typeface="+mj-lt"/>
              <a:buAutoNum type="arabicPeriod"/>
            </a:pPr>
            <a:r>
              <a:rPr lang="sl-SI" altLang="sl-SI" dirty="0" smtClean="0"/>
              <a:t>Logični model </a:t>
            </a:r>
          </a:p>
          <a:p>
            <a:pPr marL="342900" lvl="1" indent="0">
              <a:buNone/>
            </a:pPr>
            <a:r>
              <a:rPr lang="sl-SI" altLang="sl-SI" dirty="0" smtClean="0"/>
              <a:t>izdelava modela podatkov, ki upošteva ciljno p/b (primer: relacijska p/b)</a:t>
            </a:r>
          </a:p>
          <a:p>
            <a:pPr marL="457200" indent="-457200">
              <a:buFont typeface="+mj-lt"/>
              <a:buAutoNum type="arabicPeriod"/>
            </a:pPr>
            <a:r>
              <a:rPr lang="sl-SI" altLang="sl-SI" dirty="0" smtClean="0"/>
              <a:t>Fizični model </a:t>
            </a:r>
          </a:p>
          <a:p>
            <a:pPr marL="342900" lvl="1" indent="0">
              <a:buNone/>
            </a:pPr>
            <a:r>
              <a:rPr lang="sl-SI" altLang="sl-SI" dirty="0" smtClean="0"/>
              <a:t>izdelava fizične p/b, ki je odvisna od izbrane p/b (tabele, povezave, pravila, poizvedbe, …)</a:t>
            </a:r>
          </a:p>
          <a:p>
            <a:pPr marL="0" lvl="0" indent="0" defTabSz="914400" eaLnBrk="0" fontAlgn="base" hangingPunct="0">
              <a:lnSpc>
                <a:spcPct val="100000"/>
              </a:lnSpc>
              <a:spcBef>
                <a:spcPct val="0"/>
              </a:spcBef>
              <a:spcAft>
                <a:spcPct val="0"/>
              </a:spcAft>
              <a:buFontTx/>
              <a:buAutoNum type="arabicPeriod"/>
            </a:pPr>
            <a:endParaRPr kumimoji="0" lang="sl-SI" altLang="sl-SI" sz="2000" b="0" i="0" u="none" strike="noStrike" cap="none" normalizeH="0" baseline="0" dirty="0" smtClean="0">
              <a:ln>
                <a:noFill/>
              </a:ln>
              <a:solidFill>
                <a:schemeClr val="tx2"/>
              </a:solidFill>
              <a:effectLst/>
              <a:latin typeface="Arial" panose="020B0604020202020204" pitchFamily="34" charset="0"/>
            </a:endParaRPr>
          </a:p>
          <a:p>
            <a:pPr marL="0" lvl="0" indent="0" defTabSz="914400" eaLnBrk="0" fontAlgn="base" hangingPunct="0">
              <a:lnSpc>
                <a:spcPct val="100000"/>
              </a:lnSpc>
              <a:spcBef>
                <a:spcPct val="0"/>
              </a:spcBef>
              <a:spcAft>
                <a:spcPct val="0"/>
              </a:spcAft>
              <a:buNone/>
            </a:pPr>
            <a:endParaRPr kumimoji="0" lang="en-US" altLang="sl-SI" sz="2000" b="0" i="0" u="none" strike="noStrike" cap="none" normalizeH="0" baseline="0" dirty="0" smtClean="0">
              <a:ln>
                <a:noFill/>
              </a:ln>
              <a:solidFill>
                <a:schemeClr val="tx2"/>
              </a:solidFill>
              <a:effectLst/>
              <a:latin typeface="Arial" panose="020B0604020202020204" pitchFamily="34" charset="0"/>
            </a:endParaRPr>
          </a:p>
          <a:p>
            <a:endParaRPr lang="sl-S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mg185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374" y="2492896"/>
            <a:ext cx="5904656" cy="4273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260648"/>
            <a:ext cx="6984776" cy="2677656"/>
          </a:xfrm>
          <a:prstGeom prst="rect">
            <a:avLst/>
          </a:prstGeom>
          <a:noFill/>
        </p:spPr>
        <p:txBody>
          <a:bodyPr wrap="square" rtlCol="0">
            <a:spAutoFit/>
          </a:bodyPr>
          <a:lstStyle/>
          <a:p>
            <a:pPr marL="342900" lvl="0" indent="-342900">
              <a:buFont typeface="Arial" panose="020B0604020202020204" pitchFamily="34" charset="0"/>
              <a:buChar char="•"/>
            </a:pPr>
            <a:r>
              <a:rPr lang="en-US" altLang="sl-SI" dirty="0" err="1"/>
              <a:t>Zbiranje</a:t>
            </a:r>
            <a:r>
              <a:rPr lang="en-US" altLang="sl-SI" dirty="0"/>
              <a:t> in </a:t>
            </a:r>
            <a:r>
              <a:rPr lang="en-US" altLang="sl-SI" dirty="0" err="1"/>
              <a:t>analiza</a:t>
            </a:r>
            <a:r>
              <a:rPr lang="en-US" altLang="sl-SI" dirty="0"/>
              <a:t> </a:t>
            </a:r>
            <a:r>
              <a:rPr lang="en-US" altLang="sl-SI" dirty="0" err="1"/>
              <a:t>zahtev</a:t>
            </a:r>
            <a:r>
              <a:rPr lang="en-US" altLang="sl-SI" dirty="0"/>
              <a:t> </a:t>
            </a:r>
            <a:r>
              <a:rPr lang="en-US" altLang="sl-SI" dirty="0" err="1"/>
              <a:t>uporabnikov</a:t>
            </a:r>
            <a:endParaRPr lang="en-US" altLang="sl-SI" dirty="0"/>
          </a:p>
          <a:p>
            <a:pPr marL="342900" lvl="0" indent="-342900">
              <a:buFont typeface="Arial" panose="020B0604020202020204" pitchFamily="34" charset="0"/>
              <a:buChar char="•"/>
            </a:pPr>
            <a:r>
              <a:rPr lang="en-US" altLang="sl-SI" dirty="0" err="1"/>
              <a:t>Konceptualno</a:t>
            </a:r>
            <a:r>
              <a:rPr lang="en-US" altLang="sl-SI" dirty="0"/>
              <a:t> </a:t>
            </a:r>
            <a:r>
              <a:rPr lang="en-US" altLang="sl-SI" dirty="0" err="1"/>
              <a:t>načrtovanje</a:t>
            </a:r>
            <a:endParaRPr lang="en-US" altLang="sl-SI" dirty="0"/>
          </a:p>
          <a:p>
            <a:pPr marL="342900" lvl="0" indent="-342900">
              <a:buFont typeface="Arial" panose="020B0604020202020204" pitchFamily="34" charset="0"/>
              <a:buChar char="•"/>
            </a:pPr>
            <a:r>
              <a:rPr lang="en-US" altLang="sl-SI" dirty="0" err="1"/>
              <a:t>Izbira</a:t>
            </a:r>
            <a:r>
              <a:rPr lang="en-US" altLang="sl-SI" dirty="0"/>
              <a:t> SUPB</a:t>
            </a:r>
          </a:p>
          <a:p>
            <a:pPr marL="342900" lvl="0" indent="-342900">
              <a:buFont typeface="Arial" panose="020B0604020202020204" pitchFamily="34" charset="0"/>
              <a:buChar char="•"/>
            </a:pPr>
            <a:r>
              <a:rPr lang="en-US" altLang="sl-SI" dirty="0" err="1"/>
              <a:t>Logično</a:t>
            </a:r>
            <a:r>
              <a:rPr lang="en-US" altLang="sl-SI" dirty="0"/>
              <a:t> </a:t>
            </a:r>
            <a:r>
              <a:rPr lang="en-US" altLang="sl-SI" dirty="0" err="1"/>
              <a:t>načrtovanje</a:t>
            </a:r>
            <a:endParaRPr lang="en-US" altLang="sl-SI" dirty="0"/>
          </a:p>
          <a:p>
            <a:pPr marL="342900" lvl="0" indent="-342900">
              <a:buFont typeface="Arial" panose="020B0604020202020204" pitchFamily="34" charset="0"/>
              <a:buChar char="•"/>
            </a:pPr>
            <a:r>
              <a:rPr lang="en-US" altLang="sl-SI" dirty="0" err="1"/>
              <a:t>Fizično</a:t>
            </a:r>
            <a:r>
              <a:rPr lang="en-US" altLang="sl-SI" dirty="0"/>
              <a:t> </a:t>
            </a:r>
            <a:r>
              <a:rPr lang="en-US" altLang="sl-SI" dirty="0" err="1"/>
              <a:t>načrtovanje</a:t>
            </a:r>
            <a:endParaRPr lang="en-US" altLang="sl-SI" dirty="0"/>
          </a:p>
          <a:p>
            <a:pPr marL="342900" lvl="0" indent="-342900">
              <a:buFont typeface="Arial" panose="020B0604020202020204" pitchFamily="34" charset="0"/>
              <a:buChar char="•"/>
            </a:pPr>
            <a:r>
              <a:rPr lang="en-US" altLang="sl-SI" dirty="0" err="1"/>
              <a:t>Implementacija</a:t>
            </a:r>
            <a:r>
              <a:rPr lang="en-US" altLang="sl-SI" dirty="0"/>
              <a:t> PB</a:t>
            </a:r>
          </a:p>
          <a:p>
            <a:endParaRPr lang="sl-SI" dirty="0"/>
          </a:p>
        </p:txBody>
      </p:sp>
    </p:spTree>
    <p:extLst>
      <p:ext uri="{BB962C8B-B14F-4D97-AF65-F5344CB8AC3E}">
        <p14:creationId xmlns:p14="http://schemas.microsoft.com/office/powerpoint/2010/main" val="158931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ltLang="sl-SI" smtClean="0"/>
              <a:t> Konceptualni nivo načrtovanja</a:t>
            </a:r>
            <a:endParaRPr lang="sl-SI" dirty="0"/>
          </a:p>
        </p:txBody>
      </p:sp>
      <p:sp>
        <p:nvSpPr>
          <p:cNvPr id="3" name="Content Placeholder 2"/>
          <p:cNvSpPr>
            <a:spLocks noGrp="1"/>
          </p:cNvSpPr>
          <p:nvPr>
            <p:ph idx="1"/>
          </p:nvPr>
        </p:nvSpPr>
        <p:spPr/>
        <p:txBody>
          <a:bodyPr/>
          <a:lstStyle/>
          <a:p>
            <a:pPr>
              <a:spcBef>
                <a:spcPct val="50000"/>
              </a:spcBef>
              <a:buFontTx/>
              <a:buChar char="•"/>
            </a:pPr>
            <a:r>
              <a:rPr lang="sl-SI" altLang="sl-SI" sz="2400" dirty="0">
                <a:solidFill>
                  <a:schemeClr val="tx2"/>
                </a:solidFill>
                <a:latin typeface="Arial" panose="020B0604020202020204" pitchFamily="34" charset="0"/>
              </a:rPr>
              <a:t>Opis problema v pisni ali ustni obliki in zahteve oz. želje uporabnika/ov; </a:t>
            </a:r>
          </a:p>
          <a:p>
            <a:pPr>
              <a:spcBef>
                <a:spcPct val="50000"/>
              </a:spcBef>
              <a:buFontTx/>
              <a:buChar char="•"/>
            </a:pPr>
            <a:r>
              <a:rPr lang="sl-SI" altLang="sl-SI" sz="2400" dirty="0">
                <a:solidFill>
                  <a:schemeClr val="tx2"/>
                </a:solidFill>
                <a:latin typeface="Arial" panose="020B0604020202020204" pitchFamily="34" charset="0"/>
              </a:rPr>
              <a:t>Dokumentacija ( predpisana(zakonska) ali interna ); </a:t>
            </a:r>
          </a:p>
          <a:p>
            <a:pPr>
              <a:spcBef>
                <a:spcPct val="50000"/>
              </a:spcBef>
              <a:buFontTx/>
              <a:buChar char="•"/>
            </a:pPr>
            <a:r>
              <a:rPr lang="sl-SI" altLang="sl-SI" sz="2400" dirty="0">
                <a:solidFill>
                  <a:schemeClr val="tx2"/>
                </a:solidFill>
                <a:latin typeface="Arial" panose="020B0604020202020204" pitchFamily="34" charset="0"/>
              </a:rPr>
              <a:t>Datotečna struktura (če obstaja)</a:t>
            </a:r>
          </a:p>
          <a:p>
            <a:endParaRPr lang="sl-S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7615</TotalTime>
  <Words>1422</Words>
  <Application>Microsoft Office PowerPoint</Application>
  <PresentationFormat>On-screen Show (4:3)</PresentationFormat>
  <Paragraphs>237</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Black</vt:lpstr>
      <vt:lpstr>Calibri</vt:lpstr>
      <vt:lpstr>Calibri Light</vt:lpstr>
      <vt:lpstr>Courier New</vt:lpstr>
      <vt:lpstr>Wingdings</vt:lpstr>
      <vt:lpstr>Office Theme</vt:lpstr>
      <vt:lpstr>Načrtovanje podatkovne baze</vt:lpstr>
      <vt:lpstr>Načrtovanje podatkovne baze </vt:lpstr>
      <vt:lpstr> Zgradba (arhitektura) p/b</vt:lpstr>
      <vt:lpstr>Logična in fizična podatkovna                  neodvisnost</vt:lpstr>
      <vt:lpstr>Problemi načrtovanja PB</vt:lpstr>
      <vt:lpstr>PowerPoint Presentation</vt:lpstr>
      <vt:lpstr>Načrtovanje podatkov (nivoji načrtovanja)                    </vt:lpstr>
      <vt:lpstr>PowerPoint Presentation</vt:lpstr>
      <vt:lpstr> Konceptualni nivo načrtovanja</vt:lpstr>
      <vt:lpstr>1.9 Celovit pristop h konceptualnem načrtovanju..</vt:lpstr>
      <vt:lpstr>Zbiranje podatkov</vt:lpstr>
      <vt:lpstr>Papirni</vt:lpstr>
      <vt:lpstr>Rač. programi</vt:lpstr>
      <vt:lpstr>Spletne strani</vt:lpstr>
      <vt:lpstr>PREDSTAVITEV PODATKOV</vt:lpstr>
      <vt:lpstr>Različne oblike – papirni seznami</vt:lpstr>
      <vt:lpstr>PowerPoint Presentation</vt:lpstr>
      <vt:lpstr>PowerPoint Presentation</vt:lpstr>
      <vt:lpstr>PowerPoint Presentation</vt:lpstr>
      <vt:lpstr>RELACIJE</vt:lpstr>
      <vt:lpstr>Relacije </vt:lpstr>
      <vt:lpstr>PowerPoint Presentation</vt:lpstr>
      <vt:lpstr>Tipi relacij</vt:lpstr>
      <vt:lpstr>1:1</vt:lpstr>
      <vt:lpstr>1:n</vt:lpstr>
      <vt:lpstr>Relacija n:m</vt:lpstr>
      <vt:lpstr> Konceptualni nivo načrtovanja</vt:lpstr>
      <vt:lpstr>Konceptualni nivo načrtovanja  </vt:lpstr>
      <vt:lpstr>Konceptualni nivo načrtovanja (na osnovi opisa sistema)                     </vt:lpstr>
      <vt:lpstr>PowerPoint Presentation</vt:lpstr>
      <vt:lpstr> Logični nivo načrtovanja podatkov                     </vt:lpstr>
      <vt:lpstr> Logični nivo načrtovanja</vt:lpstr>
      <vt:lpstr>PowerPoint Presentation</vt:lpstr>
      <vt:lpstr>PowerPoint Presentation</vt:lpstr>
      <vt:lpstr>Fizični nivo načrtovanja podatkov</vt:lpstr>
    </vt:vector>
  </TitlesOfParts>
  <Company>diging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 v podatkovne baze</dc:title>
  <dc:creator>diging</dc:creator>
  <cp:lastModifiedBy>Matija Lokar</cp:lastModifiedBy>
  <cp:revision>456</cp:revision>
  <dcterms:created xsi:type="dcterms:W3CDTF">2004-09-30T21:15:36Z</dcterms:created>
  <dcterms:modified xsi:type="dcterms:W3CDTF">2020-11-10T13:34:57Z</dcterms:modified>
</cp:coreProperties>
</file>