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58" r:id="rId5"/>
    <p:sldId id="265" r:id="rId6"/>
    <p:sldId id="266" r:id="rId7"/>
    <p:sldId id="260" r:id="rId8"/>
    <p:sldId id="261" r:id="rId9"/>
    <p:sldId id="262" r:id="rId10"/>
  </p:sldIdLst>
  <p:sldSz cx="9144000" cy="6858000" type="screen4x3"/>
  <p:notesSz cx="6858000" cy="9144000"/>
  <p:custDataLst>
    <p:tags r:id="rId11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72" y="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09028-C007-4615-BD3A-A9905C1F5208}" type="datetimeFigureOut">
              <a:rPr lang="sl-SI" smtClean="0"/>
              <a:pPr/>
              <a:t>1. 12. 2020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A7EC-DF77-491F-AF9A-50933A62ECB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7932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09028-C007-4615-BD3A-A9905C1F5208}" type="datetimeFigureOut">
              <a:rPr lang="sl-SI" smtClean="0"/>
              <a:pPr/>
              <a:t>1. 12. 2020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A7EC-DF77-491F-AF9A-50933A62ECB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1288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09028-C007-4615-BD3A-A9905C1F5208}" type="datetimeFigureOut">
              <a:rPr lang="sl-SI" smtClean="0"/>
              <a:pPr/>
              <a:t>1. 12. 2020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A7EC-DF77-491F-AF9A-50933A62ECB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60242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09028-C007-4615-BD3A-A9905C1F5208}" type="datetimeFigureOut">
              <a:rPr lang="sl-SI" smtClean="0"/>
              <a:pPr/>
              <a:t>1. 12. 2020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A7EC-DF77-491F-AF9A-50933A62ECB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25084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09028-C007-4615-BD3A-A9905C1F5208}" type="datetimeFigureOut">
              <a:rPr lang="sl-SI" smtClean="0"/>
              <a:pPr/>
              <a:t>1. 12. 2020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A7EC-DF77-491F-AF9A-50933A62ECB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4503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09028-C007-4615-BD3A-A9905C1F5208}" type="datetimeFigureOut">
              <a:rPr lang="sl-SI" smtClean="0"/>
              <a:pPr/>
              <a:t>1. 12. 2020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A7EC-DF77-491F-AF9A-50933A62ECB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93957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09028-C007-4615-BD3A-A9905C1F5208}" type="datetimeFigureOut">
              <a:rPr lang="sl-SI" smtClean="0"/>
              <a:pPr/>
              <a:t>1. 12. 2020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A7EC-DF77-491F-AF9A-50933A62ECB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6159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09028-C007-4615-BD3A-A9905C1F5208}" type="datetimeFigureOut">
              <a:rPr lang="sl-SI" smtClean="0"/>
              <a:pPr/>
              <a:t>1. 12. 2020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A7EC-DF77-491F-AF9A-50933A62ECB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5194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09028-C007-4615-BD3A-A9905C1F5208}" type="datetimeFigureOut">
              <a:rPr lang="sl-SI" smtClean="0"/>
              <a:pPr/>
              <a:t>1. 12. 2020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A7EC-DF77-491F-AF9A-50933A62ECB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2814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09028-C007-4615-BD3A-A9905C1F5208}" type="datetimeFigureOut">
              <a:rPr lang="sl-SI" smtClean="0"/>
              <a:pPr/>
              <a:t>1. 12. 2020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A7EC-DF77-491F-AF9A-50933A62ECB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559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09028-C007-4615-BD3A-A9905C1F5208}" type="datetimeFigureOut">
              <a:rPr lang="sl-SI" smtClean="0"/>
              <a:pPr/>
              <a:t>1. 12. 2020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A7EC-DF77-491F-AF9A-50933A62ECB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7442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09028-C007-4615-BD3A-A9905C1F5208}" type="datetimeFigureOut">
              <a:rPr lang="sl-SI" smtClean="0"/>
              <a:pPr/>
              <a:t>1. 12. 2020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CA7EC-DF77-491F-AF9A-50933A62ECB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3804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Ustvari bazo podatkov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6158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Kino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N</a:t>
            </a:r>
            <a:r>
              <a:rPr lang="sl-SI" dirty="0" smtClean="0"/>
              <a:t>aredimo bazo, ki bo hranila podatke o kinu.</a:t>
            </a:r>
          </a:p>
          <a:p>
            <a:r>
              <a:rPr lang="sl-SI" dirty="0" smtClean="0"/>
              <a:t>Grobe zahteve: vedeti moramo, kateri filmi se trenutno vrtijo, v katerih dvoranah se vrtijo in kako velike so dvorane.</a:t>
            </a:r>
          </a:p>
        </p:txBody>
      </p:sp>
    </p:spTree>
    <p:extLst>
      <p:ext uri="{BB962C8B-B14F-4D97-AF65-F5344CB8AC3E}">
        <p14:creationId xmlns:p14="http://schemas.microsoft.com/office/powerpoint/2010/main" val="523370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Zgled: kino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Konceptualni model</a:t>
            </a:r>
          </a:p>
          <a:p>
            <a:endParaRPr lang="sl-SI" dirty="0"/>
          </a:p>
          <a:p>
            <a:endParaRPr lang="sl-SI" dirty="0" smtClean="0"/>
          </a:p>
          <a:p>
            <a:endParaRPr lang="sl-SI" dirty="0" smtClean="0"/>
          </a:p>
          <a:p>
            <a:r>
              <a:rPr lang="sl-SI" dirty="0" smtClean="0"/>
              <a:t>Tri tabele:</a:t>
            </a:r>
          </a:p>
          <a:p>
            <a:pPr lvl="1"/>
            <a:r>
              <a:rPr lang="sl-SI" dirty="0" smtClean="0"/>
              <a:t>Film</a:t>
            </a:r>
          </a:p>
          <a:p>
            <a:pPr lvl="1"/>
            <a:r>
              <a:rPr lang="sl-SI" dirty="0" smtClean="0"/>
              <a:t>Dvorana</a:t>
            </a:r>
          </a:p>
          <a:p>
            <a:pPr lvl="1"/>
            <a:r>
              <a:rPr lang="sl-SI" dirty="0" smtClean="0"/>
              <a:t>Spored</a:t>
            </a:r>
            <a:endParaRPr lang="sl-SI" dirty="0"/>
          </a:p>
        </p:txBody>
      </p:sp>
      <p:grpSp>
        <p:nvGrpSpPr>
          <p:cNvPr id="17" name="Group 16"/>
          <p:cNvGrpSpPr/>
          <p:nvPr/>
        </p:nvGrpSpPr>
        <p:grpSpPr>
          <a:xfrm>
            <a:off x="1403648" y="2276872"/>
            <a:ext cx="6192688" cy="1436097"/>
            <a:chOff x="1403648" y="2492896"/>
            <a:chExt cx="5688632" cy="1220073"/>
          </a:xfrm>
        </p:grpSpPr>
        <p:sp>
          <p:nvSpPr>
            <p:cNvPr id="4" name="TextBox 3"/>
            <p:cNvSpPr txBox="1"/>
            <p:nvPr/>
          </p:nvSpPr>
          <p:spPr>
            <a:xfrm>
              <a:off x="1403648" y="2492896"/>
              <a:ext cx="1152128" cy="116955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l-SI" sz="1400" dirty="0" smtClean="0"/>
                <a:t>FILM</a:t>
              </a:r>
            </a:p>
            <a:p>
              <a:r>
                <a:rPr lang="sl-SI" sz="1400" u="sng" dirty="0" smtClean="0"/>
                <a:t>Id</a:t>
              </a:r>
            </a:p>
            <a:p>
              <a:r>
                <a:rPr lang="sl-SI" sz="1400" dirty="0" smtClean="0"/>
                <a:t>Naslov</a:t>
              </a:r>
            </a:p>
            <a:p>
              <a:r>
                <a:rPr lang="sl-SI" sz="1400" dirty="0" smtClean="0"/>
                <a:t>Leto</a:t>
              </a:r>
            </a:p>
            <a:p>
              <a:r>
                <a:rPr lang="sl-SI" sz="1400" dirty="0" err="1" smtClean="0"/>
                <a:t>dolzina</a:t>
              </a:r>
              <a:endParaRPr lang="sl-SI" sz="14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940152" y="2492896"/>
              <a:ext cx="1152128" cy="92333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l-SI" dirty="0" smtClean="0"/>
                <a:t>DVORANA</a:t>
              </a:r>
            </a:p>
            <a:p>
              <a:r>
                <a:rPr lang="sl-SI" u="sng" dirty="0" smtClean="0"/>
                <a:t>Id</a:t>
              </a:r>
            </a:p>
            <a:p>
              <a:r>
                <a:rPr lang="sl-SI" dirty="0" smtClean="0"/>
                <a:t>kapaciteta</a:t>
              </a:r>
              <a:endParaRPr lang="sl-SI" dirty="0"/>
            </a:p>
          </p:txBody>
        </p:sp>
        <p:sp>
          <p:nvSpPr>
            <p:cNvPr id="7" name="Flowchart: Decision 6"/>
            <p:cNvSpPr/>
            <p:nvPr/>
          </p:nvSpPr>
          <p:spPr>
            <a:xfrm>
              <a:off x="3635896" y="2630525"/>
              <a:ext cx="1080120" cy="648072"/>
            </a:xfrm>
            <a:prstGeom prst="flowChartDecisi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cxnSp>
          <p:nvCxnSpPr>
            <p:cNvPr id="9" name="Straight Connector 8"/>
            <p:cNvCxnSpPr>
              <a:stCxn id="7" idx="1"/>
            </p:cNvCxnSpPr>
            <p:nvPr/>
          </p:nvCxnSpPr>
          <p:spPr>
            <a:xfrm flipH="1">
              <a:off x="2555776" y="2954561"/>
              <a:ext cx="10801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7" idx="3"/>
              <a:endCxn id="6" idx="1"/>
            </p:cNvCxnSpPr>
            <p:nvPr/>
          </p:nvCxnSpPr>
          <p:spPr>
            <a:xfrm>
              <a:off x="4716016" y="2954561"/>
              <a:ext cx="12241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759720" y="2769895"/>
              <a:ext cx="8324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dirty="0" smtClean="0"/>
                <a:t>spored</a:t>
              </a:r>
              <a:endParaRPr lang="sl-SI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3728096" y="3374415"/>
              <a:ext cx="864096" cy="2880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762925" y="3374415"/>
              <a:ext cx="74353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1600" dirty="0" smtClean="0"/>
                <a:t>termin</a:t>
              </a:r>
              <a:endParaRPr lang="sl-SI" sz="1600" dirty="0"/>
            </a:p>
          </p:txBody>
        </p:sp>
        <p:cxnSp>
          <p:nvCxnSpPr>
            <p:cNvPr id="16" name="Straight Connector 15"/>
            <p:cNvCxnSpPr>
              <a:stCxn id="7" idx="2"/>
              <a:endCxn id="14" idx="0"/>
            </p:cNvCxnSpPr>
            <p:nvPr/>
          </p:nvCxnSpPr>
          <p:spPr>
            <a:xfrm flipH="1">
              <a:off x="4134694" y="3278597"/>
              <a:ext cx="41262" cy="9581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4034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980728"/>
            <a:ext cx="835292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CREATE TABLE film(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	id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PRIMARY KEY,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	naslov text NOT NULL,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	leto int NOT NULL CHECK (leto&gt;1800),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dolzina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integer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NOT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CHECK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dolzina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0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,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	UNIQUE(naslov, leto) --  KOMBINACIJA (naslov, leto) mora biti enolicna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CREATE TABLE dvorana(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	id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PRIMARY KEY,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	kapaciteta int NOT NULL CHECK (kapaciteta&gt;0) 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CREATE TABLE spored(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	film int REFERENCES film(id),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	dvorana int REFERENCES dvorana(id),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	termin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DATETIME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NOT NULL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339752" y="2132856"/>
            <a:ext cx="1224136" cy="28803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Rounded Rectangle 5"/>
          <p:cNvSpPr/>
          <p:nvPr/>
        </p:nvSpPr>
        <p:spPr>
          <a:xfrm>
            <a:off x="2590152" y="5157192"/>
            <a:ext cx="1405784" cy="28803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Rounded Rectangle 6"/>
          <p:cNvSpPr/>
          <p:nvPr/>
        </p:nvSpPr>
        <p:spPr>
          <a:xfrm>
            <a:off x="2213916" y="5721672"/>
            <a:ext cx="1476164" cy="28803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sl-SI" dirty="0" smtClean="0"/>
              <a:t>Logični model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67913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Tuji ključi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 smtClean="0"/>
              <a:t>Različni načini pisanja</a:t>
            </a:r>
          </a:p>
          <a:p>
            <a:pPr lvl="1"/>
            <a:r>
              <a:rPr lang="sl-SI" dirty="0" smtClean="0"/>
              <a:t>Za RDBMS, ki ga uporabljate, preverite, katerega podpira [večina načeloma vse ;-]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/>
              <a:t>ime stolpca, tip, oznaka da gre za tuji ključ 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id_graf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integer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lvl="1"/>
            <a:r>
              <a:rPr lang="sl-SI" dirty="0">
                <a:latin typeface="Courier New" pitchFamily="49" charset="0"/>
                <a:cs typeface="Courier New" pitchFamily="49" charset="0"/>
              </a:rPr>
              <a:t>FOREIGN KEY (id_graf) REFERENCES graf(id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/>
              <a:t>Z določilom CONSTRAINT</a:t>
            </a:r>
          </a:p>
          <a:p>
            <a:pPr lvl="1"/>
            <a:r>
              <a:rPr lang="sl-SI" dirty="0">
                <a:latin typeface="Courier New" pitchFamily="49" charset="0"/>
                <a:cs typeface="Courier New" pitchFamily="49" charset="0"/>
              </a:rPr>
              <a:t>CONSTRAINT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imeOmejitve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FOREIGN KEY (id_graf) REFERENCES graf(id), 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sl-SI" dirty="0"/>
              <a:t>Kot del definicije stolpca</a:t>
            </a:r>
          </a:p>
          <a:p>
            <a:pPr lvl="1"/>
            <a:r>
              <a:rPr lang="sl-SI" dirty="0">
                <a:latin typeface="Courier New" pitchFamily="49" charset="0"/>
                <a:cs typeface="Courier New" pitchFamily="49" charset="0"/>
              </a:rPr>
              <a:t>id_graf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integer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REFERENCES graf(id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),</a:t>
            </a:r>
          </a:p>
          <a:p>
            <a:pPr lvl="1"/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Font typeface="+mj-lt"/>
              <a:buAutoNum type="arabicPeriod"/>
            </a:pP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Font typeface="+mj-lt"/>
              <a:buAutoNum type="arabicPeriod"/>
            </a:pP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Font typeface="+mj-lt"/>
              <a:buAutoNum type="arabicPeriod"/>
            </a:pPr>
            <a:endParaRPr lang="sl-SI" dirty="0">
              <a:latin typeface="Courier New" pitchFamily="49" charset="0"/>
              <a:cs typeface="Courier New" pitchFamily="49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9714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Čas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DATETIME</a:t>
            </a:r>
          </a:p>
          <a:p>
            <a:pPr lvl="1"/>
            <a:r>
              <a:rPr lang="sl-SI" dirty="0" smtClean="0"/>
              <a:t>"skupni tip" za DATE, </a:t>
            </a:r>
            <a:r>
              <a:rPr lang="sl-SI" dirty="0" smtClean="0"/>
              <a:t>TIME</a:t>
            </a:r>
            <a:endParaRPr lang="sl-SI" dirty="0" smtClean="0"/>
          </a:p>
          <a:p>
            <a:r>
              <a:rPr lang="sl-SI" dirty="0" smtClean="0"/>
              <a:t>DATE</a:t>
            </a:r>
          </a:p>
          <a:p>
            <a:pPr lvl="1"/>
            <a:r>
              <a:rPr lang="sl-SI" dirty="0" smtClean="0"/>
              <a:t>YYYY-MM-DD</a:t>
            </a:r>
          </a:p>
          <a:p>
            <a:r>
              <a:rPr lang="sl-SI" dirty="0" smtClean="0"/>
              <a:t>TIME</a:t>
            </a:r>
          </a:p>
          <a:p>
            <a:pPr lvl="1"/>
            <a:r>
              <a:rPr lang="sl-SI" dirty="0" smtClean="0"/>
              <a:t>HH:MM:SS</a:t>
            </a:r>
          </a:p>
          <a:p>
            <a:pPr lvl="1"/>
            <a:r>
              <a:rPr lang="sl-SI" dirty="0" smtClean="0"/>
              <a:t>HH:MM:</a:t>
            </a:r>
            <a:r>
              <a:rPr lang="sl-SI" dirty="0" err="1" smtClean="0"/>
              <a:t>SS.</a:t>
            </a:r>
            <a:r>
              <a:rPr lang="sl-SI" i="1" dirty="0" err="1" smtClean="0"/>
              <a:t>s</a:t>
            </a:r>
            <a:r>
              <a:rPr lang="sl-SI" dirty="0" err="1" smtClean="0"/>
              <a:t>F</a:t>
            </a:r>
            <a:endParaRPr lang="sl-SI" dirty="0"/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40078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Zgled: banka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Tabele</a:t>
            </a:r>
          </a:p>
          <a:p>
            <a:pPr lvl="1"/>
            <a:r>
              <a:rPr lang="sl-SI" dirty="0" smtClean="0"/>
              <a:t>Oseba : stranke banke</a:t>
            </a:r>
          </a:p>
          <a:p>
            <a:pPr lvl="1"/>
            <a:r>
              <a:rPr lang="sl-SI" dirty="0" smtClean="0"/>
              <a:t>Kraj : tabela krajev s poštnimi številkami</a:t>
            </a:r>
          </a:p>
          <a:p>
            <a:pPr lvl="1"/>
            <a:r>
              <a:rPr lang="sl-SI" dirty="0" smtClean="0"/>
              <a:t>Racun : tabela računov oseb</a:t>
            </a:r>
          </a:p>
          <a:p>
            <a:pPr lvl="1"/>
            <a:r>
              <a:rPr lang="sl-SI" dirty="0" smtClean="0"/>
              <a:t>Transakcija : dvigi in pologi</a:t>
            </a:r>
          </a:p>
          <a:p>
            <a:pPr lvl="1"/>
            <a:endParaRPr lang="sl-SI" dirty="0" smtClean="0"/>
          </a:p>
          <a:p>
            <a:pPr lvl="1"/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4391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6142"/>
            <a:ext cx="889248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400" dirty="0" smtClean="0"/>
              <a:t>----------------------------------------------------------------------</a:t>
            </a:r>
          </a:p>
          <a:p>
            <a:r>
              <a:rPr lang="sl-SI" sz="1400" dirty="0" smtClean="0"/>
              <a:t>-- tabela krajev s postnimi stevilkami </a:t>
            </a:r>
          </a:p>
          <a:p>
            <a:r>
              <a:rPr lang="sl-SI" sz="1400" dirty="0" smtClean="0"/>
              <a:t>----------------------------------------------------------------------</a:t>
            </a:r>
          </a:p>
          <a:p>
            <a:r>
              <a:rPr lang="sl-SI" sz="1400" dirty="0" smtClean="0"/>
              <a:t>CREATE TABLE kraj (</a:t>
            </a:r>
          </a:p>
          <a:p>
            <a:r>
              <a:rPr lang="sl-SI" sz="1400" dirty="0" smtClean="0"/>
              <a:t>  posta		INTEGER PRIMARY KEY,</a:t>
            </a:r>
          </a:p>
          <a:p>
            <a:r>
              <a:rPr lang="sl-SI" sz="1400" dirty="0" smtClean="0"/>
              <a:t>  kraj		TEXT</a:t>
            </a:r>
          </a:p>
          <a:p>
            <a:r>
              <a:rPr lang="sl-SI" sz="1400" dirty="0" smtClean="0"/>
              <a:t>);</a:t>
            </a:r>
          </a:p>
          <a:p>
            <a:r>
              <a:rPr lang="sl-SI" sz="1400" dirty="0" smtClean="0"/>
              <a:t>----------------------------------------------------------------------</a:t>
            </a:r>
          </a:p>
          <a:p>
            <a:r>
              <a:rPr lang="sl-SI" sz="1400" dirty="0" smtClean="0"/>
              <a:t>-- tabela fizicnih oseb, ki so lastniki racunov</a:t>
            </a:r>
          </a:p>
          <a:p>
            <a:r>
              <a:rPr lang="sl-SI" sz="1400" dirty="0" smtClean="0"/>
              <a:t>----------------------------------------------------------------------</a:t>
            </a:r>
          </a:p>
          <a:p>
            <a:r>
              <a:rPr lang="sl-SI" sz="1400" dirty="0" smtClean="0"/>
              <a:t>CREATE TABLE oseba (</a:t>
            </a:r>
          </a:p>
          <a:p>
            <a:r>
              <a:rPr lang="sl-SI" sz="1400" dirty="0" smtClean="0"/>
              <a:t>  emso		TEXT PRIMARY KEY,</a:t>
            </a:r>
          </a:p>
          <a:p>
            <a:r>
              <a:rPr lang="sl-SI" sz="1400" dirty="0" smtClean="0"/>
              <a:t>  ime		TEXT,</a:t>
            </a:r>
          </a:p>
          <a:p>
            <a:r>
              <a:rPr lang="sl-SI" sz="1400" dirty="0" smtClean="0"/>
              <a:t>  priimek	TEXT,</a:t>
            </a:r>
          </a:p>
          <a:p>
            <a:r>
              <a:rPr lang="sl-SI" sz="1400" dirty="0" smtClean="0"/>
              <a:t>  rojstvo	DATE,</a:t>
            </a:r>
          </a:p>
          <a:p>
            <a:r>
              <a:rPr lang="sl-SI" sz="1400" dirty="0" smtClean="0"/>
              <a:t>  ulica		TEXT,</a:t>
            </a:r>
          </a:p>
          <a:p>
            <a:r>
              <a:rPr lang="sl-SI" sz="1400" dirty="0" smtClean="0"/>
              <a:t>  posta		INTEGER,</a:t>
            </a:r>
          </a:p>
          <a:p>
            <a:r>
              <a:rPr lang="sl-SI" sz="1400" dirty="0" smtClean="0"/>
              <a:t>  CONSTRAINT oseba_1 FOREIGN KEY (posta) REFERENCES kraj(posta)</a:t>
            </a:r>
          </a:p>
          <a:p>
            <a:r>
              <a:rPr lang="sl-SI" sz="1400" dirty="0" smtClean="0"/>
              <a:t>);</a:t>
            </a:r>
          </a:p>
          <a:p>
            <a:r>
              <a:rPr lang="sl-SI" sz="1400" dirty="0" smtClean="0"/>
              <a:t>----------------------------------------------------------------------</a:t>
            </a:r>
          </a:p>
          <a:p>
            <a:r>
              <a:rPr lang="sl-SI" sz="1400" dirty="0" smtClean="0"/>
              <a:t>-- tabela racunov</a:t>
            </a:r>
          </a:p>
          <a:p>
            <a:r>
              <a:rPr lang="sl-SI" sz="1400" dirty="0" smtClean="0"/>
              <a:t>----------------------------------------------------------------------</a:t>
            </a:r>
          </a:p>
          <a:p>
            <a:r>
              <a:rPr lang="sl-SI" sz="1400" dirty="0" smtClean="0"/>
              <a:t>-- </a:t>
            </a:r>
            <a:r>
              <a:rPr lang="sl-SI" sz="1400" dirty="0" err="1" smtClean="0"/>
              <a:t>stevec</a:t>
            </a:r>
            <a:r>
              <a:rPr lang="sl-SI" sz="1400" dirty="0" smtClean="0"/>
              <a:t> </a:t>
            </a:r>
            <a:r>
              <a:rPr lang="sl-SI" sz="1400" dirty="0" err="1" smtClean="0"/>
              <a:t>racunov</a:t>
            </a:r>
            <a:r>
              <a:rPr lang="sl-SI" sz="1400" dirty="0" smtClean="0"/>
              <a:t>, se </a:t>
            </a:r>
            <a:r>
              <a:rPr lang="sl-SI" sz="1400" dirty="0" err="1" smtClean="0"/>
              <a:t>avtomaticno</a:t>
            </a:r>
            <a:r>
              <a:rPr lang="sl-SI" sz="1400" dirty="0" smtClean="0"/>
              <a:t> </a:t>
            </a:r>
            <a:r>
              <a:rPr lang="sl-SI" sz="1400" dirty="0" err="1" smtClean="0"/>
              <a:t>povecuje</a:t>
            </a:r>
            <a:r>
              <a:rPr lang="sl-SI" sz="1400" dirty="0" smtClean="0"/>
              <a:t> sam</a:t>
            </a:r>
          </a:p>
          <a:p>
            <a:r>
              <a:rPr lang="sl-SI" sz="1400" dirty="0" smtClean="0"/>
              <a:t>CREATE SEQUENCE "</a:t>
            </a:r>
            <a:r>
              <a:rPr lang="sl-SI" sz="1400" dirty="0" err="1" smtClean="0"/>
              <a:t>rstevec</a:t>
            </a:r>
            <a:r>
              <a:rPr lang="sl-SI" sz="1400" dirty="0" smtClean="0"/>
              <a:t>" START 100000; </a:t>
            </a:r>
          </a:p>
          <a:p>
            <a:endParaRPr lang="sl-SI" sz="1400" dirty="0" smtClean="0"/>
          </a:p>
          <a:p>
            <a:r>
              <a:rPr lang="sl-SI" sz="1400" dirty="0" smtClean="0"/>
              <a:t>CREATE TABLE racun (</a:t>
            </a:r>
          </a:p>
          <a:p>
            <a:r>
              <a:rPr lang="sl-SI" sz="1400" dirty="0" smtClean="0"/>
              <a:t>  stevilka      INTEGER </a:t>
            </a:r>
            <a:r>
              <a:rPr lang="sl-SI" sz="1400" dirty="0" smtClean="0"/>
              <a:t>PRIMARY </a:t>
            </a:r>
            <a:r>
              <a:rPr lang="sl-SI" sz="1400" dirty="0" smtClean="0"/>
              <a:t>KEY,</a:t>
            </a:r>
          </a:p>
          <a:p>
            <a:r>
              <a:rPr lang="sl-SI" sz="1400" dirty="0" smtClean="0"/>
              <a:t>  lastnik       TEXT NOT NULL,</a:t>
            </a:r>
          </a:p>
          <a:p>
            <a:r>
              <a:rPr lang="sl-SI" sz="1400" dirty="0" smtClean="0"/>
              <a:t>  CONSTRAINT racun_1 FOREIGN KEY (lastnik) REFERENCES oseba(emso)</a:t>
            </a:r>
          </a:p>
          <a:p>
            <a:r>
              <a:rPr lang="sl-SI" sz="1400" dirty="0" smtClean="0"/>
              <a:t>);</a:t>
            </a:r>
          </a:p>
          <a:p>
            <a:endParaRPr lang="sl-SI" sz="1400" dirty="0" smtClean="0"/>
          </a:p>
          <a:p>
            <a:endParaRPr lang="sl-SI" sz="1400" dirty="0" smtClean="0"/>
          </a:p>
        </p:txBody>
      </p:sp>
    </p:spTree>
    <p:extLst>
      <p:ext uri="{BB962C8B-B14F-4D97-AF65-F5344CB8AC3E}">
        <p14:creationId xmlns:p14="http://schemas.microsoft.com/office/powerpoint/2010/main" val="8535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474345"/>
            <a:ext cx="813690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 smtClean="0"/>
              <a:t>----------------------------------------------------------------------</a:t>
            </a:r>
          </a:p>
          <a:p>
            <a:r>
              <a:rPr lang="sl-SI" dirty="0" smtClean="0"/>
              <a:t>-- tabela vseh transakcij (pologov in dvigov denarja)</a:t>
            </a:r>
          </a:p>
          <a:p>
            <a:r>
              <a:rPr lang="sl-SI" dirty="0" smtClean="0"/>
              <a:t>----------------------------------------------------------------------</a:t>
            </a:r>
          </a:p>
          <a:p>
            <a:endParaRPr lang="sl-SI" dirty="0" smtClean="0"/>
          </a:p>
          <a:p>
            <a:r>
              <a:rPr lang="sl-SI" dirty="0" smtClean="0"/>
              <a:t>-- </a:t>
            </a:r>
            <a:r>
              <a:rPr lang="sl-SI" dirty="0" err="1" smtClean="0"/>
              <a:t>stevec</a:t>
            </a:r>
            <a:r>
              <a:rPr lang="sl-SI" dirty="0" smtClean="0"/>
              <a:t> transakcij</a:t>
            </a:r>
          </a:p>
          <a:p>
            <a:r>
              <a:rPr lang="sl-SI" dirty="0" smtClean="0"/>
              <a:t>CREATE SEQUENCE "</a:t>
            </a:r>
            <a:r>
              <a:rPr lang="sl-SI" dirty="0" err="1" smtClean="0"/>
              <a:t>tstevec</a:t>
            </a:r>
            <a:r>
              <a:rPr lang="sl-SI" dirty="0" smtClean="0"/>
              <a:t>" START 1;</a:t>
            </a:r>
          </a:p>
          <a:p>
            <a:endParaRPr lang="sl-SI" dirty="0" smtClean="0"/>
          </a:p>
          <a:p>
            <a:r>
              <a:rPr lang="sl-SI" dirty="0" smtClean="0"/>
              <a:t>CREATE </a:t>
            </a:r>
            <a:r>
              <a:rPr lang="sl-SI" dirty="0" smtClean="0"/>
              <a:t>TABLE transakcija (</a:t>
            </a:r>
          </a:p>
          <a:p>
            <a:r>
              <a:rPr lang="sl-SI" dirty="0" smtClean="0"/>
              <a:t>  id            INTEGER DEFAULT NEXTVAL('tstevec') PRIMARY KEY,</a:t>
            </a:r>
          </a:p>
          <a:p>
            <a:r>
              <a:rPr lang="sl-SI" dirty="0" smtClean="0"/>
              <a:t>  znesek        INTEGER NOT NULL,</a:t>
            </a:r>
          </a:p>
          <a:p>
            <a:r>
              <a:rPr lang="sl-SI" dirty="0" smtClean="0"/>
              <a:t>  racun         INTEGER NOT NULL,</a:t>
            </a:r>
          </a:p>
          <a:p>
            <a:r>
              <a:rPr lang="sl-SI" dirty="0" smtClean="0"/>
              <a:t>  cas           TIMESTAMP NOT NULL DEFAULT (</a:t>
            </a:r>
            <a:r>
              <a:rPr lang="sl-SI" dirty="0" err="1" smtClean="0"/>
              <a:t>now</a:t>
            </a:r>
            <a:r>
              <a:rPr lang="sl-SI" dirty="0" smtClean="0"/>
              <a:t>()),</a:t>
            </a:r>
          </a:p>
          <a:p>
            <a:r>
              <a:rPr lang="sl-SI" dirty="0" smtClean="0"/>
              <a:t>  opis          TEXT,</a:t>
            </a:r>
          </a:p>
          <a:p>
            <a:r>
              <a:rPr lang="sl-SI" dirty="0" smtClean="0"/>
              <a:t>  CONSTRAINT transakcija_1 FOREIGN KEY (racun) REFERENCES racun(stevilka)</a:t>
            </a:r>
          </a:p>
          <a:p>
            <a:r>
              <a:rPr lang="sl-SI" dirty="0" smtClean="0"/>
              <a:t>);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742250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Ustvari bazo podatkov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Zgled: kino&amp;quot;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object type=&quot;3&quot; unique_id=&quot;10007&quot;&gt;&lt;property id=&quot;20148&quot; value=&quot;5&quot;/&gt;&lt;property id=&quot;20300&quot; value=&quot;Slide 4 - &amp;quot;Tuji ključi&amp;quot;&quot;/&gt;&lt;property id=&quot;20307&quot; value=&quot;265&quot;/&gt;&lt;/object&gt;&lt;object type=&quot;3&quot; unique_id=&quot;10008&quot;&gt;&lt;property id=&quot;20148&quot; value=&quot;5&quot;/&gt;&lt;property id=&quot;20300&quot; value=&quot;Slide 5 - &amp;quot;SERIAL&amp;quot;&quot;/&gt;&lt;property id=&quot;20307&quot; value=&quot;259&quot;/&gt;&lt;/object&gt;&lt;object type=&quot;3&quot; unique_id=&quot;10009&quot;&gt;&lt;property id=&quot;20148&quot; value=&quot;5&quot;/&gt;&lt;property id=&quot;20300&quot; value=&quot;Slide 6 - &amp;quot;INTERVAL&amp;quot;&quot;/&gt;&lt;property id=&quot;20307&quot; value=&quot;263&quot;/&gt;&lt;/object&gt;&lt;object type=&quot;3&quot; unique_id=&quot;10010&quot;&gt;&lt;property id=&quot;20148&quot; value=&quot;5&quot;/&gt;&lt;property id=&quot;20300&quot; value=&quot;Slide 7 - &amp;quot;Čas&amp;quot;&quot;/&gt;&lt;property id=&quot;20307&quot; value=&quot;266&quot;/&gt;&lt;/object&gt;&lt;object type=&quot;3&quot; unique_id=&quot;10011&quot;&gt;&lt;property id=&quot;20148&quot; value=&quot;5&quot;/&gt;&lt;property id=&quot;20300&quot; value=&quot;Slide 8 - &amp;quot;Računanje&amp;quot;&quot;/&gt;&lt;property id=&quot;20307&quot; value=&quot;267&quot;/&gt;&lt;/object&gt;&lt;object type=&quot;3&quot; unique_id=&quot;10012&quot;&gt;&lt;property id=&quot;20148&quot; value=&quot;5&quot;/&gt;&lt;property id=&quot;20300&quot; value=&quot;Slide 9 - &amp;quot;Sedaj &amp;quot;&quot;/&gt;&lt;property id=&quot;20307&quot; value=&quot;268&quot;/&gt;&lt;/object&gt;&lt;object type=&quot;3&quot; unique_id=&quot;10013&quot;&gt;&lt;property id=&quot;20148&quot; value=&quot;5&quot;/&gt;&lt;property id=&quot;20300&quot; value=&quot;Slide 10 - &amp;quot;Sedaj &amp;quot;&quot;/&gt;&lt;property id=&quot;20307&quot; value=&quot;269&quot;/&gt;&lt;/object&gt;&lt;object type=&quot;3&quot; unique_id=&quot;10014&quot;&gt;&lt;property id=&quot;20148&quot; value=&quot;5&quot;/&gt;&lt;property id=&quot;20300&quot; value=&quot;Slide 11 - &amp;quot;Zgled&amp;quot;&quot;/&gt;&lt;property id=&quot;20307&quot; value=&quot;270&quot;/&gt;&lt;/object&gt;&lt;object type=&quot;3&quot; unique_id=&quot;10015&quot;&gt;&lt;property id=&quot;20148&quot; value=&quot;5&quot;/&gt;&lt;property id=&quot;20300&quot; value=&quot;Slide 12 - &amp;quot;Zgled: banka&amp;quot;&quot;/&gt;&lt;property id=&quot;20307&quot; value=&quot;260&quot;/&gt;&lt;/object&gt;&lt;object type=&quot;3&quot; unique_id=&quot;10016&quot;&gt;&lt;property id=&quot;20148&quot; value=&quot;5&quot;/&gt;&lt;property id=&quot;20300&quot; value=&quot;Slide 13&quot;/&gt;&lt;property id=&quot;20307&quot; value=&quot;261&quot;/&gt;&lt;/object&gt;&lt;object type=&quot;3&quot; unique_id=&quot;10017&quot;&gt;&lt;property id=&quot;20148&quot; value=&quot;5&quot;/&gt;&lt;property id=&quot;20300&quot; value=&quot;Slide 14&quot;/&gt;&lt;property id=&quot;20307&quot; value=&quot;26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258</Words>
  <Application>Microsoft Office PowerPoint</Application>
  <PresentationFormat>On-screen Show (4:3)</PresentationFormat>
  <Paragraphs>115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Courier New</vt:lpstr>
      <vt:lpstr>Office Theme</vt:lpstr>
      <vt:lpstr>Ustvari bazo podatkov</vt:lpstr>
      <vt:lpstr>Kino</vt:lpstr>
      <vt:lpstr>Zgled: kino</vt:lpstr>
      <vt:lpstr>Logični model</vt:lpstr>
      <vt:lpstr>Tuji ključi</vt:lpstr>
      <vt:lpstr>Čas</vt:lpstr>
      <vt:lpstr>Zgled: banka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Ustvari bazo podatkov</dc:title>
  <dc:creator>Matija Lokar</dc:creator>
  <cp:lastModifiedBy>Matija Lokar</cp:lastModifiedBy>
  <cp:revision>16</cp:revision>
  <dcterms:created xsi:type="dcterms:W3CDTF">2011-03-06T14:25:38Z</dcterms:created>
  <dcterms:modified xsi:type="dcterms:W3CDTF">2020-12-01T11:28:51Z</dcterms:modified>
</cp:coreProperties>
</file>