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88" r:id="rId3"/>
    <p:sldId id="295" r:id="rId4"/>
    <p:sldId id="290" r:id="rId5"/>
    <p:sldId id="296" r:id="rId6"/>
    <p:sldId id="303" r:id="rId7"/>
    <p:sldId id="259" r:id="rId8"/>
    <p:sldId id="256" r:id="rId9"/>
    <p:sldId id="260" r:id="rId10"/>
    <p:sldId id="291" r:id="rId11"/>
    <p:sldId id="262" r:id="rId12"/>
    <p:sldId id="264" r:id="rId13"/>
    <p:sldId id="285" r:id="rId14"/>
    <p:sldId id="297" r:id="rId15"/>
    <p:sldId id="298" r:id="rId16"/>
    <p:sldId id="265" r:id="rId17"/>
    <p:sldId id="280" r:id="rId18"/>
    <p:sldId id="299" r:id="rId19"/>
    <p:sldId id="300" r:id="rId20"/>
    <p:sldId id="268" r:id="rId21"/>
    <p:sldId id="270" r:id="rId22"/>
    <p:sldId id="301" r:id="rId23"/>
    <p:sldId id="302" r:id="rId24"/>
  </p:sldIdLst>
  <p:sldSz cx="9144000" cy="6858000" type="screen4x3"/>
  <p:notesSz cx="6858000" cy="9144000"/>
  <p:custDataLst>
    <p:tags r:id="rId25"/>
  </p:custDataLst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3. 03. 2021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8226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3. 03. 2021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37154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3. 03. 2021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1374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3. 03. 2021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9489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3. 03. 2021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80932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3. 03. 2021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31601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3. 03. 2021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2876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3. 03. 2021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91197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3. 03. 2021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4964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3. 03. 2021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1416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3. 03. 2021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41505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F81BE-9735-4558-9C7A-CF9DAF796F5D}" type="datetimeFigureOut">
              <a:rPr lang="sl-SI" smtClean="0"/>
              <a:t>3. 03. 2021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24876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ythoncentral.io/how-to-check-if-a-list-tuple-or-dictionary-is-empty-in-python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Pogostost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sl-SI" dirty="0" smtClean="0"/>
              <a:t>Beleženje metov kocke</a:t>
            </a:r>
          </a:p>
          <a:p>
            <a:pPr marL="0" indent="0">
              <a:buNone/>
            </a:pPr>
            <a:r>
              <a:rPr lang="pl-PL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pl-PL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l-PL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meti</a:t>
            </a:r>
            <a:r>
              <a:rPr lang="pl-PL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[4, 4, 4, 3, 2, 3, 5, 3, 3, 4, 6, 6, 6, 1, 3, 6, 6, 4, 1, 4, 6, 1, 4, 4, 4, 6, 4, 6, 5, 5, 6, 6, 2, 4, 4, 6,  3, 2, 6, 1, 3, 6, 3, 2, 6, 6, 4, 6, 4, 2, 4, 4, 1, 1, 6, 2, 6, 6, 4, 3, 4, 2, 6, 5, 6, 3, 2, 5, 1, 5, 3, 6, 4, 6, 2, 2, 4, 1, 4, 4, 3, 1, 4, 2, 1, 3, 1, 4, 6, 1, 1, 3, 4, 1, 4, 3, 2, 4, 6, 6]</a:t>
            </a:r>
          </a:p>
          <a:p>
            <a:pPr marL="0" indent="0">
              <a:buNone/>
            </a:pP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err="1" smtClean="0"/>
              <a:t>Zanima</a:t>
            </a:r>
            <a:r>
              <a:rPr lang="pl-PL" dirty="0" smtClean="0"/>
              <a:t> nas, kolikokrat je </a:t>
            </a:r>
            <a:r>
              <a:rPr lang="pl-PL" dirty="0" err="1" smtClean="0"/>
              <a:t>padlo</a:t>
            </a:r>
            <a:r>
              <a:rPr lang="pl-PL" dirty="0" smtClean="0"/>
              <a:t> </a:t>
            </a:r>
            <a:r>
              <a:rPr lang="pl-PL" dirty="0" err="1" smtClean="0"/>
              <a:t>določeno</a:t>
            </a:r>
            <a:r>
              <a:rPr lang="pl-PL" dirty="0" smtClean="0"/>
              <a:t> </a:t>
            </a:r>
            <a:r>
              <a:rPr lang="pl-PL" dirty="0" err="1" smtClean="0"/>
              <a:t>število</a:t>
            </a:r>
            <a:r>
              <a:rPr lang="pl-PL" dirty="0" smtClean="0"/>
              <a:t> pik</a:t>
            </a:r>
            <a:br>
              <a:rPr lang="pl-PL" dirty="0" smtClean="0"/>
            </a:br>
            <a:endParaRPr lang="pl-PL" dirty="0" smtClean="0"/>
          </a:p>
          <a:p>
            <a:pPr marL="800100" lvl="2" indent="0">
              <a:buNone/>
            </a:pP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1 --&gt; 14</a:t>
            </a:r>
          </a:p>
          <a:p>
            <a:pPr marL="800100" lvl="2" indent="0">
              <a:buNone/>
            </a:pP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2 --&gt; 12</a:t>
            </a:r>
          </a:p>
          <a:p>
            <a:pPr marL="800100" lvl="2" indent="0">
              <a:buNone/>
            </a:pP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3 --&gt; 15</a:t>
            </a:r>
          </a:p>
          <a:p>
            <a:pPr marL="800100" lvl="2" indent="0">
              <a:buNone/>
            </a:pP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4 --&gt; 27</a:t>
            </a:r>
          </a:p>
          <a:p>
            <a:pPr marL="800100" lvl="2" indent="0">
              <a:buNone/>
            </a:pP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5 --&gt; 6</a:t>
            </a:r>
          </a:p>
          <a:p>
            <a:pPr marL="800100" lvl="2" indent="0">
              <a:buNone/>
            </a:pP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6 --&gt; 26</a:t>
            </a:r>
            <a:endParaRPr lang="pl-PL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sl-SI" dirty="0"/>
          </a:p>
        </p:txBody>
      </p:sp>
      <p:sp>
        <p:nvSpPr>
          <p:cNvPr id="4" name="TextBox 3"/>
          <p:cNvSpPr txBox="1"/>
          <p:nvPr/>
        </p:nvSpPr>
        <p:spPr>
          <a:xfrm>
            <a:off x="5220072" y="5923316"/>
            <a:ext cx="216024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dirty="0"/>
              <a:t>k</a:t>
            </a:r>
            <a:r>
              <a:rPr lang="sl-SI" dirty="0" smtClean="0"/>
              <a:t>olikokrat[pike] += 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923928" y="4365104"/>
            <a:ext cx="5040560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dirty="0" smtClean="0"/>
              <a:t>Podatki so 1, 2, 3, …, 6 zato</a:t>
            </a:r>
          </a:p>
          <a:p>
            <a:endParaRPr lang="sl-SI" dirty="0"/>
          </a:p>
          <a:p>
            <a:r>
              <a:rPr lang="sl-SI" dirty="0" smtClean="0"/>
              <a:t>         </a:t>
            </a:r>
            <a:r>
              <a:rPr lang="sl-SI" dirty="0" err="1" smtClean="0"/>
              <a:t>stevci</a:t>
            </a:r>
            <a:r>
              <a:rPr lang="sl-SI" dirty="0" smtClean="0"/>
              <a:t> … tabela in indeks je kar vrednost meta </a:t>
            </a:r>
            <a:endParaRPr lang="en-US" dirty="0"/>
          </a:p>
        </p:txBody>
      </p:sp>
      <p:sp>
        <p:nvSpPr>
          <p:cNvPr id="6" name="Down Arrow 5"/>
          <p:cNvSpPr/>
          <p:nvPr/>
        </p:nvSpPr>
        <p:spPr>
          <a:xfrm>
            <a:off x="6228184" y="5288434"/>
            <a:ext cx="216024" cy="6348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093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 slovarjem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507288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l-SI" dirty="0">
                <a:latin typeface="Courier New" pitchFamily="49" charset="0"/>
                <a:cs typeface="Courier New" pitchFamily="49" charset="0"/>
              </a:rPr>
              <a:t>pogostosti =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dict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() # prazen slovar</a:t>
            </a:r>
            <a:endParaRPr lang="sl-SI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itchFamily="49" charset="0"/>
                <a:cs typeface="Courier New" pitchFamily="49" charset="0"/>
              </a:rPr>
              <a:t>for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ts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in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klici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0" indent="0"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# </a:t>
            </a:r>
            <a:r>
              <a:rPr lang="sl-SI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smo na klic </a:t>
            </a:r>
            <a:r>
              <a:rPr lang="sl-SI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ts</a:t>
            </a:r>
            <a:r>
              <a:rPr lang="sl-SI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že naleteli?</a:t>
            </a:r>
          </a:p>
          <a:p>
            <a:pPr marL="0" indent="0">
              <a:buNone/>
            </a:pPr>
            <a:r>
              <a:rPr lang="sl-SI" dirty="0">
                <a:latin typeface="Courier New" pitchFamily="49" charset="0"/>
                <a:cs typeface="Courier New" pitchFamily="49" charset="0"/>
              </a:rPr>
              <a:t>    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ts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in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pogostosti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sl-SI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itchFamily="49" charset="0"/>
                <a:cs typeface="Courier New" pitchFamily="49" charset="0"/>
              </a:rPr>
              <a:t>        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pogostosti[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ts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]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+= 1</a:t>
            </a:r>
          </a:p>
          <a:p>
            <a:pPr marL="0" indent="0">
              <a:buNone/>
            </a:pPr>
            <a:r>
              <a:rPr lang="sl-SI" dirty="0">
                <a:latin typeface="Courier New" pitchFamily="49" charset="0"/>
                <a:cs typeface="Courier New" pitchFamily="49" charset="0"/>
              </a:rPr>
              <a:t>    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else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sl-SI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#nov klic, dodamo v slovar</a:t>
            </a:r>
            <a:endParaRPr lang="sl-SI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itchFamily="49" charset="0"/>
                <a:cs typeface="Courier New" pitchFamily="49" charset="0"/>
              </a:rPr>
              <a:t>        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pogostosti[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ts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]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= 1</a:t>
            </a:r>
          </a:p>
          <a:p>
            <a:pPr marL="0" indent="0">
              <a:buNone/>
            </a:pPr>
            <a:r>
              <a:rPr lang="sl-SI" dirty="0" err="1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(pogostosti)</a:t>
            </a:r>
          </a:p>
        </p:txBody>
      </p:sp>
    </p:spTree>
    <p:extLst>
      <p:ext uri="{BB962C8B-B14F-4D97-AF65-F5344CB8AC3E}">
        <p14:creationId xmlns:p14="http://schemas.microsoft.com/office/powerpoint/2010/main" val="207944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Operacije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sl-SI" dirty="0" smtClean="0"/>
              <a:t>Je prazen</a:t>
            </a:r>
            <a:r>
              <a:rPr lang="sl-SI" dirty="0" smtClean="0"/>
              <a:t>?</a:t>
            </a:r>
          </a:p>
          <a:p>
            <a:pPr lvl="1"/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len(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stevilke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== 0:</a:t>
            </a:r>
          </a:p>
          <a:p>
            <a:pPr lvl="1"/>
            <a:r>
              <a:rPr lang="sl-SI" dirty="0" smtClean="0">
                <a:cs typeface="Courier New" panose="02070309020205020404" pitchFamily="49" charset="0"/>
              </a:rPr>
              <a:t>pogosto</a:t>
            </a:r>
            <a:endParaRPr lang="sl-SI" dirty="0" smtClean="0">
              <a:cs typeface="Courier New" panose="02070309020205020404" pitchFamily="49" charset="0"/>
            </a:endParaRPr>
          </a:p>
          <a:p>
            <a:pPr lvl="2"/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stevilke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lvl="2"/>
            <a:r>
              <a:rPr lang="sl-SI" dirty="0" smtClean="0">
                <a:cs typeface="Courier New" panose="02070309020205020404" pitchFamily="49" charset="0"/>
              </a:rPr>
              <a:t>V splošnem</a:t>
            </a:r>
            <a:r>
              <a:rPr lang="sl-SI" dirty="0">
                <a:cs typeface="Courier New" panose="02070309020205020404" pitchFamily="49" charset="0"/>
              </a:rPr>
              <a:t>: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  <a:hlinkClick r:id="rId2"/>
              </a:rPr>
              <a:t>http://www.pythoncentral.io/how-to-check-if-a-list-tuple-or-dictionary-is-empty-in-python/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smtClean="0"/>
              <a:t>Dostop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stevilke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["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ana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"]</a:t>
            </a:r>
          </a:p>
          <a:p>
            <a:pPr lvl="1"/>
            <a:r>
              <a:rPr lang="sl-SI" dirty="0" smtClean="0">
                <a:cs typeface="Courier New" pitchFamily="49" charset="0"/>
              </a:rPr>
              <a:t>Če ključa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ana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sl-SI" dirty="0" smtClean="0">
                <a:cs typeface="Courier New" pitchFamily="49" charset="0"/>
              </a:rPr>
              <a:t>ni, dobimo napako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KeyError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smtClean="0"/>
              <a:t>Dodajanje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stevilke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["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mojca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"] = "041 2222222"</a:t>
            </a:r>
          </a:p>
          <a:p>
            <a:pPr lvl="1"/>
            <a:r>
              <a:rPr lang="sl-SI" dirty="0" smtClean="0">
                <a:cs typeface="Courier New" pitchFamily="49" charset="0"/>
              </a:rPr>
              <a:t>Če že obstaja ključ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mojca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", </a:t>
            </a:r>
            <a:r>
              <a:rPr lang="sl-SI" dirty="0" smtClean="0">
                <a:cs typeface="Courier New" pitchFamily="49" charset="0"/>
              </a:rPr>
              <a:t>prekrijemo staro vrednost</a:t>
            </a:r>
          </a:p>
          <a:p>
            <a:r>
              <a:rPr lang="sl-SI" dirty="0" smtClean="0"/>
              <a:t>Brisanje</a:t>
            </a:r>
          </a:p>
          <a:p>
            <a:pPr lvl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del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stevilke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["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mojca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"]</a:t>
            </a:r>
          </a:p>
          <a:p>
            <a:pPr lvl="1"/>
            <a:r>
              <a:rPr lang="sl-SI" dirty="0" smtClean="0">
                <a:cs typeface="Courier New" pitchFamily="49" charset="0"/>
              </a:rPr>
              <a:t>Če ključ ne obstaja, izjema/napaka </a:t>
            </a:r>
          </a:p>
          <a:p>
            <a:r>
              <a:rPr lang="sl-SI" dirty="0" smtClean="0"/>
              <a:t>Kopiraj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novSl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stevilke.copy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lvl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dodatno_ime =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stevilke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 # gre za ISTI slovar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err="1" smtClean="0"/>
              <a:t>Sprazni</a:t>
            </a:r>
            <a:endParaRPr lang="sl-SI" dirty="0" smtClean="0"/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stevilke.clear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8285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/>
              <a:t>Sprehodi </a:t>
            </a:r>
            <a:r>
              <a:rPr lang="sl-SI" dirty="0" smtClean="0"/>
              <a:t>po slovarjih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Autofit/>
          </a:bodyPr>
          <a:lstStyle/>
          <a:p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for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t in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nekSlovar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lvl="1"/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(t)</a:t>
            </a:r>
          </a:p>
          <a:p>
            <a:pPr lvl="2"/>
            <a:r>
              <a:rPr lang="sl-SI" sz="1600" dirty="0" smtClean="0"/>
              <a:t>Izpis ključev,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sl-SI" sz="1600" dirty="0" smtClean="0"/>
              <a:t> torej zavzame vrednosti ključev</a:t>
            </a:r>
          </a:p>
          <a:p>
            <a:pPr lvl="1"/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nekSlovar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[t]) </a:t>
            </a:r>
          </a:p>
          <a:p>
            <a:pPr lvl="2"/>
            <a:r>
              <a:rPr lang="sl-SI" sz="1600" dirty="0" smtClean="0"/>
              <a:t>Izpis vrednosti</a:t>
            </a:r>
          </a:p>
          <a:p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for t in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nekSlovar.items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():</a:t>
            </a:r>
          </a:p>
          <a:p>
            <a:pPr lvl="1"/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(t)</a:t>
            </a:r>
          </a:p>
          <a:p>
            <a:pPr lvl="2"/>
            <a:r>
              <a:rPr lang="sl-SI" sz="1600" dirty="0" smtClean="0"/>
              <a:t>Izpis parov</a:t>
            </a:r>
          </a:p>
          <a:p>
            <a:pPr lvl="1"/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ime, štev = t # '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razpakiranje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'</a:t>
            </a:r>
          </a:p>
          <a:p>
            <a:pPr lvl="1"/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(ime, štev)</a:t>
            </a:r>
          </a:p>
          <a:p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for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ime, št  in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nekSlovar.items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(): </a:t>
            </a:r>
          </a:p>
          <a:p>
            <a:pPr lvl="1"/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(ime, štev)</a:t>
            </a:r>
          </a:p>
          <a:p>
            <a:pPr lvl="1"/>
            <a:r>
              <a:rPr lang="sl-SI" sz="2000" dirty="0" err="1" smtClean="0"/>
              <a:t>Razpakiranje</a:t>
            </a:r>
            <a:r>
              <a:rPr lang="sl-SI" sz="2000" dirty="0" smtClean="0"/>
              <a:t> že v glavi zanke</a:t>
            </a:r>
          </a:p>
          <a:p>
            <a:endParaRPr lang="sl-SI" sz="2400" dirty="0" smtClean="0"/>
          </a:p>
        </p:txBody>
      </p:sp>
    </p:spTree>
    <p:extLst>
      <p:ext uri="{BB962C8B-B14F-4D97-AF65-F5344CB8AC3E}">
        <p14:creationId xmlns:p14="http://schemas.microsoft.com/office/powerpoint/2010/main" val="258693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/>
              <a:t>Sprehodi </a:t>
            </a:r>
            <a:r>
              <a:rPr lang="sl-SI" dirty="0" smtClean="0"/>
              <a:t>po slovarjih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996" y="1700808"/>
            <a:ext cx="8229600" cy="49685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2800" b="1" dirty="0" smtClean="0">
                <a:solidFill>
                  <a:srgbClr val="FF0000"/>
                </a:solidFill>
                <a:cs typeface="Courier New" pitchFamily="49" charset="0"/>
              </a:rPr>
              <a:t>POZOR!</a:t>
            </a:r>
          </a:p>
          <a:p>
            <a:pPr lvl="1"/>
            <a:r>
              <a:rPr lang="sl-SI" sz="2400" dirty="0" smtClean="0">
                <a:cs typeface="Courier New" pitchFamily="49" charset="0"/>
              </a:rPr>
              <a:t>Vrstni red, v katerem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sl-SI" sz="2400" dirty="0" smtClean="0">
                <a:cs typeface="Courier New" pitchFamily="49" charset="0"/>
              </a:rPr>
              <a:t> (oz.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ime</a:t>
            </a:r>
            <a:r>
              <a:rPr lang="sl-SI" sz="2400" dirty="0" smtClean="0">
                <a:cs typeface="Courier New" pitchFamily="49" charset="0"/>
              </a:rPr>
              <a:t> v 3. zgledu) dobi vrednosti, je "naključen"</a:t>
            </a:r>
          </a:p>
          <a:p>
            <a:pPr lvl="1"/>
            <a:r>
              <a:rPr lang="sl-SI" sz="2400" dirty="0" smtClean="0">
                <a:cs typeface="Courier New" pitchFamily="49" charset="0"/>
              </a:rPr>
              <a:t>Tudi v zgledu spodaj</a:t>
            </a:r>
          </a:p>
          <a:p>
            <a:pPr lvl="1"/>
            <a:endParaRPr lang="sl-SI" sz="900" dirty="0" smtClean="0"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for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 t in </a:t>
            </a:r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nekSlovar.values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():</a:t>
            </a:r>
          </a:p>
          <a:p>
            <a:pPr marL="457200" lvl="1" indent="0">
              <a:buNone/>
            </a:pP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(t)</a:t>
            </a:r>
          </a:p>
          <a:p>
            <a:pPr marL="457200" lvl="1" indent="0">
              <a:buNone/>
            </a:pPr>
            <a:endParaRPr lang="sl-SI" sz="10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sz="2400" dirty="0" smtClean="0"/>
              <a:t>Izpis vrednosti,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sl-SI" sz="2400" dirty="0" smtClean="0"/>
              <a:t> torej zavzame vse vrednosti </a:t>
            </a:r>
          </a:p>
          <a:p>
            <a:pPr lvl="1"/>
            <a:r>
              <a:rPr lang="sl-SI" sz="2400" dirty="0" smtClean="0"/>
              <a:t>Kaj, če se kaka vrednost ponovi?</a:t>
            </a:r>
          </a:p>
          <a:p>
            <a:pPr lvl="1"/>
            <a:r>
              <a:rPr lang="sl-SI" sz="2400" dirty="0" smtClean="0"/>
              <a:t>Do ključev ne moremo </a:t>
            </a:r>
          </a:p>
          <a:p>
            <a:pPr lvl="2"/>
            <a:r>
              <a:rPr lang="sl-SI" sz="1800" dirty="0" smtClean="0"/>
              <a:t>kot pri 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for x in 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sez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 smtClean="0"/>
              <a:t>ne do indeksov</a:t>
            </a:r>
          </a:p>
        </p:txBody>
      </p:sp>
    </p:spTree>
    <p:extLst>
      <p:ext uri="{BB962C8B-B14F-4D97-AF65-F5344CB8AC3E}">
        <p14:creationId xmlns:p14="http://schemas.microsoft.com/office/powerpoint/2010/main" val="2325414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Enostaven</a:t>
            </a:r>
            <a:r>
              <a:rPr lang="en-US" dirty="0" smtClean="0"/>
              <a:t> </a:t>
            </a:r>
            <a:r>
              <a:rPr lang="en-US" dirty="0" err="1" smtClean="0"/>
              <a:t>zgled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ustvarimo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slovar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glavna_mesta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dict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glavna_mesta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['Rusija'] = 'Moskva'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glavna_mesta['Ukrajina'] = 'Kijev'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glavna_mesta['ZDA'] = 'Washington'</a:t>
            </a:r>
          </a:p>
          <a:p>
            <a:pPr marL="0" indent="0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zanimajo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glavna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mesta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teh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držav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države = ['Rusija', 'Francija', 'ZDA', 'Rusija']</a:t>
            </a:r>
          </a:p>
          <a:p>
            <a:pPr marL="0" indent="0">
              <a:buNone/>
            </a:pP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for država in države: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država in glavna_mesta: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('Glavno mesto države ' + država +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\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' je ' + glavna_mesta[država])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('Glavnega mesta države ' + država +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\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' ne poznam')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2817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Polnjenje</a:t>
            </a:r>
            <a:r>
              <a:rPr lang="en-US" dirty="0" smtClean="0"/>
              <a:t> </a:t>
            </a:r>
            <a:r>
              <a:rPr lang="en-US" dirty="0" err="1" smtClean="0"/>
              <a:t>slovarja</a:t>
            </a:r>
            <a:endParaRPr lang="sl-SI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7504" y="1600200"/>
            <a:ext cx="892899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 polnjenje slovarja I</a:t>
            </a:r>
          </a:p>
          <a:p>
            <a:pPr marL="0" indent="0">
              <a:buNone/>
            </a:pP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glavna_mesta = </a:t>
            </a:r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dict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glavna_mesta['Rusija'] = 'Moskva'</a:t>
            </a:r>
          </a:p>
          <a:p>
            <a:pPr marL="0" indent="0">
              <a:buNone/>
            </a:pP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glavna_mesta['Ukrajina'] = 'Kijev'</a:t>
            </a:r>
          </a:p>
          <a:p>
            <a:pPr marL="0" indent="0">
              <a:buNone/>
            </a:pP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glavna_mesta['ZDA'] = 'Washington'</a:t>
            </a:r>
          </a:p>
          <a:p>
            <a:pPr marL="0" indent="0">
              <a:buNone/>
            </a:pPr>
            <a:endParaRPr lang="sl-SI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 polnjenje slovarja II</a:t>
            </a:r>
          </a:p>
          <a:p>
            <a:pPr marL="0" indent="0">
              <a:buNone/>
            </a:pP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glavna_mesta = {'Rusija': 'Moskva', 'Ukrajina': 'Kijev', 'ZDA': 'Washington'}</a:t>
            </a:r>
          </a:p>
          <a:p>
            <a:pPr marL="0" indent="0">
              <a:buNone/>
            </a:pPr>
            <a:endParaRPr lang="sl-SI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 polnjenje slovarja III</a:t>
            </a:r>
          </a:p>
          <a:p>
            <a:pPr marL="0" indent="0">
              <a:buNone/>
            </a:pP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glavna_mesta = </a:t>
            </a:r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dict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([("Rusija", "Moskva"), ("Ukrajina", "Kijev"),</a:t>
            </a:r>
          </a:p>
          <a:p>
            <a:pPr marL="0" indent="0">
              <a:buNone/>
            </a:pP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("ZDA", "Washington")])</a:t>
            </a:r>
          </a:p>
          <a:p>
            <a:pPr marL="0" indent="0">
              <a:buNone/>
            </a:pPr>
            <a:endParaRPr lang="sl-SI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 polnjenje slovarja IV</a:t>
            </a:r>
          </a:p>
          <a:p>
            <a:pPr marL="0" indent="0">
              <a:buNone/>
            </a:pP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glavna_mesta = </a:t>
            </a:r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dict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zip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(["Rusija", "Ukrajina", "ZDA"],</a:t>
            </a:r>
          </a:p>
          <a:p>
            <a:pPr marL="0" indent="0">
              <a:buNone/>
            </a:pP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["Moskva", "Kijev", "Washington"]))</a:t>
            </a:r>
          </a:p>
          <a:p>
            <a:pPr marL="0" indent="0">
              <a:buNone/>
            </a:pPr>
            <a:endParaRPr lang="sl-SI" sz="1400" dirty="0"/>
          </a:p>
        </p:txBody>
      </p:sp>
    </p:spTree>
    <p:extLst>
      <p:ext uri="{BB962C8B-B14F-4D97-AF65-F5344CB8AC3E}">
        <p14:creationId xmlns:p14="http://schemas.microsoft.com/office/powerpoint/2010/main" val="62908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Še nekaj funkcij</a:t>
            </a:r>
            <a:endParaRPr lang="sl-SI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dirty="0">
                <a:latin typeface="Courier New" pitchFamily="49" charset="0"/>
                <a:cs typeface="Courier New" pitchFamily="49" charset="0"/>
              </a:rPr>
              <a:t>l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en(slovar) </a:t>
            </a:r>
            <a:r>
              <a:rPr lang="sl-SI" dirty="0" smtClean="0"/>
              <a:t># dolžina (število "parov")</a:t>
            </a:r>
          </a:p>
          <a:p>
            <a:r>
              <a:rPr lang="sl-SI" dirty="0" err="1">
                <a:latin typeface="Courier New" pitchFamily="49" charset="0"/>
                <a:cs typeface="Courier New" pitchFamily="49" charset="0"/>
              </a:rPr>
              <a:t>s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lovar.keys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() </a:t>
            </a:r>
            <a:r>
              <a:rPr lang="sl-SI" dirty="0" smtClean="0"/>
              <a:t># </a:t>
            </a:r>
            <a:r>
              <a:rPr lang="sl-SI" dirty="0" smtClean="0">
                <a:solidFill>
                  <a:srgbClr val="FF0000"/>
                </a:solidFill>
              </a:rPr>
              <a:t>skoraj seznam</a:t>
            </a:r>
            <a:r>
              <a:rPr lang="sl-SI" dirty="0" smtClean="0"/>
              <a:t> ključev</a:t>
            </a:r>
          </a:p>
          <a:p>
            <a:r>
              <a:rPr lang="sl-SI" dirty="0" err="1">
                <a:latin typeface="Courier New" pitchFamily="49" charset="0"/>
                <a:cs typeface="Courier New" pitchFamily="49" charset="0"/>
              </a:rPr>
              <a:t>s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lovar.values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() </a:t>
            </a:r>
            <a:r>
              <a:rPr lang="sl-SI" dirty="0" smtClean="0"/>
              <a:t># </a:t>
            </a:r>
            <a:r>
              <a:rPr lang="sl-SI" dirty="0" smtClean="0">
                <a:solidFill>
                  <a:srgbClr val="FF0000"/>
                </a:solidFill>
              </a:rPr>
              <a:t>skoraj seznam</a:t>
            </a:r>
            <a:r>
              <a:rPr lang="sl-SI" dirty="0" smtClean="0"/>
              <a:t> </a:t>
            </a:r>
            <a:r>
              <a:rPr lang="sl-SI" dirty="0"/>
              <a:t>vrednosti</a:t>
            </a:r>
            <a:endParaRPr lang="sl-SI" dirty="0" smtClean="0"/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slovar.items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() </a:t>
            </a:r>
            <a:br>
              <a:rPr lang="sl-SI" dirty="0" smtClean="0">
                <a:latin typeface="Courier New" pitchFamily="49" charset="0"/>
                <a:cs typeface="Courier New" pitchFamily="49" charset="0"/>
              </a:rPr>
            </a:b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sl-SI" dirty="0" smtClean="0"/>
              <a:t># </a:t>
            </a:r>
            <a:r>
              <a:rPr lang="sl-SI" dirty="0" smtClean="0">
                <a:solidFill>
                  <a:srgbClr val="FF0000"/>
                </a:solidFill>
              </a:rPr>
              <a:t>skoraj seznam</a:t>
            </a:r>
            <a:r>
              <a:rPr lang="sl-SI" dirty="0" smtClean="0"/>
              <a:t> parov (ključ, vrednost)</a:t>
            </a:r>
          </a:p>
          <a:p>
            <a:r>
              <a:rPr lang="sl-SI" dirty="0" smtClean="0">
                <a:cs typeface="Courier New" pitchFamily="49" charset="0"/>
              </a:rPr>
              <a:t>"</a:t>
            </a:r>
            <a:r>
              <a:rPr lang="sl-SI" b="1" dirty="0" smtClean="0">
                <a:solidFill>
                  <a:srgbClr val="FF0000"/>
                </a:solidFill>
                <a:cs typeface="Courier New" pitchFamily="49" charset="0"/>
              </a:rPr>
              <a:t>skoraj seznam</a:t>
            </a:r>
            <a:r>
              <a:rPr lang="sl-SI" dirty="0" smtClean="0">
                <a:cs typeface="Courier New" pitchFamily="49" charset="0"/>
              </a:rPr>
              <a:t>" – nekaj, po čemer gremo lahko z zanko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smtClean="0">
                <a:cs typeface="Courier New" pitchFamily="49" charset="0"/>
              </a:rPr>
              <a:t>Vrstni red je "naključen"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list(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slovar.keys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())# </a:t>
            </a:r>
            <a:r>
              <a:rPr lang="sl-SI" dirty="0" smtClean="0">
                <a:solidFill>
                  <a:srgbClr val="FF0000"/>
                </a:solidFill>
              </a:rPr>
              <a:t>seznam</a:t>
            </a:r>
            <a:r>
              <a:rPr lang="sl-SI" dirty="0" smtClean="0"/>
              <a:t> </a:t>
            </a:r>
            <a:r>
              <a:rPr lang="sl-SI" dirty="0"/>
              <a:t>ključev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err="1">
                <a:latin typeface="Courier New" pitchFamily="49" charset="0"/>
                <a:cs typeface="Courier New" pitchFamily="49" charset="0"/>
              </a:rPr>
              <a:t>k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l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in slovar </a:t>
            </a:r>
            <a:r>
              <a:rPr lang="sl-SI" dirty="0" smtClean="0"/>
              <a:t># ali ima slovar ključ </a:t>
            </a:r>
            <a:r>
              <a:rPr lang="sl-SI" dirty="0" err="1" smtClean="0"/>
              <a:t>kl</a:t>
            </a:r>
            <a:endParaRPr lang="sl-SI" dirty="0" smtClean="0"/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slovar.update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(sl2) </a:t>
            </a:r>
            <a:br>
              <a:rPr lang="sl-SI" dirty="0" smtClean="0">
                <a:latin typeface="Courier New" pitchFamily="49" charset="0"/>
                <a:cs typeface="Courier New" pitchFamily="49" charset="0"/>
              </a:rPr>
            </a:b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dirty="0" smtClean="0"/>
              <a:t># doda pare (ključ, vrednost) iz sl2 v slovar</a:t>
            </a:r>
          </a:p>
        </p:txBody>
      </p:sp>
    </p:spTree>
    <p:extLst>
      <p:ext uri="{BB962C8B-B14F-4D97-AF65-F5344CB8AC3E}">
        <p14:creationId xmlns:p14="http://schemas.microsoft.com/office/powerpoint/2010/main" val="176468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je SLOVAR</a:t>
            </a:r>
            <a:endParaRPr lang="sl-S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Dejansko gre za preslikavo: ključ </a:t>
            </a:r>
            <a:r>
              <a:rPr lang="sl-SI" dirty="0" smtClean="0">
                <a:sym typeface="Wingdings" pitchFamily="2" charset="2"/>
              </a:rPr>
              <a:t> vrednost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54506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Rešitev</a:t>
            </a:r>
            <a:r>
              <a:rPr lang="en-US" dirty="0" smtClean="0"/>
              <a:t> </a:t>
            </a:r>
            <a:r>
              <a:rPr lang="en-US" dirty="0" err="1" smtClean="0"/>
              <a:t>naloge</a:t>
            </a:r>
            <a:r>
              <a:rPr lang="en-US" dirty="0" smtClean="0"/>
              <a:t> s </a:t>
            </a:r>
            <a:r>
              <a:rPr lang="en-US" dirty="0" err="1" smtClean="0"/>
              <a:t>pogostostjo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Dana je </a:t>
            </a:r>
            <a:r>
              <a:rPr lang="en-US" dirty="0" err="1" smtClean="0"/>
              <a:t>tabela</a:t>
            </a:r>
            <a:r>
              <a:rPr lang="en-US" dirty="0" smtClean="0"/>
              <a:t> in </a:t>
            </a:r>
            <a:r>
              <a:rPr lang="en-US" dirty="0" err="1" smtClean="0"/>
              <a:t>želimo</a:t>
            </a:r>
            <a:r>
              <a:rPr lang="en-US" dirty="0" smtClean="0"/>
              <a:t> </a:t>
            </a:r>
            <a:r>
              <a:rPr lang="en-US" dirty="0" err="1" smtClean="0"/>
              <a:t>prešteti</a:t>
            </a:r>
            <a:r>
              <a:rPr lang="en-US" dirty="0" smtClean="0"/>
              <a:t>, </a:t>
            </a:r>
            <a:r>
              <a:rPr lang="en-US" dirty="0" err="1" smtClean="0"/>
              <a:t>kolikorat</a:t>
            </a:r>
            <a:r>
              <a:rPr lang="en-US" dirty="0" smtClean="0"/>
              <a:t> </a:t>
            </a:r>
            <a:r>
              <a:rPr lang="en-US" dirty="0" err="1" smtClean="0"/>
              <a:t>nastopa</a:t>
            </a:r>
            <a:r>
              <a:rPr lang="en-US" dirty="0" smtClean="0"/>
              <a:t> </a:t>
            </a:r>
            <a:r>
              <a:rPr lang="en-US" dirty="0" err="1" smtClean="0"/>
              <a:t>posamezni</a:t>
            </a:r>
            <a:r>
              <a:rPr lang="en-US" dirty="0" smtClean="0"/>
              <a:t> element v </a:t>
            </a:r>
            <a:r>
              <a:rPr lang="en-US" dirty="0" err="1" smtClean="0"/>
              <a:t>tabeli</a:t>
            </a:r>
            <a:r>
              <a:rPr lang="en-US" dirty="0" smtClean="0"/>
              <a:t>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9946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Rešitev s tabelo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števci_klicev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[]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#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kolikokrat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smo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dobili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določeno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t.s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.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#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elementi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so </a:t>
            </a:r>
            <a:endParaRPr lang="sl-SI" sz="1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2000" dirty="0">
                <a:latin typeface="Courier New" pitchFamily="49" charset="0"/>
                <a:cs typeface="Courier New" pitchFamily="49" charset="0"/>
              </a:rPr>
              <a:t>for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tel_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stevilka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in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klici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0" indent="0">
              <a:buNone/>
            </a:pPr>
            <a:r>
              <a:rPr lang="sl-SI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# poiščemo tel.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š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tevilko 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2000" dirty="0">
                <a:latin typeface="Courier New" pitchFamily="49" charset="0"/>
                <a:cs typeface="Courier New" pitchFamily="49" charset="0"/>
              </a:rPr>
              <a:t>    for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števec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in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števci_klicev: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2000" dirty="0">
                <a:latin typeface="Courier New" pitchFamily="49" charset="0"/>
                <a:cs typeface="Courier New" pitchFamily="49" charset="0"/>
              </a:rPr>
              <a:t>        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števec[0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] ==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tel_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stevilka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#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če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smo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našli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številko</a:t>
            </a:r>
            <a:endParaRPr lang="sl-SI" sz="1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2000" dirty="0">
                <a:latin typeface="Courier New" pitchFamily="49" charset="0"/>
                <a:cs typeface="Courier New" pitchFamily="49" charset="0"/>
              </a:rPr>
              <a:t>            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števec[1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] += 1</a:t>
            </a:r>
          </a:p>
          <a:p>
            <a:pPr marL="0" indent="0">
              <a:buNone/>
            </a:pPr>
            <a:r>
              <a:rPr lang="sl-SI" sz="2000" dirty="0">
                <a:latin typeface="Courier New" pitchFamily="49" charset="0"/>
                <a:cs typeface="Courier New" pitchFamily="49" charset="0"/>
              </a:rPr>
              <a:t>            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break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2000" dirty="0">
                <a:latin typeface="Courier New" pitchFamily="49" charset="0"/>
                <a:cs typeface="Courier New" pitchFamily="49" charset="0"/>
              </a:rPr>
              <a:t>    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:  # k FOR!! (nismo izvedli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break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–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številke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!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sl-SI" sz="2000" dirty="0">
                <a:latin typeface="Courier New" pitchFamily="49" charset="0"/>
                <a:cs typeface="Courier New" pitchFamily="49" charset="0"/>
              </a:rPr>
              <a:t>    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števci_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klicev.append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el_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s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tevilka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1]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)) 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60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Seznam </a:t>
            </a:r>
            <a:r>
              <a:rPr lang="sl-SI" dirty="0" err="1" smtClean="0"/>
              <a:t>tel.številk</a:t>
            </a:r>
            <a:r>
              <a:rPr lang="sl-SI" dirty="0" smtClean="0"/>
              <a:t> v tabeli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0"/>
            <a:ext cx="8784976" cy="4525963"/>
          </a:xfrm>
        </p:spPr>
        <p:txBody>
          <a:bodyPr>
            <a:normAutofit fontScale="55000" lnSpcReduction="20000"/>
          </a:bodyPr>
          <a:lstStyle/>
          <a:p>
            <a:r>
              <a:rPr lang="sl-SI" dirty="0" smtClean="0"/>
              <a:t>Kaj pa, če imamo seznam klicanih številk</a:t>
            </a:r>
            <a:br>
              <a:rPr lang="sl-SI" dirty="0" smtClean="0"/>
            </a:br>
            <a:endParaRPr lang="sl-SI" dirty="0" smtClean="0"/>
          </a:p>
          <a:p>
            <a:pPr marL="400050" lvl="1" indent="0">
              <a:buNone/>
            </a:pPr>
            <a:r>
              <a:rPr lang="nl-NL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klici = ['041 103194', '040 193831', '040 318319', '040 193831',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nl-NL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'041 310239', '040 318319', '040 318319', '040 318319',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nl-NL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'040 193831', '040 193831', '040 193831', '040 193831',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nl-NL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'040 193831', '040 318319', '040 318319', '040 318319',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nl-NL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'040 193831', '040 318319', '041 103194', '041 103194',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nl-NL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'041 310239', '040 193831', '041 103194', '041 310239',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nl-NL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'041 310239', '040 193831', '041 310239', '041 103194',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nl-NL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'040 193831', '040 318319']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smtClean="0"/>
              <a:t>Ali pa seznam imen</a:t>
            </a:r>
          </a:p>
          <a:p>
            <a:endParaRPr lang="sl-SI" dirty="0" smtClean="0"/>
          </a:p>
          <a:p>
            <a:pPr marL="400050" lvl="1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klici = ['Cilka', 'Dani', 'Berta', 'Dani', 'Ana', 'Berta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',</a:t>
            </a:r>
          </a:p>
          <a:p>
            <a:pPr marL="400050" lvl="1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'Berta', 'Berta', 'Dani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',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 'Dani', 'Dani', 'Dani', 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'Dani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', 'Berta', 'Berta', 'Berta', 'Dani', 'Berta', 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'Cilka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',  'Cilka', 'Ana', 'Dani',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'Cilka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', 'Ana', 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'Ana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', 'Dani', 'Ana', 'Cilka', 'Dani', 'Berta']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sl-SI" dirty="0" smtClean="0"/>
          </a:p>
          <a:p>
            <a:endParaRPr lang="nl-NL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0004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 slovarjem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507288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dirty="0">
                <a:latin typeface="Courier New" pitchFamily="49" charset="0"/>
                <a:cs typeface="Courier New" pitchFamily="49" charset="0"/>
              </a:rPr>
              <a:t>pogostosti = {}</a:t>
            </a:r>
          </a:p>
          <a:p>
            <a:pPr marL="0" indent="0">
              <a:buNone/>
            </a:pPr>
            <a:r>
              <a:rPr lang="sl-SI" dirty="0">
                <a:latin typeface="Courier New" pitchFamily="49" charset="0"/>
                <a:cs typeface="Courier New" pitchFamily="49" charset="0"/>
              </a:rPr>
              <a:t>for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ts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in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klici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0" indent="0"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#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smo na klic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ts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že naleteli?</a:t>
            </a:r>
          </a:p>
          <a:p>
            <a:pPr marL="0" indent="0">
              <a:buNone/>
            </a:pPr>
            <a:r>
              <a:rPr lang="sl-SI" dirty="0">
                <a:latin typeface="Courier New" pitchFamily="49" charset="0"/>
                <a:cs typeface="Courier New" pitchFamily="49" charset="0"/>
              </a:rPr>
              <a:t>    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ts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in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pogostosti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sl-SI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itchFamily="49" charset="0"/>
                <a:cs typeface="Courier New" pitchFamily="49" charset="0"/>
              </a:rPr>
              <a:t>        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pogostosti[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ts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]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+= 1</a:t>
            </a:r>
          </a:p>
          <a:p>
            <a:pPr marL="0" indent="0">
              <a:buNone/>
            </a:pPr>
            <a:r>
              <a:rPr lang="sl-SI" dirty="0">
                <a:latin typeface="Courier New" pitchFamily="49" charset="0"/>
                <a:cs typeface="Courier New" pitchFamily="49" charset="0"/>
              </a:rPr>
              <a:t>    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else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: #nov klic, dodamo v slovar</a:t>
            </a:r>
            <a:endParaRPr lang="sl-SI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itchFamily="49" charset="0"/>
                <a:cs typeface="Courier New" pitchFamily="49" charset="0"/>
              </a:rPr>
              <a:t>        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pogostosti[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ts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]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1</a:t>
            </a:r>
            <a:endParaRPr lang="sl-SI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78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Gre še lažje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l-SI" sz="2800" dirty="0">
                <a:latin typeface="Courier New" pitchFamily="49" charset="0"/>
                <a:cs typeface="Courier New" pitchFamily="49" charset="0"/>
              </a:rPr>
              <a:t>pogostosti = </a:t>
            </a:r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dict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sl-SI" sz="28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2800" dirty="0">
                <a:latin typeface="Courier New" pitchFamily="49" charset="0"/>
                <a:cs typeface="Courier New" pitchFamily="49" charset="0"/>
              </a:rPr>
              <a:t>for </a:t>
            </a:r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ts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 in </a:t>
            </a:r>
            <a:r>
              <a:rPr lang="sl-SI" sz="2800" dirty="0">
                <a:latin typeface="Courier New" pitchFamily="49" charset="0"/>
                <a:cs typeface="Courier New" pitchFamily="49" charset="0"/>
              </a:rPr>
              <a:t>klici:</a:t>
            </a:r>
          </a:p>
          <a:p>
            <a:pPr marL="0" indent="0">
              <a:buNone/>
            </a:pPr>
            <a:r>
              <a:rPr lang="sl-SI" sz="2800" dirty="0">
                <a:latin typeface="Courier New" pitchFamily="49" charset="0"/>
                <a:cs typeface="Courier New" pitchFamily="49" charset="0"/>
              </a:rPr>
              <a:t>    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pogostosti[</a:t>
            </a:r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ts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] = </a:t>
            </a:r>
          </a:p>
          <a:p>
            <a:pPr marL="0" indent="0">
              <a:buNone/>
            </a:pPr>
            <a:r>
              <a:rPr lang="sl-SI" sz="2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      1 + </a:t>
            </a:r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pogostosti.get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ts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,0)</a:t>
            </a:r>
            <a:endParaRPr lang="sl-SI" sz="28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(pogostosti)</a:t>
            </a:r>
          </a:p>
          <a:p>
            <a:pPr marL="0" indent="0">
              <a:buNone/>
            </a:pPr>
            <a:endParaRPr lang="sl-SI" sz="2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---------------------------------------</a:t>
            </a:r>
          </a:p>
          <a:p>
            <a:pPr marL="0" indent="0">
              <a:buNone/>
            </a:pPr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slovar.get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(ključ, 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privzeta_vrednost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sl-SI" sz="2800" dirty="0" smtClean="0"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2800" dirty="0" smtClean="0">
                <a:cs typeface="Courier New" pitchFamily="49" charset="0"/>
              </a:rPr>
              <a:t>Z </a:t>
            </a:r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get</a:t>
            </a:r>
            <a:r>
              <a:rPr lang="sl-SI" sz="2800" dirty="0" smtClean="0">
                <a:cs typeface="Courier New" pitchFamily="49" charset="0"/>
              </a:rPr>
              <a:t> </a:t>
            </a:r>
            <a:r>
              <a:rPr lang="sl-SI" sz="2800" dirty="0">
                <a:cs typeface="Courier New" pitchFamily="49" charset="0"/>
              </a:rPr>
              <a:t>d</a:t>
            </a:r>
            <a:r>
              <a:rPr lang="sl-SI" sz="2800" dirty="0" smtClean="0">
                <a:cs typeface="Courier New" pitchFamily="49" charset="0"/>
              </a:rPr>
              <a:t>obimo 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slovar[ključ]</a:t>
            </a:r>
            <a:r>
              <a:rPr lang="sl-SI" sz="2800" dirty="0" smtClean="0">
                <a:cs typeface="Courier New" pitchFamily="49" charset="0"/>
              </a:rPr>
              <a:t>, če je 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ključ</a:t>
            </a:r>
            <a:r>
              <a:rPr lang="sl-SI" sz="2800" dirty="0" smtClean="0">
                <a:cs typeface="Courier New" pitchFamily="49" charset="0"/>
              </a:rPr>
              <a:t> v slovarju,  oziroma 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privzeta_vrednost</a:t>
            </a:r>
            <a:r>
              <a:rPr lang="sl-SI" sz="2800" dirty="0" smtClean="0">
                <a:cs typeface="Courier New" pitchFamily="49" charset="0"/>
              </a:rPr>
              <a:t> </a:t>
            </a:r>
            <a:r>
              <a:rPr lang="sl-SI" sz="2800" dirty="0" smtClean="0">
                <a:cs typeface="Courier New" pitchFamily="49" charset="0"/>
              </a:rPr>
              <a:t>drugače.</a:t>
            </a:r>
            <a:endParaRPr lang="sl-SI" sz="2800" dirty="0"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55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Uporaba slovarja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sadje_barva = {'jabolko' : 'rdeča', 'limona' : rumena, 'kostanj' : 'rjava', 'borovnica' : 'modra', 'češnja' : rdeča', 'jagoda' : 'rdeča', 'banana' : 'rumena'}</a:t>
            </a:r>
          </a:p>
          <a:p>
            <a:r>
              <a:rPr lang="sl-SI" dirty="0" smtClean="0"/>
              <a:t>Kaj, če bi imeli </a:t>
            </a:r>
          </a:p>
          <a:p>
            <a:pPr lvl="1"/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sadje_barva = {'jabolko' : 'rdeča', 'limona' : rumena, 'kostanj' : 'rjava', 'borovnica' : 'modra', 'češnja' : rdeča', 'jagoda' : 'rdeča', 'banana' : 'rumena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', </a:t>
            </a:r>
            <a:r>
              <a:rPr lang="sl-SI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'jabolko' : 'zelena'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sl-SI" dirty="0" smtClean="0"/>
              <a:t>Izpis barv, izpis sadja …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16183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pa barva_sadje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Zanima nas, katero sadje je določene barve</a:t>
            </a:r>
          </a:p>
          <a:p>
            <a:r>
              <a:rPr lang="sl-SI" dirty="0" smtClean="0"/>
              <a:t>"Obrniti " slovar</a:t>
            </a:r>
          </a:p>
          <a:p>
            <a:r>
              <a:rPr lang="sl-SI" dirty="0" smtClean="0"/>
              <a:t>Vrednost slovarja: </a:t>
            </a:r>
            <a:r>
              <a:rPr lang="en-US" dirty="0" err="1" smtClean="0"/>
              <a:t>tabela</a:t>
            </a:r>
            <a:r>
              <a:rPr lang="sl-SI" dirty="0" smtClean="0"/>
              <a:t> sadja te barve</a:t>
            </a:r>
          </a:p>
          <a:p>
            <a:r>
              <a:rPr lang="sl-SI" dirty="0" smtClean="0"/>
              <a:t>DEMO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55783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Ideja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>
                <a:latin typeface="Calibri" pitchFamily="34" charset="0"/>
                <a:cs typeface="Courier New" pitchFamily="49" charset="0"/>
              </a:rPr>
              <a:t>: "števce" vodimo kot tabelo </a:t>
            </a:r>
            <a:r>
              <a:rPr lang="sl-SI" dirty="0" smtClean="0">
                <a:latin typeface="Calibri" pitchFamily="34" charset="0"/>
                <a:cs typeface="Courier New" pitchFamily="49" charset="0"/>
              </a:rPr>
              <a:t>z elementi &lt;tel.št</a:t>
            </a:r>
            <a:r>
              <a:rPr lang="sl-SI" dirty="0">
                <a:latin typeface="Calibri" pitchFamily="34" charset="0"/>
                <a:cs typeface="Courier New" pitchFamily="49" charset="0"/>
              </a:rPr>
              <a:t>., </a:t>
            </a:r>
            <a:r>
              <a:rPr lang="sl-SI" dirty="0" smtClean="0">
                <a:latin typeface="Calibri" pitchFamily="34" charset="0"/>
                <a:cs typeface="Courier New" pitchFamily="49" charset="0"/>
              </a:rPr>
              <a:t>kolikokrat&gt;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967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Rešitev s tabelo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507288" cy="5257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1800" dirty="0" smtClean="0">
                <a:latin typeface="Calibri" pitchFamily="34" charset="0"/>
                <a:cs typeface="Courier New" pitchFamily="49" charset="0"/>
              </a:rPr>
              <a:t>Ideja: "števce" vodimo kot tabelo s pari (tel.št., kolikokrat)</a:t>
            </a:r>
            <a:br>
              <a:rPr lang="sl-SI" sz="1800" dirty="0" smtClean="0">
                <a:latin typeface="Calibri" pitchFamily="34" charset="0"/>
                <a:cs typeface="Courier New" pitchFamily="49" charset="0"/>
              </a:rPr>
            </a:br>
            <a:endParaRPr lang="sl-SI" sz="1800" dirty="0" smtClean="0">
              <a:latin typeface="Calibri" pitchFamily="34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('041 395 123', 6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57200" lvl="1" indent="0">
              <a:buNone/>
            </a:pPr>
            <a:endParaRPr lang="sl-SI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sl-SI" sz="1800" dirty="0" smtClean="0">
                <a:latin typeface="Calibri" pitchFamily="34" charset="0"/>
                <a:cs typeface="Courier New" pitchFamily="49" charset="0"/>
              </a:rPr>
              <a:t>Za vsako številko pogledamo tabelo vseh števcev, </a:t>
            </a:r>
            <a:br>
              <a:rPr lang="sl-SI" sz="1800" dirty="0" smtClean="0">
                <a:latin typeface="Calibri" pitchFamily="34" charset="0"/>
                <a:cs typeface="Courier New" pitchFamily="49" charset="0"/>
              </a:rPr>
            </a:br>
            <a:r>
              <a:rPr lang="sl-SI" sz="1800" dirty="0" smtClean="0">
                <a:latin typeface="Calibri" pitchFamily="34" charset="0"/>
                <a:cs typeface="Courier New" pitchFamily="49" charset="0"/>
              </a:rPr>
              <a:t/>
            </a:r>
            <a:br>
              <a:rPr lang="sl-SI" sz="1800" dirty="0" smtClean="0">
                <a:latin typeface="Calibri" pitchFamily="34" charset="0"/>
                <a:cs typeface="Courier New" pitchFamily="49" charset="0"/>
              </a:rPr>
            </a:br>
            <a:r>
              <a:rPr lang="sl-SI" sz="1800" dirty="0" smtClean="0">
                <a:latin typeface="Calibri" pitchFamily="34" charset="0"/>
                <a:cs typeface="Courier New" pitchFamily="49" charset="0"/>
              </a:rPr>
              <a:t>	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števec in števci_klicev:</a:t>
            </a:r>
            <a:r>
              <a:rPr lang="sl-SI" sz="1800" dirty="0" smtClean="0">
                <a:latin typeface="Calibri" pitchFamily="34" charset="0"/>
                <a:cs typeface="Courier New" pitchFamily="49" charset="0"/>
              </a:rPr>
              <a:t/>
            </a:r>
            <a:br>
              <a:rPr lang="sl-SI" sz="1800" dirty="0" smtClean="0">
                <a:latin typeface="Calibri" pitchFamily="34" charset="0"/>
                <a:cs typeface="Courier New" pitchFamily="49" charset="0"/>
              </a:rPr>
            </a:br>
            <a:r>
              <a:rPr lang="sl-SI" sz="1800" dirty="0" smtClean="0">
                <a:latin typeface="Calibri" pitchFamily="34" charset="0"/>
                <a:cs typeface="Courier New" pitchFamily="49" charset="0"/>
              </a:rPr>
              <a:t/>
            </a:r>
            <a:br>
              <a:rPr lang="sl-SI" sz="1800" dirty="0" smtClean="0">
                <a:latin typeface="Calibri" pitchFamily="34" charset="0"/>
                <a:cs typeface="Courier New" pitchFamily="49" charset="0"/>
              </a:rPr>
            </a:br>
            <a:r>
              <a:rPr lang="sl-SI" sz="1800" dirty="0" smtClean="0">
                <a:latin typeface="Calibri" pitchFamily="34" charset="0"/>
                <a:cs typeface="Courier New" pitchFamily="49" charset="0"/>
              </a:rPr>
              <a:t>če tel. št. najdemo, </a:t>
            </a:r>
            <a:r>
              <a:rPr lang="sl-SI" sz="1800" dirty="0">
                <a:latin typeface="Calibri" pitchFamily="34" charset="0"/>
                <a:cs typeface="Courier New" pitchFamily="49" charset="0"/>
              </a:rPr>
              <a:t/>
            </a:r>
            <a:br>
              <a:rPr lang="sl-SI" sz="1800" dirty="0">
                <a:latin typeface="Calibri" pitchFamily="34" charset="0"/>
                <a:cs typeface="Courier New" pitchFamily="49" charset="0"/>
              </a:rPr>
            </a:br>
            <a:r>
              <a:rPr lang="sl-SI" sz="1800" dirty="0">
                <a:latin typeface="Calibri" pitchFamily="34" charset="0"/>
                <a:cs typeface="Courier New" pitchFamily="49" charset="0"/>
              </a:rPr>
              <a:t/>
            </a:r>
            <a:br>
              <a:rPr lang="sl-SI" sz="1800" dirty="0">
                <a:latin typeface="Calibri" pitchFamily="34" charset="0"/>
                <a:cs typeface="Courier New" pitchFamily="49" charset="0"/>
              </a:rPr>
            </a:br>
            <a:r>
              <a:rPr lang="sl-SI" sz="1800" dirty="0">
                <a:latin typeface="Calibri" pitchFamily="34" charset="0"/>
                <a:cs typeface="Courier New" pitchFamily="49" charset="0"/>
              </a:rPr>
              <a:t>	</a:t>
            </a:r>
            <a:r>
              <a:rPr lang="sl-SI" sz="1800" dirty="0" smtClean="0">
                <a:latin typeface="Calibri" pitchFamily="34" charset="0"/>
                <a:cs typeface="Courier New" pitchFamily="49" charset="0"/>
              </a:rPr>
              <a:t>	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števec[0] == tel_številka:</a:t>
            </a:r>
            <a:r>
              <a:rPr lang="sl-SI" sz="1800" dirty="0" smtClean="0">
                <a:latin typeface="Calibri" pitchFamily="34" charset="0"/>
                <a:cs typeface="Courier New" pitchFamily="49" charset="0"/>
              </a:rPr>
              <a:t>    </a:t>
            </a:r>
            <a:br>
              <a:rPr lang="sl-SI" sz="1800" dirty="0" smtClean="0">
                <a:latin typeface="Calibri" pitchFamily="34" charset="0"/>
                <a:cs typeface="Courier New" pitchFamily="49" charset="0"/>
              </a:rPr>
            </a:br>
            <a:r>
              <a:rPr lang="sl-SI" sz="1800" dirty="0" smtClean="0">
                <a:latin typeface="Calibri" pitchFamily="34" charset="0"/>
                <a:cs typeface="Courier New" pitchFamily="49" charset="0"/>
              </a:rPr>
              <a:t/>
            </a:r>
            <a:br>
              <a:rPr lang="sl-SI" sz="1800" dirty="0" smtClean="0">
                <a:latin typeface="Calibri" pitchFamily="34" charset="0"/>
                <a:cs typeface="Courier New" pitchFamily="49" charset="0"/>
              </a:rPr>
            </a:br>
            <a:r>
              <a:rPr lang="sl-SI" sz="1800" dirty="0" smtClean="0">
                <a:latin typeface="Calibri" pitchFamily="34" charset="0"/>
                <a:cs typeface="Courier New" pitchFamily="49" charset="0"/>
              </a:rPr>
              <a:t>povečamo ustrezni element v paru, </a:t>
            </a:r>
            <a:br>
              <a:rPr lang="sl-SI" sz="1800" dirty="0" smtClean="0">
                <a:latin typeface="Calibri" pitchFamily="34" charset="0"/>
                <a:cs typeface="Courier New" pitchFamily="49" charset="0"/>
              </a:rPr>
            </a:br>
            <a:r>
              <a:rPr lang="sl-SI" sz="1800" dirty="0" smtClean="0">
                <a:latin typeface="Calibri" pitchFamily="34" charset="0"/>
                <a:cs typeface="Courier New" pitchFamily="49" charset="0"/>
              </a:rPr>
              <a:t/>
            </a:r>
            <a:br>
              <a:rPr lang="sl-SI" sz="1800" dirty="0" smtClean="0">
                <a:latin typeface="Calibri" pitchFamily="34" charset="0"/>
                <a:cs typeface="Courier New" pitchFamily="49" charset="0"/>
              </a:rPr>
            </a:b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	števec[1] += 1</a:t>
            </a:r>
            <a:b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sz="1800" dirty="0" smtClean="0">
                <a:latin typeface="Calibri" pitchFamily="34" charset="0"/>
                <a:cs typeface="Courier New" pitchFamily="49" charset="0"/>
              </a:rPr>
              <a:t/>
            </a:r>
            <a:br>
              <a:rPr lang="sl-SI" sz="1800" dirty="0" smtClean="0">
                <a:latin typeface="Calibri" pitchFamily="34" charset="0"/>
                <a:cs typeface="Courier New" pitchFamily="49" charset="0"/>
              </a:rPr>
            </a:br>
            <a:r>
              <a:rPr lang="sl-SI" sz="1800" dirty="0" smtClean="0">
                <a:latin typeface="Calibri" pitchFamily="34" charset="0"/>
                <a:cs typeface="Courier New" pitchFamily="49" charset="0"/>
              </a:rPr>
              <a:t>drugače ustvarimo nov števec</a:t>
            </a:r>
            <a:br>
              <a:rPr lang="sl-SI" sz="1800" dirty="0" smtClean="0">
                <a:latin typeface="Calibri" pitchFamily="34" charset="0"/>
                <a:cs typeface="Courier New" pitchFamily="49" charset="0"/>
              </a:rPr>
            </a:br>
            <a:r>
              <a:rPr lang="sl-SI" sz="1800" dirty="0" smtClean="0">
                <a:latin typeface="Calibri" pitchFamily="34" charset="0"/>
                <a:cs typeface="Courier New" pitchFamily="49" charset="0"/>
              </a:rPr>
              <a:t/>
            </a:r>
            <a:br>
              <a:rPr lang="sl-SI" sz="1800" dirty="0" smtClean="0">
                <a:latin typeface="Calibri" pitchFamily="34" charset="0"/>
                <a:cs typeface="Courier New" pitchFamily="49" charset="0"/>
              </a:rPr>
            </a:br>
            <a:r>
              <a:rPr lang="sl-SI" sz="1800" dirty="0" smtClean="0">
                <a:latin typeface="Calibri" pitchFamily="34" charset="0"/>
                <a:cs typeface="Courier New" pitchFamily="49" charset="0"/>
              </a:rPr>
              <a:t>	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števci_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klicev.append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((tel_številka, 1))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5191184" y="4581128"/>
            <a:ext cx="2405152" cy="646331"/>
            <a:chOff x="5191184" y="4581128"/>
            <a:chExt cx="2405152" cy="646331"/>
          </a:xfrm>
          <a:solidFill>
            <a:srgbClr val="FF0000"/>
          </a:solidFill>
        </p:grpSpPr>
        <p:sp>
          <p:nvSpPr>
            <p:cNvPr id="4" name="TextBox 3"/>
            <p:cNvSpPr txBox="1"/>
            <p:nvPr/>
          </p:nvSpPr>
          <p:spPr>
            <a:xfrm>
              <a:off x="5868144" y="4581128"/>
              <a:ext cx="1728192" cy="646331"/>
            </a:xfrm>
            <a:prstGeom prst="rect">
              <a:avLst/>
            </a:prstGeom>
            <a:grpFill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sl-SI" dirty="0" smtClean="0">
                  <a:solidFill>
                    <a:schemeClr val="bg1"/>
                  </a:solidFill>
                </a:rPr>
                <a:t>Tole ne gre, zakaj?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5" name="Down Arrow 4"/>
            <p:cNvSpPr/>
            <p:nvPr/>
          </p:nvSpPr>
          <p:spPr>
            <a:xfrm rot="3597146">
              <a:off x="5458541" y="4671059"/>
              <a:ext cx="243140" cy="777854"/>
            </a:xfrm>
            <a:prstGeom prst="downArrow">
              <a:avLst/>
            </a:prstGeom>
            <a:grpFill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4391980" y="1844824"/>
            <a:ext cx="2700300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'041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395 123',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sl-SI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229961" y="5821471"/>
            <a:ext cx="2862320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tel_številka,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sl-SI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sl-SI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961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Zapis ideje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132856"/>
            <a:ext cx="8507288" cy="44657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1800" i="1" dirty="0" smtClean="0">
                <a:latin typeface="Calibri" pitchFamily="34" charset="0"/>
                <a:cs typeface="Courier New" pitchFamily="49" charset="0"/>
              </a:rPr>
              <a:t>"</a:t>
            </a:r>
            <a:r>
              <a:rPr lang="sl-SI" sz="1800" i="1" dirty="0">
                <a:latin typeface="Calibri" pitchFamily="34" charset="0"/>
                <a:cs typeface="Courier New" pitchFamily="49" charset="0"/>
              </a:rPr>
              <a:t>Š</a:t>
            </a:r>
            <a:r>
              <a:rPr lang="sl-SI" sz="1800" i="1" dirty="0" smtClean="0">
                <a:latin typeface="Calibri" pitchFamily="34" charset="0"/>
                <a:cs typeface="Courier New" pitchFamily="49" charset="0"/>
              </a:rPr>
              <a:t>tevce" vodimo kot tabelo </a:t>
            </a:r>
            <a:r>
              <a:rPr lang="sl-SI" sz="1800" i="1" dirty="0" smtClean="0">
                <a:latin typeface="Calibri" pitchFamily="34" charset="0"/>
                <a:cs typeface="Courier New" pitchFamily="49" charset="0"/>
              </a:rPr>
              <a:t>z elementi</a:t>
            </a:r>
            <a:r>
              <a:rPr lang="sl-SI" sz="18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[tel.št</a:t>
            </a:r>
            <a:r>
              <a:rPr lang="sl-SI" sz="18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., </a:t>
            </a:r>
            <a:r>
              <a:rPr lang="sl-SI" sz="18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kolikokrat], </a:t>
            </a:r>
            <a:r>
              <a:rPr lang="sl-SI" sz="1800" i="1" dirty="0" smtClean="0">
                <a:cs typeface="Courier New" panose="02070309020205020404" pitchFamily="49" charset="0"/>
              </a:rPr>
              <a:t>npr.</a:t>
            </a:r>
            <a:r>
              <a:rPr lang="sl-SI" sz="18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sl-SI" sz="18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sl-SI" sz="1800" i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sl-SI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'041 395 123', 6</a:t>
            </a:r>
            <a:r>
              <a:rPr lang="en-US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sl-SI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sl-SI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sl-SI" sz="1600" i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sl-SI" sz="1800" i="1" dirty="0" smtClean="0">
                <a:latin typeface="Calibri" pitchFamily="34" charset="0"/>
                <a:cs typeface="Courier New" pitchFamily="49" charset="0"/>
              </a:rPr>
              <a:t>Za vsako številko v seznamu klicev poiščemo to številko </a:t>
            </a:r>
            <a:r>
              <a:rPr lang="sl-SI" sz="1800" i="1" dirty="0">
                <a:latin typeface="Calibri" pitchFamily="34" charset="0"/>
                <a:cs typeface="Courier New" pitchFamily="49" charset="0"/>
              </a:rPr>
              <a:t>v tabeli vseh števcev </a:t>
            </a:r>
            <a:r>
              <a:rPr lang="sl-SI" sz="1800" i="1" dirty="0" smtClean="0">
                <a:latin typeface="Calibri" pitchFamily="34" charset="0"/>
                <a:cs typeface="Courier New" pitchFamily="49" charset="0"/>
              </a:rPr>
              <a:t>(primerjamo prvi element v posameznem števcu) in povečamo drugi element v paru (števcu).</a:t>
            </a:r>
            <a:br>
              <a:rPr lang="sl-SI" sz="1800" i="1" dirty="0" smtClean="0">
                <a:latin typeface="Calibri" pitchFamily="34" charset="0"/>
                <a:cs typeface="Courier New" pitchFamily="49" charset="0"/>
              </a:rPr>
            </a:br>
            <a:r>
              <a:rPr lang="sl-SI" sz="1800" i="1" dirty="0" smtClean="0">
                <a:latin typeface="Calibri" pitchFamily="34" charset="0"/>
                <a:cs typeface="Courier New" pitchFamily="49" charset="0"/>
              </a:rPr>
              <a:t/>
            </a:r>
            <a:br>
              <a:rPr lang="sl-SI" sz="1800" i="1" dirty="0" smtClean="0">
                <a:latin typeface="Calibri" pitchFamily="34" charset="0"/>
                <a:cs typeface="Courier New" pitchFamily="49" charset="0"/>
              </a:rPr>
            </a:br>
            <a:r>
              <a:rPr lang="sl-SI" sz="1800" i="1" dirty="0" smtClean="0">
                <a:cs typeface="Courier New" panose="02070309020205020404" pitchFamily="49" charset="0"/>
              </a:rPr>
              <a:t>Če v tabeli števcev telefonske številke nismo našli, ustvarimo nov števec in ga dodamo v tabelo števcev. </a:t>
            </a:r>
            <a:r>
              <a:rPr lang="sl-SI" sz="1800" dirty="0" smtClean="0">
                <a:cs typeface="Courier New" panose="02070309020205020404" pitchFamily="49" charset="0"/>
              </a:rPr>
              <a:t/>
            </a:r>
            <a:br>
              <a:rPr lang="sl-SI" sz="1800" dirty="0" smtClean="0">
                <a:cs typeface="Courier New" panose="02070309020205020404" pitchFamily="49" charset="0"/>
              </a:rPr>
            </a:br>
            <a:r>
              <a:rPr lang="sl-SI" sz="1800" dirty="0" smtClean="0">
                <a:latin typeface="Calibri" pitchFamily="34" charset="0"/>
                <a:cs typeface="Courier New" pitchFamily="49" charset="0"/>
              </a:rPr>
              <a:t/>
            </a:r>
            <a:br>
              <a:rPr lang="sl-SI" sz="1800" dirty="0" smtClean="0">
                <a:latin typeface="Calibri" pitchFamily="34" charset="0"/>
                <a:cs typeface="Courier New" pitchFamily="49" charset="0"/>
              </a:rPr>
            </a:br>
            <a:endParaRPr lang="sl-SI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34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Rešitev s tabelo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d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ef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pogostost_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klicov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(klici):</a:t>
            </a:r>
          </a:p>
          <a:p>
            <a:pPr marL="0" indent="0">
              <a:buNone/>
            </a:pPr>
            <a:r>
              <a:rPr lang="sl-SI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'''Kolikokrat smo klicali posamezno številko'''</a:t>
            </a: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pPr marL="400050" lvl="1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števci_klicev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[]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#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kolikokrat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smo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dobili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določeno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t.s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.</a:t>
            </a:r>
            <a:endParaRPr lang="sl-SI" sz="1600" dirty="0">
              <a:latin typeface="Courier New" pitchFamily="49" charset="0"/>
              <a:cs typeface="Courier New" pitchFamily="49" charset="0"/>
            </a:endParaRPr>
          </a:p>
          <a:p>
            <a:pPr marL="400050" lvl="1" indent="0">
              <a:buNone/>
            </a:pPr>
            <a:r>
              <a:rPr lang="sl-SI" sz="2000" dirty="0">
                <a:latin typeface="Courier New" pitchFamily="49" charset="0"/>
                <a:cs typeface="Courier New" pitchFamily="49" charset="0"/>
              </a:rPr>
              <a:t>for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tel_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stevilka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in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klici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400050" lvl="1" indent="0">
              <a:buNone/>
            </a:pPr>
            <a:r>
              <a:rPr lang="sl-SI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# poiščemo tel.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š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tevilko 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  <a:p>
            <a:pPr marL="400050" lvl="1" indent="0">
              <a:buNone/>
            </a:pPr>
            <a:r>
              <a:rPr lang="sl-SI" sz="2000" dirty="0">
                <a:latin typeface="Courier New" pitchFamily="49" charset="0"/>
                <a:cs typeface="Courier New" pitchFamily="49" charset="0"/>
              </a:rPr>
              <a:t>    for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števec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in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števci_klicev: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  <a:p>
            <a:pPr marL="400050" lvl="1" indent="0">
              <a:buNone/>
            </a:pPr>
            <a:r>
              <a:rPr lang="sl-SI" sz="2000" dirty="0">
                <a:latin typeface="Courier New" pitchFamily="49" charset="0"/>
                <a:cs typeface="Courier New" pitchFamily="49" charset="0"/>
              </a:rPr>
              <a:t>       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števec[0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] ==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tel_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stevilka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#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če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smo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našli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številko</a:t>
            </a:r>
            <a:endParaRPr lang="sl-SI" sz="1600" dirty="0">
              <a:latin typeface="Courier New" pitchFamily="49" charset="0"/>
              <a:cs typeface="Courier New" pitchFamily="49" charset="0"/>
            </a:endParaRPr>
          </a:p>
          <a:p>
            <a:pPr marL="400050" lvl="1" indent="0">
              <a:buNone/>
            </a:pPr>
            <a:r>
              <a:rPr lang="sl-SI" sz="2000" dirty="0">
                <a:latin typeface="Courier New" pitchFamily="49" charset="0"/>
                <a:cs typeface="Courier New" pitchFamily="49" charset="0"/>
              </a:rPr>
              <a:t>            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števec[1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] += 1</a:t>
            </a:r>
          </a:p>
          <a:p>
            <a:pPr marL="400050" lvl="1" indent="0">
              <a:buNone/>
            </a:pPr>
            <a:r>
              <a:rPr lang="sl-SI" sz="2000" dirty="0">
                <a:latin typeface="Courier New" pitchFamily="49" charset="0"/>
                <a:cs typeface="Courier New" pitchFamily="49" charset="0"/>
              </a:rPr>
              <a:t>            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break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  <a:p>
            <a:pPr marL="400050" lvl="1" indent="0">
              <a:buNone/>
            </a:pPr>
            <a:r>
              <a:rPr lang="sl-SI" sz="2000" dirty="0">
                <a:latin typeface="Courier New" pitchFamily="49" charset="0"/>
                <a:cs typeface="Courier New" pitchFamily="49" charset="0"/>
              </a:rPr>
              <a:t>    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:  # k FOR!! (nismo izvedli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break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400050" lvl="1" indent="0">
              <a:buNone/>
            </a:pPr>
            <a:r>
              <a:rPr lang="sl-SI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ts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tel_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stevilka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  <a:p>
            <a:pPr marL="400050" lvl="1" indent="0">
              <a:buNone/>
            </a:pPr>
            <a:r>
              <a:rPr lang="sl-SI" sz="2000" dirty="0">
                <a:latin typeface="Courier New" pitchFamily="49" charset="0"/>
                <a:cs typeface="Courier New" pitchFamily="49" charset="0"/>
              </a:rPr>
              <a:t>    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števci_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klicev.append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([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ts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1]))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števci_klicev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24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Poišči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Telefonski imenik:</a:t>
            </a:r>
          </a:p>
          <a:p>
            <a:pPr lvl="1"/>
            <a:r>
              <a:rPr lang="sl-SI" dirty="0" smtClean="0"/>
              <a:t>Za dano ime poišči številko</a:t>
            </a:r>
          </a:p>
          <a:p>
            <a:pPr lvl="1"/>
            <a:r>
              <a:rPr lang="sl-SI" dirty="0" smtClean="0"/>
              <a:t>Kako to narediti?</a:t>
            </a:r>
          </a:p>
          <a:p>
            <a:r>
              <a:rPr lang="sl-SI" dirty="0" smtClean="0"/>
              <a:t>Seznam parov</a:t>
            </a:r>
          </a:p>
          <a:p>
            <a:pPr lvl="1"/>
            <a:r>
              <a:rPr lang="sl-SI" dirty="0" smtClean="0"/>
              <a:t>Za dano vrednost </a:t>
            </a:r>
            <a:r>
              <a:rPr lang="sl-SI" b="1" dirty="0" smtClean="0"/>
              <a:t>k</a:t>
            </a:r>
            <a:r>
              <a:rPr lang="sl-SI" dirty="0" smtClean="0"/>
              <a:t> iščemo </a:t>
            </a:r>
            <a:r>
              <a:rPr lang="sl-SI" b="1" dirty="0" smtClean="0"/>
              <a:t>v</a:t>
            </a:r>
          </a:p>
          <a:p>
            <a:pPr lvl="1"/>
            <a:r>
              <a:rPr lang="sl-SI" dirty="0" smtClean="0"/>
              <a:t>Vrednosti </a:t>
            </a:r>
            <a:r>
              <a:rPr lang="sl-SI" b="1" dirty="0" smtClean="0"/>
              <a:t>k</a:t>
            </a:r>
            <a:r>
              <a:rPr lang="sl-SI" dirty="0" smtClean="0"/>
              <a:t> so enolične (so vse med seboj različne)</a:t>
            </a:r>
          </a:p>
          <a:p>
            <a:r>
              <a:rPr lang="sl-SI" dirty="0" smtClean="0"/>
              <a:t>Naj bo hitro</a:t>
            </a:r>
            <a:r>
              <a:rPr lang="sl-SI" dirty="0" smtClean="0"/>
              <a:t>!</a:t>
            </a:r>
          </a:p>
          <a:p>
            <a:pPr lvl="1"/>
            <a:r>
              <a:rPr lang="sl-SI" dirty="0" smtClean="0"/>
              <a:t>Hitreje kot enostavno zaporedno iskanje … </a:t>
            </a:r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4661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Slovarji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3011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Slovar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l-SI" dirty="0" smtClean="0"/>
              <a:t>Tabele:</a:t>
            </a:r>
          </a:p>
          <a:p>
            <a:pPr lvl="1"/>
            <a:r>
              <a:rPr lang="sl-SI" dirty="0" smtClean="0"/>
              <a:t>Za dan indeks vrni vrednost</a:t>
            </a:r>
          </a:p>
          <a:p>
            <a:r>
              <a:rPr lang="sl-SI" dirty="0" smtClean="0"/>
              <a:t>Slovar</a:t>
            </a:r>
          </a:p>
          <a:p>
            <a:pPr lvl="1"/>
            <a:r>
              <a:rPr lang="sl-SI" dirty="0" smtClean="0"/>
              <a:t>"tabela", kjer je indeks poljuben (no, skoraj)</a:t>
            </a:r>
          </a:p>
          <a:p>
            <a:pPr lvl="2"/>
            <a:r>
              <a:rPr lang="sl-SI" dirty="0" smtClean="0"/>
              <a:t>"indeks" pri slovarju imenujemo ključ</a:t>
            </a:r>
          </a:p>
          <a:p>
            <a:pPr lvl="2"/>
            <a:r>
              <a:rPr lang="sl-SI" dirty="0" smtClean="0"/>
              <a:t>Ključ je lahko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dirty="0" smtClean="0"/>
              <a:t>, </a:t>
            </a:r>
            <a:r>
              <a:rPr lang="sl-SI" dirty="0" err="1" smtClean="0"/>
              <a:t>nterka</a:t>
            </a:r>
            <a:r>
              <a:rPr lang="sl-SI" dirty="0" smtClean="0"/>
              <a:t>/nabor/</a:t>
            </a:r>
            <a:r>
              <a:rPr lang="sl-SI" smtClean="0">
                <a:latin typeface="Courier New" panose="02070309020205020404" pitchFamily="49" charset="0"/>
                <a:cs typeface="Courier New" panose="02070309020205020404" pitchFamily="49" charset="0"/>
              </a:rPr>
              <a:t>tuple</a:t>
            </a:r>
            <a:r>
              <a:rPr lang="sl-SI" dirty="0" smtClean="0"/>
              <a:t>,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sl-SI" dirty="0" smtClean="0"/>
              <a:t>, … </a:t>
            </a:r>
          </a:p>
          <a:p>
            <a:pPr lvl="2"/>
            <a:r>
              <a:rPr lang="sl-SI" dirty="0" smtClean="0"/>
              <a:t>Enoličnost ključev</a:t>
            </a:r>
          </a:p>
          <a:p>
            <a:pPr lvl="1"/>
            <a:r>
              <a:rPr lang="sl-SI" dirty="0" err="1" smtClean="0"/>
              <a:t>Dictonary</a:t>
            </a:r>
            <a:r>
              <a:rPr lang="sl-SI" dirty="0" smtClean="0"/>
              <a:t> (tip je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dict</a:t>
            </a:r>
            <a:r>
              <a:rPr lang="sl-SI" dirty="0" smtClean="0"/>
              <a:t>)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stevilke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= {"Ana": "041 310239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",</a:t>
            </a:r>
            <a:br>
              <a:rPr lang="sl-SI" dirty="0" smtClean="0">
                <a:latin typeface="Courier New" pitchFamily="49" charset="0"/>
                <a:cs typeface="Courier New" pitchFamily="49" charset="0"/>
              </a:rPr>
            </a:b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        "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Berta": "040 318319",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sl-SI" dirty="0" smtClean="0">
                <a:latin typeface="Courier New" pitchFamily="49" charset="0"/>
                <a:cs typeface="Courier New" pitchFamily="49" charset="0"/>
              </a:rPr>
            </a:b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        "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Cilka": "041 103194",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sl-SI" dirty="0" smtClean="0">
                <a:latin typeface="Courier New" pitchFamily="49" charset="0"/>
                <a:cs typeface="Courier New" pitchFamily="49" charset="0"/>
              </a:rPr>
            </a:b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        "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Dani": "040 193831",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sl-SI" dirty="0" smtClean="0">
                <a:latin typeface="Courier New" pitchFamily="49" charset="0"/>
                <a:cs typeface="Courier New" pitchFamily="49" charset="0"/>
              </a:rPr>
            </a:b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        "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Eva": "051 123123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",</a:t>
            </a:r>
            <a:br>
              <a:rPr lang="sl-SI" dirty="0" smtClean="0">
                <a:latin typeface="Courier New" pitchFamily="49" charset="0"/>
                <a:cs typeface="Courier New" pitchFamily="49" charset="0"/>
              </a:rPr>
            </a:b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"Fanči": "040 135367",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sl-SI" dirty="0" smtClean="0">
                <a:latin typeface="Courier New" pitchFamily="49" charset="0"/>
                <a:cs typeface="Courier New" pitchFamily="49" charset="0"/>
              </a:rPr>
            </a:b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        "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Helga": "+49 175 4728 475"}</a:t>
            </a:r>
          </a:p>
          <a:p>
            <a:pPr lvl="1"/>
            <a:endParaRPr lang="sl-SI" dirty="0" smtClean="0"/>
          </a:p>
          <a:p>
            <a:pPr lvl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3294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Slovarji&amp;quot;&quot;/&gt;&lt;property id=&quot;20307&quot; value=&quot;256&quot;/&gt;&lt;/object&gt;&lt;object type=&quot;3&quot; unique_id=&quot;10007&quot;&gt;&lt;property id=&quot;20148&quot; value=&quot;5&quot;/&gt;&lt;property id=&quot;20300&quot; value=&quot;Slide 2 - &amp;quot;Poišči&amp;quot;&quot;/&gt;&lt;property id=&quot;20307&quot; value=&quot;259&quot;/&gt;&lt;/object&gt;&lt;object type=&quot;3&quot; unique_id=&quot;10008&quot;&gt;&lt;property id=&quot;20148&quot; value=&quot;5&quot;/&gt;&lt;property id=&quot;20300&quot; value=&quot;Slide 3 - &amp;quot;Slovar&amp;quot;&quot;/&gt;&lt;property id=&quot;20307&quot; value=&quot;260&quot;/&gt;&lt;/object&gt;&lt;object type=&quot;3&quot; unique_id=&quot;10009&quot;&gt;&lt;property id=&quot;20148&quot; value=&quot;5&quot;/&gt;&lt;property id=&quot;20300&quot; value=&quot;Slide 4 - &amp;quot;Operacije&amp;quot;&quot;/&gt;&lt;property id=&quot;20307&quot; value=&quot;262&quot;/&gt;&lt;/object&gt;&lt;object type=&quot;3&quot; unique_id=&quot;10011&quot;&gt;&lt;property id=&quot;20148&quot; value=&quot;5&quot;/&gt;&lt;property id=&quot;20300&quot; value=&quot;Slide 5 - &amp;quot;Sprehodi po slovarjih&amp;quot;&quot;/&gt;&lt;property id=&quot;20307&quot; value=&quot;264&quot;/&gt;&lt;/object&gt;&lt;object type=&quot;3&quot; unique_id=&quot;10012&quot;&gt;&lt;property id=&quot;20148&quot; value=&quot;5&quot;/&gt;&lt;property id=&quot;20300&quot; value=&quot;Slide 7 - &amp;quot;Še nekaj funkcij&amp;quot;&quot;/&gt;&lt;property id=&quot;20307&quot; value=&quot;265&quot;/&gt;&lt;/object&gt;&lt;object type=&quot;3&quot; unique_id=&quot;10013&quot;&gt;&lt;property id=&quot;20148&quot; value=&quot;5&quot;/&gt;&lt;property id=&quot;20300&quot; value=&quot;Slide 9 - &amp;quot;Pogostost&amp;quot;&quot;/&gt;&lt;property id=&quot;20307&quot; value=&quot;263&quot;/&gt;&lt;/object&gt;&lt;object type=&quot;3&quot; unique_id=&quot;10014&quot;&gt;&lt;property id=&quot;20148&quot; value=&quot;5&quot;/&gt;&lt;property id=&quot;20300&quot; value=&quot;Slide 10 - &amp;quot;S seznamom&amp;quot;&quot;/&gt;&lt;property id=&quot;20307&quot; value=&quot;266&quot;/&gt;&lt;/object&gt;&lt;object type=&quot;3&quot; unique_id=&quot;10015&quot;&gt;&lt;property id=&quot;20148&quot; value=&quot;5&quot;/&gt;&lt;property id=&quot;20300&quot; value=&quot;Slide 11 - &amp;quot;Rešitev s seznamom&amp;quot;&quot;/&gt;&lt;property id=&quot;20307&quot; value=&quot;267&quot;/&gt;&lt;/object&gt;&lt;object type=&quot;3&quot; unique_id=&quot;10016&quot;&gt;&lt;property id=&quot;20148&quot; value=&quot;5&quot;/&gt;&lt;property id=&quot;20300&quot; value=&quot;Slide 12 - &amp;quot;S slovarjem&amp;quot;&quot;/&gt;&lt;property id=&quot;20307&quot; value=&quot;268&quot;/&gt;&lt;/object&gt;&lt;object type=&quot;3&quot; unique_id=&quot;10017&quot;&gt;&lt;property id=&quot;20148&quot; value=&quot;5&quot;/&gt;&lt;property id=&quot;20300&quot; value=&quot;Slide 13 - &amp;quot;Gre še lažje&amp;quot;&quot;/&gt;&lt;property id=&quot;20307&quot; value=&quot;270&quot;/&gt;&lt;/object&gt;&lt;object type=&quot;3&quot; unique_id=&quot;10647&quot;&gt;&lt;property id=&quot;20148&quot; value=&quot;5&quot;/&gt;&lt;property id=&quot;20300&quot; value=&quot;Slide 8 - &amp;quot;Kaj je SLOVAR&amp;quot;&quot;/&gt;&lt;property id=&quot;20307&quot; value=&quot;280&quot;/&gt;&lt;/object&gt;&lt;object type=&quot;3&quot; unique_id=&quot;10746&quot;&gt;&lt;property id=&quot;20148&quot; value=&quot;5&quot;/&gt;&lt;property id=&quot;20300&quot; value=&quot;Slide 6 - &amp;quot;Sprehodi po slovarjih&amp;quot;&quot;/&gt;&lt;property id=&quot;20307&quot; value=&quot;285&quot;/&gt;&lt;/object&gt;&lt;object type=&quot;3&quot; unique_id=&quot;10887&quot;&gt;&lt;property id=&quot;20148&quot; value=&quot;5&quot;/&gt;&lt;property id=&quot;20300&quot; value=&quot;Slide 14 - &amp;quot;In ker smo vraževerni …&amp;quot;&quot;/&gt;&lt;property id=&quot;20307&quot; value=&quot;28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1874</Words>
  <Application>Microsoft Office PowerPoint</Application>
  <PresentationFormat>On-screen Show (4:3)</PresentationFormat>
  <Paragraphs>221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Courier New</vt:lpstr>
      <vt:lpstr>Wingdings</vt:lpstr>
      <vt:lpstr>Office Theme</vt:lpstr>
      <vt:lpstr>Pogostost</vt:lpstr>
      <vt:lpstr>Seznam tel.številk v tabeli</vt:lpstr>
      <vt:lpstr>Ideja</vt:lpstr>
      <vt:lpstr>Rešitev s tabelo</vt:lpstr>
      <vt:lpstr>Zapis ideje</vt:lpstr>
      <vt:lpstr>Rešitev s tabelo</vt:lpstr>
      <vt:lpstr>Poišči</vt:lpstr>
      <vt:lpstr>Slovarji</vt:lpstr>
      <vt:lpstr>Slovar</vt:lpstr>
      <vt:lpstr>S slovarjem</vt:lpstr>
      <vt:lpstr>Operacije</vt:lpstr>
      <vt:lpstr>Sprehodi po slovarjih</vt:lpstr>
      <vt:lpstr>Sprehodi po slovarjih</vt:lpstr>
      <vt:lpstr>Enostaven zgled</vt:lpstr>
      <vt:lpstr>Polnjenje slovarja</vt:lpstr>
      <vt:lpstr>Še nekaj funkcij</vt:lpstr>
      <vt:lpstr>Kaj je SLOVAR</vt:lpstr>
      <vt:lpstr>Rešitev naloge s pogostostjo</vt:lpstr>
      <vt:lpstr>Rešitev s tabelo</vt:lpstr>
      <vt:lpstr>S slovarjem</vt:lpstr>
      <vt:lpstr>Gre še lažje</vt:lpstr>
      <vt:lpstr>Uporaba slovarja</vt:lpstr>
      <vt:lpstr>Kaj pa barva_sadje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Slovarji</dc:title>
  <dc:creator>Lokar, Matija</dc:creator>
  <cp:lastModifiedBy>Matija Lokar</cp:lastModifiedBy>
  <cp:revision>42</cp:revision>
  <dcterms:created xsi:type="dcterms:W3CDTF">2012-12-14T09:21:29Z</dcterms:created>
  <dcterms:modified xsi:type="dcterms:W3CDTF">2021-03-03T07:02:05Z</dcterms:modified>
</cp:coreProperties>
</file>