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4"/>
  </p:notesMasterIdLst>
  <p:handoutMasterIdLst>
    <p:handoutMasterId r:id="rId15"/>
  </p:handoutMasterIdLst>
  <p:sldIdLst>
    <p:sldId id="543" r:id="rId2"/>
    <p:sldId id="544" r:id="rId3"/>
    <p:sldId id="552" r:id="rId4"/>
    <p:sldId id="545" r:id="rId5"/>
    <p:sldId id="557" r:id="rId6"/>
    <p:sldId id="547" r:id="rId7"/>
    <p:sldId id="548" r:id="rId8"/>
    <p:sldId id="549" r:id="rId9"/>
    <p:sldId id="550" r:id="rId10"/>
    <p:sldId id="537" r:id="rId11"/>
    <p:sldId id="540" r:id="rId12"/>
    <p:sldId id="556" r:id="rId13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81" autoAdjust="0"/>
  </p:normalViewPr>
  <p:slideViewPr>
    <p:cSldViewPr>
      <p:cViewPr varScale="1">
        <p:scale>
          <a:sx n="88" d="100"/>
          <a:sy n="88" d="100"/>
        </p:scale>
        <p:origin x="4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7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7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BFB11DFA-839A-4BA9-9EDC-ABA0B8C35D5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5641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3F79824D-E1C4-4882-9CBD-92FCE6F9AC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043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7454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7454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4040C-1366-4E15-B640-393C6FC9605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525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A5554-FE7A-47E7-8A59-EF6611D2BBAB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897949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036F2-9113-4FB1-890E-F848D446971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241757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6C09F-D6DF-469C-9A2A-F33D570294EA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97862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52416-F772-4FC7-8584-C71F87F8C22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968881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D9CA4-E87B-45AC-A777-C3DC73060FD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6165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930E1-CF74-46A1-81D2-A61A708A74AF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102136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678ED-94A5-4790-9F0E-3D9A7442DE89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224601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675BD-7EA0-4F22-83A9-0823052CAED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17781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91F5E-0123-42D2-AFE9-85C1218D504A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723124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41D22-9A68-4716-9B7C-E0454701B1C6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77009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744452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744453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4445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74445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4445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85D8CAD-1D95-4256-9E9F-FCC42F976FC0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4451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44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44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44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44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44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Verižni seznam </a:t>
            </a:r>
            <a:br>
              <a:rPr lang="sl-SI" smtClean="0"/>
            </a:br>
            <a:r>
              <a:rPr lang="sl-SI" sz="2400" smtClean="0"/>
              <a:t>(tudi povezani seznam, linearni seznam)</a:t>
            </a:r>
            <a:endParaRPr lang="en-US" sz="24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Je množica elementov, kjer vsak element vsebuje tudi kazalec (povezavo, referenco) na element</a:t>
            </a:r>
          </a:p>
        </p:txBody>
      </p:sp>
    </p:spTree>
    <p:extLst>
      <p:ext uri="{BB962C8B-B14F-4D97-AF65-F5344CB8AC3E}">
        <p14:creationId xmlns:p14="http://schemas.microsoft.com/office/powerpoint/2010/main" val="8296507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Še nekaj primerov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400" dirty="0" smtClean="0"/>
              <a:t>V obstoječo verigo treh vozlov </a:t>
            </a:r>
            <a:r>
              <a:rPr lang="sl-SI" sz="2400" dirty="0" smtClean="0"/>
              <a:t>smo na začetek dodali </a:t>
            </a:r>
            <a:r>
              <a:rPr lang="sl-SI" sz="2400" dirty="0" smtClean="0"/>
              <a:t>nov vozel</a:t>
            </a:r>
          </a:p>
          <a:p>
            <a:pPr eaLnBrk="1" hangingPunct="1"/>
            <a:r>
              <a:rPr lang="sl-SI" sz="2400" dirty="0" smtClean="0"/>
              <a:t>Sedaj pa še na konec</a:t>
            </a:r>
          </a:p>
          <a:p>
            <a:pPr eaLnBrk="1" hangingPunct="1"/>
            <a:r>
              <a:rPr lang="sl-SI" sz="2200" dirty="0" smtClean="0"/>
              <a:t>Sestavi metodo, ki izpiše vsebino vseh vozlov v </a:t>
            </a:r>
            <a:r>
              <a:rPr lang="sl-SI" sz="2200" dirty="0" smtClean="0"/>
              <a:t>verigi</a:t>
            </a:r>
            <a:endParaRPr lang="en-US" sz="2200" dirty="0" smtClean="0"/>
          </a:p>
          <a:p>
            <a:pPr eaLnBrk="1" hangingPunct="1"/>
            <a:endParaRPr lang="en-US" sz="2200" dirty="0"/>
          </a:p>
          <a:p>
            <a:pPr marL="0" indent="0" eaLnBrk="1" hangingPunct="1">
              <a:buNone/>
            </a:pPr>
            <a:endParaRPr lang="sl-SI" sz="2200" dirty="0" smtClean="0"/>
          </a:p>
          <a:p>
            <a:pPr marL="471487" lvl="1" indent="0" eaLnBrk="1" hangingPunct="1">
              <a:buNone/>
            </a:pPr>
            <a:r>
              <a:rPr lang="sl-SI" dirty="0" err="1" smtClean="0">
                <a:latin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</a:rPr>
              <a:t> izpisi(prvi) :</a:t>
            </a:r>
          </a:p>
          <a:p>
            <a:pPr marL="471487" lvl="1" indent="0" eaLnBrk="1" hangingPunct="1">
              <a:buNone/>
            </a:pPr>
            <a:r>
              <a:rPr lang="sl-SI" dirty="0" smtClean="0">
                <a:latin typeface="Courier New" pitchFamily="49" charset="0"/>
              </a:rPr>
              <a:t>    pom = prvi</a:t>
            </a:r>
          </a:p>
          <a:p>
            <a:pPr marL="471487" lvl="1" indent="0" eaLnBrk="1" hangingPunct="1">
              <a:buNone/>
            </a:pPr>
            <a:r>
              <a:rPr lang="sl-SI" dirty="0" smtClean="0">
                <a:latin typeface="Courier New" pitchFamily="49" charset="0"/>
              </a:rPr>
              <a:t>    </a:t>
            </a:r>
            <a:r>
              <a:rPr lang="sl-SI" dirty="0" err="1" smtClean="0">
                <a:latin typeface="Courier New" pitchFamily="49" charset="0"/>
              </a:rPr>
              <a:t>while</a:t>
            </a:r>
            <a:r>
              <a:rPr lang="sl-SI" dirty="0" smtClean="0">
                <a:latin typeface="Courier New" pitchFamily="49" charset="0"/>
              </a:rPr>
              <a:t> pom != None :</a:t>
            </a:r>
          </a:p>
          <a:p>
            <a:pPr marL="471487" lvl="1" indent="0" eaLnBrk="1" hangingPunct="1">
              <a:buNone/>
            </a:pPr>
            <a:r>
              <a:rPr lang="sl-SI" dirty="0" smtClean="0">
                <a:latin typeface="Courier New" pitchFamily="49" charset="0"/>
              </a:rPr>
              <a:t>        </a:t>
            </a:r>
            <a:r>
              <a:rPr lang="sl-SI" dirty="0" err="1" smtClean="0">
                <a:latin typeface="Courier New" pitchFamily="49" charset="0"/>
              </a:rPr>
              <a:t>print</a:t>
            </a:r>
            <a:r>
              <a:rPr lang="sl-SI" dirty="0" smtClean="0">
                <a:latin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</a:rPr>
              <a:t>pom.vsebina</a:t>
            </a:r>
            <a:r>
              <a:rPr lang="sl-SI" dirty="0" smtClean="0">
                <a:latin typeface="Courier New" pitchFamily="49" charset="0"/>
              </a:rPr>
              <a:t>)</a:t>
            </a:r>
            <a:endParaRPr lang="sl-SI" dirty="0" smtClean="0">
              <a:latin typeface="Courier New" pitchFamily="49" charset="0"/>
            </a:endParaRPr>
          </a:p>
          <a:p>
            <a:pPr marL="471487" lvl="1" indent="0" eaLnBrk="1" hangingPunct="1">
              <a:buNone/>
            </a:pPr>
            <a:r>
              <a:rPr lang="sl-SI" dirty="0" smtClean="0">
                <a:latin typeface="Courier New" pitchFamily="49" charset="0"/>
              </a:rPr>
              <a:t>        pom = </a:t>
            </a:r>
            <a:r>
              <a:rPr lang="sl-SI" dirty="0" err="1" smtClean="0">
                <a:latin typeface="Courier New" pitchFamily="49" charset="0"/>
              </a:rPr>
              <a:t>pom.naslednji</a:t>
            </a:r>
            <a:endParaRPr lang="sl-SI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2214563"/>
            <a:ext cx="7772400" cy="1362075"/>
          </a:xfrm>
        </p:spPr>
        <p:txBody>
          <a:bodyPr/>
          <a:lstStyle/>
          <a:p>
            <a:pPr eaLnBrk="1" hangingPunct="1">
              <a:defRPr/>
            </a:pPr>
            <a:r>
              <a:rPr lang="sl-SI" sz="2400" dirty="0" smtClean="0"/>
              <a:t>Najpomembnejši del pri delu z verigami vozlov</a:t>
            </a:r>
            <a:endParaRPr lang="en-US" sz="2400" dirty="0" smtClean="0"/>
          </a:p>
        </p:txBody>
      </p:sp>
      <p:sp>
        <p:nvSpPr>
          <p:cNvPr id="10243" name="Text Placeholder 4"/>
          <p:cNvSpPr>
            <a:spLocks noGrp="1"/>
          </p:cNvSpPr>
          <p:nvPr>
            <p:ph type="body" idx="1"/>
          </p:nvPr>
        </p:nvSpPr>
        <p:spPr>
          <a:xfrm>
            <a:off x="785813" y="3500438"/>
            <a:ext cx="7772400" cy="1500187"/>
          </a:xfrm>
        </p:spPr>
        <p:txBody>
          <a:bodyPr/>
          <a:lstStyle/>
          <a:p>
            <a:pPr eaLnBrk="1" hangingPunct="1"/>
            <a:r>
              <a:rPr lang="sl-SI" dirty="0" smtClean="0">
                <a:latin typeface="Courier New" pitchFamily="49" charset="0"/>
              </a:rPr>
              <a:t> </a:t>
            </a:r>
            <a:r>
              <a:rPr lang="sl-SI" sz="3200" dirty="0" smtClean="0">
                <a:latin typeface="Courier New" pitchFamily="49" charset="0"/>
              </a:rPr>
              <a:t>pom = </a:t>
            </a:r>
            <a:r>
              <a:rPr lang="sl-SI" sz="3200" dirty="0" err="1" smtClean="0">
                <a:latin typeface="Courier New" pitchFamily="49" charset="0"/>
              </a:rPr>
              <a:t>pom.naslednji</a:t>
            </a:r>
            <a:endParaRPr lang="en-US" dirty="0" smtClean="0"/>
          </a:p>
        </p:txBody>
      </p:sp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Koda II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en-US" sz="1100" dirty="0">
                <a:latin typeface="Courier New" pitchFamily="49" charset="0"/>
              </a:rPr>
              <a:t>from </a:t>
            </a:r>
            <a:r>
              <a:rPr lang="en-US" sz="1100" dirty="0" err="1" smtClean="0">
                <a:latin typeface="Courier New" pitchFamily="49" charset="0"/>
              </a:rPr>
              <a:t>Vozel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>
                <a:latin typeface="Courier New" pitchFamily="49" charset="0"/>
              </a:rPr>
              <a:t>import *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err="1">
                <a:latin typeface="Courier New" pitchFamily="49" charset="0"/>
              </a:rPr>
              <a:t>prvi</a:t>
            </a:r>
            <a:r>
              <a:rPr lang="en-US" sz="1100" dirty="0">
                <a:latin typeface="Courier New" pitchFamily="49" charset="0"/>
              </a:rPr>
              <a:t> = </a:t>
            </a:r>
            <a:r>
              <a:rPr lang="en-US" sz="1100" dirty="0" err="1">
                <a:latin typeface="Courier New" pitchFamily="49" charset="0"/>
              </a:rPr>
              <a:t>Vozel</a:t>
            </a:r>
            <a:r>
              <a:rPr lang="en-US" sz="1100" dirty="0">
                <a:latin typeface="Courier New" pitchFamily="49" charset="0"/>
              </a:rPr>
              <a:t>("</a:t>
            </a:r>
            <a:r>
              <a:rPr lang="en-US" sz="1100" dirty="0" err="1">
                <a:latin typeface="Courier New" pitchFamily="49" charset="0"/>
              </a:rPr>
              <a:t>abc</a:t>
            </a:r>
            <a:r>
              <a:rPr lang="en-US" sz="1100" dirty="0">
                <a:latin typeface="Courier New" pitchFamily="49" charset="0"/>
              </a:rPr>
              <a:t>")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err="1">
                <a:latin typeface="Courier New" pitchFamily="49" charset="0"/>
              </a:rPr>
              <a:t>drugi</a:t>
            </a:r>
            <a:r>
              <a:rPr lang="en-US" sz="1100" dirty="0">
                <a:latin typeface="Courier New" pitchFamily="49" charset="0"/>
              </a:rPr>
              <a:t> = </a:t>
            </a:r>
            <a:r>
              <a:rPr lang="en-US" sz="1100" dirty="0" err="1">
                <a:latin typeface="Courier New" pitchFamily="49" charset="0"/>
              </a:rPr>
              <a:t>Vozel</a:t>
            </a:r>
            <a:r>
              <a:rPr lang="en-US" sz="1100" dirty="0">
                <a:latin typeface="Courier New" pitchFamily="49" charset="0"/>
              </a:rPr>
              <a:t>("123", </a:t>
            </a:r>
            <a:r>
              <a:rPr lang="en-US" sz="1100" dirty="0" err="1">
                <a:latin typeface="Courier New" pitchFamily="49" charset="0"/>
              </a:rPr>
              <a:t>prvi</a:t>
            </a:r>
            <a:r>
              <a:rPr lang="en-US" sz="1100" dirty="0"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err="1">
                <a:latin typeface="Courier New" pitchFamily="49" charset="0"/>
              </a:rPr>
              <a:t>tretji</a:t>
            </a:r>
            <a:r>
              <a:rPr lang="en-US" sz="1100" dirty="0">
                <a:latin typeface="Courier New" pitchFamily="49" charset="0"/>
              </a:rPr>
              <a:t> = </a:t>
            </a:r>
            <a:r>
              <a:rPr lang="en-US" sz="1100" dirty="0" err="1">
                <a:latin typeface="Courier New" pitchFamily="49" charset="0"/>
              </a:rPr>
              <a:t>Vozel</a:t>
            </a:r>
            <a:r>
              <a:rPr lang="en-US" sz="1100" dirty="0">
                <a:latin typeface="Courier New" pitchFamily="49" charset="0"/>
              </a:rPr>
              <a:t>(33,drugi)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err="1">
                <a:latin typeface="Courier New" pitchFamily="49" charset="0"/>
              </a:rPr>
              <a:t>zacetek</a:t>
            </a:r>
            <a:r>
              <a:rPr lang="en-US" sz="1100" dirty="0">
                <a:latin typeface="Courier New" pitchFamily="49" charset="0"/>
              </a:rPr>
              <a:t> = </a:t>
            </a:r>
            <a:r>
              <a:rPr lang="en-US" sz="1100" dirty="0" err="1">
                <a:latin typeface="Courier New" pitchFamily="49" charset="0"/>
              </a:rPr>
              <a:t>tretji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>
                <a:latin typeface="Courier New" pitchFamily="49" charset="0"/>
              </a:rPr>
              <a:t>print('</a:t>
            </a:r>
            <a:r>
              <a:rPr lang="en-US" sz="1100" dirty="0" err="1">
                <a:latin typeface="Courier New" pitchFamily="49" charset="0"/>
              </a:rPr>
              <a:t>Peš</a:t>
            </a:r>
            <a:r>
              <a:rPr lang="en-US" sz="1100" dirty="0">
                <a:latin typeface="Courier New" pitchFamily="49" charset="0"/>
              </a:rPr>
              <a:t>')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smtClean="0">
                <a:latin typeface="Courier New" pitchFamily="49" charset="0"/>
              </a:rPr>
              <a:t>print(</a:t>
            </a:r>
            <a:r>
              <a:rPr lang="en-US" sz="1100" dirty="0" err="1" smtClean="0">
                <a:latin typeface="Courier New" pitchFamily="49" charset="0"/>
              </a:rPr>
              <a:t>zacetek.vsebina</a:t>
            </a:r>
            <a:r>
              <a:rPr lang="en-US" sz="1100" dirty="0" smtClean="0">
                <a:latin typeface="Courier New" pitchFamily="49" charset="0"/>
              </a:rPr>
              <a:t>)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smtClean="0">
                <a:latin typeface="Courier New" pitchFamily="49" charset="0"/>
              </a:rPr>
              <a:t>print(</a:t>
            </a:r>
            <a:r>
              <a:rPr lang="en-US" sz="1100" dirty="0" err="1" smtClean="0">
                <a:latin typeface="Courier New" pitchFamily="49" charset="0"/>
              </a:rPr>
              <a:t>zacetek.naslednji.vsebina</a:t>
            </a:r>
            <a:r>
              <a:rPr lang="en-US" sz="1100" dirty="0" smtClean="0">
                <a:latin typeface="Courier New" pitchFamily="49" charset="0"/>
              </a:rPr>
              <a:t>)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smtClean="0">
                <a:latin typeface="Courier New" pitchFamily="49" charset="0"/>
              </a:rPr>
              <a:t>print(</a:t>
            </a:r>
            <a:r>
              <a:rPr lang="en-US" sz="1100" dirty="0" err="1" smtClean="0">
                <a:latin typeface="Courier New" pitchFamily="49" charset="0"/>
              </a:rPr>
              <a:t>zacetek.naslednji.naslednji.vsebina</a:t>
            </a:r>
            <a:r>
              <a:rPr lang="en-US" sz="1100" dirty="0" smtClean="0">
                <a:latin typeface="Courier New" pitchFamily="49" charset="0"/>
              </a:rPr>
              <a:t>)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>
                <a:latin typeface="Courier New" pitchFamily="49" charset="0"/>
              </a:rPr>
              <a:t>print('</a:t>
            </a:r>
            <a:r>
              <a:rPr lang="en-US" sz="1100" dirty="0" err="1">
                <a:latin typeface="Courier New" pitchFamily="49" charset="0"/>
              </a:rPr>
              <a:t>Peš</a:t>
            </a:r>
            <a:r>
              <a:rPr lang="en-US" sz="1100" dirty="0">
                <a:latin typeface="Courier New" pitchFamily="49" charset="0"/>
              </a:rPr>
              <a:t>, a s </a:t>
            </a:r>
            <a:r>
              <a:rPr lang="en-US" sz="1100" dirty="0" err="1">
                <a:latin typeface="Courier New" pitchFamily="49" charset="0"/>
              </a:rPr>
              <a:t>pomočnikom</a:t>
            </a:r>
            <a:r>
              <a:rPr lang="en-US" sz="1100" dirty="0">
                <a:latin typeface="Courier New" pitchFamily="49" charset="0"/>
              </a:rPr>
              <a:t>')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err="1">
                <a:latin typeface="Courier New" pitchFamily="49" charset="0"/>
              </a:rPr>
              <a:t>pomoc</a:t>
            </a:r>
            <a:r>
              <a:rPr lang="en-US" sz="1100" dirty="0">
                <a:latin typeface="Courier New" pitchFamily="49" charset="0"/>
              </a:rPr>
              <a:t> = </a:t>
            </a:r>
            <a:r>
              <a:rPr lang="en-US" sz="1100" dirty="0" err="1">
                <a:latin typeface="Courier New" pitchFamily="49" charset="0"/>
              </a:rPr>
              <a:t>zacetek</a:t>
            </a:r>
            <a:r>
              <a:rPr lang="en-US" sz="1100" dirty="0"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smtClean="0">
                <a:latin typeface="Courier New" pitchFamily="49" charset="0"/>
              </a:rPr>
              <a:t>print(</a:t>
            </a:r>
            <a:r>
              <a:rPr lang="en-US" sz="1100" dirty="0" err="1" smtClean="0">
                <a:latin typeface="Courier New" pitchFamily="49" charset="0"/>
              </a:rPr>
              <a:t>pomoc.vsebina</a:t>
            </a:r>
            <a:r>
              <a:rPr lang="en-US" sz="1100" dirty="0" smtClean="0">
                <a:latin typeface="Courier New" pitchFamily="49" charset="0"/>
              </a:rPr>
              <a:t>)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err="1">
                <a:latin typeface="Courier New" pitchFamily="49" charset="0"/>
              </a:rPr>
              <a:t>pomoc</a:t>
            </a:r>
            <a:r>
              <a:rPr lang="en-US" sz="1100" dirty="0">
                <a:latin typeface="Courier New" pitchFamily="49" charset="0"/>
              </a:rPr>
              <a:t> = </a:t>
            </a:r>
            <a:r>
              <a:rPr lang="en-US" sz="1100" dirty="0" err="1">
                <a:latin typeface="Courier New" pitchFamily="49" charset="0"/>
              </a:rPr>
              <a:t>pomoc.naslednji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smtClean="0">
                <a:latin typeface="Courier New" pitchFamily="49" charset="0"/>
              </a:rPr>
              <a:t>print(</a:t>
            </a:r>
            <a:r>
              <a:rPr lang="en-US" sz="1100" dirty="0" err="1" smtClean="0">
                <a:latin typeface="Courier New" pitchFamily="49" charset="0"/>
              </a:rPr>
              <a:t>pomoc.vsebina</a:t>
            </a:r>
            <a:r>
              <a:rPr lang="en-US" sz="1100" dirty="0" smtClean="0">
                <a:latin typeface="Courier New" pitchFamily="49" charset="0"/>
              </a:rPr>
              <a:t>)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err="1">
                <a:latin typeface="Courier New" pitchFamily="49" charset="0"/>
              </a:rPr>
              <a:t>pomoc</a:t>
            </a:r>
            <a:r>
              <a:rPr lang="en-US" sz="1100" dirty="0">
                <a:latin typeface="Courier New" pitchFamily="49" charset="0"/>
              </a:rPr>
              <a:t> = </a:t>
            </a:r>
            <a:r>
              <a:rPr lang="en-US" sz="1100" dirty="0" err="1">
                <a:latin typeface="Courier New" pitchFamily="49" charset="0"/>
              </a:rPr>
              <a:t>pomoc.naslednji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smtClean="0">
                <a:latin typeface="Courier New" pitchFamily="49" charset="0"/>
              </a:rPr>
              <a:t>print(</a:t>
            </a:r>
            <a:r>
              <a:rPr lang="en-US" sz="1100" dirty="0" err="1" smtClean="0">
                <a:latin typeface="Courier New" pitchFamily="49" charset="0"/>
              </a:rPr>
              <a:t>pomoc.vsebina</a:t>
            </a:r>
            <a:r>
              <a:rPr lang="en-US" sz="1100" dirty="0" smtClean="0">
                <a:latin typeface="Courier New" pitchFamily="49" charset="0"/>
              </a:rPr>
              <a:t>)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err="1">
                <a:latin typeface="Courier New" pitchFamily="49" charset="0"/>
              </a:rPr>
              <a:t>def</a:t>
            </a:r>
            <a:r>
              <a:rPr lang="en-US" sz="1100" dirty="0">
                <a:latin typeface="Courier New" pitchFamily="49" charset="0"/>
              </a:rPr>
              <a:t> </a:t>
            </a:r>
            <a:r>
              <a:rPr lang="en-US" sz="1100" dirty="0" err="1">
                <a:latin typeface="Courier New" pitchFamily="49" charset="0"/>
              </a:rPr>
              <a:t>izpisi</a:t>
            </a:r>
            <a:r>
              <a:rPr lang="en-US" sz="1100" dirty="0">
                <a:latin typeface="Courier New" pitchFamily="49" charset="0"/>
              </a:rPr>
              <a:t>(</a:t>
            </a:r>
            <a:r>
              <a:rPr lang="en-US" sz="1100" dirty="0" err="1">
                <a:latin typeface="Courier New" pitchFamily="49" charset="0"/>
              </a:rPr>
              <a:t>prvi</a:t>
            </a:r>
            <a:r>
              <a:rPr lang="en-US" sz="1100" dirty="0">
                <a:latin typeface="Courier New" pitchFamily="49" charset="0"/>
              </a:rPr>
              <a:t>) :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>
                <a:latin typeface="Courier New" pitchFamily="49" charset="0"/>
              </a:rPr>
              <a:t>    </a:t>
            </a:r>
            <a:r>
              <a:rPr lang="en-US" sz="1100" dirty="0" err="1">
                <a:latin typeface="Courier New" pitchFamily="49" charset="0"/>
              </a:rPr>
              <a:t>pom</a:t>
            </a:r>
            <a:r>
              <a:rPr lang="en-US" sz="1100" dirty="0">
                <a:latin typeface="Courier New" pitchFamily="49" charset="0"/>
              </a:rPr>
              <a:t> = </a:t>
            </a:r>
            <a:r>
              <a:rPr lang="en-US" sz="1100" dirty="0" err="1">
                <a:latin typeface="Courier New" pitchFamily="49" charset="0"/>
              </a:rPr>
              <a:t>prvi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>
                <a:latin typeface="Courier New" pitchFamily="49" charset="0"/>
              </a:rPr>
              <a:t>    while </a:t>
            </a:r>
            <a:r>
              <a:rPr lang="en-US" sz="1100" dirty="0" err="1">
                <a:latin typeface="Courier New" pitchFamily="49" charset="0"/>
              </a:rPr>
              <a:t>pom</a:t>
            </a:r>
            <a:r>
              <a:rPr lang="en-US" sz="1100" dirty="0">
                <a:latin typeface="Courier New" pitchFamily="49" charset="0"/>
              </a:rPr>
              <a:t> != None :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>
                <a:latin typeface="Courier New" pitchFamily="49" charset="0"/>
              </a:rPr>
              <a:t>        </a:t>
            </a:r>
            <a:r>
              <a:rPr lang="en-US" sz="1100" dirty="0" smtClean="0">
                <a:latin typeface="Courier New" pitchFamily="49" charset="0"/>
              </a:rPr>
              <a:t>print(</a:t>
            </a:r>
            <a:r>
              <a:rPr lang="en-US" sz="1100" dirty="0" err="1" smtClean="0">
                <a:latin typeface="Courier New" pitchFamily="49" charset="0"/>
              </a:rPr>
              <a:t>pom.vsebina</a:t>
            </a:r>
            <a:r>
              <a:rPr lang="en-US" sz="1100" dirty="0" smtClean="0">
                <a:latin typeface="Courier New" pitchFamily="49" charset="0"/>
              </a:rPr>
              <a:t>)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>
                <a:latin typeface="Courier New" pitchFamily="49" charset="0"/>
              </a:rPr>
              <a:t>        </a:t>
            </a:r>
            <a:r>
              <a:rPr lang="en-US" sz="1100" dirty="0" err="1">
                <a:latin typeface="Courier New" pitchFamily="49" charset="0"/>
              </a:rPr>
              <a:t>pom</a:t>
            </a:r>
            <a:r>
              <a:rPr lang="en-US" sz="1100" dirty="0">
                <a:latin typeface="Courier New" pitchFamily="49" charset="0"/>
              </a:rPr>
              <a:t> = </a:t>
            </a:r>
            <a:r>
              <a:rPr lang="en-US" sz="1100" dirty="0" err="1">
                <a:latin typeface="Courier New" pitchFamily="49" charset="0"/>
              </a:rPr>
              <a:t>pom.naslednji</a:t>
            </a: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sz="11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>
                <a:latin typeface="Courier New" pitchFamily="49" charset="0"/>
              </a:rPr>
              <a:t>print('Z </a:t>
            </a:r>
            <a:r>
              <a:rPr lang="en-US" sz="1100" dirty="0" err="1">
                <a:latin typeface="Courier New" pitchFamily="49" charset="0"/>
              </a:rPr>
              <a:t>metodo</a:t>
            </a:r>
            <a:r>
              <a:rPr lang="en-US" sz="1100" dirty="0">
                <a:latin typeface="Courier New" pitchFamily="49" charset="0"/>
              </a:rPr>
              <a:t>:')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100" dirty="0" err="1">
                <a:latin typeface="Courier New" pitchFamily="49" charset="0"/>
              </a:rPr>
              <a:t>izpisi</a:t>
            </a:r>
            <a:r>
              <a:rPr lang="en-US" sz="1100" dirty="0">
                <a:latin typeface="Courier New" pitchFamily="49" charset="0"/>
              </a:rPr>
              <a:t>(</a:t>
            </a:r>
            <a:r>
              <a:rPr lang="en-US" sz="1100" dirty="0" err="1">
                <a:latin typeface="Courier New" pitchFamily="49" charset="0"/>
              </a:rPr>
              <a:t>zacetek</a:t>
            </a:r>
            <a:r>
              <a:rPr lang="en-US" sz="1100" dirty="0">
                <a:latin typeface="Courier New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1659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pSp>
        <p:nvGrpSpPr>
          <p:cNvPr id="4099" name="Group 2"/>
          <p:cNvGrpSpPr>
            <a:grpSpLocks/>
          </p:cNvGrpSpPr>
          <p:nvPr/>
        </p:nvGrpSpPr>
        <p:grpSpPr bwMode="auto">
          <a:xfrm>
            <a:off x="914400" y="3124200"/>
            <a:ext cx="7543800" cy="1543050"/>
            <a:chOff x="192" y="336"/>
            <a:chExt cx="5232" cy="1228"/>
          </a:xfrm>
        </p:grpSpPr>
        <p:grpSp>
          <p:nvGrpSpPr>
            <p:cNvPr id="4101" name="Group 3"/>
            <p:cNvGrpSpPr>
              <a:grpSpLocks/>
            </p:cNvGrpSpPr>
            <p:nvPr/>
          </p:nvGrpSpPr>
          <p:grpSpPr bwMode="auto">
            <a:xfrm>
              <a:off x="192" y="336"/>
              <a:ext cx="1152" cy="528"/>
              <a:chOff x="576" y="2592"/>
              <a:chExt cx="1152" cy="528"/>
            </a:xfrm>
          </p:grpSpPr>
          <p:sp>
            <p:nvSpPr>
              <p:cNvPr id="4117" name="AutoShape 4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672" cy="528"/>
              </a:xfrm>
              <a:prstGeom prst="plaque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Line 5"/>
              <p:cNvSpPr>
                <a:spLocks noChangeShapeType="1"/>
              </p:cNvSpPr>
              <p:nvPr/>
            </p:nvSpPr>
            <p:spPr bwMode="auto">
              <a:xfrm>
                <a:off x="1104" y="2592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9" name="Line 6"/>
              <p:cNvSpPr>
                <a:spLocks noChangeShapeType="1"/>
              </p:cNvSpPr>
              <p:nvPr/>
            </p:nvSpPr>
            <p:spPr bwMode="auto">
              <a:xfrm>
                <a:off x="1200" y="2880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  <p:grpSp>
          <p:nvGrpSpPr>
            <p:cNvPr id="4102" name="Group 7"/>
            <p:cNvGrpSpPr>
              <a:grpSpLocks/>
            </p:cNvGrpSpPr>
            <p:nvPr/>
          </p:nvGrpSpPr>
          <p:grpSpPr bwMode="auto">
            <a:xfrm>
              <a:off x="1344" y="384"/>
              <a:ext cx="1152" cy="528"/>
              <a:chOff x="576" y="2592"/>
              <a:chExt cx="1152" cy="528"/>
            </a:xfrm>
          </p:grpSpPr>
          <p:sp>
            <p:nvSpPr>
              <p:cNvPr id="4114" name="AutoShape 8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672" cy="528"/>
              </a:xfrm>
              <a:prstGeom prst="plaque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5" name="Line 9"/>
              <p:cNvSpPr>
                <a:spLocks noChangeShapeType="1"/>
              </p:cNvSpPr>
              <p:nvPr/>
            </p:nvSpPr>
            <p:spPr bwMode="auto">
              <a:xfrm>
                <a:off x="1104" y="2592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6" name="Line 10"/>
              <p:cNvSpPr>
                <a:spLocks noChangeShapeType="1"/>
              </p:cNvSpPr>
              <p:nvPr/>
            </p:nvSpPr>
            <p:spPr bwMode="auto">
              <a:xfrm>
                <a:off x="1200" y="2880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  <p:grpSp>
          <p:nvGrpSpPr>
            <p:cNvPr id="4103" name="Group 11"/>
            <p:cNvGrpSpPr>
              <a:grpSpLocks/>
            </p:cNvGrpSpPr>
            <p:nvPr/>
          </p:nvGrpSpPr>
          <p:grpSpPr bwMode="auto">
            <a:xfrm>
              <a:off x="2496" y="432"/>
              <a:ext cx="1152" cy="528"/>
              <a:chOff x="576" y="2592"/>
              <a:chExt cx="1152" cy="528"/>
            </a:xfrm>
          </p:grpSpPr>
          <p:sp>
            <p:nvSpPr>
              <p:cNvPr id="4111" name="AutoShap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672" cy="528"/>
              </a:xfrm>
              <a:prstGeom prst="plaque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2" name="Line 13"/>
              <p:cNvSpPr>
                <a:spLocks noChangeShapeType="1"/>
              </p:cNvSpPr>
              <p:nvPr/>
            </p:nvSpPr>
            <p:spPr bwMode="auto">
              <a:xfrm>
                <a:off x="1104" y="2592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3" name="Line 14"/>
              <p:cNvSpPr>
                <a:spLocks noChangeShapeType="1"/>
              </p:cNvSpPr>
              <p:nvPr/>
            </p:nvSpPr>
            <p:spPr bwMode="auto">
              <a:xfrm>
                <a:off x="1200" y="2880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  <p:grpSp>
          <p:nvGrpSpPr>
            <p:cNvPr id="4104" name="Group 15"/>
            <p:cNvGrpSpPr>
              <a:grpSpLocks/>
            </p:cNvGrpSpPr>
            <p:nvPr/>
          </p:nvGrpSpPr>
          <p:grpSpPr bwMode="auto">
            <a:xfrm>
              <a:off x="3648" y="432"/>
              <a:ext cx="1152" cy="528"/>
              <a:chOff x="576" y="2592"/>
              <a:chExt cx="1152" cy="528"/>
            </a:xfrm>
          </p:grpSpPr>
          <p:sp>
            <p:nvSpPr>
              <p:cNvPr id="4108" name="AutoShape 16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672" cy="528"/>
              </a:xfrm>
              <a:prstGeom prst="plaque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" name="Line 17"/>
              <p:cNvSpPr>
                <a:spLocks noChangeShapeType="1"/>
              </p:cNvSpPr>
              <p:nvPr/>
            </p:nvSpPr>
            <p:spPr bwMode="auto">
              <a:xfrm>
                <a:off x="1104" y="2592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0" name="Line 18"/>
              <p:cNvSpPr>
                <a:spLocks noChangeShapeType="1"/>
              </p:cNvSpPr>
              <p:nvPr/>
            </p:nvSpPr>
            <p:spPr bwMode="auto">
              <a:xfrm>
                <a:off x="1200" y="2880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  <p:sp>
          <p:nvSpPr>
            <p:cNvPr id="4105" name="Line 19"/>
            <p:cNvSpPr>
              <a:spLocks noChangeShapeType="1"/>
            </p:cNvSpPr>
            <p:nvPr/>
          </p:nvSpPr>
          <p:spPr bwMode="auto">
            <a:xfrm flipV="1">
              <a:off x="240" y="864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4106" name="Text Box 20"/>
            <p:cNvSpPr txBox="1">
              <a:spLocks noChangeArrowheads="1"/>
            </p:cNvSpPr>
            <p:nvPr/>
          </p:nvSpPr>
          <p:spPr bwMode="auto">
            <a:xfrm>
              <a:off x="288" y="1200"/>
              <a:ext cx="913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sl-SI" sz="2400">
                  <a:latin typeface="Arial" charset="0"/>
                </a:rPr>
                <a:t>prvi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7" name="Text Box 21"/>
            <p:cNvSpPr txBox="1">
              <a:spLocks noChangeArrowheads="1"/>
            </p:cNvSpPr>
            <p:nvPr/>
          </p:nvSpPr>
          <p:spPr bwMode="auto">
            <a:xfrm>
              <a:off x="4800" y="576"/>
              <a:ext cx="624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sl-SI" sz="2400">
                  <a:latin typeface="Arial" charset="0"/>
                </a:rPr>
                <a:t>null</a:t>
              </a: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4100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Grafična predstavitev</a:t>
            </a:r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3134185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Veriga vozlov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Poznamo kazalec na prvi vozel verige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593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Elementi verige</a:t>
            </a:r>
            <a:endParaRPr lang="en-GB" dirty="0" smtClean="0"/>
          </a:p>
        </p:txBody>
      </p:sp>
      <p:sp>
        <p:nvSpPr>
          <p:cNvPr id="512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66738" y="1341438"/>
            <a:ext cx="8397875" cy="5040312"/>
          </a:xfrm>
        </p:spPr>
        <p:txBody>
          <a:bodyPr/>
          <a:lstStyle/>
          <a:p>
            <a:pPr eaLnBrk="1" hangingPunct="1"/>
            <a:r>
              <a:rPr lang="sl-SI" smtClean="0"/>
              <a:t>Elementi - vozli</a:t>
            </a:r>
          </a:p>
          <a:p>
            <a:pPr eaLnBrk="1" hangingPunct="1"/>
            <a:r>
              <a:rPr lang="sl-SI" smtClean="0"/>
              <a:t>Vozel  - objekt</a:t>
            </a:r>
          </a:p>
          <a:p>
            <a:pPr eaLnBrk="1" hangingPunct="1"/>
            <a:r>
              <a:rPr lang="sl-SI" smtClean="0"/>
              <a:t>Sestavni deli</a:t>
            </a:r>
          </a:p>
          <a:p>
            <a:pPr lvl="1" eaLnBrk="1" hangingPunct="1"/>
            <a:r>
              <a:rPr lang="sl-SI" sz="2600" smtClean="0"/>
              <a:t>Prostor za podatke</a:t>
            </a:r>
          </a:p>
          <a:p>
            <a:pPr lvl="1" eaLnBrk="1" hangingPunct="1"/>
            <a:r>
              <a:rPr lang="sl-SI" sz="2600" smtClean="0"/>
              <a:t>Referenca (kazalec) na naslednjega</a:t>
            </a:r>
          </a:p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8572007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179512" y="1412776"/>
            <a:ext cx="8496944" cy="26776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__(self,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kaj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kam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self.vsebina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kaj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self.naslednji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kam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(self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vsebina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return "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Vozel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({0}, {1})".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format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self.vsebina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self.naslednji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3923928" y="2417296"/>
            <a:ext cx="5130619" cy="41857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vsebina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(self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vsebina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return self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vsebina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vsebina.setter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vsebina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(self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pod):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nastavi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vsebina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vsebina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pod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@property</a:t>
            </a: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naslednji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kazalec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naslednjega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return self._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naslednji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naslednji.setter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vrnivsebina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(self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moj_nas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Vozlu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nastavi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novega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naslednika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self._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naslednji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moj_nas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4680" y="476672"/>
            <a:ext cx="669654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Vozel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'''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Osnovni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element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verižnega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seznama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'''</a:t>
            </a:r>
          </a:p>
        </p:txBody>
      </p:sp>
    </p:spTree>
    <p:extLst>
      <p:ext uri="{BB962C8B-B14F-4D97-AF65-F5344CB8AC3E}">
        <p14:creationId xmlns:p14="http://schemas.microsoft.com/office/powerpoint/2010/main" val="141147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Konstruktorji razreda Vozel</a:t>
            </a:r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“Goli” vozel</a:t>
            </a:r>
          </a:p>
          <a:p>
            <a:pPr lvl="1" eaLnBrk="1" hangingPunct="1"/>
            <a:r>
              <a:rPr lang="sl-SI" dirty="0" smtClean="0">
                <a:latin typeface="Courier New" pitchFamily="49" charset="0"/>
              </a:rPr>
              <a:t>prvi = Vozel()</a:t>
            </a:r>
          </a:p>
          <a:p>
            <a:pPr eaLnBrk="1" hangingPunct="1"/>
            <a:r>
              <a:rPr lang="sl-SI" dirty="0" smtClean="0"/>
              <a:t>“Osamljeni” vozel</a:t>
            </a:r>
          </a:p>
          <a:p>
            <a:pPr lvl="1" eaLnBrk="1" hangingPunct="1"/>
            <a:r>
              <a:rPr lang="sl-SI" dirty="0" smtClean="0">
                <a:latin typeface="Courier New" pitchFamily="49" charset="0"/>
              </a:rPr>
              <a:t>sam = Vozel(“Nimam naslednika”)</a:t>
            </a:r>
          </a:p>
          <a:p>
            <a:pPr eaLnBrk="1" hangingPunct="1"/>
            <a:r>
              <a:rPr lang="sl-SI" dirty="0" smtClean="0"/>
              <a:t>“</a:t>
            </a:r>
            <a:r>
              <a:rPr lang="sl-SI" dirty="0" err="1" smtClean="0"/>
              <a:t>Follow</a:t>
            </a:r>
            <a:r>
              <a:rPr lang="sl-SI" dirty="0" smtClean="0"/>
              <a:t> me”</a:t>
            </a:r>
          </a:p>
          <a:p>
            <a:pPr lvl="1" eaLnBrk="1" hangingPunct="1"/>
            <a:r>
              <a:rPr lang="sl-SI" dirty="0">
                <a:latin typeface="Courier New" pitchFamily="49" charset="0"/>
              </a:rPr>
              <a:t>t</a:t>
            </a:r>
            <a:r>
              <a:rPr lang="sl-SI" dirty="0" smtClean="0">
                <a:latin typeface="Courier New" pitchFamily="49" charset="0"/>
              </a:rPr>
              <a:t>akoj_glavni = Vozel(“Moja vsebina”, ti_si_moj_naslednji)</a:t>
            </a:r>
          </a:p>
          <a:p>
            <a:pPr lvl="1"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03121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Veriga treh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dirty="0" smtClean="0"/>
              <a:t>Ustvarimo tri _samostojne vozle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</a:rPr>
              <a:t>prvi_sam = </a:t>
            </a:r>
            <a:r>
              <a:rPr lang="sl-SI" dirty="0" smtClean="0">
                <a:latin typeface="Courier New" pitchFamily="49" charset="0"/>
              </a:rPr>
              <a:t>Vozel('abc')</a:t>
            </a:r>
            <a:endParaRPr lang="sl-SI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</a:rPr>
              <a:t>drugi_sam = </a:t>
            </a:r>
            <a:r>
              <a:rPr lang="sl-SI" dirty="0" smtClean="0">
                <a:latin typeface="Courier New" pitchFamily="49" charset="0"/>
              </a:rPr>
              <a:t>Vozel('123')</a:t>
            </a:r>
            <a:endParaRPr lang="sl-SI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</a:rPr>
              <a:t>tretji_sam = </a:t>
            </a:r>
            <a:r>
              <a:rPr lang="sl-SI" dirty="0" smtClean="0">
                <a:latin typeface="Courier New" pitchFamily="49" charset="0"/>
              </a:rPr>
              <a:t>Vozel(33</a:t>
            </a:r>
            <a:r>
              <a:rPr lang="sl-SI" dirty="0" smtClean="0"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Povežimo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</a:rPr>
              <a:t>drugi_</a:t>
            </a:r>
            <a:r>
              <a:rPr lang="sl-SI" dirty="0" err="1" smtClean="0">
                <a:latin typeface="Courier New" pitchFamily="49" charset="0"/>
              </a:rPr>
              <a:t>sam.naslednji</a:t>
            </a:r>
            <a:r>
              <a:rPr lang="sl-SI" dirty="0" smtClean="0">
                <a:latin typeface="Courier New" pitchFamily="49" charset="0"/>
              </a:rPr>
              <a:t> = prvi_sam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</a:rPr>
              <a:t>tretji_</a:t>
            </a:r>
            <a:r>
              <a:rPr lang="sl-SI" dirty="0" err="1" smtClean="0">
                <a:latin typeface="Courier New" pitchFamily="49" charset="0"/>
              </a:rPr>
              <a:t>sam.naslednji</a:t>
            </a:r>
            <a:r>
              <a:rPr lang="sl-SI" dirty="0" smtClean="0">
                <a:latin typeface="Courier New" pitchFamily="49" charset="0"/>
              </a:rPr>
              <a:t> = drugi_sam</a:t>
            </a:r>
          </a:p>
          <a:p>
            <a:pPr eaLnBrk="1" hangingPunct="1">
              <a:lnSpc>
                <a:spcPct val="90000"/>
              </a:lnSpc>
            </a:pPr>
            <a:r>
              <a:rPr lang="sl-SI" sz="2800" dirty="0" smtClean="0"/>
              <a:t>Ustvarimo tri vozle in jih takoj povežimo med sabo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</a:rPr>
              <a:t>prvi = </a:t>
            </a:r>
            <a:r>
              <a:rPr lang="sl-SI" dirty="0" smtClean="0">
                <a:latin typeface="Courier New" pitchFamily="49" charset="0"/>
              </a:rPr>
              <a:t>Vozel('abc')</a:t>
            </a:r>
            <a:endParaRPr lang="sl-SI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</a:rPr>
              <a:t>drugi = </a:t>
            </a:r>
            <a:r>
              <a:rPr lang="sl-SI" dirty="0" smtClean="0">
                <a:latin typeface="Courier New" pitchFamily="49" charset="0"/>
              </a:rPr>
              <a:t>Vozel('123</a:t>
            </a:r>
            <a:r>
              <a:rPr lang="sl-SI" dirty="0">
                <a:latin typeface="Courier New" pitchFamily="49" charset="0"/>
              </a:rPr>
              <a:t>'</a:t>
            </a:r>
            <a:r>
              <a:rPr lang="sl-SI" dirty="0" smtClean="0">
                <a:latin typeface="Courier New" pitchFamily="49" charset="0"/>
              </a:rPr>
              <a:t>, </a:t>
            </a:r>
            <a:r>
              <a:rPr lang="sl-SI" dirty="0" smtClean="0">
                <a:latin typeface="Courier New" pitchFamily="49" charset="0"/>
              </a:rPr>
              <a:t>prvi)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</a:rPr>
              <a:t>tretji = Vozel(33,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</a:rPr>
              <a:t>drugi)</a:t>
            </a:r>
            <a:endParaRPr lang="sl-SI" sz="2000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89939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Izpis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226344"/>
            <a:ext cx="8001000" cy="5040312"/>
          </a:xfrm>
        </p:spPr>
        <p:txBody>
          <a:bodyPr/>
          <a:lstStyle/>
          <a:p>
            <a:pPr eaLnBrk="1" hangingPunct="1"/>
            <a:r>
              <a:rPr lang="sl-SI" sz="2000" dirty="0" smtClean="0"/>
              <a:t>Izpišimo vsebino vseh treh, če poznamo referenco le na prvega</a:t>
            </a:r>
          </a:p>
          <a:p>
            <a:pPr lvl="1" eaLnBrk="1" hangingPunct="1"/>
            <a:r>
              <a:rPr lang="sl-SI" sz="2000" dirty="0" err="1" smtClean="0">
                <a:latin typeface="Courier New" pitchFamily="49" charset="0"/>
              </a:rPr>
              <a:t>zacetek</a:t>
            </a:r>
            <a:r>
              <a:rPr lang="sl-SI" sz="2000" dirty="0" smtClean="0">
                <a:latin typeface="Courier New" pitchFamily="49" charset="0"/>
              </a:rPr>
              <a:t> = </a:t>
            </a:r>
            <a:r>
              <a:rPr lang="sl-SI" sz="2000" dirty="0" smtClean="0">
                <a:latin typeface="Courier New" pitchFamily="49" charset="0"/>
              </a:rPr>
              <a:t>tretji</a:t>
            </a:r>
          </a:p>
          <a:p>
            <a:pPr lvl="1" eaLnBrk="1" hangingPunct="1"/>
            <a:r>
              <a:rPr lang="sl-SI" sz="2000" dirty="0" smtClean="0">
                <a:latin typeface="Courier New" pitchFamily="49" charset="0"/>
              </a:rPr>
              <a:t>prvi = None</a:t>
            </a:r>
          </a:p>
          <a:p>
            <a:pPr lvl="1" eaLnBrk="1" hangingPunct="1"/>
            <a:r>
              <a:rPr lang="sl-SI" sz="2000" dirty="0" smtClean="0">
                <a:latin typeface="Courier New" pitchFamily="49" charset="0"/>
              </a:rPr>
              <a:t>drugi = None</a:t>
            </a:r>
            <a:endParaRPr lang="sl-SI" sz="2000" dirty="0" smtClean="0">
              <a:latin typeface="Courier New" pitchFamily="49" charset="0"/>
            </a:endParaRPr>
          </a:p>
          <a:p>
            <a:pPr lvl="1" eaLnBrk="1" hangingPunct="1"/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</a:rPr>
              <a:t>('Peš')</a:t>
            </a:r>
          </a:p>
          <a:p>
            <a:pPr lvl="1" eaLnBrk="1" hangingPunct="1"/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</a:rPr>
              <a:t>zacetek.vsebina</a:t>
            </a:r>
            <a:r>
              <a:rPr lang="sl-SI" sz="2000" dirty="0" smtClean="0">
                <a:latin typeface="Courier New" pitchFamily="49" charset="0"/>
              </a:rPr>
              <a:t>)</a:t>
            </a:r>
            <a:endParaRPr lang="sl-SI" sz="2000" dirty="0" smtClean="0">
              <a:latin typeface="Courier New" pitchFamily="49" charset="0"/>
            </a:endParaRPr>
          </a:p>
          <a:p>
            <a:pPr lvl="1" eaLnBrk="1" hangingPunct="1"/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</a:rPr>
              <a:t>zacetek.naslednji.vsebina</a:t>
            </a:r>
            <a:r>
              <a:rPr lang="sl-SI" sz="2000" dirty="0" smtClean="0">
                <a:latin typeface="Courier New" pitchFamily="49" charset="0"/>
              </a:rPr>
              <a:t>)</a:t>
            </a:r>
            <a:endParaRPr lang="sl-SI" sz="2000" dirty="0" smtClean="0">
              <a:latin typeface="Courier New" pitchFamily="49" charset="0"/>
            </a:endParaRPr>
          </a:p>
          <a:p>
            <a:pPr lvl="1" eaLnBrk="1" hangingPunct="1"/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</a:rPr>
              <a:t>zacetek.naslednji.naslednji.vsebina</a:t>
            </a:r>
            <a:r>
              <a:rPr lang="sl-SI" sz="2000" dirty="0" smtClean="0">
                <a:latin typeface="Courier New" pitchFamily="49" charset="0"/>
              </a:rPr>
              <a:t>)</a:t>
            </a:r>
            <a:endParaRPr lang="sl-SI" sz="1800" dirty="0" smtClean="0">
              <a:latin typeface="Courier New" pitchFamily="49" charset="0"/>
            </a:endParaRPr>
          </a:p>
          <a:p>
            <a:pPr eaLnBrk="1" hangingPunct="1"/>
            <a:r>
              <a:rPr lang="sl-SI" sz="2000" dirty="0" smtClean="0"/>
              <a:t>Spremeni vsebino prvega v verigi</a:t>
            </a:r>
          </a:p>
          <a:p>
            <a:pPr lvl="1" eaLnBrk="1" hangingPunct="1"/>
            <a:r>
              <a:rPr lang="sl-SI" sz="1800" dirty="0" err="1" smtClean="0">
                <a:latin typeface="Courier New" pitchFamily="49" charset="0"/>
              </a:rPr>
              <a:t>zacetek.vsebina</a:t>
            </a:r>
            <a:r>
              <a:rPr lang="sl-SI" sz="1800" dirty="0" smtClean="0">
                <a:latin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</a:rPr>
              <a:t>= "Drugače"</a:t>
            </a:r>
          </a:p>
          <a:p>
            <a:pPr lvl="1" eaLnBrk="1" hangingPunct="1"/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</a:rPr>
              <a:t>('Po spremembi')</a:t>
            </a:r>
          </a:p>
          <a:p>
            <a:pPr lvl="1" eaLnBrk="1" hangingPunct="1"/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</a:rPr>
              <a:t>zacetek.vsebina</a:t>
            </a:r>
            <a:r>
              <a:rPr lang="sl-SI" sz="2000" dirty="0" smtClean="0">
                <a:latin typeface="Courier New" pitchFamily="49" charset="0"/>
              </a:rPr>
              <a:t>)</a:t>
            </a:r>
            <a:endParaRPr lang="sl-SI" sz="2000" dirty="0" smtClean="0">
              <a:latin typeface="Courier New" pitchFamily="49" charset="0"/>
            </a:endParaRPr>
          </a:p>
          <a:p>
            <a:pPr lvl="1" eaLnBrk="1" hangingPunct="1"/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</a:rPr>
              <a:t>zacetek.naslednji.vsebina</a:t>
            </a:r>
            <a:r>
              <a:rPr lang="sl-SI" sz="2000" dirty="0" smtClean="0">
                <a:latin typeface="Courier New" pitchFamily="49" charset="0"/>
              </a:rPr>
              <a:t>)</a:t>
            </a:r>
            <a:endParaRPr lang="sl-SI" sz="2000" dirty="0" smtClean="0">
              <a:latin typeface="Courier New" pitchFamily="49" charset="0"/>
            </a:endParaRPr>
          </a:p>
          <a:p>
            <a:pPr lvl="1" eaLnBrk="1" hangingPunct="1"/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</a:rPr>
              <a:t>zacetek.naslednji.naslednji.vsebina</a:t>
            </a:r>
            <a:r>
              <a:rPr lang="sl-SI" sz="2000" dirty="0" smtClean="0">
                <a:latin typeface="Courier New" pitchFamily="49" charset="0"/>
              </a:rPr>
              <a:t>)</a:t>
            </a:r>
            <a:endParaRPr lang="sl-SI" sz="2000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17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Še nekaj primerov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400" dirty="0" smtClean="0"/>
              <a:t>Spremeni vsebino tretjega</a:t>
            </a:r>
          </a:p>
          <a:p>
            <a:pPr lvl="1" eaLnBrk="1" hangingPunct="1"/>
            <a:r>
              <a:rPr lang="sl-SI" sz="2000" dirty="0" err="1" smtClean="0">
                <a:latin typeface="Courier New" pitchFamily="49" charset="0"/>
              </a:rPr>
              <a:t>zacetek.naslednji.naslednji.vsebina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= 42</a:t>
            </a:r>
          </a:p>
          <a:p>
            <a:pPr eaLnBrk="1" hangingPunct="1"/>
            <a:r>
              <a:rPr lang="sl-SI" sz="2200" dirty="0" err="1" smtClean="0"/>
              <a:t>2.primer</a:t>
            </a:r>
            <a:endParaRPr lang="sl-SI" sz="2200" dirty="0" smtClean="0"/>
          </a:p>
          <a:p>
            <a:pPr lvl="1" eaLnBrk="1" hangingPunct="1"/>
            <a:r>
              <a:rPr lang="sl-SI" sz="2000" dirty="0" smtClean="0"/>
              <a:t>V obstoječo verigo treh vozlov na začetek dodaj nov vozel</a:t>
            </a:r>
          </a:p>
        </p:txBody>
      </p:sp>
    </p:spTree>
    <p:extLst>
      <p:ext uri="{BB962C8B-B14F-4D97-AF65-F5344CB8AC3E}">
        <p14:creationId xmlns:p14="http://schemas.microsoft.com/office/powerpoint/2010/main" val="274973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3150</TotalTime>
  <Words>564</Words>
  <Application>Microsoft Office PowerPoint</Application>
  <PresentationFormat>On-screen Show (4:3)</PresentationFormat>
  <Paragraphs>137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Courier New</vt:lpstr>
      <vt:lpstr>Times New Roman</vt:lpstr>
      <vt:lpstr>Verdana</vt:lpstr>
      <vt:lpstr>Wingdings</vt:lpstr>
      <vt:lpstr>1_Profile</vt:lpstr>
      <vt:lpstr>Verižni seznam  (tudi povezani seznam, linearni seznam)</vt:lpstr>
      <vt:lpstr>Grafična predstavitev</vt:lpstr>
      <vt:lpstr>Veriga vozlov</vt:lpstr>
      <vt:lpstr>Elementi verige</vt:lpstr>
      <vt:lpstr>PowerPoint Presentation</vt:lpstr>
      <vt:lpstr>Konstruktorji razreda Vozel</vt:lpstr>
      <vt:lpstr>Veriga treh</vt:lpstr>
      <vt:lpstr>Izpis</vt:lpstr>
      <vt:lpstr>Še nekaj primerov</vt:lpstr>
      <vt:lpstr>Še nekaj primerov</vt:lpstr>
      <vt:lpstr>Najpomembnejši del pri delu z verigami vozlov</vt:lpstr>
      <vt:lpstr>Koda II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 Lokar</cp:lastModifiedBy>
  <cp:revision>128</cp:revision>
  <dcterms:created xsi:type="dcterms:W3CDTF">2001-11-26T12:48:07Z</dcterms:created>
  <dcterms:modified xsi:type="dcterms:W3CDTF">2020-05-21T10:13:06Z</dcterms:modified>
</cp:coreProperties>
</file>