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60" r:id="rId2"/>
    <p:sldId id="404" r:id="rId3"/>
    <p:sldId id="264" r:id="rId4"/>
    <p:sldId id="270" r:id="rId5"/>
    <p:sldId id="272" r:id="rId6"/>
    <p:sldId id="274" r:id="rId7"/>
    <p:sldId id="366" r:id="rId8"/>
    <p:sldId id="411" r:id="rId9"/>
    <p:sldId id="353" r:id="rId10"/>
    <p:sldId id="278" r:id="rId11"/>
    <p:sldId id="280" r:id="rId12"/>
    <p:sldId id="281" r:id="rId13"/>
    <p:sldId id="282" r:id="rId14"/>
    <p:sldId id="365" r:id="rId15"/>
    <p:sldId id="283" r:id="rId16"/>
    <p:sldId id="284" r:id="rId17"/>
    <p:sldId id="412" r:id="rId18"/>
    <p:sldId id="331" r:id="rId19"/>
    <p:sldId id="285" r:id="rId20"/>
    <p:sldId id="332" r:id="rId21"/>
    <p:sldId id="368" r:id="rId22"/>
    <p:sldId id="369" r:id="rId23"/>
    <p:sldId id="413" r:id="rId24"/>
    <p:sldId id="279" r:id="rId25"/>
    <p:sldId id="328" r:id="rId26"/>
    <p:sldId id="402" r:id="rId27"/>
    <p:sldId id="329" r:id="rId28"/>
    <p:sldId id="403" r:id="rId29"/>
    <p:sldId id="351" r:id="rId30"/>
    <p:sldId id="288" r:id="rId31"/>
    <p:sldId id="382" r:id="rId32"/>
    <p:sldId id="383" r:id="rId33"/>
    <p:sldId id="384" r:id="rId34"/>
    <p:sldId id="385" r:id="rId35"/>
    <p:sldId id="395" r:id="rId36"/>
    <p:sldId id="386" r:id="rId37"/>
    <p:sldId id="396" r:id="rId38"/>
    <p:sldId id="397" r:id="rId39"/>
    <p:sldId id="387" r:id="rId40"/>
    <p:sldId id="388" r:id="rId41"/>
    <p:sldId id="398" r:id="rId42"/>
    <p:sldId id="389" r:id="rId43"/>
    <p:sldId id="399" r:id="rId44"/>
    <p:sldId id="393" r:id="rId45"/>
    <p:sldId id="394" r:id="rId46"/>
    <p:sldId id="301" r:id="rId47"/>
    <p:sldId id="317" r:id="rId48"/>
    <p:sldId id="318" r:id="rId49"/>
    <p:sldId id="302" r:id="rId50"/>
    <p:sldId id="316" r:id="rId51"/>
    <p:sldId id="303" r:id="rId52"/>
    <p:sldId id="289" r:id="rId53"/>
    <p:sldId id="290" r:id="rId54"/>
    <p:sldId id="291" r:id="rId55"/>
    <p:sldId id="336" r:id="rId56"/>
    <p:sldId id="337" r:id="rId57"/>
    <p:sldId id="340" r:id="rId58"/>
    <p:sldId id="410" r:id="rId59"/>
    <p:sldId id="341" r:id="rId60"/>
    <p:sldId id="339" r:id="rId61"/>
    <p:sldId id="293" r:id="rId62"/>
    <p:sldId id="294" r:id="rId63"/>
    <p:sldId id="334" r:id="rId64"/>
    <p:sldId id="335" r:id="rId65"/>
    <p:sldId id="322" r:id="rId66"/>
    <p:sldId id="323" r:id="rId67"/>
    <p:sldId id="408" r:id="rId68"/>
    <p:sldId id="407" r:id="rId69"/>
    <p:sldId id="409" r:id="rId7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ija Lokar" initials="ML" lastIdx="1" clrIdx="0">
    <p:extLst>
      <p:ext uri="{19B8F6BF-5375-455C-9EA6-DF929625EA0E}">
        <p15:presenceInfo xmlns:p15="http://schemas.microsoft.com/office/powerpoint/2012/main" userId="S-1-5-21-3825381787-1106546968-3042506532-12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C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0" autoAdjust="0"/>
    <p:restoredTop sz="85698" autoAdjust="0"/>
  </p:normalViewPr>
  <p:slideViewPr>
    <p:cSldViewPr snapToGrid="0">
      <p:cViewPr varScale="1">
        <p:scale>
          <a:sx n="95" d="100"/>
          <a:sy n="95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75D87-D8C6-4E91-A243-C9C82668D901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870D4-4D04-4FB4-9035-54D57E04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10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8AFBD-AA04-4116-A179-DD11FCE5C29D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7FECF-4317-4442-A6D9-6254ADD3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23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889164-66AE-4608-AC4B-0ABF03370691}" type="slidenum">
              <a:rPr lang="sl-SI" altLang="sl-SI" smtClean="0"/>
              <a:pPr eaLnBrk="1" hangingPunct="1">
                <a:spcBef>
                  <a:spcPct val="0"/>
                </a:spcBef>
              </a:pPr>
              <a:t>6</a:t>
            </a:fld>
            <a:endParaRPr lang="sl-SI" altLang="sl-SI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1857876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889164-66AE-4608-AC4B-0ABF03370691}" type="slidenum">
              <a:rPr lang="sl-SI" altLang="sl-SI" smtClean="0"/>
              <a:pPr eaLnBrk="1" hangingPunct="1">
                <a:spcBef>
                  <a:spcPct val="0"/>
                </a:spcBef>
              </a:pPr>
              <a:t>24</a:t>
            </a:fld>
            <a:endParaRPr lang="sl-SI" altLang="sl-SI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1184035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889164-66AE-4608-AC4B-0ABF03370691}" type="slidenum">
              <a:rPr lang="sl-SI" altLang="sl-SI" smtClean="0"/>
              <a:pPr eaLnBrk="1" hangingPunct="1">
                <a:spcBef>
                  <a:spcPct val="0"/>
                </a:spcBef>
              </a:pPr>
              <a:t>25</a:t>
            </a:fld>
            <a:endParaRPr lang="sl-SI" altLang="sl-SI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460026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889164-66AE-4608-AC4B-0ABF03370691}" type="slidenum">
              <a:rPr lang="sl-SI" altLang="sl-SI" smtClean="0"/>
              <a:pPr eaLnBrk="1" hangingPunct="1">
                <a:spcBef>
                  <a:spcPct val="0"/>
                </a:spcBef>
              </a:pPr>
              <a:t>27</a:t>
            </a:fld>
            <a:endParaRPr lang="sl-SI" altLang="sl-SI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836758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A5CB26-F04E-4FF8-A968-38AF26A72022}" type="slidenum">
              <a:rPr lang="sl-SI" altLang="sl-SI" smtClean="0"/>
              <a:pPr eaLnBrk="1" hangingPunct="1">
                <a:spcBef>
                  <a:spcPct val="0"/>
                </a:spcBef>
              </a:pPr>
              <a:t>49</a:t>
            </a:fld>
            <a:endParaRPr lang="sl-SI" altLang="sl-SI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4211139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A5CB26-F04E-4FF8-A968-38AF26A72022}" type="slidenum">
              <a:rPr lang="sl-SI" altLang="sl-SI" smtClean="0"/>
              <a:pPr eaLnBrk="1" hangingPunct="1">
                <a:spcBef>
                  <a:spcPct val="0"/>
                </a:spcBef>
              </a:pPr>
              <a:t>50</a:t>
            </a:fld>
            <a:endParaRPr lang="sl-SI" altLang="sl-SI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2503103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610FE5-5B13-4C53-8CC9-AE2D4D96CF2C}" type="slidenum">
              <a:rPr lang="sl-SI" altLang="sl-SI" smtClean="0"/>
              <a:pPr eaLnBrk="1" hangingPunct="1">
                <a:spcBef>
                  <a:spcPct val="0"/>
                </a:spcBef>
              </a:pPr>
              <a:t>51</a:t>
            </a:fld>
            <a:endParaRPr lang="sl-SI" altLang="sl-SI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3349920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24-Sep-20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24-Sep-20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24-Sep-20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24-Sep-20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24-Sep-20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24-Sep-20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24-Sep-20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24-Sep-20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24-Sep-20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211" y="1498601"/>
            <a:ext cx="70104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4051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211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457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24-Sep-20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909710" y="6509743"/>
            <a:ext cx="360676" cy="266900"/>
          </a:xfrm>
        </p:spPr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19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190625" y="2268141"/>
            <a:ext cx="9810750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14134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24-Sep-20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24-Sep-20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24-Sep-20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24-Sep-20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24-Sep-20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24-Sep-20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24-Sep-20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24-Sep-20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24-Sep-20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bstrusegoose.com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http://rosettacode.org/wiki/Hello_world/Text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thonny.org/" TargetMode="Externa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614" y="4585889"/>
            <a:ext cx="9906000" cy="1086311"/>
          </a:xfrm>
        </p:spPr>
        <p:txBody>
          <a:bodyPr>
            <a:normAutofit fontScale="90000"/>
          </a:bodyPr>
          <a:lstStyle/>
          <a:p>
            <a:pPr algn="r"/>
            <a:r>
              <a:rPr lang="sl-SI" sz="4800" dirty="0" smtClean="0"/>
              <a:t>O PROBLEMIH, </a:t>
            </a:r>
            <a:r>
              <a:rPr lang="sl-SI" sz="4800" dirty="0" err="1" smtClean="0"/>
              <a:t>RAZuMEVanju</a:t>
            </a:r>
            <a:r>
              <a:rPr lang="sl-SI" sz="4800" dirty="0" smtClean="0"/>
              <a:t> NAVODIL,  </a:t>
            </a:r>
            <a:br>
              <a:rPr lang="sl-SI" sz="4800" dirty="0" smtClean="0"/>
            </a:br>
            <a:r>
              <a:rPr lang="sl-SI" sz="4800" dirty="0" smtClean="0"/>
              <a:t>O slovenščini, O programiranju, O PROGRAMSKIH JEZIKIH, O HANOISKIH STOLPIČIH …</a:t>
            </a:r>
            <a:br>
              <a:rPr lang="sl-SI" sz="4800" dirty="0" smtClean="0"/>
            </a:br>
            <a:r>
              <a:rPr lang="sl-SI" sz="4800" dirty="0" smtClean="0"/>
              <a:t/>
            </a:r>
            <a:br>
              <a:rPr lang="sl-SI" sz="4800" dirty="0" smtClean="0"/>
            </a:br>
            <a:r>
              <a:rPr lang="sl-SI" sz="2700" dirty="0" smtClean="0"/>
              <a:t>in čisto nič o vplivu žarkov gama  na rast marjetic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2219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2" y="78890"/>
            <a:ext cx="5816341" cy="2872128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sv-SE" dirty="0"/>
              <a:t>Vi får en diagonal matris med de fyra första </a:t>
            </a:r>
            <a:r>
              <a:rPr lang="sv-SE" dirty="0" err="1"/>
              <a:t>Fibonacci-nummererna</a:t>
            </a:r>
            <a:r>
              <a:rPr lang="sv-SE" dirty="0"/>
              <a:t> på Diagonal</a:t>
            </a:r>
          </a:p>
          <a:p>
            <a:r>
              <a:rPr lang="sv-SE" dirty="0"/>
              <a:t>Beräkna först den största egenvärdet</a:t>
            </a:r>
          </a:p>
          <a:p>
            <a:r>
              <a:rPr lang="sv-SE" dirty="0"/>
              <a:t>Multiplicera den med matrisens rangordning</a:t>
            </a:r>
          </a:p>
          <a:p>
            <a:r>
              <a:rPr lang="sv-SE" dirty="0"/>
              <a:t>Skriv ut värdet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 rot="20707562">
            <a:off x="7034243" y="3725501"/>
            <a:ext cx="4062666" cy="212365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4400" dirty="0" smtClean="0"/>
              <a:t>IZVAJALEC MORA RAZUMETI JEZIK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6126481" y="78890"/>
            <a:ext cx="5878192" cy="313624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de-DE" sz="2400" dirty="0"/>
              <a:t>Wir sind eine Diagonalmatrix gegeben mit den ersten vier </a:t>
            </a:r>
            <a:r>
              <a:rPr lang="de-DE" sz="2400" dirty="0" err="1"/>
              <a:t>Fibonacci</a:t>
            </a:r>
            <a:r>
              <a:rPr lang="de-DE" sz="2400" dirty="0"/>
              <a:t> zahlen an Diagonal 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de-DE" sz="2400" dirty="0"/>
              <a:t>Zuerst berechnen Sie den größten Eigenwert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de-DE" sz="2400" dirty="0"/>
              <a:t>Multiplizieren sie es mit dem Rang der Matrix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de-DE" sz="2400" dirty="0"/>
              <a:t>Drucken sie den Wert aus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74816" y="3215134"/>
            <a:ext cx="5968538" cy="357944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el-GR" sz="2400" dirty="0"/>
              <a:t>Δίνεται ένας διαγώνιος πίνακας με τους πρώτους τέσσερις αριθμούς </a:t>
            </a:r>
            <a:r>
              <a:rPr lang="el-GR" sz="2400" dirty="0" err="1"/>
              <a:t>Fibonacci</a:t>
            </a:r>
            <a:r>
              <a:rPr lang="el-GR" sz="2400" dirty="0"/>
              <a:t> στο </a:t>
            </a:r>
            <a:r>
              <a:rPr lang="el-GR" sz="2400" dirty="0" err="1"/>
              <a:t>Diagonal</a:t>
            </a:r>
            <a:endParaRPr lang="el-GR" sz="2400" dirty="0"/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el-GR" sz="2400" dirty="0"/>
              <a:t>Αρχικά, υπολογίστε τη μεγαλύτερη </a:t>
            </a:r>
            <a:r>
              <a:rPr lang="el-GR" sz="2400" dirty="0" err="1"/>
              <a:t>ιδιοτιμή</a:t>
            </a:r>
            <a:endParaRPr lang="el-GR" sz="2400" dirty="0"/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el-GR" sz="2400" dirty="0"/>
              <a:t>Τον πολλαπλασιάστε με την τάξη της μήτρας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el-GR" sz="2400" dirty="0"/>
              <a:t>Εκτυπώστε την τιμή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850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NERAZUMEVANJE JEZIKA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918865" y="4717965"/>
            <a:ext cx="4761570" cy="776748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sl-SI" sz="3600" dirty="0" smtClean="0"/>
              <a:t>PREVAJALEC / TOLMAČ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6258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Bo to bolje?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26634" y="2623113"/>
            <a:ext cx="10567160" cy="3541712"/>
          </a:xfrm>
        </p:spPr>
        <p:txBody>
          <a:bodyPr>
            <a:normAutofit/>
          </a:bodyPr>
          <a:lstStyle/>
          <a:p>
            <a:r>
              <a:rPr lang="sl-SI" sz="3200" dirty="0" smtClean="0"/>
              <a:t>Dana je diagonalna matrika, kjer so na diagonali prva štiri Fibonaccijeva števila </a:t>
            </a:r>
          </a:p>
          <a:p>
            <a:r>
              <a:rPr lang="sl-SI" sz="3200" dirty="0" smtClean="0"/>
              <a:t>Najprej izračunamo največjo lastno vrednost</a:t>
            </a:r>
          </a:p>
          <a:p>
            <a:r>
              <a:rPr lang="sl-SI" sz="3200" dirty="0" smtClean="0"/>
              <a:t>Pomnožimo jo z rangom matrike</a:t>
            </a:r>
            <a:endParaRPr lang="sl-SI" sz="3200" dirty="0"/>
          </a:p>
          <a:p>
            <a:r>
              <a:rPr lang="sl-SI" sz="3200" dirty="0" smtClean="0"/>
              <a:t>Izpišemo to vrednost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4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NERAZUMEVANJE UKAZOV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119441">
            <a:off x="7938918" y="2264535"/>
            <a:ext cx="2958877" cy="255454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4000" dirty="0" smtClean="0"/>
              <a:t>UPORABA</a:t>
            </a:r>
          </a:p>
          <a:p>
            <a:r>
              <a:rPr lang="sl-SI" sz="4000" dirty="0" smtClean="0"/>
              <a:t>IZVAJALCU  ZNANIH UKAZOV!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2675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 REŠEVANJU PROBLEMA SI POMAGAMO Z RAČUNALNIKOM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IZVAJALEC UKAZOV JE RAČUNALNIŠKI PROCESOR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208932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processor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89" y="1872060"/>
            <a:ext cx="4402050" cy="438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988" y="2336819"/>
            <a:ext cx="4782782" cy="400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83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razume procesor</a:t>
            </a:r>
            <a:endParaRPr lang="en-US" dirty="0"/>
          </a:p>
        </p:txBody>
      </p:sp>
      <p:pic>
        <p:nvPicPr>
          <p:cNvPr id="6146" name="Picture 2" descr="Image result for machine language 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27" y="2097088"/>
            <a:ext cx="5867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1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TOREJ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NAVODILA ZAPISATI V "STROJNEM JEZIKU"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984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dirty="0" err="1" smtClean="0"/>
              <a:t>ZAkAJ</a:t>
            </a:r>
            <a:r>
              <a:rPr lang="sl-SI" sz="5400" dirty="0" smtClean="0"/>
              <a:t> NE RAZUME SLOVENŠČINE?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7751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dirty="0" err="1" smtClean="0"/>
              <a:t>ZAkAJ</a:t>
            </a:r>
            <a:r>
              <a:rPr lang="sl-SI" sz="5400" dirty="0" smtClean="0"/>
              <a:t> NE RAZUME ANGLEŠČINE?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 rot="20312340">
            <a:off x="3121622" y="3796330"/>
            <a:ext cx="5014452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3600" dirty="0" smtClean="0"/>
              <a:t>ZAPLETENOST SINTAKSE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 rot="1018078">
            <a:off x="6434648" y="4835725"/>
            <a:ext cx="2934532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3600" dirty="0" smtClean="0"/>
              <a:t>DVOUMNOST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2742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je programiranje 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6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6291" y="309256"/>
            <a:ext cx="5998018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“I saw her duck.”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09" y="1420732"/>
            <a:ext cx="4353928" cy="2897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585" y="1148944"/>
            <a:ext cx="4503969" cy="2997189"/>
          </a:xfrm>
          <a:prstGeom prst="rect">
            <a:avLst/>
          </a:prstGeom>
        </p:spPr>
      </p:pic>
      <p:pic>
        <p:nvPicPr>
          <p:cNvPr id="1036" name="Picture 12" descr="Rezultat iskanja slik za duck to 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320" y="3393525"/>
            <a:ext cx="3888524" cy="330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6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52627" y="703425"/>
            <a:ext cx="6579909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 “Mary had a little lamb</a:t>
            </a:r>
            <a:r>
              <a:rPr lang="en-US" sz="4800" dirty="0" smtClean="0"/>
              <a:t>.”</a:t>
            </a:r>
            <a:endParaRPr lang="en-US" sz="8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62" y="2164570"/>
            <a:ext cx="4988242" cy="37363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931" y="2164570"/>
            <a:ext cx="4887885" cy="366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6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9814" y="585176"/>
            <a:ext cx="5858759" cy="224676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Monday: “Here’s a knife. Make sure the tomatoes are ready to eat.”</a:t>
            </a:r>
          </a:p>
          <a:p>
            <a:endParaRPr lang="sl-SI" sz="2800" dirty="0" smtClean="0"/>
          </a:p>
          <a:p>
            <a:r>
              <a:rPr lang="en-US" sz="2800" dirty="0" smtClean="0"/>
              <a:t>Tuesday</a:t>
            </a:r>
            <a:r>
              <a:rPr lang="en-US" sz="2800" dirty="0"/>
              <a:t>: “It’s almost dinner time. Make sure the children are ready to eat</a:t>
            </a:r>
            <a:r>
              <a:rPr lang="en-US" sz="2800" dirty="0" smtClean="0"/>
              <a:t>.”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186139" y="3148161"/>
            <a:ext cx="5663354" cy="310854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My wife sent me to the store for a gallon of milk, and said that if they had eggs I should get a dozen. </a:t>
            </a:r>
            <a:endParaRPr lang="sl-SI" sz="2800" dirty="0" smtClean="0"/>
          </a:p>
          <a:p>
            <a:endParaRPr lang="sl-SI" sz="2800" dirty="0"/>
          </a:p>
          <a:p>
            <a:r>
              <a:rPr lang="en-US" sz="2800" dirty="0" smtClean="0"/>
              <a:t>They </a:t>
            </a:r>
            <a:r>
              <a:rPr lang="en-US" sz="2800" dirty="0"/>
              <a:t>did, indeed, have eggs. I returned home with twelve gallons of milk.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624411" y="4163823"/>
            <a:ext cx="4805428" cy="206210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“Time flies like an arrow; fruit flies like a banana</a:t>
            </a:r>
            <a:r>
              <a:rPr lang="en-US" sz="3200" dirty="0" smtClean="0"/>
              <a:t>.</a:t>
            </a:r>
            <a:endParaRPr lang="sl-SI" sz="3200" dirty="0" smtClean="0"/>
          </a:p>
          <a:p>
            <a:r>
              <a:rPr lang="sl-SI" sz="3200" dirty="0" smtClean="0"/>
              <a:t>An </a:t>
            </a:r>
            <a:r>
              <a:rPr lang="sl-SI" sz="3200" dirty="0" err="1" smtClean="0"/>
              <a:t>airplane</a:t>
            </a:r>
            <a:r>
              <a:rPr lang="sl-SI" sz="3200" dirty="0" smtClean="0"/>
              <a:t> </a:t>
            </a:r>
            <a:r>
              <a:rPr lang="sl-SI" sz="3200" dirty="0" err="1" smtClean="0"/>
              <a:t>flies</a:t>
            </a:r>
            <a:r>
              <a:rPr lang="sl-SI" sz="3200" dirty="0" smtClean="0"/>
              <a:t> in the </a:t>
            </a:r>
            <a:r>
              <a:rPr lang="sl-SI" sz="3200" dirty="0" err="1" smtClean="0"/>
              <a:t>sky</a:t>
            </a:r>
            <a:r>
              <a:rPr lang="sl-SI" sz="3200" dirty="0" smtClean="0"/>
              <a:t>.</a:t>
            </a:r>
            <a:endParaRPr lang="sl-SI" sz="3200" dirty="0"/>
          </a:p>
          <a:p>
            <a:r>
              <a:rPr lang="en-US" sz="3200" dirty="0" smtClean="0"/>
              <a:t>”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7418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TOREJ: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mi bi radi postopek zapisali v SLOVENŠČINI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PROCESOR (IZVAJALEC) GA HOČE V STROJNEM JEZIKU</a:t>
            </a:r>
            <a:br>
              <a:rPr lang="sl-SI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73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2887" y="-92532"/>
            <a:ext cx="9905998" cy="1478570"/>
          </a:xfrm>
        </p:spPr>
        <p:txBody>
          <a:bodyPr/>
          <a:lstStyle/>
          <a:p>
            <a:r>
              <a:rPr lang="sl-SI" altLang="sl-SI" dirty="0" smtClean="0"/>
              <a:t>Od problema do programa</a:t>
            </a:r>
            <a:endParaRPr lang="en-GB" altLang="sl-SI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507165" y="839561"/>
            <a:ext cx="2221720" cy="571205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sl-SI" altLang="sl-SI" sz="4000" dirty="0" smtClean="0">
                <a:ea typeface="Calibri" pitchFamily="34" charset="0"/>
              </a:rPr>
              <a:t>Problem</a:t>
            </a:r>
            <a:endParaRPr lang="en-GB" altLang="sl-SI" sz="4000" dirty="0" smtClean="0">
              <a:ea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239001" y="1603016"/>
            <a:ext cx="4465396" cy="1257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l-SI" altLang="sl-SI" sz="3600" dirty="0" smtClean="0">
                <a:ea typeface="Calibri" pitchFamily="34" charset="0"/>
              </a:rPr>
              <a:t>Algoritem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l-SI" altLang="sl-SI" sz="3600" dirty="0" smtClean="0">
                <a:ea typeface="Calibri" pitchFamily="34" charset="0"/>
              </a:rPr>
              <a:t>(zapis v našem jeziku)</a:t>
            </a:r>
            <a:endParaRPr lang="en-GB" altLang="sl-SI" sz="3600" dirty="0" smtClean="0">
              <a:ea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2887" y="5028663"/>
            <a:ext cx="4465396" cy="1257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l-SI" altLang="sl-SI" sz="3600" dirty="0" smtClean="0">
                <a:ea typeface="Calibri" pitchFamily="34" charset="0"/>
              </a:rPr>
              <a:t>Program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l-SI" altLang="sl-SI" sz="3600" dirty="0" smtClean="0">
                <a:ea typeface="Calibri" pitchFamily="34" charset="0"/>
              </a:rPr>
              <a:t>(zapis v strojnem jeziku)</a:t>
            </a:r>
            <a:endParaRPr lang="en-GB" altLang="sl-SI" sz="3600" dirty="0" smtClean="0">
              <a:ea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624" y="3014259"/>
            <a:ext cx="314709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9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5" grpId="0" uiExpand="1" build="p"/>
      <p:bldP spid="6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2" y="-260054"/>
            <a:ext cx="9905998" cy="1478570"/>
          </a:xfrm>
        </p:spPr>
        <p:txBody>
          <a:bodyPr/>
          <a:lstStyle/>
          <a:p>
            <a:r>
              <a:rPr lang="sl-SI" altLang="sl-SI" dirty="0" smtClean="0"/>
              <a:t>Od problema do programa</a:t>
            </a:r>
            <a:endParaRPr lang="en-GB" altLang="sl-SI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85614" y="848176"/>
            <a:ext cx="2221720" cy="571205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sl-SI" altLang="sl-SI" sz="4000" dirty="0" smtClean="0">
                <a:ea typeface="Calibri" pitchFamily="34" charset="0"/>
              </a:rPr>
              <a:t>Problem</a:t>
            </a:r>
            <a:endParaRPr lang="en-GB" altLang="sl-SI" sz="4000" dirty="0" smtClean="0">
              <a:ea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308793" y="1537028"/>
            <a:ext cx="4465396" cy="1257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l-SI" altLang="sl-SI" sz="3600" dirty="0" smtClean="0">
                <a:ea typeface="Calibri" pitchFamily="34" charset="0"/>
              </a:rPr>
              <a:t>Algoritem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l-SI" altLang="sl-SI" sz="3600" dirty="0" smtClean="0">
                <a:ea typeface="Calibri" pitchFamily="34" charset="0"/>
              </a:rPr>
              <a:t>(zapis v našem jeziku)</a:t>
            </a:r>
            <a:endParaRPr lang="en-GB" altLang="sl-SI" sz="3600" dirty="0" smtClean="0">
              <a:ea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153810" y="5085224"/>
            <a:ext cx="4465396" cy="1257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l-SI" altLang="sl-SI" sz="3600" dirty="0" smtClean="0">
                <a:ea typeface="Calibri" pitchFamily="34" charset="0"/>
              </a:rPr>
              <a:t>Program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l-SI" altLang="sl-SI" sz="3600" dirty="0" smtClean="0">
                <a:ea typeface="Calibri" pitchFamily="34" charset="0"/>
              </a:rPr>
              <a:t>(zapis v strojnem jeziku)</a:t>
            </a:r>
            <a:endParaRPr lang="en-GB" altLang="sl-SI" sz="3600" dirty="0" smtClean="0">
              <a:ea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36" y="2987416"/>
            <a:ext cx="3147098" cy="1905000"/>
          </a:xfrm>
          <a:prstGeom prst="rect">
            <a:avLst/>
          </a:prstGeom>
        </p:spPr>
      </p:pic>
      <p:sp>
        <p:nvSpPr>
          <p:cNvPr id="2" name="AutoShape 2" descr="Rezultat iskanja slik za picture bridge over g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36" y="2987416"/>
            <a:ext cx="3147098" cy="190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10938" y="3220278"/>
            <a:ext cx="38563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/>
              <a:t>Oseba, ki poskrbi za "prehod"</a:t>
            </a:r>
          </a:p>
          <a:p>
            <a:endParaRPr lang="sl-SI" sz="3600" dirty="0"/>
          </a:p>
          <a:p>
            <a:r>
              <a:rPr lang="sl-SI" sz="3600" dirty="0" smtClean="0"/>
              <a:t>(prepis iz našega jezika v strojni jezik)</a:t>
            </a:r>
            <a:endParaRPr lang="sl-SI" sz="3600" dirty="0"/>
          </a:p>
        </p:txBody>
      </p:sp>
      <p:sp>
        <p:nvSpPr>
          <p:cNvPr id="7" name="Left Arrow 6"/>
          <p:cNvSpPr/>
          <p:nvPr/>
        </p:nvSpPr>
        <p:spPr>
          <a:xfrm>
            <a:off x="6977270" y="3621659"/>
            <a:ext cx="796919" cy="3975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123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Ker je težko vedno najti prevajalca/tolmača, ki se bo "razpel" preko prepada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94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2" y="-260054"/>
            <a:ext cx="9905998" cy="1478570"/>
          </a:xfrm>
        </p:spPr>
        <p:txBody>
          <a:bodyPr/>
          <a:lstStyle/>
          <a:p>
            <a:r>
              <a:rPr lang="sl-SI" altLang="sl-SI" dirty="0" smtClean="0"/>
              <a:t>Od problema do programa</a:t>
            </a:r>
            <a:endParaRPr lang="en-GB" altLang="sl-SI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85614" y="848176"/>
            <a:ext cx="2221720" cy="571205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sl-SI" altLang="sl-SI" sz="4000" dirty="0" smtClean="0">
                <a:ea typeface="Calibri" pitchFamily="34" charset="0"/>
              </a:rPr>
              <a:t>Problem</a:t>
            </a:r>
            <a:endParaRPr lang="en-GB" altLang="sl-SI" sz="4000" dirty="0" smtClean="0">
              <a:ea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308793" y="1537028"/>
            <a:ext cx="4465396" cy="1257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l-SI" altLang="sl-SI" sz="3600" dirty="0" smtClean="0">
                <a:ea typeface="Calibri" pitchFamily="34" charset="0"/>
              </a:rPr>
              <a:t>Algoritem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l-SI" altLang="sl-SI" sz="3600" dirty="0" smtClean="0">
                <a:ea typeface="Calibri" pitchFamily="34" charset="0"/>
              </a:rPr>
              <a:t>(zapis v našem jeziku)</a:t>
            </a:r>
            <a:endParaRPr lang="en-GB" altLang="sl-SI" sz="3600" dirty="0" smtClean="0">
              <a:ea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153810" y="5085224"/>
            <a:ext cx="4465396" cy="1257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l-SI" altLang="sl-SI" sz="3600" dirty="0" smtClean="0">
                <a:ea typeface="Calibri" pitchFamily="34" charset="0"/>
              </a:rPr>
              <a:t>Program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sl-SI" altLang="sl-SI" sz="3600" dirty="0" smtClean="0">
                <a:ea typeface="Calibri" pitchFamily="34" charset="0"/>
              </a:rPr>
              <a:t>(zapis v strojnem jeziku)</a:t>
            </a:r>
            <a:endParaRPr lang="en-GB" altLang="sl-SI" sz="3600" dirty="0" smtClean="0">
              <a:ea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36" y="2987416"/>
            <a:ext cx="3147098" cy="1905000"/>
          </a:xfrm>
          <a:prstGeom prst="rect">
            <a:avLst/>
          </a:prstGeom>
        </p:spPr>
      </p:pic>
      <p:sp>
        <p:nvSpPr>
          <p:cNvPr id="2" name="AutoShape 2" descr="Rezultat iskanja slik za picture bridge over g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36" y="2987416"/>
            <a:ext cx="3147098" cy="190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91243" y="1913499"/>
            <a:ext cx="38563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/>
              <a:t>Vmesni korak: </a:t>
            </a:r>
          </a:p>
          <a:p>
            <a:r>
              <a:rPr lang="sl-SI" sz="3600" dirty="0"/>
              <a:t>z</a:t>
            </a:r>
            <a:r>
              <a:rPr lang="sl-SI" sz="3600" dirty="0" smtClean="0"/>
              <a:t>apis </a:t>
            </a:r>
            <a:r>
              <a:rPr lang="sl-SI" sz="3600" dirty="0" smtClean="0"/>
              <a:t>v </a:t>
            </a:r>
            <a:r>
              <a:rPr lang="sl-SI" sz="3600" dirty="0" smtClean="0"/>
              <a:t>takem jeziku, ki ga lahko avtomatsko preoblikujemo v strojni jezik</a:t>
            </a:r>
          </a:p>
        </p:txBody>
      </p:sp>
      <p:sp>
        <p:nvSpPr>
          <p:cNvPr id="7" name="Left Arrow 6"/>
          <p:cNvSpPr/>
          <p:nvPr/>
        </p:nvSpPr>
        <p:spPr>
          <a:xfrm>
            <a:off x="6977270" y="3621659"/>
            <a:ext cx="796919" cy="3975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36" y="2987416"/>
            <a:ext cx="314709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6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ZATO BOMO MORALI naš zapis algoritma poenostaviti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Da bo stroj (računalnik) lahko avtomatsko izdelal most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02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3010" y="344548"/>
            <a:ext cx="10078823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400" dirty="0" smtClean="0"/>
              <a:t>Uporabnika vprašaj po imenu</a:t>
            </a:r>
          </a:p>
          <a:p>
            <a:r>
              <a:rPr lang="sl-SI" sz="2400" dirty="0" smtClean="0"/>
              <a:t>Napiši pozdravno sporočilo</a:t>
            </a:r>
          </a:p>
          <a:p>
            <a:r>
              <a:rPr lang="sl-SI" sz="2400" dirty="0" smtClean="0"/>
              <a:t>Vprašaj ga še po starosti</a:t>
            </a:r>
          </a:p>
          <a:p>
            <a:r>
              <a:rPr lang="sl-SI" sz="2400" dirty="0" smtClean="0"/>
              <a:t>Izpiši sporočilo, da je najbolje biti star vsaj toliko </a:t>
            </a:r>
            <a:r>
              <a:rPr lang="sl-SI" sz="2400" dirty="0" smtClean="0"/>
              <a:t>let, kot je njegova starost</a:t>
            </a:r>
            <a:endParaRPr lang="sl-SI" sz="2400" dirty="0" smtClean="0"/>
          </a:p>
          <a:p>
            <a:r>
              <a:rPr lang="sl-SI" sz="2400" dirty="0" smtClean="0"/>
              <a:t>Izračunaj njegovo starost naslednje leto</a:t>
            </a:r>
          </a:p>
          <a:p>
            <a:r>
              <a:rPr lang="sl-SI" sz="2400" dirty="0" smtClean="0"/>
              <a:t>Izpiši, koliko let bo star naslednje leto</a:t>
            </a:r>
            <a:endParaRPr lang="en-US" sz="2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96401" y="4709172"/>
            <a:ext cx="8042586" cy="20313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input('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Kako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je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') </a:t>
            </a:r>
            <a:endParaRPr kumimoji="0" lang="sl-SI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pozdrav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'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Pozdravljen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' +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+ '!' </a:t>
            </a:r>
            <a:endParaRPr kumimoji="0" lang="sl-SI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pozdrav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kumimoji="0" lang="sl-SI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starost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input('In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koliko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star? ') </a:t>
            </a:r>
            <a:endParaRPr kumimoji="0" lang="sl-SI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print('Res je </a:t>
            </a:r>
            <a:r>
              <a:rPr kumimoji="0" lang="sl-SI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najbolje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biti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star</a:t>
            </a:r>
            <a:r>
              <a:rPr kumimoji="0" lang="sl-SI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vsaj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starost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'let!') </a:t>
            </a:r>
            <a:endParaRPr kumimoji="0" lang="sl-SI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drugoLeto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starost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+ 1 </a:t>
            </a:r>
            <a:endParaRPr kumimoji="0" lang="sl-SI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print('In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drugo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leto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boš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star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že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drugoLeto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'let.')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7219" y="3261922"/>
            <a:ext cx="6666974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 smtClean="0"/>
              <a:t>IN NAMESTO TEGA NAPIŠEMO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5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34858" y="6470065"/>
            <a:ext cx="3616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Vir: </a:t>
            </a:r>
            <a:r>
              <a:rPr lang="sl-SI" sz="1400" dirty="0" smtClean="0">
                <a:hlinkClick r:id="rId2"/>
              </a:rPr>
              <a:t>http</a:t>
            </a:r>
            <a:r>
              <a:rPr lang="sl-SI" sz="1400" dirty="0">
                <a:hlinkClick r:id="rId2"/>
              </a:rPr>
              <a:t>://</a:t>
            </a:r>
            <a:r>
              <a:rPr lang="sl-SI" sz="1400" dirty="0" smtClean="0">
                <a:hlinkClick r:id="rId2"/>
              </a:rPr>
              <a:t>abstrusegoose.com</a:t>
            </a:r>
            <a:r>
              <a:rPr lang="sl-SI" sz="1400" dirty="0" smtClean="0"/>
              <a:t> 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487" y="852058"/>
            <a:ext cx="6348413" cy="484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Programski jezik</a:t>
            </a:r>
            <a:r>
              <a:rPr lang="sl-SI" dirty="0"/>
              <a:t>: sestavni bloki za pripravo navodil za določeno programsko okolje</a:t>
            </a:r>
            <a:br>
              <a:rPr lang="sl-SI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B05F-D0F9-4CED-97E7-B0796881084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0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 smtClean="0"/>
              <a:t>Učenje programskih jezikov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idx="1"/>
          </p:nvPr>
        </p:nvSpPr>
        <p:spPr>
          <a:xfrm>
            <a:off x="1141412" y="2249487"/>
            <a:ext cx="10333806" cy="3541714"/>
          </a:xfrm>
        </p:spPr>
        <p:txBody>
          <a:bodyPr>
            <a:normAutofit/>
          </a:bodyPr>
          <a:lstStyle/>
          <a:p>
            <a:endParaRPr lang="sl-SI" altLang="sl-SI" sz="3200" dirty="0" smtClean="0">
              <a:ea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sl-SI" altLang="sl-SI" sz="3200" dirty="0" smtClean="0">
                <a:ea typeface="Calibri" pitchFamily="34" charset="0"/>
                <a:cs typeface="Calibri" pitchFamily="34" charset="0"/>
              </a:rPr>
              <a:t>Učenje izražanja določenega algoritma</a:t>
            </a:r>
          </a:p>
          <a:p>
            <a:pPr marL="457200" lvl="1" indent="0">
              <a:buNone/>
            </a:pPr>
            <a:r>
              <a:rPr lang="sl-SI" altLang="sl-SI" sz="2800" dirty="0" smtClean="0">
                <a:ea typeface="Calibri" pitchFamily="34" charset="0"/>
                <a:cs typeface="Calibri" pitchFamily="34" charset="0"/>
              </a:rPr>
              <a:t>      Zasnova algoritma: enostavna, enostavni problemi …</a:t>
            </a:r>
          </a:p>
          <a:p>
            <a:pPr marL="0" indent="0">
              <a:buNone/>
            </a:pPr>
            <a:endParaRPr lang="sl-SI" altLang="sl-SI" sz="3200" b="1" dirty="0" smtClean="0">
              <a:solidFill>
                <a:srgbClr val="FF0000"/>
              </a:solidFill>
              <a:ea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sl-SI" altLang="sl-SI" sz="3200" b="1" dirty="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Učenje zapisovanja algoritma v dani jezik</a:t>
            </a:r>
            <a:endParaRPr lang="sl-SI" altLang="sl-SI" sz="3200" dirty="0" smtClean="0"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72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kljub temu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Pomembno je, da se naučimo, kako se lotiti problema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3680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ISKANJE NAJVEČJEGA ŠTEVILA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942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NAVODILA "PO NAŠE"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583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423511"/>
            <a:ext cx="9906000" cy="720241"/>
          </a:xfrm>
        </p:spPr>
        <p:txBody>
          <a:bodyPr/>
          <a:lstStyle/>
          <a:p>
            <a:r>
              <a:rPr lang="sl-SI" dirty="0" smtClean="0"/>
              <a:t>Malo bolj sistematsko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1520792"/>
            <a:ext cx="9906000" cy="4278346"/>
          </a:xfrm>
        </p:spPr>
        <p:txBody>
          <a:bodyPr>
            <a:noAutofit/>
          </a:bodyPr>
          <a:lstStyle/>
          <a:p>
            <a:r>
              <a:rPr lang="en-US" sz="2000" dirty="0"/>
              <a:t> # </a:t>
            </a:r>
            <a:r>
              <a:rPr lang="en-US" sz="2000" dirty="0" err="1"/>
              <a:t>kandidat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največji</a:t>
            </a:r>
            <a:r>
              <a:rPr lang="en-US" sz="2000" dirty="0"/>
              <a:t> element je </a:t>
            </a:r>
            <a:r>
              <a:rPr lang="en-US" sz="2000" dirty="0" err="1"/>
              <a:t>prvo</a:t>
            </a:r>
            <a:r>
              <a:rPr lang="en-US" sz="2000" dirty="0"/>
              <a:t> </a:t>
            </a:r>
            <a:r>
              <a:rPr lang="en-US" sz="2000" dirty="0" err="1"/>
              <a:t>število</a:t>
            </a:r>
            <a:r>
              <a:rPr lang="en-US" sz="2000" dirty="0"/>
              <a:t> v </a:t>
            </a:r>
            <a:r>
              <a:rPr lang="en-US" sz="2000" dirty="0" err="1"/>
              <a:t>tabeli</a:t>
            </a:r>
            <a:endParaRPr lang="en-US" sz="2000" dirty="0"/>
          </a:p>
          <a:p>
            <a:r>
              <a:rPr lang="en-US" sz="2000" dirty="0"/>
              <a:t>    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# </a:t>
            </a:r>
            <a:r>
              <a:rPr lang="en-US" sz="2000" dirty="0" err="1"/>
              <a:t>zaporedoma</a:t>
            </a:r>
            <a:r>
              <a:rPr lang="en-US" sz="2000" dirty="0"/>
              <a:t> </a:t>
            </a:r>
            <a:r>
              <a:rPr lang="en-US" sz="2000" dirty="0" err="1"/>
              <a:t>pregledamo</a:t>
            </a:r>
            <a:r>
              <a:rPr lang="en-US" sz="2000" dirty="0"/>
              <a:t> </a:t>
            </a:r>
            <a:r>
              <a:rPr lang="en-US" sz="2000" dirty="0" err="1"/>
              <a:t>vsa</a:t>
            </a:r>
            <a:r>
              <a:rPr lang="en-US" sz="2000" dirty="0"/>
              <a:t> </a:t>
            </a:r>
            <a:r>
              <a:rPr lang="en-US" sz="2000" dirty="0" err="1"/>
              <a:t>števila</a:t>
            </a:r>
            <a:r>
              <a:rPr lang="en-US" sz="2000" dirty="0"/>
              <a:t> v </a:t>
            </a:r>
            <a:r>
              <a:rPr lang="en-US" sz="2000" dirty="0" err="1"/>
              <a:t>tabeli</a:t>
            </a:r>
            <a:endParaRPr lang="en-US" sz="2000" dirty="0"/>
          </a:p>
          <a:p>
            <a:r>
              <a:rPr lang="en-US" sz="2000" dirty="0"/>
              <a:t>    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# </a:t>
            </a:r>
            <a:r>
              <a:rPr lang="en-US" sz="2000" dirty="0" err="1"/>
              <a:t>če</a:t>
            </a:r>
            <a:r>
              <a:rPr lang="en-US" sz="2000" dirty="0"/>
              <a:t> </a:t>
            </a:r>
            <a:r>
              <a:rPr lang="en-US" sz="2000" dirty="0" err="1"/>
              <a:t>naletimo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večjega</a:t>
            </a:r>
            <a:r>
              <a:rPr lang="en-US" sz="2000" dirty="0"/>
              <a:t>,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ga</a:t>
            </a:r>
            <a:r>
              <a:rPr lang="en-US" sz="2000" dirty="0"/>
              <a:t> </a:t>
            </a:r>
            <a:r>
              <a:rPr lang="en-US" sz="2000" dirty="0" err="1"/>
              <a:t>zapomnimo</a:t>
            </a:r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dirty="0"/>
              <a:t># </a:t>
            </a:r>
            <a:r>
              <a:rPr lang="en-US" sz="2000" dirty="0" err="1"/>
              <a:t>kot</a:t>
            </a:r>
            <a:r>
              <a:rPr lang="en-US" sz="2000" dirty="0"/>
              <a:t> </a:t>
            </a:r>
            <a:r>
              <a:rPr lang="en-US" sz="2000" dirty="0" err="1"/>
              <a:t>novega</a:t>
            </a:r>
            <a:r>
              <a:rPr lang="en-US" sz="2000" dirty="0"/>
              <a:t> </a:t>
            </a:r>
            <a:r>
              <a:rPr lang="en-US" sz="2000" dirty="0" err="1"/>
              <a:t>kanidata</a:t>
            </a:r>
            <a:endParaRPr lang="en-US" sz="2000" dirty="0"/>
          </a:p>
          <a:p>
            <a:r>
              <a:rPr lang="en-US" sz="2000" dirty="0"/>
              <a:t>    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# </a:t>
            </a:r>
            <a:r>
              <a:rPr lang="en-US" sz="2000" dirty="0" err="1"/>
              <a:t>ko</a:t>
            </a:r>
            <a:r>
              <a:rPr lang="en-US" sz="2000" dirty="0"/>
              <a:t> </a:t>
            </a:r>
            <a:r>
              <a:rPr lang="en-US" sz="2000" dirty="0" err="1"/>
              <a:t>smo</a:t>
            </a:r>
            <a:r>
              <a:rPr lang="en-US" sz="2000" dirty="0"/>
              <a:t> </a:t>
            </a:r>
            <a:r>
              <a:rPr lang="en-US" sz="2000" dirty="0" err="1"/>
              <a:t>pregledali</a:t>
            </a:r>
            <a:r>
              <a:rPr lang="en-US" sz="2000" dirty="0"/>
              <a:t> </a:t>
            </a:r>
            <a:r>
              <a:rPr lang="en-US" sz="2000" dirty="0" err="1"/>
              <a:t>vse</a:t>
            </a:r>
            <a:r>
              <a:rPr lang="en-US" sz="2000" dirty="0"/>
              <a:t>, je </a:t>
            </a:r>
            <a:r>
              <a:rPr lang="en-US" sz="2000" dirty="0" err="1"/>
              <a:t>trenutni</a:t>
            </a:r>
            <a:r>
              <a:rPr lang="en-US" sz="2000" dirty="0"/>
              <a:t> </a:t>
            </a:r>
            <a:r>
              <a:rPr lang="en-US" sz="2000" dirty="0" err="1"/>
              <a:t>kandidat</a:t>
            </a:r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dirty="0"/>
              <a:t># res </a:t>
            </a:r>
            <a:r>
              <a:rPr lang="en-US" sz="2000" dirty="0" err="1"/>
              <a:t>tisto</a:t>
            </a:r>
            <a:r>
              <a:rPr lang="en-US" sz="2000" dirty="0"/>
              <a:t> </a:t>
            </a:r>
            <a:r>
              <a:rPr lang="en-US" sz="2000" dirty="0" err="1"/>
              <a:t>največje</a:t>
            </a:r>
            <a:r>
              <a:rPr lang="en-US" sz="2000" dirty="0"/>
              <a:t> </a:t>
            </a:r>
            <a:r>
              <a:rPr lang="en-US" sz="2000" dirty="0" err="1"/>
              <a:t>število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083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 PROGRAMSKEM JEZIKU PYTHON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361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269793" cy="246221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največji_algoritem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(tab):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'''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Poišči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največjo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vrednost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tabeli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števil</a:t>
            </a:r>
            <a:r>
              <a:rPr lang="sl-SI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tab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'''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kandidat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največji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element je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prvo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število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tabeli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zaporedoma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pregledamo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vsa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števila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tabeli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če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naletimo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večjega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zapomnimo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novega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kan</a:t>
            </a:r>
            <a:r>
              <a:rPr lang="sl-SI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idata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pregledali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je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trenutni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kandidat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# res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tisto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največje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število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582820"/>
            <a:ext cx="8269793" cy="418576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največji_v1(tab):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'''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Poišči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največjo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vrednost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tabeli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števil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'''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kandidat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največji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element je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prvo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število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tabeli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tab[0]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zaporedoma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pregledamo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vsa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števila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tabeli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dol_tab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(tab)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kje_smo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kje_smo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dol_tab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tab[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kje_smo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če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naletimo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večjega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zapomnimo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novega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kanidata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elt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kje_smo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+= 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pregledali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je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trenutni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kandidat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# res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tisto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največje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število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naj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2207" y="2582820"/>
            <a:ext cx="8269793" cy="397031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največji_v2(tab):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'''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Poišči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največjo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vrednost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tabeli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števil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'''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kandidat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največji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element je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prvo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število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tabeli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tab[0]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zaporedoma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pregledamo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vsa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števila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tabeli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dol_tab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(tab)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kje_smo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kje_smo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dol_tab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tab[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kje_smo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če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naletimo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večjega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zapomnimo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novega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kanidata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max(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kje_smo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+= 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#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pregledali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je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trenutni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kandidat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# res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tisto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največje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število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naj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2009" y="1175657"/>
            <a:ext cx="3707842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400" dirty="0" smtClean="0"/>
              <a:t>RAZLIČNE REALIZACIJE TEGA </a:t>
            </a:r>
            <a:r>
              <a:rPr lang="sl-SI" sz="2400" dirty="0" smtClean="0"/>
              <a:t>ALGORITMA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946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269793" cy="353943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največji_v3(tab):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'''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Poišči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največjo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vrednost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tabeli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števil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'''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#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kandidat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največji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element je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prvo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število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tabeli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naj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tab[0]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#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zaporedoma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pregledamo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vsa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števila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tabeli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tab: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#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če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naletimo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večjega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zapomnimo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#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novega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kanidata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naj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max(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naj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#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pregledali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je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trenutni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kandidat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# res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tisto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največje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število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naj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4691" y="3928906"/>
            <a:ext cx="8556172" cy="255454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največji_v5(tab):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'''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Poišči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največjo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vrednost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tabeli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števil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'''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max(tab)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največji_v6(tab):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'''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Poišči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največjo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vrednost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tabeli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števil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'''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(tab) == 1: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tab[0]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naj_preostalo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največji_v6(tab[1:])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max(tab[0],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naj_preostalo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2009" y="1175657"/>
            <a:ext cx="3707842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400" dirty="0" smtClean="0"/>
              <a:t>ŠE ENA REALIZACIJA ISTEGA ALGORITMA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676941" y="3706323"/>
            <a:ext cx="3707842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400" dirty="0" smtClean="0"/>
              <a:t>ŠE VEDNO ISTI JEZIK, </a:t>
            </a:r>
            <a:r>
              <a:rPr lang="sl-SI" sz="2400" dirty="0" smtClean="0"/>
              <a:t>A DRUG ALGORITEM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091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"SREDNJA" plastenka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683" y="2015612"/>
            <a:ext cx="7524955" cy="423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2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936" y="2102177"/>
            <a:ext cx="9906000" cy="2604129"/>
          </a:xfrm>
        </p:spPr>
        <p:txBody>
          <a:bodyPr>
            <a:normAutofit fontScale="90000"/>
          </a:bodyPr>
          <a:lstStyle/>
          <a:p>
            <a:r>
              <a:rPr lang="sl-SI" sz="4800" dirty="0" smtClean="0"/>
              <a:t>REŠEVANJE PROBLEMOV S pripravo sistematičnih navodil za izvajalca</a:t>
            </a:r>
            <a:br>
              <a:rPr lang="sl-SI" sz="4800" dirty="0" smtClean="0"/>
            </a:br>
            <a:r>
              <a:rPr lang="sl-SI" sz="4800" dirty="0"/>
              <a:t/>
            </a:r>
            <a:br>
              <a:rPr lang="sl-SI" sz="4800" dirty="0"/>
            </a:br>
            <a:r>
              <a:rPr lang="sl-SI" sz="4800" dirty="0" smtClean="0"/>
              <a:t>Sestavljanje  programov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148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NAVODILA "PO NAŠE"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386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423511"/>
            <a:ext cx="9906000" cy="720241"/>
          </a:xfrm>
        </p:spPr>
        <p:txBody>
          <a:bodyPr/>
          <a:lstStyle/>
          <a:p>
            <a:r>
              <a:rPr lang="sl-SI" dirty="0" smtClean="0"/>
              <a:t>Malo bolj sistematsko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1520792"/>
            <a:ext cx="9906000" cy="4278346"/>
          </a:xfrm>
        </p:spPr>
        <p:txBody>
          <a:bodyPr>
            <a:noAutofit/>
          </a:bodyPr>
          <a:lstStyle/>
          <a:p>
            <a:r>
              <a:rPr lang="en-US" dirty="0" smtClean="0"/>
              <a:t># </a:t>
            </a:r>
            <a:r>
              <a:rPr lang="en-US" dirty="0" err="1"/>
              <a:t>izvedemo</a:t>
            </a:r>
            <a:r>
              <a:rPr lang="en-US" dirty="0"/>
              <a:t> </a:t>
            </a:r>
            <a:r>
              <a:rPr lang="en-US" dirty="0" err="1">
                <a:solidFill>
                  <a:schemeClr val="accent4"/>
                </a:solidFill>
              </a:rPr>
              <a:t>postopek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za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iskanje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smtClean="0">
                <a:solidFill>
                  <a:schemeClr val="accent4"/>
                </a:solidFill>
              </a:rPr>
              <a:t>k-</a:t>
            </a:r>
            <a:r>
              <a:rPr lang="en-US" dirty="0" err="1" smtClean="0">
                <a:solidFill>
                  <a:schemeClr val="accent4"/>
                </a:solidFill>
              </a:rPr>
              <a:t>tega</a:t>
            </a:r>
            <a:r>
              <a:rPr lang="sl-SI" dirty="0" smtClean="0">
                <a:solidFill>
                  <a:schemeClr val="accent4"/>
                </a:solidFill>
              </a:rPr>
              <a:t> </a:t>
            </a:r>
            <a:r>
              <a:rPr lang="en-US" dirty="0" smtClean="0"/>
              <a:t>s </a:t>
            </a:r>
            <a:r>
              <a:rPr lang="en-US" dirty="0"/>
              <a:t>k = (</a:t>
            </a:r>
            <a:r>
              <a:rPr lang="en-US" dirty="0" err="1"/>
              <a:t>velikost_tabele</a:t>
            </a:r>
            <a:r>
              <a:rPr lang="en-US" dirty="0"/>
              <a:t> + 1) // 2 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                                                                                                   </a:t>
            </a:r>
            <a:r>
              <a:rPr lang="sl-SI" sz="1400" dirty="0" smtClean="0"/>
              <a:t>Tu JE </a:t>
            </a:r>
            <a:r>
              <a:rPr lang="en-US" sz="1400" dirty="0" smtClean="0"/>
              <a:t> </a:t>
            </a:r>
            <a:r>
              <a:rPr lang="en-US" sz="1400" dirty="0"/>
              <a:t>// </a:t>
            </a:r>
            <a:r>
              <a:rPr lang="en-US" sz="1400" dirty="0" smtClean="0"/>
              <a:t> </a:t>
            </a:r>
            <a:r>
              <a:rPr lang="en-US" sz="1400" dirty="0" err="1"/>
              <a:t>celoštevilsko</a:t>
            </a:r>
            <a:r>
              <a:rPr lang="en-US" sz="1400" dirty="0"/>
              <a:t> </a:t>
            </a:r>
            <a:r>
              <a:rPr lang="en-US" sz="1400" dirty="0" err="1"/>
              <a:t>deljenje</a:t>
            </a:r>
            <a:r>
              <a:rPr lang="en-US" sz="1400" dirty="0" smtClean="0"/>
              <a:t>!</a:t>
            </a:r>
            <a:endParaRPr lang="sl-SI" sz="1400" dirty="0" smtClean="0"/>
          </a:p>
          <a:p>
            <a:endParaRPr lang="en-US" dirty="0"/>
          </a:p>
          <a:p>
            <a:r>
              <a:rPr lang="sl-SI" u="sng" dirty="0" smtClean="0">
                <a:solidFill>
                  <a:schemeClr val="accent4">
                    <a:lumMod val="75000"/>
                  </a:schemeClr>
                </a:solidFill>
              </a:rPr>
              <a:t>Postopek za </a:t>
            </a:r>
            <a:r>
              <a:rPr lang="en-US" u="sng" dirty="0" smtClean="0">
                <a:solidFill>
                  <a:schemeClr val="accent4">
                    <a:lumMod val="75000"/>
                  </a:schemeClr>
                </a:solidFill>
              </a:rPr>
              <a:t>''</a:t>
            </a:r>
            <a:r>
              <a:rPr lang="en-US" u="sng" dirty="0">
                <a:solidFill>
                  <a:schemeClr val="accent4">
                    <a:lumMod val="75000"/>
                  </a:schemeClr>
                </a:solidFill>
              </a:rPr>
              <a:t>'</a:t>
            </a:r>
            <a:r>
              <a:rPr lang="en-US" u="sng" dirty="0" err="1">
                <a:solidFill>
                  <a:schemeClr val="accent4">
                    <a:lumMod val="75000"/>
                  </a:schemeClr>
                </a:solidFill>
              </a:rPr>
              <a:t>vrni</a:t>
            </a:r>
            <a:r>
              <a:rPr lang="en-US" u="sng" dirty="0">
                <a:solidFill>
                  <a:schemeClr val="accent4">
                    <a:lumMod val="75000"/>
                  </a:schemeClr>
                </a:solidFill>
              </a:rPr>
              <a:t> k-</a:t>
            </a:r>
            <a:r>
              <a:rPr lang="en-US" u="sng" dirty="0" err="1">
                <a:solidFill>
                  <a:schemeClr val="accent4">
                    <a:lumMod val="75000"/>
                  </a:schemeClr>
                </a:solidFill>
              </a:rPr>
              <a:t>ti</a:t>
            </a:r>
            <a:r>
              <a:rPr lang="en-US" u="sng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u="sng" dirty="0" err="1">
                <a:solidFill>
                  <a:schemeClr val="accent4">
                    <a:lumMod val="75000"/>
                  </a:schemeClr>
                </a:solidFill>
              </a:rPr>
              <a:t>podatek</a:t>
            </a:r>
            <a:r>
              <a:rPr lang="en-US" u="sng" dirty="0">
                <a:solidFill>
                  <a:schemeClr val="accent4">
                    <a:lumMod val="75000"/>
                  </a:schemeClr>
                </a:solidFill>
              </a:rPr>
              <a:t> v </a:t>
            </a:r>
            <a:r>
              <a:rPr lang="en-US" u="sng" dirty="0" err="1">
                <a:solidFill>
                  <a:schemeClr val="accent4">
                    <a:lumMod val="75000"/>
                  </a:schemeClr>
                </a:solidFill>
              </a:rPr>
              <a:t>tabeli</a:t>
            </a:r>
            <a:r>
              <a:rPr lang="en-US" u="sng" dirty="0">
                <a:solidFill>
                  <a:schemeClr val="accent4">
                    <a:lumMod val="75000"/>
                  </a:schemeClr>
                </a:solidFill>
              </a:rPr>
              <a:t>'''</a:t>
            </a:r>
          </a:p>
          <a:p>
            <a:pPr lvl="1"/>
            <a:r>
              <a:rPr lang="en-US" dirty="0" smtClean="0"/>
              <a:t>#</a:t>
            </a:r>
            <a:r>
              <a:rPr lang="sl-SI" dirty="0" smtClean="0"/>
              <a:t> ČE JE K ENAK 1 IN JE V TABELI LE EN ELEMENT</a:t>
            </a:r>
            <a:r>
              <a:rPr lang="en-US" dirty="0" smtClean="0"/>
              <a:t> </a:t>
            </a:r>
            <a:r>
              <a:rPr lang="sl-SI" dirty="0" smtClean="0">
                <a:sym typeface="Wingdings" panose="05000000000000000000" pitchFamily="2" charset="2"/>
              </a:rPr>
              <a:t> </a:t>
            </a:r>
            <a:r>
              <a:rPr lang="sl-SI" dirty="0" smtClean="0">
                <a:solidFill>
                  <a:srgbClr val="FF0000"/>
                </a:solidFill>
                <a:sym typeface="Wingdings" panose="05000000000000000000" pitchFamily="2" charset="2"/>
              </a:rPr>
              <a:t>našli smo ga!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# NA OSNOVI PRVEGA (PIVOT)</a:t>
            </a:r>
          </a:p>
          <a:p>
            <a:pPr lvl="1"/>
            <a:r>
              <a:rPr lang="sl-SI" dirty="0" smtClean="0"/>
              <a:t>   </a:t>
            </a:r>
            <a:r>
              <a:rPr lang="en-US" dirty="0" smtClean="0"/>
              <a:t> PODATKE RAZMEČEMO V DVE TABELI</a:t>
            </a:r>
          </a:p>
          <a:p>
            <a:pPr lvl="1"/>
            <a:r>
              <a:rPr lang="en-US" dirty="0" smtClean="0"/>
              <a:t># SMO GA MORDA ŽE NAŠLI</a:t>
            </a:r>
            <a:r>
              <a:rPr lang="sl-SI" dirty="0" smtClean="0"/>
              <a:t>?</a:t>
            </a:r>
            <a:r>
              <a:rPr lang="en-US" dirty="0" smtClean="0"/>
              <a:t> (LEVO JIH JE K - 1: K-TI JE PIVOT)</a:t>
            </a:r>
            <a:r>
              <a:rPr lang="sl-SI" dirty="0" smtClean="0"/>
              <a:t> </a:t>
            </a:r>
            <a:r>
              <a:rPr lang="sl-SI" dirty="0" smtClean="0">
                <a:sym typeface="Wingdings" panose="05000000000000000000" pitchFamily="2" charset="2"/>
              </a:rPr>
              <a:t> </a:t>
            </a:r>
            <a:r>
              <a:rPr lang="sl-SI" dirty="0" smtClean="0">
                <a:solidFill>
                  <a:srgbClr val="FF0000"/>
                </a:solidFill>
                <a:sym typeface="Wingdings" panose="05000000000000000000" pitchFamily="2" charset="2"/>
              </a:rPr>
              <a:t>hura!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 # </a:t>
            </a:r>
            <a:r>
              <a:rPr lang="sl-SI" dirty="0" smtClean="0"/>
              <a:t>SICER </a:t>
            </a:r>
            <a:r>
              <a:rPr lang="en-US" dirty="0" smtClean="0"/>
              <a:t>UGOTOVIMO, V KATERI TABELI JE</a:t>
            </a:r>
            <a:r>
              <a:rPr lang="sl-SI" dirty="0" smtClean="0"/>
              <a:t> IN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sl-SI" dirty="0" smtClean="0"/>
              <a:t>#</a:t>
            </a:r>
            <a:r>
              <a:rPr lang="en-US" dirty="0" smtClean="0"/>
              <a:t> Z ISTIM POSTOPKOM IŠČEMO </a:t>
            </a:r>
            <a:r>
              <a:rPr lang="en-US" dirty="0" smtClean="0">
                <a:solidFill>
                  <a:srgbClr val="FFFF00"/>
                </a:solidFill>
              </a:rPr>
              <a:t>USTREZNEGA</a:t>
            </a:r>
            <a:r>
              <a:rPr lang="en-US" dirty="0" smtClean="0"/>
              <a:t> TAM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390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 PROGRAMSKEM JEZIKU PYTHON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578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" y="-78920"/>
            <a:ext cx="10158885" cy="501675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srednja_vrednost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(tab):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'''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Poišči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srednjo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vrednost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tabeli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z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liho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'''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k_ti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(tab,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(tab) + 1) // 2)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k_ti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(tab, k):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'''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vrni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k-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podatek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tabeli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'''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(tab) == 1: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k != 1: raise Exception('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Napaka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!')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tab[0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sl-SI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sl-SI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sl-SI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l-SI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razmečemo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pivot = tab[0]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manjsi_enaki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[]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vecji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[]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42823" y="2976853"/>
            <a:ext cx="7352044" cy="378565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 in tab[1:]: #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prvega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spustimo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x &lt;= pivot: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manjsi_enaki.append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else: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vecji.append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#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je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koliko_manjsih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manjsi_enaki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koliko_manjsih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== k - 1: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pivot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koliko_manjsih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&gt;= k: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k_ti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manjsi_enaki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k)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k_ti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vecji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k -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koliko_manjsih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- 1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sl-SI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61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 Programskih jezikih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Raznovrstnost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0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86459">
            <a:off x="8723337" y="2844515"/>
            <a:ext cx="2000250" cy="1304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44" y="782797"/>
            <a:ext cx="3790950" cy="1857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080" y="973821"/>
            <a:ext cx="2766307" cy="18229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297" y="3717019"/>
            <a:ext cx="2794573" cy="1082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8628" y="4135147"/>
            <a:ext cx="2674940" cy="5413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9566" y="525014"/>
            <a:ext cx="2669699" cy="611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646" y="5597320"/>
            <a:ext cx="3337551" cy="5972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79566" y="5099069"/>
            <a:ext cx="3430023" cy="15937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23395">
            <a:off x="4071006" y="3199714"/>
            <a:ext cx="3240496" cy="5825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19378" y="1850598"/>
            <a:ext cx="3358495" cy="7168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01197" y="5597320"/>
            <a:ext cx="3141148" cy="78528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83361" y="36751"/>
            <a:ext cx="6182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13"/>
              </a:rPr>
              <a:t>http://</a:t>
            </a:r>
            <a:r>
              <a:rPr lang="en-US" sz="2400" b="1" dirty="0" smtClean="0">
                <a:hlinkClick r:id="rId13"/>
              </a:rPr>
              <a:t>rosettacode.org/wiki/Hello_world/Text</a:t>
            </a:r>
            <a:r>
              <a:rPr lang="sl-SI" sz="2400" b="1" dirty="0" smtClean="0"/>
              <a:t> 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83525" y="4302317"/>
            <a:ext cx="1777100" cy="108890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490952" y="2317531"/>
            <a:ext cx="7126014" cy="2358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 smtClean="0"/>
              <a:t>VSE TE BOSTE (PREDVIDOMA) SPOZNALI NA FMF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086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mtClean="0"/>
              <a:t>Jezik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sl-SI" altLang="sl-SI" sz="3000" dirty="0">
                <a:ea typeface="Calibri" pitchFamily="34" charset="0"/>
                <a:cs typeface="Calibri" pitchFamily="34" charset="0"/>
              </a:rPr>
              <a:t>Sintaksa</a:t>
            </a:r>
          </a:p>
          <a:p>
            <a:pPr lvl="1">
              <a:lnSpc>
                <a:spcPct val="80000"/>
              </a:lnSpc>
            </a:pPr>
            <a:r>
              <a:rPr lang="sl-SI" altLang="sl-SI" sz="2600" dirty="0">
                <a:ea typeface="Calibri" pitchFamily="34" charset="0"/>
                <a:cs typeface="Calibri" pitchFamily="34" charset="0"/>
              </a:rPr>
              <a:t>Kako je sestavljen jezik </a:t>
            </a:r>
          </a:p>
          <a:p>
            <a:pPr>
              <a:lnSpc>
                <a:spcPct val="80000"/>
              </a:lnSpc>
            </a:pPr>
            <a:r>
              <a:rPr lang="sl-SI" altLang="sl-SI" sz="3000" dirty="0" smtClean="0">
                <a:ea typeface="Calibri" pitchFamily="34" charset="0"/>
                <a:cs typeface="Calibri" pitchFamily="34" charset="0"/>
              </a:rPr>
              <a:t>Semantika</a:t>
            </a:r>
            <a:endParaRPr lang="sl-SI" altLang="sl-SI" sz="3000" dirty="0">
              <a:ea typeface="Calibri" pitchFamily="34" charset="0"/>
              <a:cs typeface="Calibri" pitchFamily="34" charset="0"/>
            </a:endParaRPr>
          </a:p>
          <a:p>
            <a:pPr lvl="1">
              <a:lnSpc>
                <a:spcPct val="80000"/>
              </a:lnSpc>
            </a:pPr>
            <a:r>
              <a:rPr lang="sl-SI" altLang="sl-SI" sz="2600" dirty="0">
                <a:ea typeface="Calibri" pitchFamily="34" charset="0"/>
                <a:cs typeface="Calibri" pitchFamily="34" charset="0"/>
              </a:rPr>
              <a:t>Kaj sintaktično pravilen stavek </a:t>
            </a:r>
            <a:r>
              <a:rPr lang="sl-SI" altLang="sl-SI" sz="2600" dirty="0" smtClean="0">
                <a:ea typeface="Calibri" pitchFamily="34" charset="0"/>
                <a:cs typeface="Calibri" pitchFamily="34" charset="0"/>
              </a:rPr>
              <a:t>pomeni</a:t>
            </a:r>
            <a:endParaRPr lang="sl-SI" altLang="sl-SI" sz="2600" dirty="0"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7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>
                <a:ea typeface="Calibri" pitchFamily="34" charset="0"/>
                <a:cs typeface="Calibri" pitchFamily="34" charset="0"/>
              </a:rPr>
              <a:t>Sintaksa</a:t>
            </a:r>
            <a:endParaRPr lang="sl-SI" altLang="sl-SI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sl-SI" altLang="sl-SI" sz="3000" dirty="0"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sl-SI" altLang="sl-SI" sz="3000" dirty="0">
                <a:ea typeface="Calibri" pitchFamily="34" charset="0"/>
                <a:cs typeface="Calibri" pitchFamily="34" charset="0"/>
              </a:rPr>
              <a:t>Kako je sestavljen </a:t>
            </a:r>
            <a:r>
              <a:rPr lang="sl-SI" altLang="sl-SI" sz="3000" dirty="0" smtClean="0">
                <a:ea typeface="Calibri" pitchFamily="34" charset="0"/>
                <a:cs typeface="Calibri" pitchFamily="34" charset="0"/>
              </a:rPr>
              <a:t>jezik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l-SI" altLang="sl-SI" sz="3000" dirty="0" smtClean="0">
                <a:ea typeface="Calibri" pitchFamily="34" charset="0"/>
                <a:cs typeface="Calibri" pitchFamily="34" charset="0"/>
              </a:rPr>
              <a:t> </a:t>
            </a:r>
            <a:endParaRPr lang="sl-SI" altLang="sl-SI" sz="3000" dirty="0">
              <a:ea typeface="Calibri" pitchFamily="34" charset="0"/>
              <a:cs typeface="Calibri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sl-SI" altLang="sl-SI" sz="4800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stavek, imeti </a:t>
            </a:r>
            <a:r>
              <a:rPr lang="sl-SI" altLang="sl-SI" sz="4800" dirty="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felerjev </a:t>
            </a:r>
            <a:r>
              <a:rPr lang="sl-SI" altLang="sl-SI" sz="4800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polno.</a:t>
            </a:r>
          </a:p>
          <a:p>
            <a:pPr marL="0" indent="0">
              <a:lnSpc>
                <a:spcPct val="80000"/>
              </a:lnSpc>
              <a:buNone/>
            </a:pPr>
            <a:endParaRPr lang="sl-SI" altLang="sl-SI" sz="3000" dirty="0" smtClean="0"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sl-SI" altLang="sl-SI" sz="3000" dirty="0" smtClean="0">
                <a:ea typeface="Calibri" pitchFamily="34" charset="0"/>
                <a:cs typeface="Calibri" pitchFamily="34" charset="0"/>
              </a:rPr>
              <a:t>Naravni </a:t>
            </a:r>
            <a:r>
              <a:rPr lang="sl-SI" altLang="sl-SI" sz="3000" dirty="0">
                <a:ea typeface="Calibri" pitchFamily="34" charset="0"/>
                <a:cs typeface="Calibri" pitchFamily="34" charset="0"/>
              </a:rPr>
              <a:t>jeziki: dokaj ohlapna sintaksa, z leti spreminjajoča </a:t>
            </a:r>
            <a:r>
              <a:rPr lang="sl-SI" altLang="sl-SI" sz="3000" dirty="0" smtClean="0">
                <a:ea typeface="Calibri" pitchFamily="34" charset="0"/>
                <a:cs typeface="Calibri" pitchFamily="34" charset="0"/>
              </a:rPr>
              <a:t>se</a:t>
            </a:r>
            <a:endParaRPr lang="sl-SI" altLang="sl-SI" sz="3000" dirty="0"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73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>
                <a:ea typeface="Calibri" pitchFamily="34" charset="0"/>
                <a:cs typeface="Calibri" pitchFamily="34" charset="0"/>
              </a:rPr>
              <a:t>Semantika</a:t>
            </a:r>
            <a:endParaRPr lang="sl-SI" altLang="sl-SI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sl-SI" altLang="sl-SI" sz="3000" dirty="0" smtClean="0">
                <a:ea typeface="Calibri" pitchFamily="34" charset="0"/>
                <a:cs typeface="Calibri" pitchFamily="34" charset="0"/>
              </a:rPr>
              <a:t>Kaj </a:t>
            </a:r>
            <a:r>
              <a:rPr lang="sl-SI" altLang="sl-SI" sz="3000" dirty="0">
                <a:ea typeface="Calibri" pitchFamily="34" charset="0"/>
                <a:cs typeface="Calibri" pitchFamily="34" charset="0"/>
              </a:rPr>
              <a:t>sintaktično pravilen stavek pomeni</a:t>
            </a:r>
          </a:p>
          <a:p>
            <a:pPr marL="0" indent="0">
              <a:lnSpc>
                <a:spcPct val="80000"/>
              </a:lnSpc>
              <a:buNone/>
            </a:pPr>
            <a:endParaRPr lang="sl-SI" altLang="sl-SI" sz="3000" dirty="0" smtClean="0"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sl-SI" altLang="sl-SI" sz="3000" dirty="0"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sl-SI" altLang="sl-SI" sz="3000" dirty="0" smtClean="0">
                <a:ea typeface="Calibri" pitchFamily="34" charset="0"/>
                <a:cs typeface="Calibri" pitchFamily="34" charset="0"/>
              </a:rPr>
              <a:t>Sintaktično </a:t>
            </a:r>
            <a:r>
              <a:rPr lang="sl-SI" altLang="sl-SI" sz="3000" dirty="0">
                <a:ea typeface="Calibri" pitchFamily="34" charset="0"/>
                <a:cs typeface="Calibri" pitchFamily="34" charset="0"/>
              </a:rPr>
              <a:t>pravilni stavki lahko povejo nesmisel.</a:t>
            </a:r>
          </a:p>
          <a:p>
            <a:pPr lvl="1">
              <a:lnSpc>
                <a:spcPct val="80000"/>
              </a:lnSpc>
              <a:buSzPct val="50000"/>
              <a:buFont typeface="Tw Cen MT" panose="020B0602020104020603" pitchFamily="34" charset="-18"/>
              <a:buChar char="–"/>
            </a:pPr>
            <a:r>
              <a:rPr lang="sl-SI" altLang="sl-SI" sz="2800" dirty="0">
                <a:ea typeface="Calibri" pitchFamily="34" charset="0"/>
                <a:cs typeface="Calibri" pitchFamily="34" charset="0"/>
              </a:rPr>
              <a:t>Vsota števil 2 in 3 je 7.</a:t>
            </a:r>
          </a:p>
          <a:p>
            <a:pPr lvl="1">
              <a:lnSpc>
                <a:spcPct val="80000"/>
              </a:lnSpc>
              <a:buSzPct val="50000"/>
              <a:buFont typeface="Tw Cen MT" panose="020B0602020104020603" pitchFamily="34" charset="-18"/>
              <a:buChar char="–"/>
            </a:pPr>
            <a:r>
              <a:rPr lang="sl-SI" altLang="sl-SI" sz="2800" dirty="0">
                <a:ea typeface="Calibri" pitchFamily="34" charset="0"/>
                <a:cs typeface="Calibri" pitchFamily="34" charset="0"/>
              </a:rPr>
              <a:t>Danes je padlo pol metra snega.</a:t>
            </a:r>
          </a:p>
          <a:p>
            <a:pPr lvl="1">
              <a:lnSpc>
                <a:spcPct val="80000"/>
              </a:lnSpc>
              <a:buSzPct val="50000"/>
              <a:buFont typeface="Tw Cen MT" panose="020B0602020104020603" pitchFamily="34" charset="-18"/>
              <a:buChar char="–"/>
            </a:pPr>
            <a:r>
              <a:rPr lang="sl-SI" altLang="sl-SI" sz="2800" dirty="0">
                <a:ea typeface="Calibri" pitchFamily="34" charset="0"/>
                <a:cs typeface="Calibri" pitchFamily="34" charset="0"/>
              </a:rPr>
              <a:t>Konj ima zeleno nabrušen rep.</a:t>
            </a:r>
          </a:p>
        </p:txBody>
      </p:sp>
    </p:spTree>
    <p:extLst>
      <p:ext uri="{BB962C8B-B14F-4D97-AF65-F5344CB8AC3E}">
        <p14:creationId xmlns:p14="http://schemas.microsoft.com/office/powerpoint/2010/main" val="17700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mtClean="0"/>
              <a:t>Sintaksa</a:t>
            </a:r>
            <a:endParaRPr lang="en-GB" altLang="sl-SI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altLang="sl-SI" dirty="0" smtClean="0">
                <a:ea typeface="Calibri" pitchFamily="34" charset="0"/>
                <a:cs typeface="Calibri" pitchFamily="34" charset="0"/>
              </a:rPr>
              <a:t>Pravila, kako mora biti sestavljen program</a:t>
            </a:r>
          </a:p>
          <a:p>
            <a:pPr marL="0" indent="0">
              <a:buNone/>
            </a:pPr>
            <a:r>
              <a:rPr lang="sl-SI" altLang="sl-SI" dirty="0" smtClean="0">
                <a:ea typeface="Calibri" pitchFamily="34" charset="0"/>
                <a:cs typeface="Calibri" pitchFamily="34" charset="0"/>
              </a:rPr>
              <a:t>Sestavine</a:t>
            </a:r>
          </a:p>
          <a:p>
            <a:pPr lvl="1"/>
            <a:r>
              <a:rPr lang="sl-SI" altLang="sl-SI" dirty="0" smtClean="0">
                <a:ea typeface="Calibri" pitchFamily="34" charset="0"/>
                <a:cs typeface="Calibri" pitchFamily="34" charset="0"/>
              </a:rPr>
              <a:t>Ukazi ("</a:t>
            </a:r>
            <a:r>
              <a:rPr lang="sl-SI" altLang="sl-SI" dirty="0" err="1" smtClean="0">
                <a:ea typeface="Calibri" pitchFamily="34" charset="0"/>
                <a:cs typeface="Calibri" pitchFamily="34" charset="0"/>
              </a:rPr>
              <a:t>print</a:t>
            </a:r>
            <a:r>
              <a:rPr lang="sl-SI" altLang="sl-SI" dirty="0" smtClean="0">
                <a:ea typeface="Calibri" pitchFamily="34" charset="0"/>
                <a:cs typeface="Calibri" pitchFamily="34" charset="0"/>
              </a:rPr>
              <a:t>", "input"…)</a:t>
            </a:r>
          </a:p>
          <a:p>
            <a:pPr lvl="1"/>
            <a:r>
              <a:rPr lang="sl-SI" altLang="sl-SI" dirty="0">
                <a:ea typeface="Calibri" pitchFamily="34" charset="0"/>
                <a:cs typeface="Calibri" pitchFamily="34" charset="0"/>
              </a:rPr>
              <a:t>i</a:t>
            </a:r>
            <a:r>
              <a:rPr lang="sl-SI" altLang="sl-SI" dirty="0" smtClean="0">
                <a:ea typeface="Calibri" pitchFamily="34" charset="0"/>
                <a:cs typeface="Calibri" pitchFamily="34" charset="0"/>
              </a:rPr>
              <a:t>zrazi ("</a:t>
            </a:r>
            <a:r>
              <a:rPr lang="sl-SI" altLang="sl-SI" dirty="0" err="1" smtClean="0">
                <a:ea typeface="Calibri" pitchFamily="34" charset="0"/>
                <a:cs typeface="Calibri" pitchFamily="34" charset="0"/>
              </a:rPr>
              <a:t>janez</a:t>
            </a:r>
            <a:r>
              <a:rPr lang="sl-SI" altLang="sl-SI" dirty="0" smtClean="0">
                <a:ea typeface="Calibri" pitchFamily="34" charset="0"/>
                <a:cs typeface="Calibri" pitchFamily="34" charset="0"/>
              </a:rPr>
              <a:t>", 3 + 5 …)</a:t>
            </a:r>
          </a:p>
          <a:p>
            <a:pPr lvl="1"/>
            <a:r>
              <a:rPr lang="sl-SI" altLang="sl-SI" dirty="0" smtClean="0">
                <a:ea typeface="Calibri" pitchFamily="34" charset="0"/>
                <a:cs typeface="Calibri" pitchFamily="34" charset="0"/>
              </a:rPr>
              <a:t>Izvajalni konstrukti (" če … sicer pa če … sicer" / "</a:t>
            </a:r>
            <a:r>
              <a:rPr lang="sl-SI" altLang="sl-SI" dirty="0" err="1" smtClean="0">
                <a:ea typeface="Calibri" pitchFamily="34" charset="0"/>
                <a:cs typeface="Calibri" pitchFamily="34" charset="0"/>
              </a:rPr>
              <a:t>if</a:t>
            </a:r>
            <a:r>
              <a:rPr lang="sl-SI" altLang="sl-SI" dirty="0" smtClean="0">
                <a:ea typeface="Calibri" pitchFamily="34" charset="0"/>
                <a:cs typeface="Calibri" pitchFamily="34" charset="0"/>
              </a:rPr>
              <a:t> … </a:t>
            </a:r>
            <a:r>
              <a:rPr lang="sl-SI" altLang="sl-SI" dirty="0" err="1" smtClean="0">
                <a:ea typeface="Calibri" pitchFamily="34" charset="0"/>
                <a:cs typeface="Calibri" pitchFamily="34" charset="0"/>
              </a:rPr>
              <a:t>elif</a:t>
            </a:r>
            <a:r>
              <a:rPr lang="sl-SI" altLang="sl-SI" dirty="0" smtClean="0">
                <a:ea typeface="Calibri" pitchFamily="34" charset="0"/>
                <a:cs typeface="Calibri" pitchFamily="34" charset="0"/>
              </a:rPr>
              <a:t> ... </a:t>
            </a:r>
            <a:r>
              <a:rPr lang="sl-SI" altLang="sl-SI" dirty="0" err="1">
                <a:ea typeface="Calibri" pitchFamily="34" charset="0"/>
                <a:cs typeface="Calibri" pitchFamily="34" charset="0"/>
              </a:rPr>
              <a:t>e</a:t>
            </a:r>
            <a:r>
              <a:rPr lang="sl-SI" altLang="sl-SI" dirty="0" err="1" smtClean="0">
                <a:ea typeface="Calibri" pitchFamily="34" charset="0"/>
                <a:cs typeface="Calibri" pitchFamily="34" charset="0"/>
              </a:rPr>
              <a:t>lse</a:t>
            </a:r>
            <a:r>
              <a:rPr lang="sl-SI" altLang="sl-SI" dirty="0" smtClean="0">
                <a:ea typeface="Calibri" pitchFamily="34" charset="0"/>
                <a:cs typeface="Calibri" pitchFamily="34" charset="0"/>
              </a:rPr>
              <a:t>", </a:t>
            </a:r>
            <a:br>
              <a:rPr lang="sl-SI" altLang="sl-SI" dirty="0" smtClean="0">
                <a:ea typeface="Calibri" pitchFamily="34" charset="0"/>
                <a:cs typeface="Calibri" pitchFamily="34" charset="0"/>
              </a:rPr>
            </a:br>
            <a:r>
              <a:rPr lang="sl-SI" altLang="sl-SI" dirty="0" smtClean="0">
                <a:ea typeface="Calibri" pitchFamily="34" charset="0"/>
                <a:cs typeface="Calibri" pitchFamily="34" charset="0"/>
              </a:rPr>
              <a:t>                             "</a:t>
            </a:r>
            <a:r>
              <a:rPr lang="sl-SI" altLang="sl-SI" dirty="0" err="1" smtClean="0">
                <a:ea typeface="Calibri" pitchFamily="34" charset="0"/>
                <a:cs typeface="Calibri" pitchFamily="34" charset="0"/>
              </a:rPr>
              <a:t>while</a:t>
            </a:r>
            <a:r>
              <a:rPr lang="sl-SI" altLang="sl-SI" dirty="0" smtClean="0">
                <a:ea typeface="Calibri" pitchFamily="34" charset="0"/>
                <a:cs typeface="Calibri" pitchFamily="34" charset="0"/>
              </a:rPr>
              <a:t> …" / "ponavljaj dokler …" )</a:t>
            </a:r>
          </a:p>
          <a:p>
            <a:pPr lvl="1"/>
            <a:r>
              <a:rPr lang="sl-SI" altLang="sl-SI" dirty="0" smtClean="0">
                <a:ea typeface="Calibri" pitchFamily="34" charset="0"/>
                <a:cs typeface="Calibri" pitchFamily="34" charset="0"/>
              </a:rPr>
              <a:t>…</a:t>
            </a:r>
          </a:p>
          <a:p>
            <a:pPr marL="0" indent="0">
              <a:buNone/>
            </a:pPr>
            <a:r>
              <a:rPr lang="sl-SI" altLang="sl-SI" dirty="0" smtClean="0">
                <a:ea typeface="Calibri" pitchFamily="34" charset="0"/>
                <a:cs typeface="Calibri" pitchFamily="34" charset="0"/>
              </a:rPr>
              <a:t>Kako se te sestavine povezujejo</a:t>
            </a:r>
          </a:p>
          <a:p>
            <a:pPr lvl="1"/>
            <a:endParaRPr lang="sl-SI" altLang="sl-SI" dirty="0" smtClean="0">
              <a:ea typeface="Calibri" pitchFamily="34" charset="0"/>
              <a:cs typeface="Calibri" pitchFamily="34" charset="0"/>
            </a:endParaRPr>
          </a:p>
          <a:p>
            <a:pPr lvl="2"/>
            <a:endParaRPr lang="sl-SI" altLang="sl-SI" dirty="0" smtClean="0">
              <a:ea typeface="Calibri" pitchFamily="34" charset="0"/>
              <a:cs typeface="Calibri" pitchFamily="34" charset="0"/>
            </a:endParaRPr>
          </a:p>
          <a:p>
            <a:pPr lvl="1"/>
            <a:endParaRPr lang="sl-SI" altLang="sl-SI" dirty="0" smtClean="0"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94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52" y="2517058"/>
            <a:ext cx="3184783" cy="1086311"/>
          </a:xfrm>
        </p:spPr>
        <p:txBody>
          <a:bodyPr>
            <a:normAutofit/>
          </a:bodyPr>
          <a:lstStyle/>
          <a:p>
            <a:r>
              <a:rPr lang="sl-SI" sz="4800" dirty="0" smtClean="0"/>
              <a:t>PODATKI</a:t>
            </a:r>
            <a:endParaRPr lang="en-US" sz="4800" dirty="0"/>
          </a:p>
        </p:txBody>
      </p:sp>
      <p:sp>
        <p:nvSpPr>
          <p:cNvPr id="3" name="Right Arrow 2"/>
          <p:cNvSpPr/>
          <p:nvPr/>
        </p:nvSpPr>
        <p:spPr>
          <a:xfrm>
            <a:off x="3043083" y="3060213"/>
            <a:ext cx="929149" cy="28513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264131" y="1034764"/>
            <a:ext cx="3421626" cy="422787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065342" y="2605545"/>
            <a:ext cx="3184783" cy="10863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800" dirty="0" smtClean="0"/>
              <a:t>REZULTATI</a:t>
            </a:r>
            <a:endParaRPr lang="en-US" sz="4800" dirty="0"/>
          </a:p>
        </p:txBody>
      </p:sp>
      <p:sp>
        <p:nvSpPr>
          <p:cNvPr id="6" name="Right Arrow 5"/>
          <p:cNvSpPr/>
          <p:nvPr/>
        </p:nvSpPr>
        <p:spPr>
          <a:xfrm>
            <a:off x="7892845" y="3148701"/>
            <a:ext cx="1007807" cy="28513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8524581">
            <a:off x="4311433" y="2598547"/>
            <a:ext cx="3327021" cy="92333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5400" dirty="0" smtClean="0"/>
              <a:t>PROGRAM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6421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dirty="0" smtClean="0"/>
              <a:t>Sintaksa</a:t>
            </a:r>
            <a:endParaRPr lang="en-GB" altLang="sl-SI" dirty="0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altLang="sl-SI" sz="3200" dirty="0" smtClean="0">
                <a:ea typeface="Calibri" pitchFamily="34" charset="0"/>
                <a:cs typeface="Calibri" pitchFamily="34" charset="0"/>
              </a:rPr>
              <a:t>S</a:t>
            </a:r>
            <a:r>
              <a:rPr lang="en-GB" altLang="sl-SI" sz="3200" dirty="0" err="1" smtClean="0">
                <a:ea typeface="Calibri" pitchFamily="34" charset="0"/>
                <a:cs typeface="Calibri" pitchFamily="34" charset="0"/>
              </a:rPr>
              <a:t>troga</a:t>
            </a:r>
            <a:r>
              <a:rPr lang="en-GB" altLang="sl-SI" sz="32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GB" altLang="sl-SI" sz="3200" dirty="0" err="1" smtClean="0">
                <a:ea typeface="Calibri" pitchFamily="34" charset="0"/>
                <a:cs typeface="Calibri" pitchFamily="34" charset="0"/>
              </a:rPr>
              <a:t>pravila</a:t>
            </a:r>
            <a:r>
              <a:rPr lang="en-GB" altLang="sl-SI" sz="32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GB" altLang="sl-SI" sz="3200" dirty="0" err="1" smtClean="0">
                <a:ea typeface="Calibri" pitchFamily="34" charset="0"/>
                <a:cs typeface="Calibri" pitchFamily="34" charset="0"/>
              </a:rPr>
              <a:t>omogo</a:t>
            </a:r>
            <a:r>
              <a:rPr lang="sl-SI" altLang="sl-SI" sz="3200" dirty="0" smtClean="0">
                <a:ea typeface="Calibri" pitchFamily="34" charset="0"/>
                <a:cs typeface="Calibri" pitchFamily="34" charset="0"/>
              </a:rPr>
              <a:t>č</a:t>
            </a:r>
            <a:r>
              <a:rPr lang="en-GB" altLang="sl-SI" sz="3200" dirty="0" err="1" smtClean="0">
                <a:ea typeface="Calibri" pitchFamily="34" charset="0"/>
                <a:cs typeface="Calibri" pitchFamily="34" charset="0"/>
              </a:rPr>
              <a:t>ajo</a:t>
            </a:r>
            <a:r>
              <a:rPr lang="en-GB" altLang="sl-SI" sz="32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GB" altLang="sl-SI" sz="3200" dirty="0" err="1" smtClean="0">
                <a:ea typeface="Calibri" pitchFamily="34" charset="0"/>
                <a:cs typeface="Calibri" pitchFamily="34" charset="0"/>
              </a:rPr>
              <a:t>avtomatično</a:t>
            </a:r>
            <a:r>
              <a:rPr lang="en-GB" altLang="sl-SI" sz="32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GB" altLang="sl-SI" sz="3200" dirty="0" err="1" smtClean="0">
                <a:ea typeface="Calibri" pitchFamily="34" charset="0"/>
                <a:cs typeface="Calibri" pitchFamily="34" charset="0"/>
              </a:rPr>
              <a:t>prevajanje</a:t>
            </a:r>
            <a:r>
              <a:rPr lang="sl-SI" altLang="sl-SI" sz="3200" dirty="0" smtClean="0">
                <a:ea typeface="Calibri" pitchFamily="34" charset="0"/>
                <a:cs typeface="Calibri" pitchFamily="34" charset="0"/>
              </a:rPr>
              <a:t>/tolmačenje</a:t>
            </a:r>
            <a:endParaRPr lang="en-GB" altLang="sl-SI" sz="3200" dirty="0" smtClean="0">
              <a:ea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altLang="sl-SI" sz="3200" dirty="0" err="1" smtClean="0">
                <a:ea typeface="Calibri" pitchFamily="34" charset="0"/>
                <a:cs typeface="Calibri" pitchFamily="34" charset="0"/>
              </a:rPr>
              <a:t>Prevajalnik</a:t>
            </a:r>
            <a:r>
              <a:rPr lang="sl-SI" altLang="sl-SI" sz="3200" dirty="0" smtClean="0">
                <a:ea typeface="Calibri" pitchFamily="34" charset="0"/>
                <a:cs typeface="Calibri" pitchFamily="34" charset="0"/>
              </a:rPr>
              <a:t>/tolmač</a:t>
            </a:r>
            <a:r>
              <a:rPr lang="en-GB" altLang="sl-SI" sz="32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GB" altLang="sl-SI" sz="3200" dirty="0" err="1" smtClean="0">
                <a:ea typeface="Calibri" pitchFamily="34" charset="0"/>
                <a:cs typeface="Calibri" pitchFamily="34" charset="0"/>
              </a:rPr>
              <a:t>odkrije</a:t>
            </a:r>
            <a:r>
              <a:rPr lang="en-GB" altLang="sl-SI" sz="32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GB" altLang="sl-SI" sz="3200" dirty="0" err="1" smtClean="0">
                <a:ea typeface="Calibri" pitchFamily="34" charset="0"/>
                <a:cs typeface="Calibri" pitchFamily="34" charset="0"/>
              </a:rPr>
              <a:t>sintaktične</a:t>
            </a:r>
            <a:r>
              <a:rPr lang="en-GB" altLang="sl-SI" sz="32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GB" altLang="sl-SI" sz="3200" dirty="0" err="1" smtClean="0">
                <a:ea typeface="Calibri" pitchFamily="34" charset="0"/>
                <a:cs typeface="Calibri" pitchFamily="34" charset="0"/>
              </a:rPr>
              <a:t>napake</a:t>
            </a:r>
            <a:r>
              <a:rPr lang="sl-SI" altLang="sl-SI" sz="3200" dirty="0" smtClean="0">
                <a:ea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buNone/>
            </a:pPr>
            <a:r>
              <a:rPr lang="sl-SI" altLang="sl-SI" sz="3200" dirty="0" smtClean="0">
                <a:ea typeface="Calibri" pitchFamily="34" charset="0"/>
                <a:cs typeface="Calibri" pitchFamily="34" charset="0"/>
              </a:rPr>
              <a:t>Napake v sintaksi: </a:t>
            </a:r>
          </a:p>
          <a:p>
            <a:pPr marL="457200" lvl="1" indent="0">
              <a:buNone/>
            </a:pPr>
            <a:r>
              <a:rPr lang="sl-SI" altLang="sl-SI" sz="2800" dirty="0" smtClean="0">
                <a:ea typeface="Calibri" pitchFamily="34" charset="0"/>
                <a:cs typeface="Calibri" pitchFamily="34" charset="0"/>
              </a:rPr>
              <a:t>javi prevajalnik oziroma tolmač</a:t>
            </a:r>
          </a:p>
          <a:p>
            <a:pPr lvl="1"/>
            <a:endParaRPr lang="sl-SI" altLang="sl-SI" sz="2800" dirty="0" smtClean="0">
              <a:ea typeface="Calibri" pitchFamily="34" charset="0"/>
              <a:cs typeface="Calibri" pitchFamily="34" charset="0"/>
            </a:endParaRPr>
          </a:p>
          <a:p>
            <a:pPr lvl="2"/>
            <a:endParaRPr lang="sl-SI" altLang="sl-SI" sz="2400" dirty="0" smtClean="0">
              <a:ea typeface="Calibri" pitchFamily="34" charset="0"/>
              <a:cs typeface="Calibri" pitchFamily="34" charset="0"/>
            </a:endParaRPr>
          </a:p>
          <a:p>
            <a:pPr lvl="1"/>
            <a:endParaRPr lang="sl-SI" altLang="sl-SI" sz="2800" dirty="0" smtClean="0"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64076" y="0"/>
            <a:ext cx="9905998" cy="1478570"/>
          </a:xfrm>
        </p:spPr>
        <p:txBody>
          <a:bodyPr/>
          <a:lstStyle/>
          <a:p>
            <a:r>
              <a:rPr lang="sl-SI" altLang="sl-SI" dirty="0" smtClean="0"/>
              <a:t>Semantika</a:t>
            </a:r>
            <a:endParaRPr lang="en-GB" altLang="sl-SI" dirty="0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1174865" y="1478570"/>
            <a:ext cx="10567369" cy="354171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sl-SI" altLang="sl-SI" sz="3600" dirty="0" smtClean="0">
                <a:ea typeface="Calibri" pitchFamily="34" charset="0"/>
                <a:cs typeface="Calibri" pitchFamily="34" charset="0"/>
              </a:rPr>
              <a:t>Napake </a:t>
            </a:r>
            <a:r>
              <a:rPr lang="sl-SI" altLang="sl-SI" sz="3600" dirty="0">
                <a:ea typeface="Calibri" pitchFamily="34" charset="0"/>
                <a:cs typeface="Calibri" pitchFamily="34" charset="0"/>
              </a:rPr>
              <a:t>v semantiki: </a:t>
            </a:r>
          </a:p>
          <a:p>
            <a:pPr lvl="1">
              <a:lnSpc>
                <a:spcPct val="80000"/>
              </a:lnSpc>
            </a:pPr>
            <a:r>
              <a:rPr lang="sl-SI" altLang="sl-SI" sz="3200" dirty="0">
                <a:ea typeface="Calibri" pitchFamily="34" charset="0"/>
                <a:cs typeface="Calibri" pitchFamily="34" charset="0"/>
              </a:rPr>
              <a:t>razumevanje problema</a:t>
            </a:r>
          </a:p>
          <a:p>
            <a:pPr lvl="1">
              <a:lnSpc>
                <a:spcPct val="80000"/>
              </a:lnSpc>
            </a:pPr>
            <a:endParaRPr lang="sl-SI" altLang="sl-SI" sz="2800" dirty="0">
              <a:ea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sl-SI" altLang="sl-SI" sz="3600" dirty="0">
                <a:ea typeface="Calibri" pitchFamily="34" charset="0"/>
                <a:cs typeface="Calibri" pitchFamily="34" charset="0"/>
              </a:rPr>
              <a:t>Preverjanje, preverjanje, preverjanje</a:t>
            </a:r>
          </a:p>
          <a:p>
            <a:pPr lvl="1">
              <a:lnSpc>
                <a:spcPct val="80000"/>
              </a:lnSpc>
            </a:pPr>
            <a:r>
              <a:rPr lang="sl-SI" altLang="sl-SI" sz="3000" dirty="0">
                <a:ea typeface="Calibri" pitchFamily="34" charset="0"/>
                <a:cs typeface="Calibri" pitchFamily="34" charset="0"/>
              </a:rPr>
              <a:t>Ne moremo preveriti, ali program dela prav, lahko pa ugotovimo, da ne dela prav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sl-SI" altLang="sl-SI" sz="3200" dirty="0">
              <a:ea typeface="Calibri" pitchFamily="34" charset="0"/>
              <a:cs typeface="Calibri" pitchFamily="34" charset="0"/>
            </a:endParaRPr>
          </a:p>
          <a:p>
            <a:pPr lvl="2">
              <a:lnSpc>
                <a:spcPct val="80000"/>
              </a:lnSpc>
            </a:pPr>
            <a:endParaRPr lang="sl-SI" altLang="sl-SI" sz="2800" dirty="0">
              <a:ea typeface="Calibri" pitchFamily="34" charset="0"/>
              <a:cs typeface="Calibri" pitchFamily="34" charset="0"/>
            </a:endParaRPr>
          </a:p>
          <a:p>
            <a:pPr lvl="1">
              <a:lnSpc>
                <a:spcPct val="80000"/>
              </a:lnSpc>
            </a:pPr>
            <a:endParaRPr lang="sl-SI" altLang="sl-SI" sz="3200" dirty="0"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95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bldLvl="5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 čem bomo začeli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 smtClean="0"/>
              <a:t>Zaporedje </a:t>
            </a:r>
            <a:r>
              <a:rPr lang="sl-SI" sz="2800" dirty="0"/>
              <a:t>ukazov in pomembnost </a:t>
            </a:r>
            <a:r>
              <a:rPr lang="sl-SI" sz="2800" dirty="0" smtClean="0"/>
              <a:t>njihovega vrstnega reda</a:t>
            </a:r>
            <a:endParaRPr lang="sl-SI" sz="2800" dirty="0"/>
          </a:p>
          <a:p>
            <a:pPr marL="0" indent="0">
              <a:buNone/>
            </a:pPr>
            <a:r>
              <a:rPr lang="sl-SI" sz="2800" dirty="0" smtClean="0"/>
              <a:t>Določitev – če je res nekaj, stori eno, drugače drugo</a:t>
            </a:r>
            <a:endParaRPr lang="sl-SI" sz="2800" dirty="0"/>
          </a:p>
          <a:p>
            <a:pPr marL="0" indent="0">
              <a:buNone/>
            </a:pPr>
            <a:r>
              <a:rPr lang="sl-SI" sz="2800" dirty="0" smtClean="0"/>
              <a:t>Ponavljanje skupine ukazov</a:t>
            </a:r>
          </a:p>
          <a:p>
            <a:pPr marL="0" indent="0">
              <a:buNone/>
            </a:pPr>
            <a:r>
              <a:rPr lang="sl-SI" sz="2800" dirty="0" smtClean="0"/>
              <a:t>Združevanje ukazov v "paketke"</a:t>
            </a:r>
            <a:endParaRPr lang="sl-SI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B05F-D0F9-4CED-97E7-B0796881084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Kaj naj bi </a:t>
            </a:r>
            <a:r>
              <a:rPr lang="sl-SI" dirty="0" smtClean="0"/>
              <a:t>znali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dirty="0" smtClean="0"/>
              <a:t>Slediti </a:t>
            </a:r>
            <a:r>
              <a:rPr lang="sl-SI" sz="3600" dirty="0"/>
              <a:t>zapisanemu programu (predvideti rezultat)</a:t>
            </a:r>
          </a:p>
          <a:p>
            <a:pPr marL="0" indent="0">
              <a:buNone/>
            </a:pPr>
            <a:r>
              <a:rPr lang="sl-SI" sz="3600" dirty="0"/>
              <a:t>Spremeniti zapisan program</a:t>
            </a:r>
          </a:p>
          <a:p>
            <a:pPr marL="0" indent="0">
              <a:buNone/>
            </a:pPr>
            <a:r>
              <a:rPr lang="sl-SI" sz="3600" dirty="0"/>
              <a:t>Sestaviti svoj program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B05F-D0F9-4CED-97E7-B0796881084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9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45017" y="2449718"/>
            <a:ext cx="8791575" cy="2387600"/>
          </a:xfrm>
        </p:spPr>
        <p:txBody>
          <a:bodyPr>
            <a:noAutofit/>
          </a:bodyPr>
          <a:lstStyle/>
          <a:p>
            <a:r>
              <a:rPr lang="sl-SI" sz="19900" dirty="0"/>
              <a:t>KAKO ?</a:t>
            </a:r>
            <a:endParaRPr lang="en-US" sz="19900" dirty="0"/>
          </a:p>
        </p:txBody>
      </p:sp>
    </p:spTree>
    <p:extLst>
      <p:ext uri="{BB962C8B-B14F-4D97-AF65-F5344CB8AC3E}">
        <p14:creationId xmlns:p14="http://schemas.microsoft.com/office/powerpoint/2010/main" val="24352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PROGRAMIRANJE JE </a:t>
            </a:r>
            <a:r>
              <a:rPr lang="sl-SI" sz="2400" dirty="0">
                <a:solidFill>
                  <a:schemeClr val="bg1"/>
                </a:solidFill>
              </a:rPr>
              <a:t>(tudi) </a:t>
            </a:r>
            <a:r>
              <a:rPr lang="sl-SI" dirty="0" smtClean="0">
                <a:solidFill>
                  <a:schemeClr val="bg1"/>
                </a:solidFill>
              </a:rPr>
              <a:t>VEŠČINA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2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5229" y="296750"/>
            <a:ext cx="9982985" cy="2713038"/>
          </a:xfrm>
        </p:spPr>
        <p:txBody>
          <a:bodyPr>
            <a:normAutofit/>
          </a:bodyPr>
          <a:lstStyle/>
          <a:p>
            <a:r>
              <a:rPr lang="sl-SI" sz="4000" dirty="0"/>
              <a:t> … kot na primer</a:t>
            </a:r>
            <a:r>
              <a:rPr lang="en-US" sz="4000" dirty="0"/>
              <a:t> </a:t>
            </a:r>
            <a:r>
              <a:rPr lang="sl-SI" sz="4000" dirty="0"/>
              <a:t>VOŽNJA AVTOMOBILA</a:t>
            </a:r>
            <a:endParaRPr lang="en-US" sz="4000" dirty="0"/>
          </a:p>
        </p:txBody>
      </p:sp>
      <p:pic>
        <p:nvPicPr>
          <p:cNvPr id="1026" name="Picture 2" descr="Rezultat iskanja slik za learning driving car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860" y="3009788"/>
            <a:ext cx="3860177" cy="332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41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zultat iskanja slik za car driv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 bwMode="auto">
          <a:xfrm>
            <a:off x="3855720" y="207547"/>
            <a:ext cx="7955280" cy="476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1" y="1199366"/>
            <a:ext cx="2577713" cy="32435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3413" b="1" dirty="0"/>
              <a:t>Če bi se še raje naučili voziti tako, da bi sedeli kot sovoznik in gledali …</a:t>
            </a:r>
            <a:endParaRPr lang="en-US" sz="3413" b="1" dirty="0"/>
          </a:p>
        </p:txBody>
      </p:sp>
      <p:pic>
        <p:nvPicPr>
          <p:cNvPr id="5" name="Picture 2" descr="Rezultat iskanja slik za Pierce brosnan driv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6" b="1962"/>
          <a:stretch/>
        </p:blipFill>
        <p:spPr bwMode="auto">
          <a:xfrm flipH="1">
            <a:off x="3810000" y="214738"/>
            <a:ext cx="8001000" cy="472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62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zultat iskanja slik za car driv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 bwMode="auto">
          <a:xfrm>
            <a:off x="3854132" y="207547"/>
            <a:ext cx="7955280" cy="476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ezultat iskanja slik za car driv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 bwMode="auto">
          <a:xfrm>
            <a:off x="3855720" y="207547"/>
            <a:ext cx="7955280" cy="476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1" y="1199366"/>
            <a:ext cx="2577713" cy="32435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3413" b="1" dirty="0"/>
              <a:t>Če bi se še raje naučili voziti tako, da bi sedeli kot sovoznik in gledali …</a:t>
            </a:r>
            <a:endParaRPr lang="en-US" sz="3413" b="1" dirty="0"/>
          </a:p>
        </p:txBody>
      </p:sp>
    </p:spTree>
    <p:extLst>
      <p:ext uri="{BB962C8B-B14F-4D97-AF65-F5344CB8AC3E}">
        <p14:creationId xmlns:p14="http://schemas.microsoft.com/office/powerpoint/2010/main" val="340680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1" y="841180"/>
            <a:ext cx="3180677" cy="501675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sl-SI" sz="4000" b="1" dirty="0"/>
              <a:t>Volan je potrebno vzeti v svoje roke</a:t>
            </a:r>
          </a:p>
          <a:p>
            <a:endParaRPr lang="sl-SI" sz="4000" b="1" dirty="0"/>
          </a:p>
          <a:p>
            <a:r>
              <a:rPr lang="sl-SI" sz="4000" b="1" dirty="0"/>
              <a:t>Pa če je včasih še tako …</a:t>
            </a:r>
            <a:endParaRPr lang="en-US" sz="4000" b="1" dirty="0"/>
          </a:p>
        </p:txBody>
      </p:sp>
      <p:pic>
        <p:nvPicPr>
          <p:cNvPr id="4" name="Picture 2" descr="Rezultat iskanja slik za pictures learning dr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457201"/>
            <a:ext cx="8015855" cy="601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07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mtClean="0"/>
              <a:t>Od problema do programa</a:t>
            </a:r>
            <a:endParaRPr lang="en-GB" altLang="sl-SI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sl-SI" altLang="sl-SI" dirty="0" smtClean="0">
                <a:ea typeface="Calibri" pitchFamily="34" charset="0"/>
              </a:rPr>
              <a:t>Problem</a:t>
            </a:r>
          </a:p>
          <a:p>
            <a:pPr>
              <a:defRPr/>
            </a:pPr>
            <a:r>
              <a:rPr lang="sl-SI" altLang="sl-SI" dirty="0" smtClean="0">
                <a:ea typeface="Calibri" pitchFamily="34" charset="0"/>
              </a:rPr>
              <a:t>NAVODILA ZA IZVAJANJE </a:t>
            </a:r>
          </a:p>
          <a:p>
            <a:pPr>
              <a:defRPr/>
            </a:pPr>
            <a:r>
              <a:rPr lang="sl-SI" altLang="sl-SI" dirty="0" smtClean="0">
                <a:ea typeface="Calibri" pitchFamily="34" charset="0"/>
              </a:rPr>
              <a:t>Izvajanje</a:t>
            </a:r>
          </a:p>
          <a:p>
            <a:pPr>
              <a:defRPr/>
            </a:pPr>
            <a:r>
              <a:rPr lang="sl-SI" altLang="sl-SI" dirty="0" smtClean="0">
                <a:ea typeface="Calibri" pitchFamily="34" charset="0"/>
              </a:rPr>
              <a:t>Premislek, ali rezultat / učinek izvajanja ustreza problemu</a:t>
            </a:r>
          </a:p>
          <a:p>
            <a:pPr marL="0" indent="0">
              <a:buNone/>
              <a:defRPr/>
            </a:pPr>
            <a:endParaRPr lang="sl-SI" altLang="sl-SI" dirty="0" smtClean="0">
              <a:ea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15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practise makes perf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385" y="153080"/>
            <a:ext cx="6574801" cy="657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dirty="0" smtClean="0"/>
              <a:t>Prebrali in Napisali bomo čim več programov V …</a:t>
            </a:r>
            <a:endParaRPr lang="sl-SI" sz="4800" dirty="0"/>
          </a:p>
        </p:txBody>
      </p:sp>
      <p:sp>
        <p:nvSpPr>
          <p:cNvPr id="6" name="Označba mesta besedila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B05F-D0F9-4CED-97E7-B0796881084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06650" y="2063689"/>
            <a:ext cx="9906000" cy="2852737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l-SI" sz="7200" b="1" dirty="0" smtClean="0"/>
              <a:t>PYTHON</a:t>
            </a:r>
            <a:endParaRPr lang="sl-SI" sz="7200" b="1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B05F-D0F9-4CED-97E7-B0796881084F}" type="slidenum">
              <a:rPr lang="en-US" smtClean="0"/>
              <a:t>62</a:t>
            </a:fld>
            <a:endParaRPr lang="en-US"/>
          </a:p>
        </p:txBody>
      </p:sp>
      <p:pic>
        <p:nvPicPr>
          <p:cNvPr id="1026" name="Picture 2" descr="Rezultat iskanja slik za python picture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432" y="427088"/>
            <a:ext cx="4497207" cy="303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62936">
            <a:off x="555412" y="486452"/>
            <a:ext cx="2102512" cy="256163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96465">
            <a:off x="8879713" y="4400483"/>
            <a:ext cx="25431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600" dirty="0" smtClean="0"/>
              <a:t>PROGRAMSKI JEZIKI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471948" y="2856637"/>
            <a:ext cx="5279922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Uporabnika vprašaj po imenu</a:t>
            </a:r>
          </a:p>
          <a:p>
            <a:r>
              <a:rPr lang="sl-SI" dirty="0" smtClean="0"/>
              <a:t>Napiši pozdravno sporočilo</a:t>
            </a:r>
          </a:p>
          <a:p>
            <a:r>
              <a:rPr lang="sl-SI" dirty="0" smtClean="0"/>
              <a:t>Vprašaj ga še po starosti</a:t>
            </a:r>
          </a:p>
          <a:p>
            <a:r>
              <a:rPr lang="sl-SI" dirty="0" smtClean="0"/>
              <a:t>Izpiši sporočilo, da je zanimivo biti star toliko let</a:t>
            </a:r>
          </a:p>
          <a:p>
            <a:r>
              <a:rPr lang="sl-SI" dirty="0" smtClean="0"/>
              <a:t>Izračunaj njegovo starost naslednje leto</a:t>
            </a:r>
          </a:p>
          <a:p>
            <a:r>
              <a:rPr lang="sl-SI" dirty="0" smtClean="0"/>
              <a:t>Izpiši, koliko let bo star naslednje leto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27871" y="4709172"/>
            <a:ext cx="7614585" cy="20313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input('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Kako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je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') </a:t>
            </a:r>
            <a:endParaRPr kumimoji="0" lang="sl-SI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pozdrav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'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Pozdravljen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' +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+ '!' </a:t>
            </a:r>
            <a:endParaRPr kumimoji="0" lang="sl-SI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pozdrav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kumimoji="0" lang="sl-SI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starost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input('In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koliko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star? ') </a:t>
            </a:r>
            <a:endParaRPr kumimoji="0" lang="sl-SI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print('Res je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zanimivo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biti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star',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starost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'let!') </a:t>
            </a:r>
            <a:endParaRPr kumimoji="0" lang="sl-SI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drugoLeto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starost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+ 1 </a:t>
            </a:r>
            <a:endParaRPr kumimoji="0" lang="sl-SI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print('In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drugo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leto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boš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star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že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drugoLeto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'let.')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THONNY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http://thonny.org</a:t>
            </a:r>
            <a:r>
              <a:rPr lang="en-US" dirty="0" smtClean="0">
                <a:hlinkClick r:id="rId2"/>
              </a:rPr>
              <a:t>/</a:t>
            </a:r>
            <a:r>
              <a:rPr lang="sl-SI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436" y="308610"/>
            <a:ext cx="665797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6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270" y="260478"/>
            <a:ext cx="8115300" cy="630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643115" y="588459"/>
            <a:ext cx="4990746" cy="3078766"/>
            <a:chOff x="3643115" y="588459"/>
            <a:chExt cx="4990746" cy="30787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b="40553"/>
            <a:stretch/>
          </p:blipFill>
          <p:spPr>
            <a:xfrm>
              <a:off x="3643115" y="588459"/>
              <a:ext cx="4986338" cy="3078766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6150543" y="1626669"/>
              <a:ext cx="2483318" cy="2002055"/>
            </a:xfrm>
            <a:prstGeom prst="rect">
              <a:avLst/>
            </a:prstGeom>
            <a:solidFill>
              <a:srgbClr val="53C2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398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0739"/>
          <a:stretch/>
        </p:blipFill>
        <p:spPr>
          <a:xfrm>
            <a:off x="3643115" y="588459"/>
            <a:ext cx="4986338" cy="306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43115" y="588459"/>
            <a:ext cx="4986338" cy="5079114"/>
            <a:chOff x="3643115" y="588459"/>
            <a:chExt cx="4986338" cy="50791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b="1928"/>
            <a:stretch/>
          </p:blipFill>
          <p:spPr>
            <a:xfrm>
              <a:off x="3643115" y="588459"/>
              <a:ext cx="4986338" cy="507911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146135" y="3665518"/>
              <a:ext cx="2483318" cy="2002055"/>
            </a:xfrm>
            <a:prstGeom prst="rect">
              <a:avLst/>
            </a:prstGeom>
            <a:solidFill>
              <a:srgbClr val="53C2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412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928"/>
          <a:stretch/>
        </p:blipFill>
        <p:spPr>
          <a:xfrm>
            <a:off x="3643115" y="588459"/>
            <a:ext cx="4986338" cy="507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1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KARTICA Z NAJVEČJIM ŠTEVILOM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6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Rešitev problema:</a:t>
            </a:r>
            <a:br>
              <a:rPr lang="sl-SI" dirty="0" smtClean="0"/>
            </a:br>
            <a:r>
              <a:rPr lang="sl-SI" dirty="0"/>
              <a:t> </a:t>
            </a:r>
            <a:r>
              <a:rPr lang="sl-SI" dirty="0" smtClean="0"/>
              <a:t> </a:t>
            </a:r>
            <a:br>
              <a:rPr lang="sl-SI" dirty="0" smtClean="0"/>
            </a:br>
            <a:r>
              <a:rPr lang="sl-SI" dirty="0"/>
              <a:t> </a:t>
            </a:r>
            <a:r>
              <a:rPr lang="sl-SI" dirty="0" smtClean="0"/>
              <a:t>          ZAPIS NAVODIL za IZVAJALCA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07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A </a:t>
            </a:r>
            <a:r>
              <a:rPr lang="sl-SI" dirty="0" smtClean="0"/>
              <a:t>Z NAVODILI JE VČASIH PROBLEM …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5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513</TotalTime>
  <Words>1877</Words>
  <Application>Microsoft Office PowerPoint</Application>
  <PresentationFormat>Widescreen</PresentationFormat>
  <Paragraphs>330</Paragraphs>
  <Slides>69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7" baseType="lpstr">
      <vt:lpstr>Arial</vt:lpstr>
      <vt:lpstr>Calibri</vt:lpstr>
      <vt:lpstr>Courier New</vt:lpstr>
      <vt:lpstr>Times New Roman</vt:lpstr>
      <vt:lpstr>Trebuchet MS</vt:lpstr>
      <vt:lpstr>Tw Cen MT</vt:lpstr>
      <vt:lpstr>Wingdings</vt:lpstr>
      <vt:lpstr>Circuit</vt:lpstr>
      <vt:lpstr>O PROBLEMIH, RAZuMEVanju NAVODIL,   O slovenščini, O programiranju, O PROGRAMSKIH JEZIKIH, O HANOISKIH STOLPIČIH …  in čisto nič o vplivu žarkov gama  na rast marjetic</vt:lpstr>
      <vt:lpstr>Kaj je programiranje ?</vt:lpstr>
      <vt:lpstr>PowerPoint Presentation</vt:lpstr>
      <vt:lpstr>REŠEVANJE PROBLEMOV S pripravo sistematičnih navodil za izvajalca  Sestavljanje  programov</vt:lpstr>
      <vt:lpstr>PODATKI</vt:lpstr>
      <vt:lpstr>Od problema do programa</vt:lpstr>
      <vt:lpstr>KARTICA Z NAJVEČJIM ŠTEVILOM</vt:lpstr>
      <vt:lpstr>Rešitev problema:               ZAPIS NAVODIL za IZVAJALCA</vt:lpstr>
      <vt:lpstr> A Z NAVODILI JE VČASIH PROBLEM …</vt:lpstr>
      <vt:lpstr>PowerPoint Presentation</vt:lpstr>
      <vt:lpstr>NERAZUMEVANJE JEZIKA</vt:lpstr>
      <vt:lpstr>Bo to bolje?</vt:lpstr>
      <vt:lpstr>NERAZUMEVANJE UKAZOV</vt:lpstr>
      <vt:lpstr>PRI REŠEVANJU PROBLEMA SI POMAGAMO Z RAČUNALNIKOM</vt:lpstr>
      <vt:lpstr>PowerPoint Presentation</vt:lpstr>
      <vt:lpstr>Kaj razume procesor</vt:lpstr>
      <vt:lpstr>TOREJ</vt:lpstr>
      <vt:lpstr>ZAkAJ NE RAZUME SLOVENŠČINE?</vt:lpstr>
      <vt:lpstr>ZAkAJ NE RAZUME ANGLEŠČINE?</vt:lpstr>
      <vt:lpstr>PowerPoint Presentation</vt:lpstr>
      <vt:lpstr>PowerPoint Presentation</vt:lpstr>
      <vt:lpstr>PowerPoint Presentation</vt:lpstr>
      <vt:lpstr>TOREJ:  mi bi radi postopek zapisali v SLOVENŠČINI  PROCESOR (IZVAJALEC) GA HOČE V STROJNEM JEZIKU </vt:lpstr>
      <vt:lpstr>Od problema do programa</vt:lpstr>
      <vt:lpstr>Od problema do programa</vt:lpstr>
      <vt:lpstr>Ker je težko vedno najti prevajalca/tolmača, ki se bo "razpel" preko prepada </vt:lpstr>
      <vt:lpstr>Od problema do programa</vt:lpstr>
      <vt:lpstr>A ZATO BOMO MORALI naš zapis algoritma poenostaviti</vt:lpstr>
      <vt:lpstr>PowerPoint Presentation</vt:lpstr>
      <vt:lpstr>Programski jezik: sestavni bloki za pripravo navodil za določeno programsko okolje  </vt:lpstr>
      <vt:lpstr>Učenje programskih jezikov</vt:lpstr>
      <vt:lpstr>A kljub temu …</vt:lpstr>
      <vt:lpstr>ISKANJE NAJVEČJEGA ŠTEVILA</vt:lpstr>
      <vt:lpstr>NAVODILA "PO NAŠE"</vt:lpstr>
      <vt:lpstr>Malo bolj sistematsko</vt:lpstr>
      <vt:lpstr>V PROGRAMSKEM JEZIKU PYTHON</vt:lpstr>
      <vt:lpstr>PowerPoint Presentation</vt:lpstr>
      <vt:lpstr>PowerPoint Presentation</vt:lpstr>
      <vt:lpstr>"SREDNJA" plastenka</vt:lpstr>
      <vt:lpstr>NAVODILA "PO NAŠE"</vt:lpstr>
      <vt:lpstr>Malo bolj sistematsko</vt:lpstr>
      <vt:lpstr>V PROGRAMSKEM JEZIKU PYTHON</vt:lpstr>
      <vt:lpstr>PowerPoint Presentation</vt:lpstr>
      <vt:lpstr>O Programskih jezikih</vt:lpstr>
      <vt:lpstr>PowerPoint Presentation</vt:lpstr>
      <vt:lpstr>Jezik</vt:lpstr>
      <vt:lpstr>Sintaksa</vt:lpstr>
      <vt:lpstr>Semantika</vt:lpstr>
      <vt:lpstr>Sintaksa</vt:lpstr>
      <vt:lpstr>Sintaksa</vt:lpstr>
      <vt:lpstr>Semantika</vt:lpstr>
      <vt:lpstr>S čem bomo začeli</vt:lpstr>
      <vt:lpstr>Kaj naj bi znali</vt:lpstr>
      <vt:lpstr>KAKO ?</vt:lpstr>
      <vt:lpstr>PROGRAMIRANJE JE (tudi) VEŠČINA</vt:lpstr>
      <vt:lpstr> … kot na primer VOŽNJA AVTOMOBILA</vt:lpstr>
      <vt:lpstr>PowerPoint Presentation</vt:lpstr>
      <vt:lpstr>PowerPoint Presentation</vt:lpstr>
      <vt:lpstr>PowerPoint Presentation</vt:lpstr>
      <vt:lpstr>PowerPoint Presentation</vt:lpstr>
      <vt:lpstr>Prebrali in Napisali bomo čim več programov V …</vt:lpstr>
      <vt:lpstr>PYTHON</vt:lpstr>
      <vt:lpstr>PROGRAMSKI JEZIKI</vt:lpstr>
      <vt:lpstr>THONNY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Programiranje 1</dc:title>
  <dc:creator>Matija Lokar</dc:creator>
  <cp:lastModifiedBy>Matija Lokar</cp:lastModifiedBy>
  <cp:revision>66</cp:revision>
  <dcterms:created xsi:type="dcterms:W3CDTF">2017-09-25T09:32:31Z</dcterms:created>
  <dcterms:modified xsi:type="dcterms:W3CDTF">2020-09-24T12:51:25Z</dcterms:modified>
</cp:coreProperties>
</file>