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  <p:sldMasterId id="2147483761" r:id="rId2"/>
    <p:sldMasterId id="2147483762" r:id="rId3"/>
    <p:sldMasterId id="2147483763" r:id="rId4"/>
    <p:sldMasterId id="2147483808" r:id="rId5"/>
    <p:sldMasterId id="2147483820" r:id="rId6"/>
    <p:sldMasterId id="2147483832" r:id="rId7"/>
    <p:sldMasterId id="2147483844" r:id="rId8"/>
    <p:sldMasterId id="2147483856" r:id="rId9"/>
  </p:sldMasterIdLst>
  <p:notesMasterIdLst>
    <p:notesMasterId r:id="rId21"/>
  </p:notesMasterIdLst>
  <p:sldIdLst>
    <p:sldId id="278" r:id="rId10"/>
    <p:sldId id="401" r:id="rId11"/>
    <p:sldId id="396" r:id="rId12"/>
    <p:sldId id="280" r:id="rId13"/>
    <p:sldId id="402" r:id="rId14"/>
    <p:sldId id="397" r:id="rId15"/>
    <p:sldId id="383" r:id="rId16"/>
    <p:sldId id="403" r:id="rId17"/>
    <p:sldId id="400" r:id="rId18"/>
    <p:sldId id="404" r:id="rId19"/>
    <p:sldId id="405" r:id="rId20"/>
  </p:sldIdLst>
  <p:sldSz cx="9144000" cy="6858000" type="screen4x3"/>
  <p:notesSz cx="6858000" cy="9144000"/>
  <p:custDataLst>
    <p:tags r:id="rId2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82" autoAdjust="0"/>
  </p:normalViewPr>
  <p:slideViewPr>
    <p:cSldViewPr>
      <p:cViewPr varScale="1">
        <p:scale>
          <a:sx n="124" d="100"/>
          <a:sy n="124" d="100"/>
        </p:scale>
        <p:origin x="6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35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01025B6-8DB7-47E3-B2DF-119C22007E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0380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13EB7E6-8493-4482-94B7-3F9B7EE09A64}" type="slidenum">
              <a:rPr lang="en-GB" smtClean="0">
                <a:latin typeface="Times New Roman" pitchFamily="18" charset="0"/>
              </a:rPr>
              <a:pPr eaLnBrk="1" hangingPunct="1"/>
              <a:t>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6438"/>
            <a:ext cx="4519612" cy="3389312"/>
          </a:xfrm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378325"/>
            <a:ext cx="5019675" cy="40957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693E0-27CD-4E9F-9985-6904EBE228B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009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DF6B0-6CDA-401D-8911-FCABF0B59F5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252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80800-68CF-4C81-A22A-2929F77C9D3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5980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D7B04-A9A5-43D5-BDC8-A9E8ADC0EC9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9988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6A120-6205-47FB-9A0D-6B8FB894360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462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171C5-6400-42CF-A768-661539319A9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6964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5C381-C5C5-4B97-8D3D-94CF439C528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8246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A9B60-4A10-46FB-AD33-B754EBD4116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1442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56E37-C2E1-4088-B8DC-CF0A31D4667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8017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66077-C7D5-4AB0-AD64-DBE0B183097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0189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AE83A-FD7C-410C-B133-47FB80B2F84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176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75CF6-664A-4CBC-9FD8-419B585DC69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04321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8BE76-1C52-44E3-ADA0-0A35AE7581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14017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BC5C8-FA1B-4BA8-BA14-9547A6A3790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62876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F29D7-F118-46AD-A0AF-C6EF177CBA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3210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924BD-3FAC-4268-A277-C5401632B44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6900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AF3BB-0757-45EF-8D6B-6BA9F92AE6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36500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243FB-ED36-4727-AB77-75084BAD061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57269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285FD-BA88-40BE-AA81-76B2680B33B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71187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A3B25-BAF3-42E0-BF17-16B98D84DA4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32904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54226-339E-46F7-AC93-1C6CDA6A50D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82544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254CD-9828-426E-86EF-BEF33A3AE9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356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5B839-A460-4E4B-A93D-4D914D2BBB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30708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EEDFC-0D5C-43AE-B64B-85927E0666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70026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FA6FB-63AE-46F3-98B6-4E92AE0EE31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1557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C9022-FCCC-4007-861B-4A263BBA9D3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01922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3C15-9D51-4E7C-AC2D-077D8EB8CA2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21393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337E8-59BF-49AC-879B-C3D392DA7E4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7030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1B8D6-85F1-4E83-842B-3AE2E288F11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82141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24FD3-6B45-4D71-AECB-FBF41E02454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25346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3A024-B5A6-4AE1-B2AE-3E4FBC6A40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84499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8AA5B-8936-4A9E-9C1F-75E780B884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65942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446A0-87B9-4EB0-81B7-76D1899710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304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09B3A-9D30-4988-9DB3-BD08A1775BD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01133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D0AE4-6CAF-4432-A91D-F351FAC24C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14044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74D66-18FF-4E60-BB92-B081B0C228A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16500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AD593-B27D-408E-A221-4461793531F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03255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6EFAA-50F6-4F77-8FD0-C984D67D2F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01237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AB6B9-70C1-48A7-BEAD-7DBAD548034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31853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94FA8-037A-4D2B-BA3A-598A38CAACCB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476F7-9382-42CB-992F-A4D2355DBA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69190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F14AB-E7BD-402F-A764-F6DA60BB9E53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BCC07-0448-497E-859D-2B719FACBF2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2422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275C1-226E-41FF-93B4-CAB8BFECE92D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EC18-D3F2-40ED-997E-60700F2FCC7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364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53475-DED3-44A8-AD25-7213E2ED5696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04129-0DED-497B-8646-DC3B037A9C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21839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789F1-1689-4313-99CA-9E142C66086D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1BED-5A57-4618-B72F-F1B22614553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95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9992F-EDA0-4D90-97D0-76F5E678537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12092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47B70-9545-43F8-AE3A-E919D3824A8A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BD6D4-94E5-4CAA-80EF-BE6BA9033C1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491098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A2570-B11B-4152-8361-9EE017D8AA69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4FCC0-B482-47F6-92D4-B195AAA8CEF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65178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BE4E9-69BF-419C-B3E2-92400941B686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8C22-AECC-44E0-8627-69718EE3E0B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47139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06269-BCDC-4038-A7B2-87F6DEDDD5DF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2B138-250F-4C6C-9DD1-91D133E1F37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57254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AFF-D7EB-462A-967A-34CFFDDE3534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1B458-9DE0-45F4-8E41-12C2DAE1408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757986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9FBEF-A709-467A-8881-0B6C9BAC655E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9E5C7-B446-4CA5-8481-3FF21D8EF23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03487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2B494-5863-4D0E-B495-59067FFB62A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11124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74023-A952-46CE-B0D7-D18000CEDB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575136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B154C-66B8-485B-9379-231E12C2C5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29583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C33D0-3754-41EE-B94C-E00425C4213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787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01FF1-980F-43C6-8043-E6B2D923DF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02500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A2BA3-9504-4732-8F9D-E732156EA1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36920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A05B7-68E5-458B-BA2D-A6E8143D668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077754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C4413-4AD2-4AB4-AAD8-25BD2F57B5D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67179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CC314-0BFC-4354-A0A6-36CD4AAC36F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123893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D21FD-F3FB-4791-B071-48590704176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091466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59624-621E-403A-A5C2-93764C3426D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365864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8F53-47F3-482D-BC04-A62A4C8EA7A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48587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A97BF-91A2-4C18-A918-A64C66A29B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801626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DD220-E60B-42FE-B641-7871D0D75C1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499994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202CE-248E-4E99-B579-94C5EDAC14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338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9647F-4F56-4C27-B6F3-DA8BF0B3B9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812450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4AB84-46F8-4ADD-86B3-570304FE83A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458682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ABFF5-ED04-4B9F-B039-4A78642899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01109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BB998-39FA-4F80-AA2C-75B4E26A2FC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241918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D2051-2D54-49E2-883C-3B7600620F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70893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CA275-B5E4-46D3-911B-D1F8BCF0DC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256313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76E3A-10B0-49B0-B1DA-81B68D7F74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887710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7E9CA-83C9-4E48-B472-6A8ED7914DB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632725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517E1-BD8F-451F-B757-990C4002C94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931170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27276-CCD5-4206-91B6-4EE7A7B70E1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538547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3ADED-80BD-4F68-AAB4-2D4D1D229F8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62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692D7-F58D-406F-A01B-9B107FC396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46427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CA005-CEC0-4DE0-9603-3179C0F3D37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67075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E677B-01FA-4C0D-8436-C6FA6871968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661048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E5DDE-1ACE-44A6-B6E6-28D7BCF56F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044841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7253B-89BE-42E5-B62D-1306682DFDA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115828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5316D-593E-449A-9271-6DB187EC700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609867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1E3D-0776-4604-9212-C3298A0173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908896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F46CF-BA81-44D5-8C99-A96C8494FB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610327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BED18-AD78-4C49-8EF9-4ECEA06B31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813594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8842C-2C4E-4F19-B440-298920ACB2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447387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60C3C-5D27-452C-BCF0-AC84281572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19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8D197-5147-44FC-8C27-ED6119454F8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09853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F1F5E-2EFF-4BFD-896C-2033AA12D3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029401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CF77C-ABED-4954-9924-8FF0D00331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814077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C80CF-08EB-4F52-A067-955462D7497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114662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E287B-FD21-4271-832B-9A7CACF290C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659222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DE114-1346-45D7-B7CE-120698CDACD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36185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DE968-269D-494F-A085-231C989EF8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067057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CEBF1-F3BE-4AB5-A3CB-72B9E1CDAA1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757909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76478-0D3C-4917-BA64-88A19EF0523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86144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A1E5F-B683-47D5-B57C-D7287C36990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395786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5CF75-D96D-4D0F-A6D7-A5A253A4D41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869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3250C4FD-0C2C-4AF4-B4FD-5B05ABA7738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0A39E95-EC28-4302-94C4-89603EB6F2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E06DDFCD-C11A-4C68-BF28-F80A0C81CE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935B244-82F9-4A2B-B619-16253AAE56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868BCE-A823-4353-A042-349A5A769D76}" type="datetimeFigureOut">
              <a:rPr lang="sl-SI"/>
              <a:pPr>
                <a:defRPr/>
              </a:pPr>
              <a:t>29. 09. 2018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ED0CA7-396C-4F8A-8234-3FAA9A5D5E4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615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BADC518F-EF0E-4C19-8768-D0C8A7C08A5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9A0E7F1-430B-4EDE-9C06-45BD4802FF6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717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819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66E754EB-CC07-4F4B-8674-5CAFF8E14E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922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FA02443-072B-4AB2-A2BD-C48B396A2F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ifunny.co/tags/Programming/1443481710" TargetMode="External"/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C#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sl-SI" sz="2800" b="1" dirty="0" smtClean="0">
                <a:solidFill>
                  <a:srgbClr val="898989"/>
                </a:solidFill>
              </a:rPr>
              <a:t>Zanke</a:t>
            </a:r>
            <a:endParaRPr lang="en-GB" b="1" dirty="0" smtClean="0">
              <a:solidFill>
                <a:srgbClr val="898989"/>
              </a:solidFill>
            </a:endParaRPr>
          </a:p>
        </p:txBody>
      </p:sp>
      <p:sp>
        <p:nvSpPr>
          <p:cNvPr id="4100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10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A2AA57-0F20-4020-BC43-8879DC613EB8}" type="slidenum">
              <a:rPr lang="sl-SI"/>
              <a:pPr>
                <a:defRPr/>
              </a:pPr>
              <a:t>1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Čudna koda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BCC07-0448-497E-859D-2B719FACBF20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sp>
        <p:nvSpPr>
          <p:cNvPr id="6" name="Rectangle 5"/>
          <p:cNvSpPr/>
          <p:nvPr/>
        </p:nvSpPr>
        <p:spPr>
          <a:xfrm>
            <a:off x="451075" y="1628800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celiDel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a // 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rezultat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celiDel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+ '.'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delimo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a % b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decimalke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decimalke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 n: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delimo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delimo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 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novaDec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delimo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// 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rezultat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rezultat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novaDec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decimalke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decimalke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 # je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več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delimo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delimo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 b #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naslednji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korak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rezultat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5373216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Kaj počne?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915816" y="4901280"/>
            <a:ext cx="3015128" cy="943871"/>
            <a:chOff x="2797477" y="5094024"/>
            <a:chExt cx="3015128" cy="943871"/>
          </a:xfrm>
        </p:grpSpPr>
        <p:sp>
          <p:nvSpPr>
            <p:cNvPr id="8" name="TextBox 7"/>
            <p:cNvSpPr txBox="1"/>
            <p:nvPr/>
          </p:nvSpPr>
          <p:spPr>
            <a:xfrm>
              <a:off x="4572000" y="5206898"/>
              <a:ext cx="124060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4800" dirty="0" smtClean="0"/>
                <a:t>C#</a:t>
              </a:r>
              <a:endParaRPr lang="en-US" sz="4800" dirty="0"/>
            </a:p>
          </p:txBody>
        </p:sp>
        <p:sp>
          <p:nvSpPr>
            <p:cNvPr id="9" name="Right Arrow 8"/>
            <p:cNvSpPr/>
            <p:nvPr/>
          </p:nvSpPr>
          <p:spPr>
            <a:xfrm rot="1209263">
              <a:off x="2797477" y="5094024"/>
              <a:ext cx="1728192" cy="57606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759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6632"/>
            <a:ext cx="8229600" cy="269289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Približke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kvadratni</a:t>
            </a:r>
            <a:r>
              <a:rPr lang="en-US" dirty="0"/>
              <a:t> </a:t>
            </a:r>
            <a:r>
              <a:rPr lang="en-US" dirty="0" err="1"/>
              <a:t>koren</a:t>
            </a:r>
            <a:r>
              <a:rPr lang="en-US" dirty="0"/>
              <a:t> </a:t>
            </a:r>
            <a:r>
              <a:rPr lang="en-US" dirty="0" err="1"/>
              <a:t>števila</a:t>
            </a:r>
            <a:r>
              <a:rPr lang="en-US" dirty="0"/>
              <a:t> </a:t>
            </a:r>
            <a:r>
              <a:rPr lang="en-US" dirty="0" smtClean="0"/>
              <a:t>n </a:t>
            </a:r>
            <a:r>
              <a:rPr lang="en-US" dirty="0" err="1"/>
              <a:t>lahko</a:t>
            </a:r>
            <a:r>
              <a:rPr lang="en-US" dirty="0"/>
              <a:t> </a:t>
            </a:r>
            <a:r>
              <a:rPr lang="en-US" dirty="0" err="1"/>
              <a:t>izračunamo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naslednjem</a:t>
            </a:r>
            <a:r>
              <a:rPr lang="en-US" dirty="0"/>
              <a:t> </a:t>
            </a:r>
            <a:r>
              <a:rPr lang="en-US" dirty="0" err="1"/>
              <a:t>postopku</a:t>
            </a:r>
            <a:r>
              <a:rPr lang="en-US" dirty="0"/>
              <a:t>. </a:t>
            </a:r>
            <a:r>
              <a:rPr lang="en-US" dirty="0" err="1"/>
              <a:t>Začetni</a:t>
            </a:r>
            <a:r>
              <a:rPr lang="en-US" dirty="0"/>
              <a:t> </a:t>
            </a:r>
            <a:r>
              <a:rPr lang="en-US" dirty="0" err="1"/>
              <a:t>približek</a:t>
            </a:r>
            <a:r>
              <a:rPr lang="en-US" dirty="0"/>
              <a:t> 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enak</a:t>
            </a:r>
            <a:r>
              <a:rPr lang="en-US" dirty="0"/>
              <a:t> </a:t>
            </a:r>
            <a:r>
              <a:rPr lang="en-US" dirty="0" smtClean="0"/>
              <a:t>n/2. </a:t>
            </a:r>
            <a:r>
              <a:rPr lang="en-US" dirty="0" err="1"/>
              <a:t>Vsak</a:t>
            </a:r>
            <a:r>
              <a:rPr lang="en-US" dirty="0"/>
              <a:t> </a:t>
            </a:r>
            <a:r>
              <a:rPr lang="en-US" dirty="0" err="1"/>
              <a:t>naslednji</a:t>
            </a:r>
            <a:r>
              <a:rPr lang="en-US" dirty="0"/>
              <a:t> </a:t>
            </a:r>
            <a:r>
              <a:rPr lang="en-US" dirty="0" err="1"/>
              <a:t>približek</a:t>
            </a:r>
            <a:r>
              <a:rPr lang="en-US" dirty="0"/>
              <a:t> </a:t>
            </a:r>
            <a:r>
              <a:rPr lang="en-US" dirty="0" smtClean="0"/>
              <a:t>x</a:t>
            </a:r>
            <a:r>
              <a:rPr lang="en-US" baseline="-25000" dirty="0" smtClean="0"/>
              <a:t>k+1</a:t>
            </a:r>
            <a:r>
              <a:rPr lang="en-US" dirty="0" smtClean="0"/>
              <a:t> </a:t>
            </a:r>
            <a:r>
              <a:rPr lang="en-US" dirty="0"/>
              <a:t>pa </a:t>
            </a:r>
            <a:r>
              <a:rPr lang="en-US" dirty="0" err="1"/>
              <a:t>izračunamo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k</a:t>
            </a:r>
            <a:r>
              <a:rPr lang="sl-SI" baseline="-25000" dirty="0" smtClean="0"/>
              <a:t> </a:t>
            </a:r>
            <a:r>
              <a:rPr lang="en-US" dirty="0" smtClean="0"/>
              <a:t>+</a:t>
            </a:r>
            <a:r>
              <a:rPr lang="sl-SI" dirty="0" smtClean="0"/>
              <a:t> </a:t>
            </a:r>
            <a:r>
              <a:rPr lang="en-US" dirty="0" smtClean="0"/>
              <a:t>n/</a:t>
            </a:r>
            <a:r>
              <a:rPr lang="en-US" dirty="0" err="1" smtClean="0"/>
              <a:t>x</a:t>
            </a:r>
            <a:r>
              <a:rPr lang="en-US" baseline="-25000" dirty="0" err="1" smtClean="0"/>
              <a:t>k</a:t>
            </a:r>
            <a:r>
              <a:rPr lang="en-US" dirty="0" smtClean="0"/>
              <a:t>)/2.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Izračunaj m-ti približek števila 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BCC07-0448-497E-859D-2B719FACBF20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251520" y="2996952"/>
            <a:ext cx="7941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trPrb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 2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i in range(m)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trPrb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trPrb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trPrb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trPrb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851920" y="4653136"/>
            <a:ext cx="3015128" cy="943871"/>
            <a:chOff x="2797477" y="5094024"/>
            <a:chExt cx="3015128" cy="943871"/>
          </a:xfrm>
        </p:grpSpPr>
        <p:sp>
          <p:nvSpPr>
            <p:cNvPr id="10" name="TextBox 9"/>
            <p:cNvSpPr txBox="1"/>
            <p:nvPr/>
          </p:nvSpPr>
          <p:spPr>
            <a:xfrm>
              <a:off x="4572000" y="5206898"/>
              <a:ext cx="124060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4800" dirty="0" smtClean="0"/>
                <a:t>C#</a:t>
              </a:r>
              <a:endParaRPr lang="en-US" sz="4800" dirty="0"/>
            </a:p>
          </p:txBody>
        </p:sp>
        <p:sp>
          <p:nvSpPr>
            <p:cNvPr id="11" name="Right Arrow 10"/>
            <p:cNvSpPr/>
            <p:nvPr/>
          </p:nvSpPr>
          <p:spPr>
            <a:xfrm rot="1209263">
              <a:off x="2797477" y="5094024"/>
              <a:ext cx="1728192" cy="57606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953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836712"/>
            <a:ext cx="8172400" cy="443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81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Kvaliteta računalniške kocke</a:t>
            </a:r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dirty="0" smtClean="0"/>
              <a:t>Zanima nas, koliko dobra je "računalniška kocka". V ta namen bomo računalniku naročili naj 6 000 000 krat vrže kocko in šteje, koliko je vrgel denimo 2 ali pa 6 pik. Če je kocka "poštena", se obe vrednosti ne smeta veliko razlikovati od 1 000 000.</a:t>
            </a:r>
          </a:p>
          <a:p>
            <a:pPr>
              <a:lnSpc>
                <a:spcPct val="90000"/>
              </a:lnSpc>
            </a:pPr>
            <a:r>
              <a:rPr lang="sl-SI" dirty="0" smtClean="0"/>
              <a:t>zanka</a:t>
            </a:r>
          </a:p>
          <a:p>
            <a:pPr lvl="1">
              <a:lnSpc>
                <a:spcPct val="90000"/>
              </a:lnSpc>
            </a:pPr>
            <a:r>
              <a:rPr lang="sl-SI" dirty="0" smtClean="0"/>
              <a:t>znotraj zanke izvedemo en met</a:t>
            </a:r>
          </a:p>
          <a:p>
            <a:pPr lvl="1">
              <a:lnSpc>
                <a:spcPct val="90000"/>
              </a:lnSpc>
            </a:pPr>
            <a:r>
              <a:rPr lang="sl-SI" dirty="0" smtClean="0"/>
              <a:t>če je met 6 ali 2, povečamo ustrezni spremenljivki</a:t>
            </a:r>
            <a:endParaRPr lang="en-US" dirty="0" smtClean="0"/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899BE-C02B-462F-A292-799CF15693F6}" type="slidenum">
              <a:rPr lang="sl-SI"/>
              <a:pPr>
                <a:defRPr/>
              </a:pPr>
              <a:t>3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while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Sintaksa</a:t>
            </a:r>
            <a:endParaRPr lang="sl-SI" dirty="0" smtClean="0"/>
          </a:p>
          <a:p>
            <a:pPr marL="457200" lvl="1" indent="0">
              <a:buNone/>
            </a:pPr>
            <a:r>
              <a:rPr lang="sl-SI" dirty="0" smtClean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while (</a:t>
            </a:r>
            <a:r>
              <a:rPr lang="en-US" dirty="0" err="1" smtClean="0">
                <a:latin typeface="Courier New" pitchFamily="49" charset="0"/>
              </a:rPr>
              <a:t>pogoj</a:t>
            </a:r>
            <a:r>
              <a:rPr lang="en-US" dirty="0" smtClean="0">
                <a:latin typeface="Courier New" pitchFamily="49" charset="0"/>
              </a:rPr>
              <a:t>) </a:t>
            </a:r>
            <a:endParaRPr lang="sl-SI" dirty="0" smtClean="0">
              <a:latin typeface="Courier New" pitchFamily="49" charset="0"/>
            </a:endParaRPr>
          </a:p>
          <a:p>
            <a:pPr marL="457200" lvl="1" indent="0">
              <a:buClr>
                <a:schemeClr val="accent2"/>
              </a:buClr>
              <a:buNone/>
            </a:pPr>
            <a:r>
              <a:rPr lang="sl-SI" dirty="0" smtClean="0">
                <a:latin typeface="Courier New" pitchFamily="49" charset="0"/>
              </a:rPr>
              <a:t>  {</a:t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</a:rPr>
              <a:t>stav</a:t>
            </a:r>
            <a:r>
              <a:rPr lang="sl-SI" dirty="0" smtClean="0">
                <a:latin typeface="Courier New" pitchFamily="49" charset="0"/>
              </a:rPr>
              <a:t>ek</a:t>
            </a:r>
            <a:r>
              <a:rPr lang="sl-SI" baseline="-25000" dirty="0" smtClean="0">
                <a:latin typeface="Courier New" pitchFamily="49" charset="0"/>
              </a:rPr>
              <a:t>1</a:t>
            </a:r>
            <a:r>
              <a:rPr lang="sl-SI" dirty="0" smtClean="0">
                <a:latin typeface="Courier New" pitchFamily="49" charset="0"/>
              </a:rPr>
              <a:t>; </a:t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...</a:t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stavek</a:t>
            </a:r>
            <a:r>
              <a:rPr lang="sl-SI" baseline="-25000" dirty="0" err="1" smtClean="0">
                <a:latin typeface="Courier New" pitchFamily="49" charset="0"/>
              </a:rPr>
              <a:t>n</a:t>
            </a:r>
            <a:r>
              <a:rPr lang="sl-SI" dirty="0" smtClean="0">
                <a:latin typeface="Courier New" pitchFamily="49" charset="0"/>
              </a:rPr>
              <a:t>;</a:t>
            </a:r>
            <a:br>
              <a:rPr lang="sl-SI" dirty="0" smtClean="0">
                <a:latin typeface="Courier New" pitchFamily="49" charset="0"/>
              </a:rPr>
            </a:br>
            <a:r>
              <a:rPr lang="en-US" dirty="0" smtClean="0">
                <a:latin typeface="Courier New" pitchFamily="49" charset="0"/>
              </a:rPr>
              <a:t>  </a:t>
            </a:r>
            <a:r>
              <a:rPr lang="sl-SI" dirty="0" smtClean="0">
                <a:latin typeface="Courier New" pitchFamily="49" charset="0"/>
              </a:rPr>
              <a:t>}</a:t>
            </a:r>
            <a:endParaRPr lang="en-US" dirty="0" smtClean="0">
              <a:latin typeface="Courier New" pitchFamily="49" charset="0"/>
            </a:endParaRP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819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AAE99-B39A-4E86-BA93-07996BED0C69}" type="slidenum">
              <a:rPr lang="sl-SI"/>
              <a:pPr>
                <a:defRPr/>
              </a:pPr>
              <a:t>4</a:t>
            </a:fld>
            <a:endParaRPr lang="sl-SI"/>
          </a:p>
        </p:txBody>
      </p:sp>
      <p:sp>
        <p:nvSpPr>
          <p:cNvPr id="4" name="Rounded Rectangle 3"/>
          <p:cNvSpPr/>
          <p:nvPr/>
        </p:nvSpPr>
        <p:spPr>
          <a:xfrm>
            <a:off x="5508104" y="1613784"/>
            <a:ext cx="273630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sl-SI"/>
              <a:t>Obvezni oklepaji okoli pogoja</a:t>
            </a:r>
            <a:endParaRPr lang="sl-SI" dirty="0"/>
          </a:p>
        </p:txBody>
      </p:sp>
      <p:sp>
        <p:nvSpPr>
          <p:cNvPr id="5" name="Rounded Rectangle 4"/>
          <p:cNvSpPr/>
          <p:nvPr/>
        </p:nvSpPr>
        <p:spPr>
          <a:xfrm>
            <a:off x="5436096" y="3356992"/>
            <a:ext cx="208823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sl-SI"/>
              <a:t>Sestavljeni stavek v telesu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 flipV="1">
            <a:off x="3707904" y="3717032"/>
            <a:ext cx="1728192" cy="144016"/>
          </a:xfrm>
          <a:prstGeom prst="straightConnector1">
            <a:avLst/>
          </a:prstGeom>
          <a:ln w="571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211960" y="2081836"/>
            <a:ext cx="1213600" cy="337620"/>
          </a:xfrm>
          <a:prstGeom prst="straightConnector1">
            <a:avLst/>
          </a:prstGeom>
          <a:ln w="571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uiExpand="1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4509120"/>
            <a:ext cx="7064352" cy="370364"/>
          </a:xfrm>
          <a:prstGeom prst="rect">
            <a:avLst/>
          </a:prstGeom>
        </p:spPr>
      </p:pic>
      <p:pic>
        <p:nvPicPr>
          <p:cNvPr id="17410" name="Picture 2" descr="int get_rand_number(){ return 4;}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00" y="1145451"/>
            <a:ext cx="7678553" cy="2764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306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3000" smtClean="0"/>
              <a:t>Kvaliteta računalniške kocke : program</a:t>
            </a:r>
            <a:endParaRPr lang="en-US" sz="30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82352" y="1383022"/>
            <a:ext cx="8579296" cy="45259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err="1" smtClean="0">
                <a:latin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</a:rPr>
              <a:t>kateriMet</a:t>
            </a:r>
            <a:r>
              <a:rPr lang="sl-SI" sz="2000" dirty="0" smtClean="0">
                <a:latin typeface="Courier New" pitchFamily="49" charset="0"/>
              </a:rPr>
              <a:t> = 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err="1" smtClean="0">
                <a:latin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</a:rPr>
              <a:t> stevec2 = 0; // </a:t>
            </a:r>
            <a:r>
              <a:rPr lang="sl-SI" sz="2000" dirty="0" err="1" smtClean="0">
                <a:latin typeface="Courier New" pitchFamily="49" charset="0"/>
              </a:rPr>
              <a:t>kolikorat</a:t>
            </a:r>
            <a:r>
              <a:rPr lang="sl-SI" sz="2000" dirty="0" smtClean="0">
                <a:latin typeface="Courier New" pitchFamily="49" charset="0"/>
              </a:rPr>
              <a:t> smo vrgli 2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err="1" smtClean="0">
                <a:latin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</a:rPr>
              <a:t> stevec6 = 0; // </a:t>
            </a:r>
            <a:r>
              <a:rPr lang="sl-SI" sz="2000" dirty="0" err="1" smtClean="0">
                <a:latin typeface="Courier New" pitchFamily="49" charset="0"/>
              </a:rPr>
              <a:t>kolikorat</a:t>
            </a:r>
            <a:r>
              <a:rPr lang="sl-SI" sz="2000" dirty="0" smtClean="0">
                <a:latin typeface="Courier New" pitchFamily="49" charset="0"/>
              </a:rPr>
              <a:t> smo vrgli 6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err="1" smtClean="0">
                <a:latin typeface="Courier New" pitchFamily="49" charset="0"/>
              </a:rPr>
              <a:t>Random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</a:rPr>
              <a:t>nakl</a:t>
            </a:r>
            <a:r>
              <a:rPr lang="sl-SI" sz="2000" dirty="0" smtClean="0">
                <a:latin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</a:rPr>
              <a:t>new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</a:rPr>
              <a:t>Random</a:t>
            </a:r>
            <a:r>
              <a:rPr lang="sl-SI" sz="2000" dirty="0" smtClean="0"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err="1" smtClean="0">
                <a:latin typeface="Courier New" pitchFamily="49" charset="0"/>
              </a:rPr>
              <a:t>while</a:t>
            </a:r>
            <a:r>
              <a:rPr lang="sl-SI" sz="2000" dirty="0" smtClean="0">
                <a:latin typeface="Courier New" pitchFamily="49" charset="0"/>
              </a:rPr>
              <a:t> (</a:t>
            </a:r>
            <a:r>
              <a:rPr lang="sl-SI" sz="2000" dirty="0" err="1" smtClean="0">
                <a:latin typeface="Courier New" pitchFamily="49" charset="0"/>
              </a:rPr>
              <a:t>kateriMet</a:t>
            </a:r>
            <a:r>
              <a:rPr lang="sl-SI" sz="2000" dirty="0" smtClean="0">
                <a:latin typeface="Courier New" pitchFamily="49" charset="0"/>
              </a:rPr>
              <a:t> &lt;= 6000000)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</a:rPr>
              <a:t> kocka = </a:t>
            </a:r>
            <a:r>
              <a:rPr lang="sl-SI" sz="2000" dirty="0" err="1" smtClean="0">
                <a:latin typeface="Courier New" pitchFamily="49" charset="0"/>
              </a:rPr>
              <a:t>nakl.Next</a:t>
            </a:r>
            <a:r>
              <a:rPr lang="sl-SI" sz="2000" dirty="0" smtClean="0">
                <a:latin typeface="Courier New" pitchFamily="49" charset="0"/>
              </a:rPr>
              <a:t>(1,7);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</a:rPr>
              <a:t>if</a:t>
            </a:r>
            <a:r>
              <a:rPr lang="sl-SI" sz="2000" dirty="0" smtClean="0">
                <a:latin typeface="Courier New" pitchFamily="49" charset="0"/>
              </a:rPr>
              <a:t> (kocka == 2)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  stevec2 = stevec2 + 1; // </a:t>
            </a:r>
            <a:r>
              <a:rPr lang="sl-SI" sz="2000" b="1" dirty="0" smtClean="0">
                <a:solidFill>
                  <a:srgbClr val="FF0000"/>
                </a:solidFill>
                <a:latin typeface="Courier New" pitchFamily="49" charset="0"/>
              </a:rPr>
              <a:t>stevec2++;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</a:rPr>
              <a:t>if</a:t>
            </a:r>
            <a:r>
              <a:rPr lang="sl-SI" sz="2000" dirty="0" smtClean="0">
                <a:latin typeface="Courier New" pitchFamily="49" charset="0"/>
              </a:rPr>
              <a:t> (kocka == 6)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 stevec6 = stevec6 + 1;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</a:rPr>
              <a:t>kateriMet</a:t>
            </a:r>
            <a:r>
              <a:rPr lang="sl-SI" sz="2000" dirty="0" smtClean="0">
                <a:latin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</a:rPr>
              <a:t>kateriMet</a:t>
            </a:r>
            <a:r>
              <a:rPr lang="sl-SI" sz="2000" dirty="0" smtClean="0">
                <a:latin typeface="Courier New" pitchFamily="49" charset="0"/>
              </a:rPr>
              <a:t> + 1; // nov met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000" dirty="0" smtClean="0">
                <a:latin typeface="Courier New" pitchFamily="49" charset="0"/>
              </a:rPr>
              <a:t>}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Console.WriteLine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</a:rPr>
              <a:t>String.Format</a:t>
            </a:r>
            <a:r>
              <a:rPr lang="en-US" sz="2000" dirty="0">
                <a:latin typeface="Courier New" pitchFamily="49" charset="0"/>
              </a:rPr>
              <a:t>("2: {0}\n6: {1}",stevec2, stevec6));</a:t>
            </a:r>
            <a:endParaRPr lang="en-US" sz="2000" dirty="0" smtClean="0">
              <a:latin typeface="Courier New" pitchFamily="49" charset="0"/>
            </a:endParaRP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33586-006D-4923-8E5B-3F33A0252FF3}" type="slidenum">
              <a:rPr lang="sl-SI"/>
              <a:pPr>
                <a:defRPr/>
              </a:pPr>
              <a:t>6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Morebitne težave</a:t>
            </a:r>
            <a:endParaRPr lang="en-GB" smtClean="0"/>
          </a:p>
        </p:txBody>
      </p:sp>
      <p:sp>
        <p:nvSpPr>
          <p:cNvPr id="34202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3000" dirty="0" smtClean="0"/>
              <a:t>Pogoj napačen</a:t>
            </a:r>
          </a:p>
          <a:p>
            <a:pPr lvl="1">
              <a:lnSpc>
                <a:spcPct val="90000"/>
              </a:lnSpc>
            </a:pPr>
            <a:r>
              <a:rPr lang="sl-SI" sz="2600" dirty="0" smtClean="0"/>
              <a:t>Zanka se nikoli ne konča!</a:t>
            </a:r>
          </a:p>
          <a:p>
            <a:pPr>
              <a:lnSpc>
                <a:spcPct val="90000"/>
              </a:lnSpc>
            </a:pPr>
            <a:r>
              <a:rPr lang="sl-SI" sz="3000" dirty="0" smtClean="0"/>
              <a:t>Pozabljeni { }</a:t>
            </a:r>
          </a:p>
          <a:p>
            <a:pPr lvl="1">
              <a:lnSpc>
                <a:spcPct val="90000"/>
              </a:lnSpc>
            </a:pPr>
            <a:r>
              <a:rPr lang="sl-SI" sz="2600" dirty="0" smtClean="0"/>
              <a:t>Kot pri pogojnem stavku</a:t>
            </a:r>
          </a:p>
          <a:p>
            <a:pPr lvl="1">
              <a:lnSpc>
                <a:spcPct val="90000"/>
              </a:lnSpc>
            </a:pPr>
            <a:r>
              <a:rPr lang="sl-SI" sz="2600" dirty="0" smtClean="0"/>
              <a:t>V telesu le en stavek</a:t>
            </a:r>
          </a:p>
          <a:p>
            <a:pPr lvl="1">
              <a:lnSpc>
                <a:spcPct val="90000"/>
              </a:lnSpc>
            </a:pPr>
            <a:r>
              <a:rPr lang="sl-SI" sz="2600" dirty="0" smtClean="0"/>
              <a:t>Ker običajno želimo narediti več stvari: sestavljeni stavek</a:t>
            </a:r>
          </a:p>
          <a:p>
            <a:pPr lvl="1">
              <a:lnSpc>
                <a:spcPct val="90000"/>
              </a:lnSpc>
            </a:pPr>
            <a:r>
              <a:rPr lang="sl-SI" sz="2600" dirty="0" smtClean="0"/>
              <a:t>Zamikanje ne pomaga (prevajalniku je vseeno)</a:t>
            </a:r>
          </a:p>
          <a:p>
            <a:pPr>
              <a:lnSpc>
                <a:spcPct val="90000"/>
              </a:lnSpc>
            </a:pPr>
            <a:r>
              <a:rPr lang="sl-SI" sz="3000" dirty="0" smtClean="0"/>
              <a:t>Uporaba ; takoj za pogojem</a:t>
            </a:r>
          </a:p>
          <a:p>
            <a:pPr lvl="1">
              <a:lnSpc>
                <a:spcPct val="90000"/>
              </a:lnSpc>
            </a:pPr>
            <a:r>
              <a:rPr lang="sl-SI" sz="2600" dirty="0" smtClean="0"/>
              <a:t>Zanka, ki ima v telesu "prazen" stavek</a:t>
            </a:r>
            <a:endParaRPr lang="en-GB" sz="2600" dirty="0" smtClean="0"/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68BE06-BDA9-4D76-B0F7-346271D180AB}" type="slidenum">
              <a:rPr lang="sl-SI"/>
              <a:pPr>
                <a:defRPr/>
              </a:pPr>
              <a:t>7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2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2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2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2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20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20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20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20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20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20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20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20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1" grpId="0" uiExpand="1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97658" y="5877272"/>
            <a:ext cx="40983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 smtClean="0">
                <a:hlinkClick r:id="rId2"/>
              </a:rPr>
              <a:t>https://ifunny.co/tags/Programming/1443481710</a:t>
            </a:r>
            <a:r>
              <a:rPr lang="sl-SI" sz="1200" dirty="0" smtClean="0"/>
              <a:t> </a:t>
            </a:r>
            <a:endParaRPr lang="en-US" sz="1200" dirty="0"/>
          </a:p>
        </p:txBody>
      </p:sp>
      <p:pic>
        <p:nvPicPr>
          <p:cNvPr id="11266" name="Picture 2" descr="programmer, xkcd, comic, programming, compu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92696"/>
            <a:ext cx="5715000" cy="4429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1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BCC07-0448-497E-859D-2B719FACBF20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323528" y="692696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sl-SI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</a:t>
            </a:r>
            <a:r>
              <a:rPr lang="sl-SI" sz="2400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</a:t>
            </a:r>
            <a:r>
              <a:rPr lang="sl-SI" sz="24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prvi zgled</a:t>
            </a:r>
            <a:endParaRPr lang="sl-SI" sz="2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j = 1;</a:t>
            </a: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(j &lt; 10) </a:t>
            </a: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sl-SI" sz="2400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sl-SI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(j);</a:t>
            </a: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j</a:t>
            </a:r>
            <a:r>
              <a:rPr lang="sl-SI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++;</a:t>
            </a:r>
          </a:p>
          <a:p>
            <a:endParaRPr lang="sl-SI" sz="2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sl-SI" sz="24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drugi zgled</a:t>
            </a:r>
            <a:endParaRPr lang="sl-SI" sz="2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 = 1;</a:t>
            </a: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sl-SI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(i &lt; 10) ;</a:t>
            </a: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sl-SI" sz="2400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sl-SI" sz="2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(i);</a:t>
            </a: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i++;</a:t>
            </a:r>
          </a:p>
          <a:p>
            <a:r>
              <a:rPr lang="sl-SI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  <a:endParaRPr lang="sl-SI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8254" t="13900" r="12949" b="23550"/>
          <a:stretch/>
        </p:blipFill>
        <p:spPr>
          <a:xfrm>
            <a:off x="6876256" y="692696"/>
            <a:ext cx="1152128" cy="11521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8254" t="13900" r="12949" b="23550"/>
          <a:stretch/>
        </p:blipFill>
        <p:spPr>
          <a:xfrm>
            <a:off x="7308304" y="3284984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28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#&amp;quot;&quot;/&gt;&lt;property id=&quot;20307&quot; value=&quot;278&quot;/&gt;&lt;/object&gt;&lt;object type=&quot;3&quot; unique_id=&quot;10006&quot;&gt;&lt;property id=&quot;20148&quot; value=&quot;5&quot;/&gt;&lt;property id=&quot;20300&quot; value=&quot;Slide 3 - &amp;quot;while&amp;quot;&quot;/&gt;&lt;property id=&quot;20307&quot; value=&quot;280&quot;/&gt;&lt;/object&gt;&lt;object type=&quot;3&quot; unique_id=&quot;10007&quot;&gt;&lt;property id=&quot;20148&quot; value=&quot;5&quot;/&gt;&lt;property id=&quot;20300&quot; value=&quot;Slide 2 - &amp;quot;Kvaliteta računalniške kocke&amp;quot;&quot;/&gt;&lt;property id=&quot;20307&quot; value=&quot;396&quot;/&gt;&lt;/object&gt;&lt;object type=&quot;3&quot; unique_id=&quot;10008&quot;&gt;&lt;property id=&quot;20148&quot; value=&quot;5&quot;/&gt;&lt;property id=&quot;20300&quot; value=&quot;Slide 4 - &amp;quot;Kvaliteta računalniške kocke : program&amp;quot;&quot;/&gt;&lt;property id=&quot;20307&quot; value=&quot;397&quot;/&gt;&lt;/object&gt;&lt;object type=&quot;3&quot; unique_id=&quot;10009&quot;&gt;&lt;property id=&quot;20148&quot; value=&quot;5&quot;/&gt;&lt;property id=&quot;20300&quot; value=&quot;Slide 5 - &amp;quot;Morebitne težave&amp;quot;&quot;/&gt;&lt;property id=&quot;20307&quot; value=&quot;38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S_4_ponovitev1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ESS-Predloga-PP2003-UP</Template>
  <TotalTime>1636</TotalTime>
  <Words>458</Words>
  <Application>Microsoft Office PowerPoint</Application>
  <PresentationFormat>On-screen Show (4:3)</PresentationFormat>
  <Paragraphs>83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11</vt:i4>
      </vt:variant>
    </vt:vector>
  </HeadingPairs>
  <TitlesOfParts>
    <vt:vector size="27" baseType="lpstr">
      <vt:lpstr>Arial</vt:lpstr>
      <vt:lpstr>Calibri</vt:lpstr>
      <vt:lpstr>Consolas</vt:lpstr>
      <vt:lpstr>Courier New</vt:lpstr>
      <vt:lpstr>Times New Roman</vt:lpstr>
      <vt:lpstr>Verdana</vt:lpstr>
      <vt:lpstr>Wingdings</vt:lpstr>
      <vt:lpstr>1_ESS-Tema-PP2007-UP</vt:lpstr>
      <vt:lpstr>ESS-Tema-PP2007-UP</vt:lpstr>
      <vt:lpstr>2_ESS-Tema-PP2007-UP</vt:lpstr>
      <vt:lpstr>3_ESS-Tema-PP2007-UP</vt:lpstr>
      <vt:lpstr>CS_4_ponovitev1_3</vt:lpstr>
      <vt:lpstr>4_ESS-Tema-PP2007-UP</vt:lpstr>
      <vt:lpstr>5_ESS-Tema-PP2007-UP</vt:lpstr>
      <vt:lpstr>6_ESS-Tema-PP2007-UP</vt:lpstr>
      <vt:lpstr>7_ESS-Tema-PP2007-UP</vt:lpstr>
      <vt:lpstr>C#</vt:lpstr>
      <vt:lpstr>PowerPoint Presentation</vt:lpstr>
      <vt:lpstr>Kvaliteta računalniške kocke</vt:lpstr>
      <vt:lpstr>while</vt:lpstr>
      <vt:lpstr>PowerPoint Presentation</vt:lpstr>
      <vt:lpstr>Kvaliteta računalniške kocke : program</vt:lpstr>
      <vt:lpstr>Morebitne težave</vt:lpstr>
      <vt:lpstr>PowerPoint Presentation</vt:lpstr>
      <vt:lpstr>PowerPoint Presentation</vt:lpstr>
      <vt:lpstr>Čudna koda …</vt:lpstr>
      <vt:lpstr>PowerPoint Presentation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iz Pythona</dc:title>
  <dc:creator>Matija Lokar</dc:creator>
  <cp:lastModifiedBy>Matija Lokar</cp:lastModifiedBy>
  <cp:revision>87</cp:revision>
  <dcterms:created xsi:type="dcterms:W3CDTF">2001-11-26T12:48:07Z</dcterms:created>
  <dcterms:modified xsi:type="dcterms:W3CDTF">2018-09-29T14:43:47Z</dcterms:modified>
</cp:coreProperties>
</file>