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7" r:id="rId10"/>
    <p:sldId id="264" r:id="rId11"/>
    <p:sldId id="263" r:id="rId12"/>
    <p:sldId id="265" r:id="rId13"/>
  </p:sldIdLst>
  <p:sldSz cx="9144000" cy="6858000" type="screen4x3"/>
  <p:notesSz cx="6858000" cy="9144000"/>
  <p:custDataLst>
    <p:tags r:id="rId15"/>
  </p:custDataLst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6F4158-A0E7-4D0A-94CB-2FA77767BEFB}" type="datetimeFigureOut">
              <a:rPr lang="en-US" smtClean="0"/>
              <a:t>10-Dec-19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C7AC75-73D2-4A7A-B87C-6CAA3F9A9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107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1C8349-09C9-4B42-AD2A-112056E9DE2C}" type="slidenum">
              <a:rPr lang="en-GB"/>
              <a:pPr/>
              <a:t>2</a:t>
            </a:fld>
            <a:endParaRPr lang="en-GB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6C80DE-AB1D-4199-975F-03E7AA7FC1D9}" type="slidenum">
              <a:rPr lang="en-GB"/>
              <a:pPr/>
              <a:t>3</a:t>
            </a:fld>
            <a:endParaRPr lang="en-GB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F39947-2B68-4496-B1E7-BB253DA4B4EA}" type="slidenum">
              <a:rPr lang="en-GB"/>
              <a:pPr/>
              <a:t>5</a:t>
            </a:fld>
            <a:endParaRPr lang="en-GB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E8AF85-3D96-4E21-B5B1-07256B38878B}" type="slidenum">
              <a:rPr lang="en-GB"/>
              <a:pPr/>
              <a:t>6</a:t>
            </a:fld>
            <a:endParaRPr lang="en-GB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567B59-1173-42B9-9CDF-B3170043DD96}" type="slidenum">
              <a:rPr lang="en-GB"/>
              <a:pPr/>
              <a:t>7</a:t>
            </a:fld>
            <a:endParaRPr lang="en-GB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DE04DBE-F517-4A0F-A376-7917C37A5C40}" type="slidenum">
              <a:rPr lang="en-GB"/>
              <a:pPr/>
              <a:t>10</a:t>
            </a:fld>
            <a:endParaRPr lang="en-GB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82F81F-A31C-4D10-B85F-04DFBF431F2E}" type="slidenum">
              <a:rPr lang="en-GB"/>
              <a:pPr/>
              <a:t>11</a:t>
            </a:fld>
            <a:endParaRPr lang="en-GB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824767-AB44-4531-8504-CD3EF6930D0A}" type="slidenum">
              <a:rPr lang="en-GB"/>
              <a:pPr/>
              <a:t>12</a:t>
            </a:fld>
            <a:endParaRPr lang="en-GB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74F09-9EEC-47D5-ABDF-2D30A726FB04}" type="datetimeFigureOut">
              <a:rPr lang="en-US" smtClean="0"/>
              <a:t>10-Dec-19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CB68F-8496-4DD9-9530-998B5EF57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039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74F09-9EEC-47D5-ABDF-2D30A726FB04}" type="datetimeFigureOut">
              <a:rPr lang="en-US" smtClean="0"/>
              <a:t>10-Dec-19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CB68F-8496-4DD9-9530-998B5EF57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456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74F09-9EEC-47D5-ABDF-2D30A726FB04}" type="datetimeFigureOut">
              <a:rPr lang="en-US" smtClean="0"/>
              <a:t>10-Dec-19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CB68F-8496-4DD9-9530-998B5EF57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889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74F09-9EEC-47D5-ABDF-2D30A726FB04}" type="datetimeFigureOut">
              <a:rPr lang="en-US" smtClean="0"/>
              <a:t>10-Dec-19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CB68F-8496-4DD9-9530-998B5EF57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542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74F09-9EEC-47D5-ABDF-2D30A726FB04}" type="datetimeFigureOut">
              <a:rPr lang="en-US" smtClean="0"/>
              <a:t>10-Dec-19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CB68F-8496-4DD9-9530-998B5EF57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306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74F09-9EEC-47D5-ABDF-2D30A726FB04}" type="datetimeFigureOut">
              <a:rPr lang="en-US" smtClean="0"/>
              <a:t>10-Dec-19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CB68F-8496-4DD9-9530-998B5EF57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752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74F09-9EEC-47D5-ABDF-2D30A726FB04}" type="datetimeFigureOut">
              <a:rPr lang="en-US" smtClean="0"/>
              <a:t>10-Dec-19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CB68F-8496-4DD9-9530-998B5EF57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659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74F09-9EEC-47D5-ABDF-2D30A726FB04}" type="datetimeFigureOut">
              <a:rPr lang="en-US" smtClean="0"/>
              <a:t>10-Dec-19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CB68F-8496-4DD9-9530-998B5EF57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543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74F09-9EEC-47D5-ABDF-2D30A726FB04}" type="datetimeFigureOut">
              <a:rPr lang="en-US" smtClean="0"/>
              <a:t>10-Dec-19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CB68F-8496-4DD9-9530-998B5EF57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949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74F09-9EEC-47D5-ABDF-2D30A726FB04}" type="datetimeFigureOut">
              <a:rPr lang="en-US" smtClean="0"/>
              <a:t>10-Dec-19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CB68F-8496-4DD9-9530-998B5EF57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351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74F09-9EEC-47D5-ABDF-2D30A726FB04}" type="datetimeFigureOut">
              <a:rPr lang="en-US" smtClean="0"/>
              <a:t>10-Dec-19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CB68F-8496-4DD9-9530-998B5EF57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418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374F09-9EEC-47D5-ABDF-2D30A726FB04}" type="datetimeFigureOut">
              <a:rPr lang="en-US" smtClean="0"/>
              <a:t>10-Dec-19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ACB68F-8496-4DD9-9530-998B5EF57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941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anoi/hanoi.htm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err="1" smtClean="0"/>
              <a:t>Hanoiski</a:t>
            </a:r>
            <a:r>
              <a:rPr lang="sl-SI" dirty="0" smtClean="0"/>
              <a:t> stolpiči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1015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Hanoiski stolpiči</a:t>
            </a:r>
          </a:p>
        </p:txBody>
      </p:sp>
      <p:sp>
        <p:nvSpPr>
          <p:cNvPr id="37990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sl-SI" sz="2200" i="1" dirty="0"/>
              <a:t>#</a:t>
            </a:r>
            <a:r>
              <a:rPr lang="sl-SI" sz="2200" i="1" dirty="0" smtClean="0"/>
              <a:t> </a:t>
            </a:r>
            <a:r>
              <a:rPr lang="sl-SI" sz="2200" i="1" dirty="0" smtClean="0"/>
              <a:t>n obročev z A na C s pomočjo B </a:t>
            </a:r>
            <a:r>
              <a:rPr lang="sl-SI" sz="2200" i="1" dirty="0"/>
              <a:t>#</a:t>
            </a:r>
            <a:endParaRPr lang="sl-SI" sz="2200" i="1" dirty="0" smtClean="0"/>
          </a:p>
          <a:p>
            <a:pPr eaLnBrk="1" hangingPunct="1">
              <a:buFont typeface="Wingdings" pitchFamily="2" charset="2"/>
              <a:buNone/>
            </a:pPr>
            <a:r>
              <a:rPr lang="sl-SI" dirty="0" err="1" smtClean="0"/>
              <a:t>Hanoi</a:t>
            </a:r>
            <a:r>
              <a:rPr lang="sl-SI" dirty="0" smtClean="0"/>
              <a:t>(n, A, B, C)</a:t>
            </a:r>
          </a:p>
          <a:p>
            <a:pPr eaLnBrk="1" hangingPunct="1">
              <a:buFont typeface="Wingdings" pitchFamily="2" charset="2"/>
              <a:buNone/>
            </a:pPr>
            <a:r>
              <a:rPr lang="sl-SI" dirty="0" smtClean="0"/>
              <a:t>	    </a:t>
            </a:r>
            <a:r>
              <a:rPr lang="sl-SI" dirty="0" err="1" smtClean="0"/>
              <a:t>Hanoi</a:t>
            </a:r>
            <a:r>
              <a:rPr lang="sl-SI" dirty="0" smtClean="0"/>
              <a:t>(</a:t>
            </a:r>
            <a:r>
              <a:rPr lang="en-GB" dirty="0" smtClean="0"/>
              <a:t>n-</a:t>
            </a:r>
            <a:r>
              <a:rPr lang="sl-SI" dirty="0" smtClean="0"/>
              <a:t>1, </a:t>
            </a:r>
            <a:r>
              <a:rPr lang="en-GB" dirty="0" smtClean="0"/>
              <a:t>A</a:t>
            </a:r>
            <a:r>
              <a:rPr lang="sl-SI" dirty="0" smtClean="0"/>
              <a:t>, C, B)</a:t>
            </a:r>
            <a:endParaRPr lang="en-GB" dirty="0" smtClean="0"/>
          </a:p>
          <a:p>
            <a:pPr eaLnBrk="1" hangingPunct="1">
              <a:buFont typeface="Wingdings" pitchFamily="2" charset="2"/>
              <a:buNone/>
            </a:pPr>
            <a:r>
              <a:rPr lang="en-GB" dirty="0" smtClean="0"/>
              <a:t>     </a:t>
            </a:r>
            <a:r>
              <a:rPr lang="sl-SI" dirty="0" smtClean="0"/>
              <a:t>   Daj</a:t>
            </a:r>
            <a:r>
              <a:rPr lang="en-GB" dirty="0" smtClean="0"/>
              <a:t> </a:t>
            </a:r>
            <a:r>
              <a:rPr lang="en-GB" dirty="0" err="1" smtClean="0"/>
              <a:t>obroč</a:t>
            </a:r>
            <a:r>
              <a:rPr lang="en-GB" dirty="0" smtClean="0"/>
              <a:t> z A </a:t>
            </a:r>
            <a:r>
              <a:rPr lang="en-GB" dirty="0" err="1" smtClean="0"/>
              <a:t>na</a:t>
            </a:r>
            <a:r>
              <a:rPr lang="en-GB" dirty="0" smtClean="0"/>
              <a:t> C</a:t>
            </a:r>
          </a:p>
          <a:p>
            <a:pPr eaLnBrk="1" hangingPunct="1">
              <a:buFont typeface="Wingdings" pitchFamily="2" charset="2"/>
              <a:buNone/>
            </a:pPr>
            <a:r>
              <a:rPr lang="en-GB" dirty="0" smtClean="0"/>
              <a:t>     </a:t>
            </a:r>
            <a:r>
              <a:rPr lang="sl-SI" dirty="0" smtClean="0"/>
              <a:t>   </a:t>
            </a:r>
            <a:r>
              <a:rPr lang="sl-SI" dirty="0" err="1" smtClean="0"/>
              <a:t>Hanoi</a:t>
            </a:r>
            <a:r>
              <a:rPr lang="sl-SI" dirty="0" smtClean="0"/>
              <a:t>(</a:t>
            </a:r>
            <a:r>
              <a:rPr lang="en-GB" dirty="0" smtClean="0"/>
              <a:t>n-1</a:t>
            </a:r>
            <a:r>
              <a:rPr lang="sl-SI" dirty="0" smtClean="0"/>
              <a:t>, </a:t>
            </a:r>
            <a:r>
              <a:rPr lang="en-GB" dirty="0" smtClean="0"/>
              <a:t>B</a:t>
            </a:r>
            <a:r>
              <a:rPr lang="sl-SI" dirty="0" smtClean="0"/>
              <a:t>, A, </a:t>
            </a:r>
            <a:r>
              <a:rPr lang="en-GB" dirty="0" smtClean="0"/>
              <a:t>C</a:t>
            </a:r>
            <a:r>
              <a:rPr lang="sl-SI" dirty="0" smtClean="0"/>
              <a:t>)</a:t>
            </a:r>
            <a:endParaRPr lang="en-US" dirty="0" smtClean="0"/>
          </a:p>
        </p:txBody>
      </p:sp>
      <p:sp>
        <p:nvSpPr>
          <p:cNvPr id="3379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sl-SI"/>
              <a:t>Matija Lokar, FMF</a:t>
            </a:r>
          </a:p>
        </p:txBody>
      </p:sp>
      <p:sp>
        <p:nvSpPr>
          <p:cNvPr id="3379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sl-SI"/>
          </a:p>
        </p:txBody>
      </p:sp>
      <p:sp>
        <p:nvSpPr>
          <p:cNvPr id="2" name="Rounded Rectangle 1"/>
          <p:cNvSpPr/>
          <p:nvPr/>
        </p:nvSpPr>
        <p:spPr>
          <a:xfrm>
            <a:off x="4572000" y="4869160"/>
            <a:ext cx="2304256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VEDNO????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9469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907" grpId="0" build="p" bldLvl="2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Hanoiski stolpiči</a:t>
            </a:r>
          </a:p>
        </p:txBody>
      </p:sp>
      <p:sp>
        <p:nvSpPr>
          <p:cNvPr id="37785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GB" smtClean="0"/>
              <a:t>Preloži n obročev z A na C s pomočjo B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GB" smtClean="0"/>
              <a:t>Če je n = 1 potem </a:t>
            </a:r>
            <a:r>
              <a:rPr lang="sl-SI" smtClean="0"/>
              <a:t>daj</a:t>
            </a:r>
            <a:r>
              <a:rPr lang="en-GB" smtClean="0"/>
              <a:t> obroč z A na C</a:t>
            </a:r>
          </a:p>
          <a:p>
            <a:pPr eaLnBrk="1" hangingPunct="1">
              <a:buFont typeface="Wingdings" pitchFamily="2" charset="2"/>
              <a:buNone/>
            </a:pPr>
            <a:r>
              <a:rPr lang="en-GB" smtClean="0"/>
              <a:t>    sicer pa </a:t>
            </a:r>
          </a:p>
          <a:p>
            <a:pPr eaLnBrk="1" hangingPunct="1">
              <a:buFont typeface="Wingdings" pitchFamily="2" charset="2"/>
              <a:buNone/>
            </a:pPr>
            <a:r>
              <a:rPr lang="en-GB" smtClean="0"/>
              <a:t>     </a:t>
            </a:r>
            <a:r>
              <a:rPr lang="sl-SI" smtClean="0"/>
              <a:t>   </a:t>
            </a:r>
            <a:r>
              <a:rPr lang="en-GB" smtClean="0"/>
              <a:t>Preloži n-1 obročev z A na B s pomočjo C</a:t>
            </a:r>
          </a:p>
          <a:p>
            <a:pPr eaLnBrk="1" hangingPunct="1">
              <a:buFont typeface="Wingdings" pitchFamily="2" charset="2"/>
              <a:buNone/>
            </a:pPr>
            <a:r>
              <a:rPr lang="en-GB" smtClean="0"/>
              <a:t>     </a:t>
            </a:r>
            <a:r>
              <a:rPr lang="sl-SI" smtClean="0"/>
              <a:t>   Daj</a:t>
            </a:r>
            <a:r>
              <a:rPr lang="en-GB" smtClean="0"/>
              <a:t> obroč z A na C</a:t>
            </a:r>
          </a:p>
          <a:p>
            <a:pPr eaLnBrk="1" hangingPunct="1">
              <a:buFont typeface="Wingdings" pitchFamily="2" charset="2"/>
              <a:buNone/>
            </a:pPr>
            <a:r>
              <a:rPr lang="en-GB" smtClean="0"/>
              <a:t>     </a:t>
            </a:r>
            <a:r>
              <a:rPr lang="sl-SI" smtClean="0"/>
              <a:t>   </a:t>
            </a:r>
            <a:r>
              <a:rPr lang="en-GB" smtClean="0"/>
              <a:t>Preloži n-1 obročev z B na C s pomočjo A</a:t>
            </a:r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</p:txBody>
      </p:sp>
      <p:sp>
        <p:nvSpPr>
          <p:cNvPr id="32770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sl-SI"/>
              <a:t>Matija Lokar, FMF</a:t>
            </a:r>
          </a:p>
        </p:txBody>
      </p:sp>
      <p:sp>
        <p:nvSpPr>
          <p:cNvPr id="3277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3179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7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7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7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7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7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7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7859" grpId="0" build="p" bldLvl="2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09588"/>
            <a:ext cx="8001000" cy="3635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Hanoiski stolpiči</a:t>
            </a:r>
            <a:endParaRPr lang="sl-SI" smtClean="0"/>
          </a:p>
        </p:txBody>
      </p:sp>
      <p:sp>
        <p:nvSpPr>
          <p:cNvPr id="34818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sl-SI"/>
              <a:t>Matija Lokar, FMF</a:t>
            </a:r>
          </a:p>
        </p:txBody>
      </p:sp>
      <p:sp>
        <p:nvSpPr>
          <p:cNvPr id="3481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sl-SI"/>
          </a:p>
        </p:txBody>
      </p:sp>
      <p:sp>
        <p:nvSpPr>
          <p:cNvPr id="34821" name="Text Box 3"/>
          <p:cNvSpPr txBox="1">
            <a:spLocks noChangeArrowheads="1"/>
          </p:cNvSpPr>
          <p:nvPr/>
        </p:nvSpPr>
        <p:spPr bwMode="auto">
          <a:xfrm>
            <a:off x="323850" y="1341438"/>
            <a:ext cx="82296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sl-SI" sz="2000" dirty="0" err="1" smtClean="0">
                <a:latin typeface="Courier New" pitchFamily="49" charset="0"/>
              </a:rPr>
              <a:t>def</a:t>
            </a:r>
            <a:r>
              <a:rPr lang="sl-SI" sz="2000" dirty="0" smtClean="0">
                <a:latin typeface="Courier New" pitchFamily="49" charset="0"/>
              </a:rPr>
              <a:t> </a:t>
            </a:r>
            <a:r>
              <a:rPr lang="en-GB" sz="2000" dirty="0" err="1" smtClean="0">
                <a:latin typeface="Courier New" pitchFamily="49" charset="0"/>
              </a:rPr>
              <a:t>hanoi</a:t>
            </a:r>
            <a:r>
              <a:rPr lang="sl-SI" sz="2000" dirty="0">
                <a:latin typeface="Courier New" pitchFamily="49" charset="0"/>
              </a:rPr>
              <a:t> </a:t>
            </a:r>
            <a:r>
              <a:rPr lang="sl-SI" sz="2000" dirty="0" smtClean="0">
                <a:latin typeface="Courier New" pitchFamily="49" charset="0"/>
              </a:rPr>
              <a:t>(</a:t>
            </a:r>
            <a:r>
              <a:rPr lang="en-GB" sz="2000" dirty="0" smtClean="0">
                <a:latin typeface="Courier New" pitchFamily="49" charset="0"/>
              </a:rPr>
              <a:t>n</a:t>
            </a:r>
            <a:r>
              <a:rPr lang="en-GB" sz="2000" dirty="0">
                <a:latin typeface="Courier New" pitchFamily="49" charset="0"/>
              </a:rPr>
              <a:t>, </a:t>
            </a:r>
            <a:r>
              <a:rPr lang="en-GB" sz="2000" dirty="0" smtClean="0">
                <a:latin typeface="Courier New" pitchFamily="49" charset="0"/>
              </a:rPr>
              <a:t>st1,</a:t>
            </a:r>
            <a:r>
              <a:rPr lang="sl-SI" sz="2000" dirty="0" smtClean="0">
                <a:latin typeface="Courier New" pitchFamily="49" charset="0"/>
              </a:rPr>
              <a:t> s</a:t>
            </a:r>
            <a:r>
              <a:rPr lang="en-GB" sz="2000" dirty="0" smtClean="0">
                <a:latin typeface="Courier New" pitchFamily="49" charset="0"/>
              </a:rPr>
              <a:t>t2,</a:t>
            </a:r>
            <a:r>
              <a:rPr lang="sl-SI" sz="2000" dirty="0" smtClean="0">
                <a:latin typeface="Courier New" pitchFamily="49" charset="0"/>
              </a:rPr>
              <a:t> </a:t>
            </a:r>
            <a:r>
              <a:rPr lang="en-GB" sz="2000" dirty="0" smtClean="0">
                <a:latin typeface="Courier New" pitchFamily="49" charset="0"/>
              </a:rPr>
              <a:t>st3</a:t>
            </a:r>
            <a:r>
              <a:rPr lang="en-GB" sz="2000" dirty="0">
                <a:latin typeface="Courier New" pitchFamily="49" charset="0"/>
              </a:rPr>
              <a:t>)</a:t>
            </a:r>
            <a:r>
              <a:rPr lang="sl-SI" sz="2000" dirty="0">
                <a:latin typeface="Courier New" pitchFamily="49" charset="0"/>
              </a:rPr>
              <a:t> </a:t>
            </a:r>
            <a:r>
              <a:rPr lang="sl-SI" sz="2000" dirty="0" smtClean="0">
                <a:latin typeface="Courier New" pitchFamily="49" charset="0"/>
              </a:rPr>
              <a:t>:</a:t>
            </a:r>
          </a:p>
          <a:p>
            <a:pPr eaLnBrk="0" hangingPunct="0"/>
            <a:r>
              <a:rPr lang="sl-SI" sz="2000" dirty="0">
                <a:latin typeface="Courier New" pitchFamily="49" charset="0"/>
              </a:rPr>
              <a:t> </a:t>
            </a:r>
            <a:r>
              <a:rPr lang="sl-SI" sz="2000" dirty="0" smtClean="0">
                <a:latin typeface="Courier New" pitchFamily="49" charset="0"/>
              </a:rPr>
              <a:t> ''</a:t>
            </a:r>
            <a:r>
              <a:rPr lang="sl-SI" sz="2000" dirty="0">
                <a:latin typeface="Courier New" pitchFamily="49" charset="0"/>
              </a:rPr>
              <a:t>'Prestavi n obročev s stolpa, katerega</a:t>
            </a:r>
            <a:br>
              <a:rPr lang="sl-SI" sz="2000" dirty="0">
                <a:latin typeface="Courier New" pitchFamily="49" charset="0"/>
              </a:rPr>
            </a:br>
            <a:r>
              <a:rPr lang="sl-SI" sz="2000" dirty="0">
                <a:latin typeface="Courier New" pitchFamily="49" charset="0"/>
              </a:rPr>
              <a:t>     </a:t>
            </a:r>
            <a:r>
              <a:rPr lang="sl-SI" sz="2000" dirty="0" smtClean="0">
                <a:latin typeface="Courier New" pitchFamily="49" charset="0"/>
              </a:rPr>
              <a:t>ime </a:t>
            </a:r>
            <a:r>
              <a:rPr lang="sl-SI" sz="2000" dirty="0">
                <a:latin typeface="Courier New" pitchFamily="49" charset="0"/>
              </a:rPr>
              <a:t>je v </a:t>
            </a:r>
            <a:r>
              <a:rPr lang="sl-SI" sz="2000" dirty="0" smtClean="0">
                <a:latin typeface="Courier New" pitchFamily="49" charset="0"/>
              </a:rPr>
              <a:t>st1 kje </a:t>
            </a:r>
            <a:r>
              <a:rPr lang="sl-SI" sz="2000" dirty="0">
                <a:latin typeface="Courier New" pitchFamily="49" charset="0"/>
              </a:rPr>
              <a:t>na stolp z imenom v </a:t>
            </a:r>
            <a:r>
              <a:rPr lang="sl-SI" sz="2000" dirty="0" smtClean="0">
                <a:latin typeface="Courier New" pitchFamily="49" charset="0"/>
              </a:rPr>
              <a:t>st3 </a:t>
            </a:r>
            <a:r>
              <a:rPr lang="sl-SI" sz="2000" dirty="0">
                <a:latin typeface="Courier New" pitchFamily="49" charset="0"/>
              </a:rPr>
              <a:t/>
            </a:r>
            <a:br>
              <a:rPr lang="sl-SI" sz="2000" dirty="0">
                <a:latin typeface="Courier New" pitchFamily="49" charset="0"/>
              </a:rPr>
            </a:br>
            <a:r>
              <a:rPr lang="sl-SI" sz="2000" dirty="0">
                <a:latin typeface="Courier New" pitchFamily="49" charset="0"/>
              </a:rPr>
              <a:t>  </a:t>
            </a:r>
            <a:r>
              <a:rPr lang="sl-SI" sz="2000" dirty="0" smtClean="0">
                <a:latin typeface="Courier New" pitchFamily="49" charset="0"/>
              </a:rPr>
              <a:t>   </a:t>
            </a:r>
            <a:r>
              <a:rPr lang="sl-SI" sz="2000" dirty="0">
                <a:latin typeface="Courier New" pitchFamily="49" charset="0"/>
              </a:rPr>
              <a:t>s pomočjo stolpa označenega kot piše</a:t>
            </a:r>
            <a:br>
              <a:rPr lang="sl-SI" sz="2000" dirty="0">
                <a:latin typeface="Courier New" pitchFamily="49" charset="0"/>
              </a:rPr>
            </a:br>
            <a:r>
              <a:rPr lang="sl-SI" sz="2000" dirty="0">
                <a:latin typeface="Courier New" pitchFamily="49" charset="0"/>
              </a:rPr>
              <a:t>  </a:t>
            </a:r>
            <a:r>
              <a:rPr lang="sl-SI" sz="2000" dirty="0" smtClean="0">
                <a:latin typeface="Courier New" pitchFamily="49" charset="0"/>
              </a:rPr>
              <a:t>   </a:t>
            </a:r>
            <a:r>
              <a:rPr lang="sl-SI" sz="2000" dirty="0">
                <a:latin typeface="Courier New" pitchFamily="49" charset="0"/>
              </a:rPr>
              <a:t>v </a:t>
            </a:r>
            <a:r>
              <a:rPr lang="sl-SI" sz="2000" dirty="0" smtClean="0">
                <a:latin typeface="Courier New" pitchFamily="49" charset="0"/>
              </a:rPr>
              <a:t>st2</a:t>
            </a:r>
          </a:p>
          <a:p>
            <a:pPr eaLnBrk="0" hangingPunct="0"/>
            <a:r>
              <a:rPr lang="sl-SI" sz="2000" dirty="0">
                <a:latin typeface="Courier New" pitchFamily="49" charset="0"/>
              </a:rPr>
              <a:t> </a:t>
            </a:r>
            <a:r>
              <a:rPr lang="sl-SI" sz="2000" dirty="0" smtClean="0">
                <a:latin typeface="Courier New" pitchFamily="49" charset="0"/>
              </a:rPr>
              <a:t> '''</a:t>
            </a:r>
            <a:endParaRPr lang="en-GB" sz="2000" dirty="0">
              <a:latin typeface="Courier New" pitchFamily="49" charset="0"/>
            </a:endParaRPr>
          </a:p>
          <a:p>
            <a:pPr eaLnBrk="0" hangingPunct="0"/>
            <a:r>
              <a:rPr lang="en-GB" sz="2000" dirty="0">
                <a:latin typeface="Courier New" pitchFamily="49" charset="0"/>
              </a:rPr>
              <a:t>  if </a:t>
            </a:r>
            <a:r>
              <a:rPr lang="en-GB" sz="2000" dirty="0" smtClean="0">
                <a:latin typeface="Courier New" pitchFamily="49" charset="0"/>
              </a:rPr>
              <a:t>n </a:t>
            </a:r>
            <a:r>
              <a:rPr lang="en-GB" sz="2000" dirty="0">
                <a:latin typeface="Courier New" pitchFamily="49" charset="0"/>
              </a:rPr>
              <a:t>=</a:t>
            </a:r>
            <a:r>
              <a:rPr lang="sl-SI" sz="2000" dirty="0">
                <a:latin typeface="Courier New" pitchFamily="49" charset="0"/>
              </a:rPr>
              <a:t>=</a:t>
            </a:r>
            <a:r>
              <a:rPr lang="en-GB" sz="2000" dirty="0">
                <a:latin typeface="Courier New" pitchFamily="49" charset="0"/>
              </a:rPr>
              <a:t> </a:t>
            </a:r>
            <a:r>
              <a:rPr lang="en-GB" sz="2000" dirty="0" smtClean="0">
                <a:latin typeface="Courier New" pitchFamily="49" charset="0"/>
              </a:rPr>
              <a:t>1 </a:t>
            </a:r>
            <a:r>
              <a:rPr lang="sl-SI" sz="2000" dirty="0" smtClean="0">
                <a:latin typeface="Courier New" pitchFamily="49" charset="0"/>
              </a:rPr>
              <a:t> :</a:t>
            </a:r>
            <a:endParaRPr lang="sl-SI" sz="2000" dirty="0">
              <a:latin typeface="Courier New" pitchFamily="49" charset="0"/>
            </a:endParaRPr>
          </a:p>
          <a:p>
            <a:pPr eaLnBrk="0" hangingPunct="0"/>
            <a:r>
              <a:rPr lang="sl-SI" sz="2000" dirty="0">
                <a:latin typeface="Courier New" pitchFamily="49" charset="0"/>
              </a:rPr>
              <a:t>    </a:t>
            </a:r>
            <a:r>
              <a:rPr lang="sl-SI" sz="2000" dirty="0" err="1" smtClean="0">
                <a:latin typeface="Courier New" pitchFamily="49" charset="0"/>
              </a:rPr>
              <a:t>print</a:t>
            </a:r>
            <a:r>
              <a:rPr lang="en-GB" sz="2000" dirty="0" smtClean="0">
                <a:latin typeface="Courier New" pitchFamily="49" charset="0"/>
              </a:rPr>
              <a:t>("</a:t>
            </a:r>
            <a:r>
              <a:rPr lang="en-GB" sz="2000" dirty="0" err="1">
                <a:latin typeface="Courier New" pitchFamily="49" charset="0"/>
              </a:rPr>
              <a:t>Prelozi</a:t>
            </a:r>
            <a:r>
              <a:rPr lang="en-GB" sz="2000" dirty="0">
                <a:latin typeface="Courier New" pitchFamily="49" charset="0"/>
              </a:rPr>
              <a:t> </a:t>
            </a:r>
            <a:r>
              <a:rPr lang="en-GB" sz="2000" dirty="0" smtClean="0">
                <a:latin typeface="Courier New" pitchFamily="49" charset="0"/>
              </a:rPr>
              <a:t>z</a:t>
            </a:r>
            <a:r>
              <a:rPr lang="sl-SI" sz="2000" dirty="0" smtClean="0">
                <a:latin typeface="Courier New" pitchFamily="49" charset="0"/>
              </a:rPr>
              <a:t>", st1,"</a:t>
            </a:r>
            <a:r>
              <a:rPr lang="en-GB" sz="2000" dirty="0" err="1" smtClean="0">
                <a:latin typeface="Courier New" pitchFamily="49" charset="0"/>
              </a:rPr>
              <a:t>na</a:t>
            </a:r>
            <a:r>
              <a:rPr lang="sl-SI" sz="2000" dirty="0" smtClean="0">
                <a:latin typeface="Courier New" pitchFamily="49" charset="0"/>
              </a:rPr>
              <a:t>", </a:t>
            </a:r>
            <a:r>
              <a:rPr lang="en-GB" sz="2000" dirty="0" smtClean="0">
                <a:latin typeface="Courier New" pitchFamily="49" charset="0"/>
              </a:rPr>
              <a:t>st3)</a:t>
            </a:r>
            <a:endParaRPr lang="sl-SI" sz="2000" dirty="0">
              <a:latin typeface="Courier New" pitchFamily="49" charset="0"/>
            </a:endParaRPr>
          </a:p>
          <a:p>
            <a:pPr eaLnBrk="0" hangingPunct="0"/>
            <a:r>
              <a:rPr lang="sl-SI" sz="2000" dirty="0">
                <a:latin typeface="Courier New" pitchFamily="49" charset="0"/>
              </a:rPr>
              <a:t>  </a:t>
            </a:r>
            <a:r>
              <a:rPr lang="en-GB" sz="2000" dirty="0" smtClean="0">
                <a:latin typeface="Courier New" pitchFamily="49" charset="0"/>
              </a:rPr>
              <a:t>else </a:t>
            </a:r>
            <a:r>
              <a:rPr lang="sl-SI" sz="2000" dirty="0" smtClean="0">
                <a:latin typeface="Courier New" pitchFamily="49" charset="0"/>
              </a:rPr>
              <a:t> :</a:t>
            </a:r>
            <a:endParaRPr lang="en-GB" sz="2000" dirty="0">
              <a:latin typeface="Courier New" pitchFamily="49" charset="0"/>
            </a:endParaRPr>
          </a:p>
          <a:p>
            <a:pPr eaLnBrk="0" hangingPunct="0"/>
            <a:r>
              <a:rPr lang="en-GB" sz="2000" dirty="0">
                <a:latin typeface="Courier New" pitchFamily="49" charset="0"/>
              </a:rPr>
              <a:t>    </a:t>
            </a:r>
            <a:r>
              <a:rPr lang="en-GB" sz="2000" dirty="0" err="1">
                <a:latin typeface="Courier New" pitchFamily="49" charset="0"/>
              </a:rPr>
              <a:t>hanoi</a:t>
            </a:r>
            <a:r>
              <a:rPr lang="en-GB" sz="2000" dirty="0">
                <a:latin typeface="Courier New" pitchFamily="49" charset="0"/>
              </a:rPr>
              <a:t>(n-1, st1, st3, st2</a:t>
            </a:r>
            <a:r>
              <a:rPr lang="en-GB" sz="2000" dirty="0" smtClean="0">
                <a:latin typeface="Courier New" pitchFamily="49" charset="0"/>
              </a:rPr>
              <a:t>)</a:t>
            </a:r>
            <a:endParaRPr lang="en-GB" sz="2000" dirty="0">
              <a:latin typeface="Courier New" pitchFamily="49" charset="0"/>
            </a:endParaRPr>
          </a:p>
          <a:p>
            <a:pPr eaLnBrk="0" hangingPunct="0"/>
            <a:r>
              <a:rPr lang="sl-SI" sz="2000" dirty="0" smtClean="0">
                <a:latin typeface="Courier New" pitchFamily="49" charset="0"/>
              </a:rPr>
              <a:t>    </a:t>
            </a:r>
            <a:r>
              <a:rPr lang="sl-SI" sz="2000" dirty="0" err="1" smtClean="0">
                <a:latin typeface="Courier New" pitchFamily="49" charset="0"/>
              </a:rPr>
              <a:t>print</a:t>
            </a:r>
            <a:r>
              <a:rPr lang="en-GB" sz="2000" dirty="0" smtClean="0">
                <a:latin typeface="Courier New" pitchFamily="49" charset="0"/>
              </a:rPr>
              <a:t>("</a:t>
            </a:r>
            <a:r>
              <a:rPr lang="en-GB" sz="2000" dirty="0" err="1" smtClean="0">
                <a:latin typeface="Courier New" pitchFamily="49" charset="0"/>
              </a:rPr>
              <a:t>Prelozi</a:t>
            </a:r>
            <a:r>
              <a:rPr lang="en-GB" sz="2000" dirty="0" smtClean="0">
                <a:latin typeface="Courier New" pitchFamily="49" charset="0"/>
              </a:rPr>
              <a:t> z</a:t>
            </a:r>
            <a:r>
              <a:rPr lang="sl-SI" sz="2000" dirty="0" smtClean="0">
                <a:latin typeface="Courier New" pitchFamily="49" charset="0"/>
              </a:rPr>
              <a:t>", st1,"</a:t>
            </a:r>
            <a:r>
              <a:rPr lang="en-GB" sz="2000" dirty="0" err="1" smtClean="0">
                <a:latin typeface="Courier New" pitchFamily="49" charset="0"/>
              </a:rPr>
              <a:t>na</a:t>
            </a:r>
            <a:r>
              <a:rPr lang="sl-SI" sz="2000" dirty="0" smtClean="0">
                <a:latin typeface="Courier New" pitchFamily="49" charset="0"/>
              </a:rPr>
              <a:t>", </a:t>
            </a:r>
            <a:r>
              <a:rPr lang="en-GB" sz="2000" dirty="0" smtClean="0">
                <a:latin typeface="Courier New" pitchFamily="49" charset="0"/>
              </a:rPr>
              <a:t>st3)    </a:t>
            </a:r>
            <a:endParaRPr lang="sl-SI" sz="2000" dirty="0" smtClean="0">
              <a:latin typeface="Courier New" pitchFamily="49" charset="0"/>
            </a:endParaRPr>
          </a:p>
          <a:p>
            <a:pPr eaLnBrk="0" hangingPunct="0"/>
            <a:r>
              <a:rPr lang="sl-SI" sz="2000" dirty="0">
                <a:latin typeface="Courier New" pitchFamily="49" charset="0"/>
              </a:rPr>
              <a:t> </a:t>
            </a:r>
            <a:r>
              <a:rPr lang="sl-SI" sz="2000" dirty="0" smtClean="0">
                <a:latin typeface="Courier New" pitchFamily="49" charset="0"/>
              </a:rPr>
              <a:t>   </a:t>
            </a:r>
            <a:r>
              <a:rPr lang="en-GB" sz="2000" dirty="0" err="1" smtClean="0">
                <a:latin typeface="Courier New" pitchFamily="49" charset="0"/>
              </a:rPr>
              <a:t>hanoi</a:t>
            </a:r>
            <a:r>
              <a:rPr lang="en-GB" sz="2000" dirty="0" smtClean="0">
                <a:latin typeface="Courier New" pitchFamily="49" charset="0"/>
              </a:rPr>
              <a:t>(n-1</a:t>
            </a:r>
            <a:r>
              <a:rPr lang="en-GB" sz="2000" dirty="0">
                <a:latin typeface="Courier New" pitchFamily="49" charset="0"/>
              </a:rPr>
              <a:t>, st2, st1, st3</a:t>
            </a:r>
            <a:r>
              <a:rPr lang="en-GB" sz="2000" dirty="0" smtClean="0">
                <a:latin typeface="Courier New" pitchFamily="49" charset="0"/>
              </a:rPr>
              <a:t>)</a:t>
            </a:r>
            <a:endParaRPr lang="sl-SI" sz="2000" dirty="0" smtClean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9084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09588"/>
            <a:ext cx="8001000" cy="3635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sl-SI" smtClean="0"/>
              <a:t>Hanoiski stolpiči</a:t>
            </a:r>
            <a:endParaRPr lang="en-US" smtClean="0"/>
          </a:p>
        </p:txBody>
      </p:sp>
      <p:sp>
        <p:nvSpPr>
          <p:cNvPr id="36659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66738" y="1341438"/>
            <a:ext cx="8001000" cy="1589087"/>
          </a:xfrm>
        </p:spPr>
        <p:txBody>
          <a:bodyPr/>
          <a:lstStyle/>
          <a:p>
            <a:pPr eaLnBrk="1" hangingPunct="1"/>
            <a:r>
              <a:rPr lang="sl-SI" smtClean="0"/>
              <a:t>Problem Hanoiskih stolpičev:</a:t>
            </a:r>
          </a:p>
          <a:p>
            <a:pPr eaLnBrk="1" hangingPunct="1"/>
            <a:endParaRPr lang="en-US" smtClean="0"/>
          </a:p>
        </p:txBody>
      </p:sp>
      <p:sp>
        <p:nvSpPr>
          <p:cNvPr id="2052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sl-SI"/>
              <a:t>Matija Lokar, FMF</a:t>
            </a:r>
          </a:p>
        </p:txBody>
      </p:sp>
      <p:sp>
        <p:nvSpPr>
          <p:cNvPr id="205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sl-SI"/>
          </a:p>
        </p:txBody>
      </p:sp>
      <p:graphicFrame>
        <p:nvGraphicFramePr>
          <p:cNvPr id="366596" name="Object 4"/>
          <p:cNvGraphicFramePr>
            <a:graphicFrameLocks noChangeAspect="1"/>
          </p:cNvGraphicFramePr>
          <p:nvPr/>
        </p:nvGraphicFramePr>
        <p:xfrm>
          <a:off x="323850" y="2060575"/>
          <a:ext cx="4002088" cy="193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Document" r:id="rId4" imgW="4001040" imgH="1939320" progId="Word.Document.8">
                  <p:embed/>
                </p:oleObj>
              </mc:Choice>
              <mc:Fallback>
                <p:oleObj name="Document" r:id="rId4" imgW="4001040" imgH="193932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2060575"/>
                        <a:ext cx="4002088" cy="193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6597" name="Object 5"/>
          <p:cNvGraphicFramePr>
            <a:graphicFrameLocks noChangeAspect="1"/>
          </p:cNvGraphicFramePr>
          <p:nvPr/>
        </p:nvGraphicFramePr>
        <p:xfrm>
          <a:off x="4724400" y="4267200"/>
          <a:ext cx="4041775" cy="177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Document" r:id="rId6" imgW="4041720" imgH="1774800" progId="Word.Document.8">
                  <p:embed/>
                </p:oleObj>
              </mc:Choice>
              <mc:Fallback>
                <p:oleObj name="Document" r:id="rId6" imgW="4041720" imgH="177480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4267200"/>
                        <a:ext cx="4041775" cy="177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94071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6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6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65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65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65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65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6595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09588"/>
            <a:ext cx="8001000" cy="3635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Hanoiski stolpiči</a:t>
            </a:r>
          </a:p>
        </p:txBody>
      </p:sp>
      <p:sp>
        <p:nvSpPr>
          <p:cNvPr id="3076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sl-SI"/>
              <a:t>Matija Lokar, FMF</a:t>
            </a:r>
          </a:p>
        </p:txBody>
      </p:sp>
      <p:sp>
        <p:nvSpPr>
          <p:cNvPr id="307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sl-SI"/>
          </a:p>
        </p:txBody>
      </p:sp>
      <p:graphicFrame>
        <p:nvGraphicFramePr>
          <p:cNvPr id="368643" name="Object 3"/>
          <p:cNvGraphicFramePr>
            <a:graphicFrameLocks noChangeAspect="1"/>
          </p:cNvGraphicFramePr>
          <p:nvPr/>
        </p:nvGraphicFramePr>
        <p:xfrm>
          <a:off x="838200" y="2209800"/>
          <a:ext cx="3038475" cy="304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Document" r:id="rId4" imgW="1951920" imgH="1957680" progId="Word.Document.8">
                  <p:embed/>
                </p:oleObj>
              </mc:Choice>
              <mc:Fallback>
                <p:oleObj name="Document" r:id="rId4" imgW="1951920" imgH="195768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209800"/>
                        <a:ext cx="3038475" cy="304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44" name="Object 4"/>
          <p:cNvGraphicFramePr>
            <a:graphicFrameLocks noChangeAspect="1"/>
          </p:cNvGraphicFramePr>
          <p:nvPr/>
        </p:nvGraphicFramePr>
        <p:xfrm>
          <a:off x="5029200" y="2209800"/>
          <a:ext cx="2355850" cy="289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Document" r:id="rId6" imgW="1551960" imgH="1907280" progId="Word.Document.8">
                  <p:embed/>
                </p:oleObj>
              </mc:Choice>
              <mc:Fallback>
                <p:oleObj name="Document" r:id="rId6" imgW="1551960" imgH="190728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2209800"/>
                        <a:ext cx="2355850" cy="289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83312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86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86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Hanoiski stolpiči - prikaz</a:t>
            </a:r>
            <a:endParaRPr lang="en-GB" smtClean="0"/>
          </a:p>
        </p:txBody>
      </p:sp>
      <p:sp>
        <p:nvSpPr>
          <p:cNvPr id="29698" name="Date Placeholder 2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sl-SI"/>
              <a:t>Matija Lokar, FMF</a:t>
            </a:r>
          </a:p>
        </p:txBody>
      </p:sp>
      <p:sp>
        <p:nvSpPr>
          <p:cNvPr id="29699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sl-SI"/>
          </a:p>
        </p:txBody>
      </p:sp>
      <p:pic>
        <p:nvPicPr>
          <p:cNvPr id="29701" name="Picture 3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8175" y="2060575"/>
            <a:ext cx="4714875" cy="361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19646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09588"/>
            <a:ext cx="8001000" cy="3635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Hanoiski stolpiči</a:t>
            </a:r>
            <a:r>
              <a:rPr lang="sl-SI" smtClean="0"/>
              <a:t> -ideja</a:t>
            </a:r>
            <a:endParaRPr lang="en-US" smtClean="0"/>
          </a:p>
        </p:txBody>
      </p:sp>
      <p:sp>
        <p:nvSpPr>
          <p:cNvPr id="4099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sl-SI"/>
              <a:t>Matija Lokar, FMF</a:t>
            </a:r>
          </a:p>
        </p:txBody>
      </p:sp>
      <p:sp>
        <p:nvSpPr>
          <p:cNvPr id="410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sl-SI"/>
          </a:p>
        </p:txBody>
      </p:sp>
      <p:graphicFrame>
        <p:nvGraphicFramePr>
          <p:cNvPr id="371715" name="Object 3"/>
          <p:cNvGraphicFramePr>
            <a:graphicFrameLocks noChangeAspect="1"/>
          </p:cNvGraphicFramePr>
          <p:nvPr/>
        </p:nvGraphicFramePr>
        <p:xfrm>
          <a:off x="1447800" y="2438400"/>
          <a:ext cx="5911850" cy="2449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Document" r:id="rId4" imgW="4050000" imgH="1677600" progId="Word.Document.8">
                  <p:embed/>
                </p:oleObj>
              </mc:Choice>
              <mc:Fallback>
                <p:oleObj name="Document" r:id="rId4" imgW="4050000" imgH="167760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438400"/>
                        <a:ext cx="5911850" cy="2449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1716" name="Text Box 4"/>
          <p:cNvSpPr txBox="1">
            <a:spLocks noChangeArrowheads="1"/>
          </p:cNvSpPr>
          <p:nvPr/>
        </p:nvSpPr>
        <p:spPr bwMode="auto">
          <a:xfrm>
            <a:off x="533400" y="4953000"/>
            <a:ext cx="784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prestavi n-1 obročev z A na B (s pomočjo C)</a:t>
            </a:r>
          </a:p>
        </p:txBody>
      </p:sp>
    </p:spTree>
    <p:extLst>
      <p:ext uri="{BB962C8B-B14F-4D97-AF65-F5344CB8AC3E}">
        <p14:creationId xmlns:p14="http://schemas.microsoft.com/office/powerpoint/2010/main" val="2115628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17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17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17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17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1716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09588"/>
            <a:ext cx="8001000" cy="3635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Hanoiski stolpiči</a:t>
            </a:r>
            <a:r>
              <a:rPr lang="sl-SI" smtClean="0"/>
              <a:t> -ideja</a:t>
            </a:r>
            <a:endParaRPr lang="en-US" smtClean="0"/>
          </a:p>
        </p:txBody>
      </p:sp>
      <p:sp>
        <p:nvSpPr>
          <p:cNvPr id="30722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sl-SI"/>
              <a:t>Matija Lokar, FMF</a:t>
            </a:r>
          </a:p>
        </p:txBody>
      </p:sp>
      <p:sp>
        <p:nvSpPr>
          <p:cNvPr id="3072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sl-SI"/>
          </a:p>
        </p:txBody>
      </p:sp>
      <p:grpSp>
        <p:nvGrpSpPr>
          <p:cNvPr id="30725" name="Group 3"/>
          <p:cNvGrpSpPr>
            <a:grpSpLocks/>
          </p:cNvGrpSpPr>
          <p:nvPr/>
        </p:nvGrpSpPr>
        <p:grpSpPr bwMode="auto">
          <a:xfrm>
            <a:off x="1763713" y="2060575"/>
            <a:ext cx="5486400" cy="1919288"/>
            <a:chOff x="624" y="1536"/>
            <a:chExt cx="3216" cy="1065"/>
          </a:xfrm>
        </p:grpSpPr>
        <p:sp>
          <p:nvSpPr>
            <p:cNvPr id="30728" name="Rectangle 4"/>
            <p:cNvSpPr>
              <a:spLocks noChangeArrowheads="1"/>
            </p:cNvSpPr>
            <p:nvPr/>
          </p:nvSpPr>
          <p:spPr bwMode="auto">
            <a:xfrm>
              <a:off x="912" y="1536"/>
              <a:ext cx="22" cy="1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GB" sz="120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GB" sz="2400">
                <a:latin typeface="Times New Roman" pitchFamily="18" charset="0"/>
              </a:endParaRPr>
            </a:p>
          </p:txBody>
        </p:sp>
        <p:sp>
          <p:nvSpPr>
            <p:cNvPr id="30729" name="Rectangle 5"/>
            <p:cNvSpPr>
              <a:spLocks noChangeArrowheads="1"/>
            </p:cNvSpPr>
            <p:nvPr/>
          </p:nvSpPr>
          <p:spPr bwMode="auto">
            <a:xfrm>
              <a:off x="624" y="1584"/>
              <a:ext cx="197" cy="1017"/>
            </a:xfrm>
            <a:prstGeom prst="rect">
              <a:avLst/>
            </a:prstGeom>
            <a:solidFill>
              <a:srgbClr val="E5E5E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30730" name="Freeform 6"/>
            <p:cNvSpPr>
              <a:spLocks/>
            </p:cNvSpPr>
            <p:nvPr/>
          </p:nvSpPr>
          <p:spPr bwMode="auto">
            <a:xfrm>
              <a:off x="1576" y="1566"/>
              <a:ext cx="199" cy="1019"/>
            </a:xfrm>
            <a:custGeom>
              <a:avLst/>
              <a:gdLst>
                <a:gd name="T0" fmla="*/ 199 w 199"/>
                <a:gd name="T1" fmla="*/ 0 h 2038"/>
                <a:gd name="T2" fmla="*/ 0 w 199"/>
                <a:gd name="T3" fmla="*/ 0 h 2038"/>
                <a:gd name="T4" fmla="*/ 0 w 199"/>
                <a:gd name="T5" fmla="*/ 2038 h 2038"/>
                <a:gd name="T6" fmla="*/ 2 w 199"/>
                <a:gd name="T7" fmla="*/ 2038 h 2038"/>
                <a:gd name="T8" fmla="*/ 3 w 199"/>
                <a:gd name="T9" fmla="*/ 2036 h 2038"/>
                <a:gd name="T10" fmla="*/ 3 w 199"/>
                <a:gd name="T11" fmla="*/ 4 h 2038"/>
                <a:gd name="T12" fmla="*/ 196 w 199"/>
                <a:gd name="T13" fmla="*/ 2 h 2038"/>
                <a:gd name="T14" fmla="*/ 199 w 199"/>
                <a:gd name="T15" fmla="*/ 0 h 203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99"/>
                <a:gd name="T25" fmla="*/ 0 h 2038"/>
                <a:gd name="T26" fmla="*/ 199 w 199"/>
                <a:gd name="T27" fmla="*/ 2038 h 203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99" h="2038">
                  <a:moveTo>
                    <a:pt x="199" y="0"/>
                  </a:moveTo>
                  <a:lnTo>
                    <a:pt x="0" y="0"/>
                  </a:lnTo>
                  <a:lnTo>
                    <a:pt x="0" y="2038"/>
                  </a:lnTo>
                  <a:lnTo>
                    <a:pt x="2" y="2038"/>
                  </a:lnTo>
                  <a:lnTo>
                    <a:pt x="3" y="2036"/>
                  </a:lnTo>
                  <a:lnTo>
                    <a:pt x="3" y="4"/>
                  </a:lnTo>
                  <a:lnTo>
                    <a:pt x="196" y="2"/>
                  </a:lnTo>
                  <a:lnTo>
                    <a:pt x="199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30731" name="Rectangle 7"/>
            <p:cNvSpPr>
              <a:spLocks noChangeArrowheads="1"/>
            </p:cNvSpPr>
            <p:nvPr/>
          </p:nvSpPr>
          <p:spPr bwMode="auto">
            <a:xfrm>
              <a:off x="3024" y="1536"/>
              <a:ext cx="195" cy="1017"/>
            </a:xfrm>
            <a:prstGeom prst="rect">
              <a:avLst/>
            </a:prstGeom>
            <a:solidFill>
              <a:srgbClr val="E5E5E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30732" name="Rectangle 8"/>
            <p:cNvSpPr>
              <a:spLocks noChangeArrowheads="1"/>
            </p:cNvSpPr>
            <p:nvPr/>
          </p:nvSpPr>
          <p:spPr bwMode="auto">
            <a:xfrm>
              <a:off x="624" y="1584"/>
              <a:ext cx="195" cy="1017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30733" name="Freeform 9"/>
            <p:cNvSpPr>
              <a:spLocks/>
            </p:cNvSpPr>
            <p:nvPr/>
          </p:nvSpPr>
          <p:spPr bwMode="auto">
            <a:xfrm>
              <a:off x="954" y="2443"/>
              <a:ext cx="1443" cy="142"/>
            </a:xfrm>
            <a:custGeom>
              <a:avLst/>
              <a:gdLst>
                <a:gd name="T0" fmla="*/ 1442 w 1443"/>
                <a:gd name="T1" fmla="*/ 283 h 283"/>
                <a:gd name="T2" fmla="*/ 1443 w 1443"/>
                <a:gd name="T3" fmla="*/ 0 h 283"/>
                <a:gd name="T4" fmla="*/ 1 w 1443"/>
                <a:gd name="T5" fmla="*/ 0 h 283"/>
                <a:gd name="T6" fmla="*/ 0 w 1443"/>
                <a:gd name="T7" fmla="*/ 2 h 283"/>
                <a:gd name="T8" fmla="*/ 2 w 1443"/>
                <a:gd name="T9" fmla="*/ 6 h 283"/>
                <a:gd name="T10" fmla="*/ 1440 w 1443"/>
                <a:gd name="T11" fmla="*/ 6 h 283"/>
                <a:gd name="T12" fmla="*/ 1440 w 1443"/>
                <a:gd name="T13" fmla="*/ 277 h 283"/>
                <a:gd name="T14" fmla="*/ 1442 w 1443"/>
                <a:gd name="T15" fmla="*/ 283 h 28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443"/>
                <a:gd name="T25" fmla="*/ 0 h 283"/>
                <a:gd name="T26" fmla="*/ 1443 w 1443"/>
                <a:gd name="T27" fmla="*/ 283 h 28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443" h="283">
                  <a:moveTo>
                    <a:pt x="1442" y="283"/>
                  </a:moveTo>
                  <a:lnTo>
                    <a:pt x="1443" y="0"/>
                  </a:lnTo>
                  <a:lnTo>
                    <a:pt x="1" y="0"/>
                  </a:lnTo>
                  <a:lnTo>
                    <a:pt x="0" y="2"/>
                  </a:lnTo>
                  <a:lnTo>
                    <a:pt x="2" y="6"/>
                  </a:lnTo>
                  <a:lnTo>
                    <a:pt x="1440" y="6"/>
                  </a:lnTo>
                  <a:lnTo>
                    <a:pt x="1440" y="277"/>
                  </a:lnTo>
                  <a:lnTo>
                    <a:pt x="1442" y="28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30734" name="Rectangle 10"/>
            <p:cNvSpPr>
              <a:spLocks noChangeArrowheads="1"/>
            </p:cNvSpPr>
            <p:nvPr/>
          </p:nvSpPr>
          <p:spPr bwMode="auto">
            <a:xfrm>
              <a:off x="1536" y="1560"/>
              <a:ext cx="197" cy="1018"/>
            </a:xfrm>
            <a:prstGeom prst="rect">
              <a:avLst/>
            </a:prstGeom>
            <a:solidFill>
              <a:srgbClr val="E5E5E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30735" name="Rectangle 11"/>
            <p:cNvSpPr>
              <a:spLocks noChangeArrowheads="1"/>
            </p:cNvSpPr>
            <p:nvPr/>
          </p:nvSpPr>
          <p:spPr bwMode="auto">
            <a:xfrm>
              <a:off x="1536" y="1560"/>
              <a:ext cx="197" cy="1018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30736" name="Freeform 12"/>
            <p:cNvSpPr>
              <a:spLocks/>
            </p:cNvSpPr>
            <p:nvPr/>
          </p:nvSpPr>
          <p:spPr bwMode="auto">
            <a:xfrm>
              <a:off x="1536" y="1560"/>
              <a:ext cx="198" cy="1019"/>
            </a:xfrm>
            <a:custGeom>
              <a:avLst/>
              <a:gdLst>
                <a:gd name="T0" fmla="*/ 0 w 198"/>
                <a:gd name="T1" fmla="*/ 2036 h 2040"/>
                <a:gd name="T2" fmla="*/ 0 w 198"/>
                <a:gd name="T3" fmla="*/ 2040 h 2040"/>
                <a:gd name="T4" fmla="*/ 198 w 198"/>
                <a:gd name="T5" fmla="*/ 2040 h 2040"/>
                <a:gd name="T6" fmla="*/ 198 w 198"/>
                <a:gd name="T7" fmla="*/ 0 h 2040"/>
                <a:gd name="T8" fmla="*/ 195 w 198"/>
                <a:gd name="T9" fmla="*/ 4 h 2040"/>
                <a:gd name="T10" fmla="*/ 195 w 198"/>
                <a:gd name="T11" fmla="*/ 2036 h 2040"/>
                <a:gd name="T12" fmla="*/ 0 w 198"/>
                <a:gd name="T13" fmla="*/ 2036 h 204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98"/>
                <a:gd name="T22" fmla="*/ 0 h 2040"/>
                <a:gd name="T23" fmla="*/ 198 w 198"/>
                <a:gd name="T24" fmla="*/ 2040 h 204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98" h="2040">
                  <a:moveTo>
                    <a:pt x="0" y="2036"/>
                  </a:moveTo>
                  <a:lnTo>
                    <a:pt x="0" y="2040"/>
                  </a:lnTo>
                  <a:lnTo>
                    <a:pt x="198" y="2040"/>
                  </a:lnTo>
                  <a:lnTo>
                    <a:pt x="198" y="0"/>
                  </a:lnTo>
                  <a:lnTo>
                    <a:pt x="195" y="4"/>
                  </a:lnTo>
                  <a:lnTo>
                    <a:pt x="195" y="2036"/>
                  </a:lnTo>
                  <a:lnTo>
                    <a:pt x="0" y="203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30737" name="Freeform 13"/>
            <p:cNvSpPr>
              <a:spLocks/>
            </p:cNvSpPr>
            <p:nvPr/>
          </p:nvSpPr>
          <p:spPr bwMode="auto">
            <a:xfrm>
              <a:off x="1534" y="1560"/>
              <a:ext cx="200" cy="1019"/>
            </a:xfrm>
            <a:custGeom>
              <a:avLst/>
              <a:gdLst>
                <a:gd name="T0" fmla="*/ 200 w 200"/>
                <a:gd name="T1" fmla="*/ 0 h 2040"/>
                <a:gd name="T2" fmla="*/ 0 w 200"/>
                <a:gd name="T3" fmla="*/ 0 h 2040"/>
                <a:gd name="T4" fmla="*/ 0 w 200"/>
                <a:gd name="T5" fmla="*/ 2038 h 2040"/>
                <a:gd name="T6" fmla="*/ 2 w 200"/>
                <a:gd name="T7" fmla="*/ 2040 h 2040"/>
                <a:gd name="T8" fmla="*/ 5 w 200"/>
                <a:gd name="T9" fmla="*/ 2036 h 2040"/>
                <a:gd name="T10" fmla="*/ 5 w 200"/>
                <a:gd name="T11" fmla="*/ 4 h 2040"/>
                <a:gd name="T12" fmla="*/ 197 w 200"/>
                <a:gd name="T13" fmla="*/ 4 h 2040"/>
                <a:gd name="T14" fmla="*/ 200 w 200"/>
                <a:gd name="T15" fmla="*/ 0 h 204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00"/>
                <a:gd name="T25" fmla="*/ 0 h 2040"/>
                <a:gd name="T26" fmla="*/ 200 w 200"/>
                <a:gd name="T27" fmla="*/ 2040 h 204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00" h="2040">
                  <a:moveTo>
                    <a:pt x="200" y="0"/>
                  </a:moveTo>
                  <a:lnTo>
                    <a:pt x="0" y="0"/>
                  </a:lnTo>
                  <a:lnTo>
                    <a:pt x="0" y="2038"/>
                  </a:lnTo>
                  <a:lnTo>
                    <a:pt x="2" y="2040"/>
                  </a:lnTo>
                  <a:lnTo>
                    <a:pt x="5" y="2036"/>
                  </a:lnTo>
                  <a:lnTo>
                    <a:pt x="5" y="4"/>
                  </a:lnTo>
                  <a:lnTo>
                    <a:pt x="197" y="4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30738" name="Rectangle 14"/>
            <p:cNvSpPr>
              <a:spLocks noChangeArrowheads="1"/>
            </p:cNvSpPr>
            <p:nvPr/>
          </p:nvSpPr>
          <p:spPr bwMode="auto">
            <a:xfrm>
              <a:off x="1057" y="2439"/>
              <a:ext cx="1167" cy="139"/>
            </a:xfrm>
            <a:prstGeom prst="rect">
              <a:avLst/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30739" name="Rectangle 15"/>
            <p:cNvSpPr>
              <a:spLocks noChangeArrowheads="1"/>
            </p:cNvSpPr>
            <p:nvPr/>
          </p:nvSpPr>
          <p:spPr bwMode="auto">
            <a:xfrm>
              <a:off x="1057" y="2439"/>
              <a:ext cx="1167" cy="139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30740" name="Freeform 16"/>
            <p:cNvSpPr>
              <a:spLocks/>
            </p:cNvSpPr>
            <p:nvPr/>
          </p:nvSpPr>
          <p:spPr bwMode="auto">
            <a:xfrm>
              <a:off x="1056" y="2439"/>
              <a:ext cx="1169" cy="140"/>
            </a:xfrm>
            <a:custGeom>
              <a:avLst/>
              <a:gdLst>
                <a:gd name="T0" fmla="*/ 3 w 1169"/>
                <a:gd name="T1" fmla="*/ 0 h 279"/>
                <a:gd name="T2" fmla="*/ 0 w 1169"/>
                <a:gd name="T3" fmla="*/ 0 h 279"/>
                <a:gd name="T4" fmla="*/ 0 w 1169"/>
                <a:gd name="T5" fmla="*/ 279 h 279"/>
                <a:gd name="T6" fmla="*/ 1169 w 1169"/>
                <a:gd name="T7" fmla="*/ 279 h 279"/>
                <a:gd name="T8" fmla="*/ 1166 w 1169"/>
                <a:gd name="T9" fmla="*/ 275 h 279"/>
                <a:gd name="T10" fmla="*/ 3 w 1169"/>
                <a:gd name="T11" fmla="*/ 275 h 279"/>
                <a:gd name="T12" fmla="*/ 3 w 1169"/>
                <a:gd name="T13" fmla="*/ 0 h 27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169"/>
                <a:gd name="T22" fmla="*/ 0 h 279"/>
                <a:gd name="T23" fmla="*/ 1169 w 1169"/>
                <a:gd name="T24" fmla="*/ 279 h 27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169" h="279">
                  <a:moveTo>
                    <a:pt x="3" y="0"/>
                  </a:moveTo>
                  <a:lnTo>
                    <a:pt x="0" y="0"/>
                  </a:lnTo>
                  <a:lnTo>
                    <a:pt x="0" y="279"/>
                  </a:lnTo>
                  <a:lnTo>
                    <a:pt x="1169" y="279"/>
                  </a:lnTo>
                  <a:lnTo>
                    <a:pt x="1166" y="275"/>
                  </a:lnTo>
                  <a:lnTo>
                    <a:pt x="3" y="275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30741" name="Freeform 17"/>
            <p:cNvSpPr>
              <a:spLocks/>
            </p:cNvSpPr>
            <p:nvPr/>
          </p:nvSpPr>
          <p:spPr bwMode="auto">
            <a:xfrm>
              <a:off x="1056" y="2438"/>
              <a:ext cx="1169" cy="141"/>
            </a:xfrm>
            <a:custGeom>
              <a:avLst/>
              <a:gdLst>
                <a:gd name="T0" fmla="*/ 1169 w 1169"/>
                <a:gd name="T1" fmla="*/ 281 h 281"/>
                <a:gd name="T2" fmla="*/ 1169 w 1169"/>
                <a:gd name="T3" fmla="*/ 0 h 281"/>
                <a:gd name="T4" fmla="*/ 0 w 1169"/>
                <a:gd name="T5" fmla="*/ 0 h 281"/>
                <a:gd name="T6" fmla="*/ 0 w 1169"/>
                <a:gd name="T7" fmla="*/ 2 h 281"/>
                <a:gd name="T8" fmla="*/ 3 w 1169"/>
                <a:gd name="T9" fmla="*/ 4 h 281"/>
                <a:gd name="T10" fmla="*/ 1166 w 1169"/>
                <a:gd name="T11" fmla="*/ 4 h 281"/>
                <a:gd name="T12" fmla="*/ 1166 w 1169"/>
                <a:gd name="T13" fmla="*/ 277 h 281"/>
                <a:gd name="T14" fmla="*/ 1169 w 1169"/>
                <a:gd name="T15" fmla="*/ 281 h 28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169"/>
                <a:gd name="T25" fmla="*/ 0 h 281"/>
                <a:gd name="T26" fmla="*/ 1169 w 1169"/>
                <a:gd name="T27" fmla="*/ 281 h 281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169" h="281">
                  <a:moveTo>
                    <a:pt x="1169" y="281"/>
                  </a:moveTo>
                  <a:lnTo>
                    <a:pt x="1169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3" y="4"/>
                  </a:lnTo>
                  <a:lnTo>
                    <a:pt x="1166" y="4"/>
                  </a:lnTo>
                  <a:lnTo>
                    <a:pt x="1166" y="277"/>
                  </a:lnTo>
                  <a:lnTo>
                    <a:pt x="1169" y="28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30742" name="Rectangle 18"/>
            <p:cNvSpPr>
              <a:spLocks noChangeArrowheads="1"/>
            </p:cNvSpPr>
            <p:nvPr/>
          </p:nvSpPr>
          <p:spPr bwMode="auto">
            <a:xfrm>
              <a:off x="1307" y="2069"/>
              <a:ext cx="655" cy="139"/>
            </a:xfrm>
            <a:prstGeom prst="rect">
              <a:avLst/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30743" name="Rectangle 19"/>
            <p:cNvSpPr>
              <a:spLocks noChangeArrowheads="1"/>
            </p:cNvSpPr>
            <p:nvPr/>
          </p:nvSpPr>
          <p:spPr bwMode="auto">
            <a:xfrm>
              <a:off x="1307" y="2069"/>
              <a:ext cx="655" cy="139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30744" name="Freeform 20"/>
            <p:cNvSpPr>
              <a:spLocks/>
            </p:cNvSpPr>
            <p:nvPr/>
          </p:nvSpPr>
          <p:spPr bwMode="auto">
            <a:xfrm>
              <a:off x="1306" y="2069"/>
              <a:ext cx="656" cy="140"/>
            </a:xfrm>
            <a:custGeom>
              <a:avLst/>
              <a:gdLst>
                <a:gd name="T0" fmla="*/ 2 w 656"/>
                <a:gd name="T1" fmla="*/ 0 h 279"/>
                <a:gd name="T2" fmla="*/ 0 w 656"/>
                <a:gd name="T3" fmla="*/ 0 h 279"/>
                <a:gd name="T4" fmla="*/ 0 w 656"/>
                <a:gd name="T5" fmla="*/ 279 h 279"/>
                <a:gd name="T6" fmla="*/ 656 w 656"/>
                <a:gd name="T7" fmla="*/ 279 h 279"/>
                <a:gd name="T8" fmla="*/ 654 w 656"/>
                <a:gd name="T9" fmla="*/ 275 h 279"/>
                <a:gd name="T10" fmla="*/ 2 w 656"/>
                <a:gd name="T11" fmla="*/ 275 h 279"/>
                <a:gd name="T12" fmla="*/ 2 w 656"/>
                <a:gd name="T13" fmla="*/ 0 h 27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56"/>
                <a:gd name="T22" fmla="*/ 0 h 279"/>
                <a:gd name="T23" fmla="*/ 656 w 656"/>
                <a:gd name="T24" fmla="*/ 279 h 27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56" h="279">
                  <a:moveTo>
                    <a:pt x="2" y="0"/>
                  </a:moveTo>
                  <a:lnTo>
                    <a:pt x="0" y="0"/>
                  </a:lnTo>
                  <a:lnTo>
                    <a:pt x="0" y="279"/>
                  </a:lnTo>
                  <a:lnTo>
                    <a:pt x="656" y="279"/>
                  </a:lnTo>
                  <a:lnTo>
                    <a:pt x="654" y="275"/>
                  </a:lnTo>
                  <a:lnTo>
                    <a:pt x="2" y="275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30745" name="Freeform 21"/>
            <p:cNvSpPr>
              <a:spLocks/>
            </p:cNvSpPr>
            <p:nvPr/>
          </p:nvSpPr>
          <p:spPr bwMode="auto">
            <a:xfrm>
              <a:off x="1306" y="2068"/>
              <a:ext cx="657" cy="141"/>
            </a:xfrm>
            <a:custGeom>
              <a:avLst/>
              <a:gdLst>
                <a:gd name="T0" fmla="*/ 656 w 657"/>
                <a:gd name="T1" fmla="*/ 281 h 281"/>
                <a:gd name="T2" fmla="*/ 657 w 657"/>
                <a:gd name="T3" fmla="*/ 0 h 281"/>
                <a:gd name="T4" fmla="*/ 1 w 657"/>
                <a:gd name="T5" fmla="*/ 0 h 281"/>
                <a:gd name="T6" fmla="*/ 0 w 657"/>
                <a:gd name="T7" fmla="*/ 2 h 281"/>
                <a:gd name="T8" fmla="*/ 2 w 657"/>
                <a:gd name="T9" fmla="*/ 4 h 281"/>
                <a:gd name="T10" fmla="*/ 653 w 657"/>
                <a:gd name="T11" fmla="*/ 4 h 281"/>
                <a:gd name="T12" fmla="*/ 654 w 657"/>
                <a:gd name="T13" fmla="*/ 277 h 281"/>
                <a:gd name="T14" fmla="*/ 656 w 657"/>
                <a:gd name="T15" fmla="*/ 281 h 28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57"/>
                <a:gd name="T25" fmla="*/ 0 h 281"/>
                <a:gd name="T26" fmla="*/ 657 w 657"/>
                <a:gd name="T27" fmla="*/ 281 h 281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57" h="281">
                  <a:moveTo>
                    <a:pt x="656" y="281"/>
                  </a:moveTo>
                  <a:lnTo>
                    <a:pt x="657" y="0"/>
                  </a:lnTo>
                  <a:lnTo>
                    <a:pt x="1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653" y="4"/>
                  </a:lnTo>
                  <a:lnTo>
                    <a:pt x="654" y="277"/>
                  </a:lnTo>
                  <a:lnTo>
                    <a:pt x="656" y="28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30746" name="Rectangle 22"/>
            <p:cNvSpPr>
              <a:spLocks noChangeArrowheads="1"/>
            </p:cNvSpPr>
            <p:nvPr/>
          </p:nvSpPr>
          <p:spPr bwMode="auto">
            <a:xfrm>
              <a:off x="1178" y="2254"/>
              <a:ext cx="915" cy="139"/>
            </a:xfrm>
            <a:prstGeom prst="rect">
              <a:avLst/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30747" name="Rectangle 23"/>
            <p:cNvSpPr>
              <a:spLocks noChangeArrowheads="1"/>
            </p:cNvSpPr>
            <p:nvPr/>
          </p:nvSpPr>
          <p:spPr bwMode="auto">
            <a:xfrm>
              <a:off x="1178" y="2254"/>
              <a:ext cx="915" cy="139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30748" name="Freeform 24"/>
            <p:cNvSpPr>
              <a:spLocks/>
            </p:cNvSpPr>
            <p:nvPr/>
          </p:nvSpPr>
          <p:spPr bwMode="auto">
            <a:xfrm>
              <a:off x="1175" y="2254"/>
              <a:ext cx="920" cy="140"/>
            </a:xfrm>
            <a:custGeom>
              <a:avLst/>
              <a:gdLst>
                <a:gd name="T0" fmla="*/ 4 w 920"/>
                <a:gd name="T1" fmla="*/ 0 h 279"/>
                <a:gd name="T2" fmla="*/ 0 w 920"/>
                <a:gd name="T3" fmla="*/ 0 h 279"/>
                <a:gd name="T4" fmla="*/ 0 w 920"/>
                <a:gd name="T5" fmla="*/ 279 h 279"/>
                <a:gd name="T6" fmla="*/ 920 w 920"/>
                <a:gd name="T7" fmla="*/ 279 h 279"/>
                <a:gd name="T8" fmla="*/ 916 w 920"/>
                <a:gd name="T9" fmla="*/ 273 h 279"/>
                <a:gd name="T10" fmla="*/ 4 w 920"/>
                <a:gd name="T11" fmla="*/ 273 h 279"/>
                <a:gd name="T12" fmla="*/ 4 w 920"/>
                <a:gd name="T13" fmla="*/ 0 h 27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920"/>
                <a:gd name="T22" fmla="*/ 0 h 279"/>
                <a:gd name="T23" fmla="*/ 920 w 920"/>
                <a:gd name="T24" fmla="*/ 279 h 27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920" h="279">
                  <a:moveTo>
                    <a:pt x="4" y="0"/>
                  </a:moveTo>
                  <a:lnTo>
                    <a:pt x="0" y="0"/>
                  </a:lnTo>
                  <a:lnTo>
                    <a:pt x="0" y="279"/>
                  </a:lnTo>
                  <a:lnTo>
                    <a:pt x="920" y="279"/>
                  </a:lnTo>
                  <a:lnTo>
                    <a:pt x="916" y="273"/>
                  </a:lnTo>
                  <a:lnTo>
                    <a:pt x="4" y="273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30749" name="Freeform 25"/>
            <p:cNvSpPr>
              <a:spLocks/>
            </p:cNvSpPr>
            <p:nvPr/>
          </p:nvSpPr>
          <p:spPr bwMode="auto">
            <a:xfrm>
              <a:off x="1175" y="2253"/>
              <a:ext cx="920" cy="141"/>
            </a:xfrm>
            <a:custGeom>
              <a:avLst/>
              <a:gdLst>
                <a:gd name="T0" fmla="*/ 920 w 920"/>
                <a:gd name="T1" fmla="*/ 281 h 281"/>
                <a:gd name="T2" fmla="*/ 920 w 920"/>
                <a:gd name="T3" fmla="*/ 0 h 281"/>
                <a:gd name="T4" fmla="*/ 0 w 920"/>
                <a:gd name="T5" fmla="*/ 0 h 281"/>
                <a:gd name="T6" fmla="*/ 0 w 920"/>
                <a:gd name="T7" fmla="*/ 2 h 281"/>
                <a:gd name="T8" fmla="*/ 4 w 920"/>
                <a:gd name="T9" fmla="*/ 4 h 281"/>
                <a:gd name="T10" fmla="*/ 916 w 920"/>
                <a:gd name="T11" fmla="*/ 4 h 281"/>
                <a:gd name="T12" fmla="*/ 916 w 920"/>
                <a:gd name="T13" fmla="*/ 275 h 281"/>
                <a:gd name="T14" fmla="*/ 920 w 920"/>
                <a:gd name="T15" fmla="*/ 281 h 28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920"/>
                <a:gd name="T25" fmla="*/ 0 h 281"/>
                <a:gd name="T26" fmla="*/ 920 w 920"/>
                <a:gd name="T27" fmla="*/ 281 h 281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920" h="281">
                  <a:moveTo>
                    <a:pt x="920" y="281"/>
                  </a:moveTo>
                  <a:lnTo>
                    <a:pt x="92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4" y="4"/>
                  </a:lnTo>
                  <a:lnTo>
                    <a:pt x="916" y="4"/>
                  </a:lnTo>
                  <a:lnTo>
                    <a:pt x="916" y="275"/>
                  </a:lnTo>
                  <a:lnTo>
                    <a:pt x="920" y="28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30750" name="Rectangle 26"/>
            <p:cNvSpPr>
              <a:spLocks noChangeArrowheads="1"/>
            </p:cNvSpPr>
            <p:nvPr/>
          </p:nvSpPr>
          <p:spPr bwMode="auto">
            <a:xfrm>
              <a:off x="3024" y="1536"/>
              <a:ext cx="197" cy="1017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30751" name="Rectangle 27"/>
            <p:cNvSpPr>
              <a:spLocks noChangeArrowheads="1"/>
            </p:cNvSpPr>
            <p:nvPr/>
          </p:nvSpPr>
          <p:spPr bwMode="auto">
            <a:xfrm>
              <a:off x="2400" y="2448"/>
              <a:ext cx="1440" cy="139"/>
            </a:xfrm>
            <a:prstGeom prst="rect">
              <a:avLst/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</p:grpSp>
      <p:sp>
        <p:nvSpPr>
          <p:cNvPr id="30726" name="Rectangle 28"/>
          <p:cNvSpPr>
            <a:spLocks noChangeArrowheads="1"/>
          </p:cNvSpPr>
          <p:nvPr/>
        </p:nvSpPr>
        <p:spPr bwMode="auto">
          <a:xfrm>
            <a:off x="7299325" y="4010025"/>
            <a:ext cx="152400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2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GB" sz="2400">
              <a:latin typeface="Times New Roman" pitchFamily="18" charset="0"/>
            </a:endParaRPr>
          </a:p>
        </p:txBody>
      </p:sp>
      <p:sp>
        <p:nvSpPr>
          <p:cNvPr id="373789" name="Text Box 29"/>
          <p:cNvSpPr txBox="1">
            <a:spLocks noChangeArrowheads="1"/>
          </p:cNvSpPr>
          <p:nvPr/>
        </p:nvSpPr>
        <p:spPr bwMode="auto">
          <a:xfrm>
            <a:off x="533400" y="4953000"/>
            <a:ext cx="7848600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sl-SI" sz="2400" dirty="0">
                <a:latin typeface="Times New Roman" pitchFamily="18" charset="0"/>
              </a:rPr>
              <a:t>Daj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obroč</a:t>
            </a:r>
            <a:r>
              <a:rPr lang="en-US" sz="2400" dirty="0">
                <a:latin typeface="Times New Roman" pitchFamily="18" charset="0"/>
              </a:rPr>
              <a:t> z A </a:t>
            </a:r>
            <a:r>
              <a:rPr lang="en-US" sz="2400" dirty="0" err="1">
                <a:latin typeface="Times New Roman" pitchFamily="18" charset="0"/>
              </a:rPr>
              <a:t>na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sl-SI" sz="2400" dirty="0">
                <a:latin typeface="Times New Roman" pitchFamily="18" charset="0"/>
              </a:rPr>
              <a:t>C</a:t>
            </a:r>
          </a:p>
          <a:p>
            <a:pPr eaLnBrk="0" hangingPunct="0">
              <a:spcBef>
                <a:spcPct val="50000"/>
              </a:spcBef>
            </a:pPr>
            <a:r>
              <a:rPr lang="sl-SI" sz="2400" dirty="0">
                <a:latin typeface="Times New Roman" pitchFamily="18" charset="0"/>
              </a:rPr>
              <a:t>Prestavi n –1 obročev z B na C (s pomočjo A)</a:t>
            </a:r>
            <a:endParaRPr lang="en-US" sz="24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5078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37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37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37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37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3789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Hanoiski stolpiči</a:t>
            </a:r>
          </a:p>
        </p:txBody>
      </p:sp>
      <p:sp>
        <p:nvSpPr>
          <p:cNvPr id="37581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GB" dirty="0" err="1" smtClean="0"/>
              <a:t>Prelo</a:t>
            </a:r>
            <a:r>
              <a:rPr lang="sl-SI" dirty="0" smtClean="0"/>
              <a:t>ž</a:t>
            </a:r>
            <a:r>
              <a:rPr lang="en-GB" dirty="0" err="1" smtClean="0"/>
              <a:t>i</a:t>
            </a:r>
            <a:r>
              <a:rPr lang="en-GB" dirty="0" smtClean="0"/>
              <a:t> n </a:t>
            </a:r>
            <a:r>
              <a:rPr lang="en-GB" dirty="0" err="1" smtClean="0"/>
              <a:t>obročev</a:t>
            </a:r>
            <a:r>
              <a:rPr lang="en-GB" dirty="0" smtClean="0"/>
              <a:t> z A </a:t>
            </a:r>
            <a:r>
              <a:rPr lang="en-GB" dirty="0" err="1" smtClean="0"/>
              <a:t>na</a:t>
            </a:r>
            <a:r>
              <a:rPr lang="en-GB" dirty="0" smtClean="0"/>
              <a:t> C s </a:t>
            </a:r>
            <a:r>
              <a:rPr lang="en-GB" dirty="0" err="1" smtClean="0"/>
              <a:t>pomočjo</a:t>
            </a:r>
            <a:r>
              <a:rPr lang="en-GB" dirty="0" smtClean="0"/>
              <a:t> B</a:t>
            </a:r>
          </a:p>
          <a:p>
            <a:pPr lvl="1" eaLnBrk="1" hangingPunct="1"/>
            <a:r>
              <a:rPr lang="en-GB" dirty="0" smtClean="0"/>
              <a:t>   </a:t>
            </a:r>
            <a:r>
              <a:rPr lang="en-GB" dirty="0" err="1" smtClean="0"/>
              <a:t>Preloži</a:t>
            </a:r>
            <a:r>
              <a:rPr lang="en-GB" dirty="0" smtClean="0"/>
              <a:t> n-1 </a:t>
            </a:r>
            <a:r>
              <a:rPr lang="en-GB" dirty="0" err="1" smtClean="0"/>
              <a:t>obročev</a:t>
            </a:r>
            <a:r>
              <a:rPr lang="en-GB" dirty="0" smtClean="0"/>
              <a:t> z A </a:t>
            </a:r>
            <a:r>
              <a:rPr lang="en-GB" dirty="0" err="1" smtClean="0"/>
              <a:t>na</a:t>
            </a:r>
            <a:r>
              <a:rPr lang="en-GB" dirty="0" smtClean="0"/>
              <a:t> B s </a:t>
            </a:r>
            <a:r>
              <a:rPr lang="en-GB" dirty="0" err="1" smtClean="0"/>
              <a:t>pomočjo</a:t>
            </a:r>
            <a:r>
              <a:rPr lang="en-GB" dirty="0" smtClean="0"/>
              <a:t> C</a:t>
            </a:r>
          </a:p>
          <a:p>
            <a:pPr lvl="1" eaLnBrk="1" hangingPunct="1"/>
            <a:r>
              <a:rPr lang="en-GB" dirty="0" smtClean="0"/>
              <a:t>   </a:t>
            </a:r>
            <a:r>
              <a:rPr lang="sl-SI" dirty="0" smtClean="0"/>
              <a:t>Daj</a:t>
            </a:r>
            <a:r>
              <a:rPr lang="en-GB" dirty="0" smtClean="0"/>
              <a:t> </a:t>
            </a:r>
            <a:r>
              <a:rPr lang="en-GB" dirty="0" err="1" smtClean="0"/>
              <a:t>obroč</a:t>
            </a:r>
            <a:r>
              <a:rPr lang="en-GB" dirty="0" smtClean="0"/>
              <a:t> z A </a:t>
            </a:r>
            <a:r>
              <a:rPr lang="en-GB" dirty="0" err="1" smtClean="0"/>
              <a:t>na</a:t>
            </a:r>
            <a:r>
              <a:rPr lang="en-GB" dirty="0" smtClean="0"/>
              <a:t> C</a:t>
            </a:r>
          </a:p>
          <a:p>
            <a:pPr lvl="1" eaLnBrk="1" hangingPunct="1"/>
            <a:r>
              <a:rPr lang="en-GB" dirty="0" smtClean="0"/>
              <a:t>   </a:t>
            </a:r>
            <a:r>
              <a:rPr lang="en-GB" dirty="0" err="1" smtClean="0"/>
              <a:t>Preloži</a:t>
            </a:r>
            <a:r>
              <a:rPr lang="en-GB" dirty="0" smtClean="0"/>
              <a:t> n-1 </a:t>
            </a:r>
            <a:r>
              <a:rPr lang="en-GB" dirty="0" err="1" smtClean="0"/>
              <a:t>obročev</a:t>
            </a:r>
            <a:r>
              <a:rPr lang="en-GB" dirty="0" smtClean="0"/>
              <a:t> z B </a:t>
            </a:r>
            <a:r>
              <a:rPr lang="en-GB" dirty="0" err="1" smtClean="0"/>
              <a:t>na</a:t>
            </a:r>
            <a:r>
              <a:rPr lang="en-GB" dirty="0" smtClean="0"/>
              <a:t> C s </a:t>
            </a:r>
            <a:r>
              <a:rPr lang="en-GB" dirty="0" err="1" smtClean="0"/>
              <a:t>pomočjo</a:t>
            </a:r>
            <a:r>
              <a:rPr lang="en-GB" dirty="0" smtClean="0"/>
              <a:t> A</a:t>
            </a:r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31746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sl-SI"/>
              <a:t>Matija Lokar, FMF</a:t>
            </a:r>
          </a:p>
        </p:txBody>
      </p:sp>
      <p:sp>
        <p:nvSpPr>
          <p:cNvPr id="3174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25296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5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5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5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5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5811" grpId="0" build="p" bldLvl="2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Kako?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>
                <a:latin typeface="Times New Roman" pitchFamily="18" charset="0"/>
              </a:rPr>
              <a:t>Prestavi n –1 obročev z B na C (s pomočjo A)</a:t>
            </a:r>
            <a:endParaRPr lang="en-US" dirty="0">
              <a:latin typeface="Times New Roman" pitchFamily="18" charset="0"/>
            </a:endParaRPr>
          </a:p>
          <a:p>
            <a:endParaRPr lang="sl-SI" dirty="0" smtClean="0"/>
          </a:p>
          <a:p>
            <a:r>
              <a:rPr lang="sl-SI" dirty="0" smtClean="0"/>
              <a:t>Enak problem (z malo drugačnimi podatki)</a:t>
            </a:r>
          </a:p>
          <a:p>
            <a:endParaRPr lang="sl-SI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2421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 err="1"/>
              <a:t>Hanoi</a:t>
            </a:r>
            <a:r>
              <a:rPr lang="sl-SI" dirty="0"/>
              <a:t>(n, A, B, C</a:t>
            </a:r>
            <a:r>
              <a:rPr lang="sl-SI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Kaj to pomeni?</a:t>
            </a:r>
          </a:p>
          <a:p>
            <a:r>
              <a:rPr lang="sl-SI" i="1" dirty="0" smtClean="0"/>
              <a:t>Prestavi n </a:t>
            </a:r>
            <a:r>
              <a:rPr lang="sl-SI" i="1" dirty="0"/>
              <a:t>obročev z A na C s pomočjo </a:t>
            </a:r>
            <a:r>
              <a:rPr lang="sl-SI" i="1" dirty="0" smtClean="0"/>
              <a:t>B</a:t>
            </a:r>
          </a:p>
          <a:p>
            <a:endParaRPr lang="sl-SI" i="1" dirty="0"/>
          </a:p>
          <a:p>
            <a:r>
              <a:rPr lang="sl-SI" i="1" dirty="0" err="1" smtClean="0"/>
              <a:t>def</a:t>
            </a:r>
            <a:r>
              <a:rPr lang="sl-SI" i="1" dirty="0" smtClean="0"/>
              <a:t> </a:t>
            </a:r>
            <a:r>
              <a:rPr lang="sl-SI" i="1" dirty="0" err="1" smtClean="0"/>
              <a:t>hanoi</a:t>
            </a:r>
            <a:r>
              <a:rPr lang="sl-SI" i="1" dirty="0" smtClean="0"/>
              <a:t>(n, od_kje, </a:t>
            </a:r>
            <a:r>
              <a:rPr lang="sl-SI" i="1" dirty="0" err="1" smtClean="0"/>
              <a:t>pomoc</a:t>
            </a:r>
            <a:r>
              <a:rPr lang="sl-SI" i="1" dirty="0" smtClean="0"/>
              <a:t>, kam):</a:t>
            </a:r>
            <a:br>
              <a:rPr lang="sl-SI" i="1" dirty="0" smtClean="0"/>
            </a:br>
            <a:r>
              <a:rPr lang="sl-SI" i="1" dirty="0" smtClean="0"/>
              <a:t>     '''</a:t>
            </a:r>
            <a:r>
              <a:rPr lang="sl-SI" i="1" dirty="0"/>
              <a:t>Prestavi n obročev </a:t>
            </a:r>
            <a:r>
              <a:rPr lang="sl-SI" i="1" dirty="0" smtClean="0"/>
              <a:t>s stolpa, katerega</a:t>
            </a:r>
            <a:br>
              <a:rPr lang="sl-SI" i="1" dirty="0" smtClean="0"/>
            </a:br>
            <a:r>
              <a:rPr lang="sl-SI" i="1" dirty="0" smtClean="0"/>
              <a:t>        ime je v od_kje </a:t>
            </a:r>
            <a:r>
              <a:rPr lang="sl-SI" i="1" dirty="0"/>
              <a:t>na </a:t>
            </a:r>
            <a:r>
              <a:rPr lang="sl-SI" i="1" dirty="0" smtClean="0"/>
              <a:t>stolp z imenom v kam </a:t>
            </a:r>
            <a:br>
              <a:rPr lang="sl-SI" i="1" dirty="0" smtClean="0"/>
            </a:br>
            <a:r>
              <a:rPr lang="sl-SI" i="1" dirty="0" smtClean="0"/>
              <a:t>        s </a:t>
            </a:r>
            <a:r>
              <a:rPr lang="sl-SI" i="1" dirty="0"/>
              <a:t>pomočjo </a:t>
            </a:r>
            <a:r>
              <a:rPr lang="sl-SI" i="1" dirty="0" smtClean="0"/>
              <a:t>stolpa označenega kot piše</a:t>
            </a:r>
            <a:br>
              <a:rPr lang="sl-SI" i="1" dirty="0" smtClean="0"/>
            </a:br>
            <a:r>
              <a:rPr lang="sl-SI" i="1" dirty="0" smtClean="0"/>
              <a:t>       v </a:t>
            </a:r>
            <a:r>
              <a:rPr lang="sl-SI" i="1" dirty="0" err="1" smtClean="0"/>
              <a:t>pomoc</a:t>
            </a:r>
            <a:r>
              <a:rPr lang="sl-SI" i="1" dirty="0" smtClean="0"/>
              <a:t>'''</a:t>
            </a:r>
            <a:endParaRPr lang="sl-SI" i="1" dirty="0"/>
          </a:p>
          <a:p>
            <a:endParaRPr lang="sl-SI" i="1" dirty="0"/>
          </a:p>
          <a:p>
            <a:endParaRPr lang="sl-SI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124128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7.0&quot;&gt;&lt;object type=&quot;1&quot; unique_id=&quot;10001&quot;&gt;&lt;object type=&quot;2&quot; unique_id=&quot;11470&quot;&gt;&lt;object type=&quot;3&quot; unique_id=&quot;11471&quot;&gt;&lt;property id=&quot;20148&quot; value=&quot;5&quot;/&gt;&lt;property id=&quot;20300&quot; value=&quot;Slide 1 - &amp;quot;Hanoiski stolpiči&amp;quot;&quot;/&gt;&lt;property id=&quot;20307&quot; value=&quot;256&quot;/&gt;&lt;/object&gt;&lt;object type=&quot;3&quot; unique_id=&quot;11472&quot;&gt;&lt;property id=&quot;20148&quot; value=&quot;5&quot;/&gt;&lt;property id=&quot;20300&quot; value=&quot;Slide 2 - &amp;quot;Hanoiski stolpiči&amp;quot;&quot;/&gt;&lt;property id=&quot;20307&quot; value=&quot;257&quot;/&gt;&lt;/object&gt;&lt;object type=&quot;3&quot; unique_id=&quot;11473&quot;&gt;&lt;property id=&quot;20148&quot; value=&quot;5&quot;/&gt;&lt;property id=&quot;20300&quot; value=&quot;Slide 3 - &amp;quot;Hanoiski stolpiči&amp;quot;&quot;/&gt;&lt;property id=&quot;20307&quot; value=&quot;258&quot;/&gt;&lt;/object&gt;&lt;object type=&quot;3&quot; unique_id=&quot;11474&quot;&gt;&lt;property id=&quot;20148&quot; value=&quot;5&quot;/&gt;&lt;property id=&quot;20300&quot; value=&quot;Slide 4 - &amp;quot;Hanoiski stolpiči - prikaz&amp;quot;&quot;/&gt;&lt;property id=&quot;20307&quot; value=&quot;259&quot;/&gt;&lt;/object&gt;&lt;object type=&quot;3&quot; unique_id=&quot;11475&quot;&gt;&lt;property id=&quot;20148&quot; value=&quot;5&quot;/&gt;&lt;property id=&quot;20300&quot; value=&quot;Slide 5 - &amp;quot;Hanoiski stolpiči -ideja&amp;quot;&quot;/&gt;&lt;property id=&quot;20307&quot; value=&quot;260&quot;/&gt;&lt;/object&gt;&lt;object type=&quot;3&quot; unique_id=&quot;11476&quot;&gt;&lt;property id=&quot;20148&quot; value=&quot;5&quot;/&gt;&lt;property id=&quot;20300&quot; value=&quot;Slide 6 - &amp;quot;Hanoiski stolpiči -ideja&amp;quot;&quot;/&gt;&lt;property id=&quot;20307&quot; value=&quot;261&quot;/&gt;&lt;/object&gt;&lt;object type=&quot;3&quot; unique_id=&quot;11477&quot;&gt;&lt;property id=&quot;20148&quot; value=&quot;5&quot;/&gt;&lt;property id=&quot;20300&quot; value=&quot;Slide 7 - &amp;quot;Hanoiski stolpiči&amp;quot;&quot;/&gt;&lt;property id=&quot;20307&quot; value=&quot;262&quot;/&gt;&lt;/object&gt;&lt;object type=&quot;3&quot; unique_id=&quot;11478&quot;&gt;&lt;property id=&quot;20148&quot; value=&quot;5&quot;/&gt;&lt;property id=&quot;20300&quot; value=&quot;Slide 8 - &amp;quot;Hanoiski stolpiči&amp;quot;&quot;/&gt;&lt;property id=&quot;20307&quot; value=&quot;263&quot;/&gt;&lt;/object&gt;&lt;object type=&quot;3&quot; unique_id=&quot;11479&quot;&gt;&lt;property id=&quot;20148&quot; value=&quot;5&quot;/&gt;&lt;property id=&quot;20300&quot; value=&quot;Slide 9 - &amp;quot;Hanoiski stolpiči&amp;quot;&quot;/&gt;&lt;property id=&quot;20307&quot; value=&quot;264&quot;/&gt;&lt;/object&gt;&lt;object type=&quot;3&quot; unique_id=&quot;11480&quot;&gt;&lt;property id=&quot;20148&quot; value=&quot;5&quot;/&gt;&lt;property id=&quot;20300&quot; value=&quot;Slide 10 - &amp;quot;Hanoiski stolpiči&amp;quot;&quot;/&gt;&lt;property id=&quot;20307&quot; value=&quot;265&quot;/&gt;&lt;/object&gt;&lt;object type=&quot;3&quot; unique_id=&quot;11481&quot;&gt;&lt;property id=&quot;20148&quot; value=&quot;5&quot;/&gt;&lt;property id=&quot;20300&quot; value=&quot;Slide 11 - &amp;quot;Hanoi&amp;quot;&quot;/&gt;&lt;property id=&quot;20307&quot; value=&quot;266&quot;/&gt;&lt;/object&gt;&lt;/object&gt;&lt;object type=&quot;8&quot; unique_id=&quot;11494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301</Words>
  <Application>Microsoft Office PowerPoint</Application>
  <PresentationFormat>On-screen Show (4:3)</PresentationFormat>
  <Paragraphs>68</Paragraphs>
  <Slides>12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Courier New</vt:lpstr>
      <vt:lpstr>Times New Roman</vt:lpstr>
      <vt:lpstr>Wingdings</vt:lpstr>
      <vt:lpstr>Office Theme</vt:lpstr>
      <vt:lpstr>Document</vt:lpstr>
      <vt:lpstr>Hanoiski stolpiči</vt:lpstr>
      <vt:lpstr>Hanoiski stolpiči</vt:lpstr>
      <vt:lpstr>Hanoiski stolpiči</vt:lpstr>
      <vt:lpstr>Hanoiski stolpiči - prikaz</vt:lpstr>
      <vt:lpstr>Hanoiski stolpiči -ideja</vt:lpstr>
      <vt:lpstr>Hanoiski stolpiči -ideja</vt:lpstr>
      <vt:lpstr>Hanoiski stolpiči</vt:lpstr>
      <vt:lpstr>Kako?</vt:lpstr>
      <vt:lpstr>Hanoi(n, A, B, C)</vt:lpstr>
      <vt:lpstr>Hanoiski stolpiči</vt:lpstr>
      <vt:lpstr>Hanoiski stolpiči</vt:lpstr>
      <vt:lpstr>Hanoiski stolpiči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Hanoiski stolpiči</dc:title>
  <dc:creator>Lokar, Matija</dc:creator>
  <cp:lastModifiedBy>Matija Lokar</cp:lastModifiedBy>
  <cp:revision>4</cp:revision>
  <dcterms:created xsi:type="dcterms:W3CDTF">2014-01-09T10:02:05Z</dcterms:created>
  <dcterms:modified xsi:type="dcterms:W3CDTF">2019-12-10T09:57:30Z</dcterms:modified>
</cp:coreProperties>
</file>