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1"/>
  </p:sldMasterIdLst>
  <p:notesMasterIdLst>
    <p:notesMasterId r:id="rId9"/>
  </p:notesMasterIdLst>
  <p:handoutMasterIdLst>
    <p:handoutMasterId r:id="rId10"/>
  </p:handoutMasterIdLst>
  <p:sldIdLst>
    <p:sldId id="256" r:id="rId2"/>
    <p:sldId id="257" r:id="rId3"/>
    <p:sldId id="259" r:id="rId4"/>
    <p:sldId id="261" r:id="rId5"/>
    <p:sldId id="262" r:id="rId6"/>
    <p:sldId id="258" r:id="rId7"/>
    <p:sldId id="260" r:id="rId8"/>
  </p:sldIdLst>
  <p:sldSz cx="9144000" cy="6858000" type="screen4x3"/>
  <p:notesSz cx="7099300" cy="10234613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6" autoAdjust="0"/>
    <p:restoredTop sz="94636" autoAdjust="0"/>
  </p:normalViewPr>
  <p:slideViewPr>
    <p:cSldViewPr>
      <p:cViewPr varScale="1">
        <p:scale>
          <a:sx n="119" d="100"/>
          <a:sy n="119" d="100"/>
        </p:scale>
        <p:origin x="61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34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34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34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pitchFamily="18" charset="0"/>
              </a:defRPr>
            </a:lvl1pPr>
          </a:lstStyle>
          <a:p>
            <a:fld id="{690E097E-BDF8-4569-A8BE-23D38F47465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3683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pitchFamily="18" charset="0"/>
              </a:defRPr>
            </a:lvl1pPr>
          </a:lstStyle>
          <a:p>
            <a:endParaRPr lang="en-GB"/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pitchFamily="18" charset="0"/>
              </a:defRPr>
            </a:lvl1pPr>
          </a:lstStyle>
          <a:p>
            <a:endParaRPr lang="en-GB"/>
          </a:p>
        </p:txBody>
      </p:sp>
      <p:sp>
        <p:nvSpPr>
          <p:cNvPr id="901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901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150" y="4862513"/>
            <a:ext cx="5207000" cy="460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901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pitchFamily="18" charset="0"/>
              </a:defRPr>
            </a:lvl1pPr>
          </a:lstStyle>
          <a:p>
            <a:endParaRPr lang="en-GB"/>
          </a:p>
        </p:txBody>
      </p:sp>
      <p:sp>
        <p:nvSpPr>
          <p:cNvPr id="901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pitchFamily="18" charset="0"/>
              </a:defRPr>
            </a:lvl1pPr>
          </a:lstStyle>
          <a:p>
            <a:fld id="{CD42C281-424D-49F3-A352-9C518C23752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703410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42C281-424D-49F3-A352-9C518C237528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82797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3500" y="1397000"/>
            <a:ext cx="9020175" cy="12065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3500" y="2976563"/>
            <a:ext cx="9020175" cy="1111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11" name="Picture 10" descr="CC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8750" y="6362700"/>
            <a:ext cx="1117600" cy="39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2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Matija Lokar, FMF</a:t>
            </a:r>
            <a:endParaRPr lang="sl-SI"/>
          </a:p>
        </p:txBody>
      </p:sp>
      <p:sp>
        <p:nvSpPr>
          <p:cNvPr id="13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14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 smtClean="0">
                <a:solidFill>
                  <a:srgbClr val="FFFFFF"/>
                </a:solidFill>
              </a:defRPr>
            </a:lvl1pPr>
          </a:lstStyle>
          <a:p>
            <a:fld id="{1F68D2F3-393B-4CA9-9B5C-924B79B0C6B6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D88764-995F-4844-9403-884EB2EF288F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DDE46F-C750-4A9A-A4DC-A1683F685412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  <a:lvl2pPr>
              <a:defRPr>
                <a:latin typeface="Calibri" pitchFamily="34" charset="0"/>
                <a:cs typeface="Calibri" pitchFamily="34" charset="0"/>
              </a:defRPr>
            </a:lvl2pPr>
            <a:lvl3pPr>
              <a:defRPr>
                <a:latin typeface="Calibri" pitchFamily="34" charset="0"/>
                <a:cs typeface="Calibri" pitchFamily="34" charset="0"/>
              </a:defRPr>
            </a:lvl3pPr>
            <a:lvl4pPr>
              <a:defRPr>
                <a:latin typeface="Calibri" pitchFamily="34" charset="0"/>
                <a:cs typeface="Calibri" pitchFamily="34" charset="0"/>
              </a:defRPr>
            </a:lvl4pPr>
            <a:lvl5pPr>
              <a:defRPr>
                <a:latin typeface="Calibri" pitchFamily="34" charset="0"/>
                <a:cs typeface="Calibri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7C5FBE-A2C7-4F63-A161-DCB036272BFA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5" name="Rounded Rectangle 4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 flipV="1">
            <a:off x="69850" y="2376488"/>
            <a:ext cx="901382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9850" y="2341563"/>
            <a:ext cx="901382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8263" y="2468563"/>
            <a:ext cx="9015412" cy="4603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/>
          <a:lstStyle>
            <a:lvl1pPr algn="l">
              <a:buNone/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Matija Lokar, FMF</a:t>
            </a:r>
            <a:endParaRPr lang="sl-SI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fld id="{187630B2-47E2-456B-B24F-3AAA29C07139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Matija Lokar, FMF</a:t>
            </a:r>
            <a:endParaRPr lang="sl-SI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3EDC8D-6B58-4E9D-A6FB-1EA75A414DEA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Matija Lokar, FMF</a:t>
            </a:r>
            <a:endParaRPr lang="sl-SI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5DFFC6-650A-4D7C-B0AC-82B0FEE54FF9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Matija Lokar, FMF</a:t>
            </a:r>
            <a:endParaRPr lang="sl-SI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8E2E42-2FA9-4A81-A6E6-F73B18589938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Matija Lokar, FMF</a:t>
            </a:r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A690CE-12B7-46B9-B9DD-15C2CD1D929F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6" name="Rounded Rectangle 5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 algn="l">
              <a:buNone/>
              <a:defRPr sz="40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Matija Lokar, FMF</a:t>
            </a:r>
            <a:endParaRPr lang="sl-SI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86DE93-66BA-4092-B1F5-34A82646C084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 flipV="1">
            <a:off x="68263" y="4683125"/>
            <a:ext cx="900747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8263" y="4649788"/>
            <a:ext cx="900747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8263" y="4773613"/>
            <a:ext cx="9007475" cy="476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Matija Lokar, FMF</a:t>
            </a:r>
            <a:endParaRPr lang="sl-SI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fld id="{BADE8CC6-D644-421B-8997-38D0E1E4B0C3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28" name="Title Placeholder 21"/>
          <p:cNvSpPr>
            <a:spLocks noGrp="1"/>
          </p:cNvSpPr>
          <p:nvPr>
            <p:ph type="title"/>
          </p:nvPr>
        </p:nvSpPr>
        <p:spPr bwMode="auto">
          <a:xfrm>
            <a:off x="914400" y="274638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9144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914400" y="1447800"/>
            <a:ext cx="77724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 smtClean="0">
                <a:solidFill>
                  <a:schemeClr val="tx2"/>
                </a:solidFill>
              </a:defRPr>
            </a:lvl1pPr>
          </a:lstStyle>
          <a:p>
            <a:r>
              <a:rPr lang="sl-SI" smtClean="0"/>
              <a:t>Matija Lokar, FMF</a:t>
            </a:r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 smtClean="0">
                <a:solidFill>
                  <a:schemeClr val="tx2"/>
                </a:solidFill>
              </a:defRPr>
            </a:lvl1pPr>
          </a:lstStyle>
          <a:p>
            <a:endParaRPr lang="sl-SI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050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 smtClean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180AA5B6-D28B-4091-B698-F95F0DCDB3CC}" type="slidenum">
              <a:rPr lang="sl-SI" smtClean="0"/>
              <a:pPr/>
              <a:t>‹#›</a:t>
            </a:fld>
            <a:endParaRPr lang="sl-SI"/>
          </a:p>
        </p:txBody>
      </p:sp>
      <p:pic>
        <p:nvPicPr>
          <p:cNvPr id="1033" name="Picture 8" descr="CC.gif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656638" y="6686550"/>
            <a:ext cx="487362" cy="17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 bldLvl="5"/>
    </p:bldLst>
  </p:timing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9pPr>
    </p:titleStyle>
    <p:bodyStyle>
      <a:lvl1pPr marL="273050" indent="-273050" algn="l" rtl="0" eaLnBrk="1" fontAlgn="base" hangingPunct="1">
        <a:spcBef>
          <a:spcPts val="575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Calibri" pitchFamily="34" charset="0"/>
          <a:ea typeface="+mn-ea"/>
          <a:cs typeface="+mn-cs"/>
        </a:defRPr>
      </a:lvl1pPr>
      <a:lvl2pPr marL="547688" indent="-228600" algn="l" rtl="0" eaLnBrk="1" fontAlgn="base" hangingPunct="1">
        <a:spcBef>
          <a:spcPts val="375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Calibri" pitchFamily="34" charset="0"/>
          <a:ea typeface="+mn-ea"/>
          <a:cs typeface="+mn-cs"/>
        </a:defRPr>
      </a:lvl2pPr>
      <a:lvl3pPr marL="822325" indent="-228600" algn="l" rtl="0" eaLnBrk="1" fontAlgn="base" hangingPunct="1">
        <a:spcBef>
          <a:spcPts val="375"/>
        </a:spcBef>
        <a:spcAft>
          <a:spcPct val="0"/>
        </a:spcAft>
        <a:buClr>
          <a:srgbClr val="E6B1AB"/>
        </a:buClr>
        <a:buSzPct val="85000"/>
        <a:buFont typeface="Wingdings 2" pitchFamily="18" charset="2"/>
        <a:buChar char=""/>
        <a:defRPr sz="2000" kern="1200">
          <a:solidFill>
            <a:schemeClr val="tx1"/>
          </a:solidFill>
          <a:latin typeface="Calibri" pitchFamily="34" charset="0"/>
          <a:ea typeface="+mn-ea"/>
          <a:cs typeface="+mn-cs"/>
        </a:defRPr>
      </a:lvl3pPr>
      <a:lvl4pPr marL="1096963" indent="-228600" algn="l" rtl="0" eaLnBrk="1" fontAlgn="base" hangingPunct="1">
        <a:spcBef>
          <a:spcPts val="375"/>
        </a:spcBef>
        <a:spcAft>
          <a:spcPct val="0"/>
        </a:spcAft>
        <a:buClr>
          <a:srgbClr val="A28E6A"/>
        </a:buClr>
        <a:buSzPct val="80000"/>
        <a:buFont typeface="Wingdings 2" pitchFamily="18" charset="2"/>
        <a:buChar char=""/>
        <a:defRPr sz="2000" kern="1200">
          <a:solidFill>
            <a:schemeClr val="tx1"/>
          </a:solidFill>
          <a:latin typeface="Calibri" pitchFamily="34" charset="0"/>
          <a:ea typeface="+mn-ea"/>
          <a:cs typeface="+mn-cs"/>
        </a:defRPr>
      </a:lvl4pPr>
      <a:lvl5pPr marL="1371600" indent="-228600" algn="l" rtl="0" eaLnBrk="1" fontAlgn="base" hangingPunct="1">
        <a:spcBef>
          <a:spcPts val="375"/>
        </a:spcBef>
        <a:spcAft>
          <a:spcPct val="0"/>
        </a:spcAft>
        <a:buClr>
          <a:srgbClr val="A28E6A"/>
        </a:buClr>
        <a:buChar char="o"/>
        <a:defRPr sz="2000" kern="1200">
          <a:solidFill>
            <a:schemeClr val="tx1"/>
          </a:solidFill>
          <a:latin typeface="Calibri" pitchFamily="34" charset="0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Primerjanje nizov</a:t>
            </a:r>
            <a:endParaRPr lang="en-GB" dirty="0"/>
          </a:p>
        </p:txBody>
      </p:sp>
      <p:sp>
        <p:nvSpPr>
          <p:cNvPr id="217091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sl-SI" dirty="0" smtClean="0"/>
              <a:t>Nize primerjamo leksikografsko (po abecedi)</a:t>
            </a:r>
          </a:p>
          <a:p>
            <a:pPr lvl="1"/>
            <a:r>
              <a:rPr lang="sl-SI" dirty="0" smtClean="0"/>
              <a:t>Niz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'Matija' </a:t>
            </a:r>
            <a:r>
              <a:rPr lang="sl-SI" dirty="0" smtClean="0"/>
              <a:t> je manjši kot niz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'Mojca'</a:t>
            </a:r>
            <a:r>
              <a:rPr lang="sl-SI" dirty="0" smtClean="0"/>
              <a:t>, ker sta prva znaka enaka, drugi znak  pa je v prvem nizu manjši kot (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'o'</a:t>
            </a:r>
            <a:r>
              <a:rPr lang="sl-SI" dirty="0" smtClean="0"/>
              <a:t>) v drugem nizu</a:t>
            </a:r>
          </a:p>
          <a:p>
            <a:pPr lvl="1"/>
            <a:r>
              <a:rPr lang="sl-SI" dirty="0" smtClean="0">
                <a:latin typeface="Courier New" pitchFamily="49" charset="0"/>
                <a:cs typeface="Courier New" pitchFamily="49" charset="0"/>
              </a:rPr>
              <a:t>'Matija' == 'Mat' + '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ija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'</a:t>
            </a:r>
          </a:p>
          <a:p>
            <a:pPr lvl="1"/>
            <a:r>
              <a:rPr lang="sl-SI" dirty="0" smtClean="0"/>
              <a:t>…</a:t>
            </a:r>
            <a:endParaRPr lang="sl-SI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EF52E-0C33-4198-A6F0-6BF72398D87B}" type="slidenum">
              <a:rPr lang="sl-SI" smtClean="0"/>
              <a:pPr/>
              <a:t>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7589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Primerjanje znakov</a:t>
            </a:r>
            <a:endParaRPr lang="sl-SI" dirty="0"/>
          </a:p>
        </p:txBody>
      </p:sp>
      <p:sp>
        <p:nvSpPr>
          <p:cNvPr id="253955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sl-SI" sz="2400" dirty="0" smtClean="0"/>
              <a:t>posamezni znaki</a:t>
            </a:r>
          </a:p>
          <a:p>
            <a:pPr lvl="1"/>
            <a:r>
              <a:rPr lang="sl-SI" sz="2000" dirty="0" err="1" smtClean="0"/>
              <a:t>Python</a:t>
            </a:r>
            <a:r>
              <a:rPr lang="sl-SI" sz="2000" dirty="0" smtClean="0"/>
              <a:t> jih ne pozna</a:t>
            </a:r>
          </a:p>
          <a:p>
            <a:pPr lvl="1"/>
            <a:r>
              <a:rPr lang="sl-SI" sz="2000" dirty="0" smtClean="0"/>
              <a:t>Posamezni znaki – nizi dolžine 1</a:t>
            </a:r>
          </a:p>
          <a:p>
            <a:r>
              <a:rPr lang="sl-SI" sz="2400" dirty="0" smtClean="0"/>
              <a:t>primerjanje znakov</a:t>
            </a:r>
          </a:p>
          <a:p>
            <a:pPr lvl="1"/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'a' &lt; 'b' &lt; 'c' &lt; … &lt; 'z'</a:t>
            </a:r>
          </a:p>
          <a:p>
            <a:pPr lvl="1"/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'0' &lt; '1' &lt; … &lt; '9'</a:t>
            </a:r>
          </a:p>
          <a:p>
            <a:pPr lvl="1"/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'A' &lt; 'B' &lt; 'C' &lt; … &lt; 'Z'</a:t>
            </a:r>
          </a:p>
          <a:p>
            <a:pPr lvl="1"/>
            <a:r>
              <a:rPr lang="sl-SI" sz="2000" dirty="0" smtClean="0"/>
              <a:t>vmes v teh treh zaporedjih ni nobenih drugih znakov</a:t>
            </a:r>
          </a:p>
          <a:p>
            <a:pPr lvl="1"/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('0' &lt;=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preverjaniZnak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) and (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preverjaniZnak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&lt;= '9')</a:t>
            </a:r>
          </a:p>
          <a:p>
            <a:pPr lvl="2"/>
            <a:r>
              <a:rPr lang="en-US" dirty="0" err="1">
                <a:latin typeface="Courier New" pitchFamily="49" charset="0"/>
                <a:cs typeface="Courier New" pitchFamily="49" charset="0"/>
              </a:rPr>
              <a:t>T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rue</a:t>
            </a:r>
            <a:r>
              <a:rPr lang="sl-SI" sz="2000" dirty="0" smtClean="0"/>
              <a:t>: v spremenljivki </a:t>
            </a:r>
            <a:r>
              <a:rPr lang="sl-SI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preverjaniZnak</a:t>
            </a:r>
            <a:r>
              <a:rPr lang="sl-SI" sz="2000" dirty="0" smtClean="0"/>
              <a:t> je števka</a:t>
            </a:r>
          </a:p>
          <a:p>
            <a:pPr lvl="2"/>
            <a:r>
              <a:rPr lang="sl-SI" sz="2000" dirty="0" smtClean="0"/>
              <a:t>A Python dovoljuje veriženje primerjanj, zato …</a:t>
            </a:r>
          </a:p>
          <a:p>
            <a:pPr lvl="3"/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'0' &lt;=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preverjaniZnak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&lt;= '9'</a:t>
            </a:r>
          </a:p>
          <a:p>
            <a:pPr lvl="2"/>
            <a:endParaRPr lang="sl-SI" sz="2000" dirty="0" smtClean="0"/>
          </a:p>
          <a:p>
            <a:pPr lvl="1"/>
            <a:endParaRPr lang="sl-SI" sz="2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6330C-36D3-4C1B-8953-B73273A48909}" type="slidenum">
              <a:rPr lang="sl-SI" smtClean="0"/>
              <a:pPr/>
              <a:t>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82712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Zanka for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Preštej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števke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v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nizu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!</a:t>
            </a: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b="1" smtClean="0">
                <a:latin typeface="Courier New" panose="02070309020205020404" pitchFamily="49" charset="0"/>
                <a:cs typeface="Courier New" panose="02070309020205020404" pitchFamily="49" charset="0"/>
              </a:rPr>
              <a:t>Pregledati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moramo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vsak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znak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niza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</a:t>
            </a:r>
            <a:r>
              <a:rPr lang="sl-SI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sl-SI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znak in niz:</a:t>
            </a:r>
          </a:p>
          <a:p>
            <a:pPr marL="0" indent="0">
              <a:buNone/>
            </a:pPr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števk = 0</a:t>
            </a: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v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nesi_besedo = 'Vnesi poljuben niz'</a:t>
            </a:r>
          </a:p>
          <a:p>
            <a:pPr marL="0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 znak in vnesi_besedo:</a:t>
            </a: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'0' &lt;= znak &lt;= '9' :</a:t>
            </a: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števk += 1</a:t>
            </a:r>
          </a:p>
          <a:p>
            <a:pPr marL="0" indent="0">
              <a:buNone/>
            </a:pP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p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rint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(števk)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5FBE-A2C7-4F63-A161-DCB036272BFA}" type="slidenum">
              <a:rPr lang="sl-SI" smtClean="0"/>
              <a:pPr/>
              <a:t>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393340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Operator in 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'mat' in 'Šah-mat'</a:t>
            </a:r>
          </a:p>
          <a:p>
            <a:pPr marL="0" indent="0">
              <a:buNone/>
            </a:pP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'mat' in 'Matej'</a:t>
            </a:r>
          </a:p>
          <a:p>
            <a:pPr marL="0" indent="0">
              <a:buNone/>
            </a:pP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'mat' in '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matej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</a:p>
          <a:p>
            <a:pPr marL="0" indent="0">
              <a:buNone/>
            </a:pP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'' in 'karkoli'</a:t>
            </a:r>
          </a:p>
          <a:p>
            <a:pPr marL="0" indent="0">
              <a:buNone/>
            </a:pP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5FBE-A2C7-4F63-A161-DCB036272BFA}" type="slidenum">
              <a:rPr lang="sl-SI" smtClean="0"/>
              <a:pPr/>
              <a:t>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697515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Operator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dirty="0" smtClean="0"/>
              <a:t> v </a:t>
            </a:r>
            <a:r>
              <a:rPr lang="en-US" dirty="0" err="1" smtClean="0"/>
              <a:t>tabelah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827584" y="1447800"/>
            <a:ext cx="7859216" cy="4572000"/>
          </a:xfrm>
        </p:spPr>
        <p:txBody>
          <a:bodyPr/>
          <a:lstStyle/>
          <a:p>
            <a:pPr marL="0" indent="0">
              <a:buNone/>
            </a:pP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42 in [12, 5, 42, 7, 67]</a:t>
            </a:r>
          </a:p>
          <a:p>
            <a:pPr marL="0" indent="0">
              <a:buNone/>
            </a:pPr>
            <a:r>
              <a:rPr lang="sl-SI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endParaRPr lang="sl-SI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42 in ['12', '5', '42', '7', '67']</a:t>
            </a:r>
          </a:p>
          <a:p>
            <a:pPr marL="0" indent="0">
              <a:buNone/>
            </a:pPr>
            <a:r>
              <a:rPr lang="sl-SI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endParaRPr lang="sl-SI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endParaRPr lang="en-US" sz="24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'mat' in ['matematika', 'fizika']</a:t>
            </a:r>
          </a:p>
          <a:p>
            <a:pPr marL="0" indent="0">
              <a:buNone/>
            </a:pPr>
            <a:r>
              <a:rPr lang="sl-SI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endParaRPr lang="sl-SI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'mat' in ['mat', 'fizika']</a:t>
            </a:r>
          </a:p>
          <a:p>
            <a:pPr marL="0" indent="0">
              <a:buNone/>
            </a:pPr>
            <a:r>
              <a:rPr lang="sl-SI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5FBE-A2C7-4F63-A161-DCB036272BFA}" type="slidenum">
              <a:rPr lang="sl-SI" smtClean="0"/>
              <a:pPr/>
              <a:t>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268982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Obrni niz</a:t>
            </a:r>
            <a:endParaRPr lang="en-GB"/>
          </a:p>
        </p:txBody>
      </p:sp>
      <p:sp>
        <p:nvSpPr>
          <p:cNvPr id="222211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sl-SI" dirty="0" smtClean="0"/>
              <a:t>Preberi niz in ga izpiši obrnjeno!</a:t>
            </a:r>
          </a:p>
          <a:p>
            <a:pPr lvl="1"/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Matija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  <a:sym typeface="Wingdings" pitchFamily="2" charset="2"/>
              </a:rPr>
              <a:t> ajitaM</a:t>
            </a:r>
          </a:p>
          <a:p>
            <a:r>
              <a:rPr lang="sl-SI" dirty="0" smtClean="0">
                <a:sym typeface="Wingdings" pitchFamily="2" charset="2"/>
              </a:rPr>
              <a:t>Zanka </a:t>
            </a:r>
          </a:p>
          <a:p>
            <a:pPr lvl="1"/>
            <a:r>
              <a:rPr lang="sl-SI" dirty="0" smtClean="0">
                <a:sym typeface="Wingdings" pitchFamily="2" charset="2"/>
              </a:rPr>
              <a:t>Pregledamo vse znake v nizu (dolžina niza)</a:t>
            </a:r>
          </a:p>
          <a:p>
            <a:pPr lvl="2"/>
            <a:r>
              <a:rPr lang="sl-SI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while i &lt; len(niz) :</a:t>
            </a:r>
          </a:p>
          <a:p>
            <a:pPr lvl="1"/>
            <a:r>
              <a:rPr lang="sl-SI" dirty="0" smtClean="0">
                <a:sym typeface="Wingdings" pitchFamily="2" charset="2"/>
              </a:rPr>
              <a:t>Dodajamo na začetek</a:t>
            </a:r>
          </a:p>
          <a:p>
            <a:pPr lvl="2"/>
            <a:r>
              <a:rPr lang="sl-SI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obNiz = niz[i] +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obNiz</a:t>
            </a:r>
            <a:endParaRPr lang="sl-SI" dirty="0" smtClean="0">
              <a:latin typeface="Courier New" pitchFamily="49" charset="0"/>
              <a:cs typeface="Courier New" pitchFamily="49" charset="0"/>
              <a:sym typeface="Wingdings" pitchFamily="2" charset="2"/>
            </a:endParaRPr>
          </a:p>
          <a:p>
            <a:pPr lvl="2"/>
            <a:endParaRPr lang="sl-SI" dirty="0">
              <a:latin typeface="Courier New" pitchFamily="49" charset="0"/>
              <a:cs typeface="Courier New" pitchFamily="49" charset="0"/>
              <a:sym typeface="Wingdings" pitchFamily="2" charset="2"/>
            </a:endParaRPr>
          </a:p>
          <a:p>
            <a:pPr marL="0" indent="0">
              <a:buNone/>
            </a:pPr>
            <a:r>
              <a:rPr lang="sl-SI" dirty="0" smtClean="0">
                <a:cs typeface="Courier New" pitchFamily="49" charset="0"/>
                <a:sym typeface="Wingdings" pitchFamily="2" charset="2"/>
              </a:rPr>
              <a:t>Še lažje pa z zanko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  <a:sym typeface="Wingdings" pitchFamily="2" charset="2"/>
              </a:rPr>
              <a:t>for</a:t>
            </a:r>
            <a:r>
              <a:rPr lang="sl-SI" dirty="0" smtClean="0">
                <a:cs typeface="Courier New" pitchFamily="49" charset="0"/>
                <a:sym typeface="Wingdings" pitchFamily="2" charset="2"/>
              </a:rPr>
              <a:t>. Zakaj, kako…</a:t>
            </a:r>
          </a:p>
          <a:p>
            <a:pPr lvl="2"/>
            <a:endParaRPr lang="sl-SI" dirty="0">
              <a:sym typeface="Wingdings" pitchFamily="2" charset="2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968B0-DAB4-44B9-9535-221192074C59}" type="slidenum">
              <a:rPr lang="sl-SI" smtClean="0"/>
              <a:pPr/>
              <a:t>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34727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2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2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2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2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22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22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22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22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22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22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222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22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222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222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222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222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2211" grpId="0" build="p" bldLvl="4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4650" y="548680"/>
            <a:ext cx="7772400" cy="652934"/>
          </a:xfrm>
        </p:spPr>
        <p:txBody>
          <a:bodyPr/>
          <a:lstStyle/>
          <a:p>
            <a:r>
              <a:rPr lang="sl-SI" dirty="0" smtClean="0"/>
              <a:t>In tudi</a:t>
            </a:r>
            <a:r>
              <a:rPr lang="en-US" dirty="0" smtClean="0"/>
              <a:t> </a:t>
            </a:r>
            <a:r>
              <a:rPr lang="sl-SI" smtClean="0"/>
              <a:t>...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 smtClean="0">
                <a:latin typeface="Courier New" pitchFamily="49" charset="0"/>
                <a:cs typeface="Courier New" pitchFamily="49" charset="0"/>
              </a:rPr>
              <a:t>seznam = list(niz)</a:t>
            </a:r>
          </a:p>
          <a:p>
            <a:pPr marL="0" indent="0">
              <a:buNone/>
            </a:pP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seznam.reverse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()</a:t>
            </a:r>
          </a:p>
          <a:p>
            <a:pPr marL="0" indent="0">
              <a:buNone/>
            </a:pP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obrnjeniNiz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= ''.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join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(seznam)</a:t>
            </a:r>
          </a:p>
          <a:p>
            <a:pPr marL="0" indent="0">
              <a:buNone/>
            </a:pPr>
            <a:r>
              <a:rPr lang="sl-SI" dirty="0"/>
              <a:t>a</a:t>
            </a:r>
            <a:r>
              <a:rPr lang="sl-SI" dirty="0" smtClean="0"/>
              <a:t>li pa</a:t>
            </a:r>
          </a:p>
          <a:p>
            <a:pPr marL="319088" lvl="1" indent="0">
              <a:buNone/>
            </a:pP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obrnjeniNiz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= ''.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join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(list(niz)[::-1])</a:t>
            </a:r>
          </a:p>
          <a:p>
            <a:pPr marL="0" indent="0">
              <a:buNone/>
            </a:pPr>
            <a:r>
              <a:rPr lang="sl-SI" dirty="0"/>
              <a:t>a</a:t>
            </a:r>
            <a:r>
              <a:rPr lang="sl-SI" dirty="0" smtClean="0"/>
              <a:t>li </a:t>
            </a:r>
            <a:r>
              <a:rPr lang="sl-SI" dirty="0"/>
              <a:t>pa</a:t>
            </a:r>
          </a:p>
          <a:p>
            <a:pPr marL="319088" lvl="1" indent="0">
              <a:buNone/>
            </a:pPr>
            <a:r>
              <a:rPr lang="sl-SI" dirty="0">
                <a:latin typeface="Courier New" pitchFamily="49" charset="0"/>
                <a:cs typeface="Courier New" pitchFamily="49" charset="0"/>
              </a:rPr>
              <a:t>obrnjeniNiz = 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niz[::-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1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]</a:t>
            </a:r>
          </a:p>
          <a:p>
            <a:pPr marL="0" indent="0">
              <a:buNone/>
            </a:pPr>
            <a:r>
              <a:rPr lang="sl-SI" dirty="0"/>
              <a:t>a</a:t>
            </a:r>
            <a:r>
              <a:rPr lang="sl-SI" dirty="0" smtClean="0">
                <a:latin typeface="Calibri" pitchFamily="34" charset="0"/>
                <a:cs typeface="Calibri" pitchFamily="34" charset="0"/>
              </a:rPr>
              <a:t>li pa</a:t>
            </a:r>
          </a:p>
          <a:p>
            <a:pPr marL="319088" lvl="1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''.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join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reversed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(list(x)))</a:t>
            </a:r>
          </a:p>
          <a:p>
            <a:pPr marL="0" indent="0">
              <a:buNone/>
            </a:pPr>
            <a:r>
              <a:rPr lang="sl-SI" dirty="0"/>
              <a:t>a</a:t>
            </a:r>
            <a:r>
              <a:rPr lang="sl-SI" dirty="0" smtClean="0">
                <a:latin typeface="Calibri" pitchFamily="34" charset="0"/>
                <a:cs typeface="Calibri" pitchFamily="34" charset="0"/>
              </a:rPr>
              <a:t>li pa </a:t>
            </a:r>
          </a:p>
          <a:p>
            <a:pPr marL="319088" lvl="1" indent="0">
              <a:buNone/>
            </a:pPr>
            <a:r>
              <a:rPr lang="sl-SI" dirty="0" smtClean="0">
                <a:latin typeface="Calibri" pitchFamily="34" charset="0"/>
                <a:cs typeface="Calibri" pitchFamily="34" charset="0"/>
              </a:rPr>
              <a:t>…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5FBE-A2C7-4F63-A161-DCB036272BFA}" type="slidenum">
              <a:rPr lang="sl-SI" smtClean="0"/>
              <a:pPr/>
              <a:t>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79712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Python-podseznami</Template>
  <TotalTime>1487</TotalTime>
  <Words>372</Words>
  <Application>Microsoft Office PowerPoint</Application>
  <PresentationFormat>On-screen Show (4:3)</PresentationFormat>
  <Paragraphs>79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6" baseType="lpstr">
      <vt:lpstr>Calibri</vt:lpstr>
      <vt:lpstr>Courier New</vt:lpstr>
      <vt:lpstr>Franklin Gothic Book</vt:lpstr>
      <vt:lpstr>Perpetua</vt:lpstr>
      <vt:lpstr>Times New Roman</vt:lpstr>
      <vt:lpstr>Verdana</vt:lpstr>
      <vt:lpstr>Wingdings</vt:lpstr>
      <vt:lpstr>Wingdings 2</vt:lpstr>
      <vt:lpstr>Equity</vt:lpstr>
      <vt:lpstr>Primerjanje nizov</vt:lpstr>
      <vt:lpstr>Primerjanje znakov</vt:lpstr>
      <vt:lpstr>Zanka for</vt:lpstr>
      <vt:lpstr>Operator in </vt:lpstr>
      <vt:lpstr>Operator in v tabelah</vt:lpstr>
      <vt:lpstr>Obrni niz</vt:lpstr>
      <vt:lpstr>In tudi ...</vt:lpstr>
    </vt:vector>
  </TitlesOfParts>
  <Company>FMF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Java</dc:title>
  <dc:creator>Matija Lokar</dc:creator>
  <cp:lastModifiedBy>Matija Lokar</cp:lastModifiedBy>
  <cp:revision>72</cp:revision>
  <dcterms:created xsi:type="dcterms:W3CDTF">2001-11-26T12:48:07Z</dcterms:created>
  <dcterms:modified xsi:type="dcterms:W3CDTF">2020-11-29T15:50:04Z</dcterms:modified>
</cp:coreProperties>
</file>