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39"/>
  </p:notesMasterIdLst>
  <p:handoutMasterIdLst>
    <p:handoutMasterId r:id="rId40"/>
  </p:handoutMasterIdLst>
  <p:sldIdLst>
    <p:sldId id="256" r:id="rId2"/>
    <p:sldId id="371" r:id="rId3"/>
    <p:sldId id="402" r:id="rId4"/>
    <p:sldId id="487" r:id="rId5"/>
    <p:sldId id="453" r:id="rId6"/>
    <p:sldId id="403" r:id="rId7"/>
    <p:sldId id="488" r:id="rId8"/>
    <p:sldId id="404" r:id="rId9"/>
    <p:sldId id="372" r:id="rId10"/>
    <p:sldId id="459" r:id="rId11"/>
    <p:sldId id="461" r:id="rId12"/>
    <p:sldId id="462" r:id="rId13"/>
    <p:sldId id="463" r:id="rId14"/>
    <p:sldId id="464" r:id="rId15"/>
    <p:sldId id="489" r:id="rId16"/>
    <p:sldId id="490" r:id="rId17"/>
    <p:sldId id="491" r:id="rId18"/>
    <p:sldId id="492" r:id="rId19"/>
    <p:sldId id="494" r:id="rId20"/>
    <p:sldId id="466" r:id="rId21"/>
    <p:sldId id="465" r:id="rId22"/>
    <p:sldId id="467" r:id="rId23"/>
    <p:sldId id="468" r:id="rId24"/>
    <p:sldId id="469" r:id="rId25"/>
    <p:sldId id="470" r:id="rId26"/>
    <p:sldId id="474" r:id="rId27"/>
    <p:sldId id="475" r:id="rId28"/>
    <p:sldId id="476" r:id="rId29"/>
    <p:sldId id="477" r:id="rId30"/>
    <p:sldId id="484" r:id="rId31"/>
    <p:sldId id="486" r:id="rId32"/>
    <p:sldId id="478" r:id="rId33"/>
    <p:sldId id="483" r:id="rId34"/>
    <p:sldId id="479" r:id="rId35"/>
    <p:sldId id="480" r:id="rId36"/>
    <p:sldId id="482" r:id="rId37"/>
    <p:sldId id="481" r:id="rId38"/>
  </p:sldIdLst>
  <p:sldSz cx="9144000" cy="6858000" type="screen4x3"/>
  <p:notesSz cx="7315200" cy="9601200"/>
  <p:custDataLst>
    <p:tags r:id="rId4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74F6"/>
    <a:srgbClr val="6289F8"/>
    <a:srgbClr val="8097F8"/>
    <a:srgbClr val="2C61F6"/>
    <a:srgbClr val="F8F0D0"/>
    <a:srgbClr val="F2E4AA"/>
    <a:srgbClr val="00000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5" autoAdjust="0"/>
    <p:restoredTop sz="98878" autoAdjust="0"/>
  </p:normalViewPr>
  <p:slideViewPr>
    <p:cSldViewPr>
      <p:cViewPr varScale="1">
        <p:scale>
          <a:sx n="106" d="100"/>
          <a:sy n="106" d="100"/>
        </p:scale>
        <p:origin x="84" y="2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7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9.wmf"/><Relationship Id="rId7" Type="http://schemas.openxmlformats.org/officeDocument/2006/relationships/image" Target="../media/image16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9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/>
              <a:t>Merge Sort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72DB4D03-F796-452C-A4C3-DA74FDDF494F}" type="datetime8">
              <a:rPr lang="en-US"/>
              <a:pPr>
                <a:defRPr/>
              </a:pPr>
              <a:t>1/27/2022 7:25 AM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E3EF4B87-4713-40EB-8773-882EED3515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523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/>
              <a:t>Merge Sort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AFBE3BF7-7CDD-437B-9B81-99C56E934BD4}" type="datetime8">
              <a:rPr lang="en-US"/>
              <a:pPr>
                <a:defRPr/>
              </a:pPr>
              <a:t>1/27/2022 7:25 AM</a:t>
            </a:fld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2313"/>
            <a:ext cx="4799012" cy="3598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496D19B2-B125-4A7A-B745-C73077812A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10119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4663179-23E0-4752-84A4-C242C56C9864}" type="datetime8">
              <a:rPr lang="en-US" smtClean="0">
                <a:latin typeface="Tahoma" pitchFamily="34" charset="0"/>
              </a:rPr>
              <a:pPr/>
              <a:t>1/27/2022 7:25 AM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1126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64B6588-0A40-4C26-9BF9-57173A50D401}" type="slidenum">
              <a:rPr lang="en-US" smtClean="0">
                <a:latin typeface="Tahoma" pitchFamily="34" charset="0"/>
              </a:rPr>
              <a:pPr/>
              <a:t>1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FF172AE-C3D6-477B-8BED-53642BE608EA}" type="datetime8">
              <a:rPr lang="en-US" smtClean="0">
                <a:latin typeface="Tahoma" pitchFamily="34" charset="0"/>
              </a:rPr>
              <a:pPr/>
              <a:t>1/27/2022 7:25 AM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2560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EE94505-3981-48DF-92BA-5DA76FE221A8}" type="slidenum">
              <a:rPr lang="en-US" smtClean="0">
                <a:latin typeface="Tahoma" pitchFamily="34" charset="0"/>
              </a:rPr>
              <a:pPr/>
              <a:t>12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256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DA63D12-D978-4B14-9FB7-D4E5D104904A}" type="datetime8">
              <a:rPr lang="en-US" smtClean="0">
                <a:latin typeface="Tahoma" pitchFamily="34" charset="0"/>
              </a:rPr>
              <a:pPr/>
              <a:t>1/27/2022 7:25 AM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266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5DFA7A0-E6E4-4D89-BE64-351EFDB4F3D9}" type="slidenum">
              <a:rPr lang="en-US" smtClean="0">
                <a:latin typeface="Tahoma" pitchFamily="34" charset="0"/>
              </a:rPr>
              <a:pPr/>
              <a:t>13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C3FE42F-096D-400D-8BF4-D55DED850555}" type="datetime8">
              <a:rPr lang="en-US" smtClean="0">
                <a:latin typeface="Tahoma" pitchFamily="34" charset="0"/>
              </a:rPr>
              <a:pPr/>
              <a:t>1/27/2022 7:25 AM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2765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0D8F464-B1B2-4563-9F6A-62C002552F20}" type="slidenum">
              <a:rPr lang="en-US" smtClean="0">
                <a:latin typeface="Tahoma" pitchFamily="34" charset="0"/>
              </a:rPr>
              <a:pPr/>
              <a:t>14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276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4A63B31-D92B-4262-92E2-1325A5B6CB2B}" type="datetime8">
              <a:rPr lang="en-US" smtClean="0">
                <a:latin typeface="Tahoma" pitchFamily="34" charset="0"/>
              </a:rPr>
              <a:pPr/>
              <a:t>1/27/2022 7:25 AM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287D981-A7AC-41D7-88AE-E6047D6B1D26}" type="slidenum">
              <a:rPr lang="en-US" smtClean="0">
                <a:latin typeface="Tahoma" pitchFamily="34" charset="0"/>
              </a:rPr>
              <a:pPr/>
              <a:t>19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297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1974192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4A63B31-D92B-4262-92E2-1325A5B6CB2B}" type="datetime8">
              <a:rPr lang="en-US" smtClean="0">
                <a:latin typeface="Tahoma" pitchFamily="34" charset="0"/>
              </a:rPr>
              <a:pPr/>
              <a:t>1/27/2022 7:25 AM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287D981-A7AC-41D7-88AE-E6047D6B1D26}" type="slidenum">
              <a:rPr lang="en-US" smtClean="0">
                <a:latin typeface="Tahoma" pitchFamily="34" charset="0"/>
              </a:rPr>
              <a:pPr/>
              <a:t>20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297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E2366F6-089D-4317-9529-3E46B12367AF}" type="datetime8">
              <a:rPr lang="en-US" smtClean="0">
                <a:latin typeface="Tahoma" pitchFamily="34" charset="0"/>
              </a:rPr>
              <a:pPr/>
              <a:t>1/27/2022 7:25 AM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2867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576356B-D2B6-47B0-9119-263C37237603}" type="slidenum">
              <a:rPr lang="en-US" smtClean="0">
                <a:latin typeface="Tahoma" pitchFamily="34" charset="0"/>
              </a:rPr>
              <a:pPr/>
              <a:t>21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286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3491365-30A8-4AC1-B477-3CC78E84A3ED}" type="datetime8">
              <a:rPr lang="en-US" smtClean="0">
                <a:latin typeface="Tahoma" pitchFamily="34" charset="0"/>
              </a:rPr>
              <a:pPr/>
              <a:t>1/27/2022 7:25 AM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3072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5CD78FE-FF0D-420E-820C-7CB6E775EE70}" type="slidenum">
              <a:rPr lang="en-US" smtClean="0">
                <a:latin typeface="Tahoma" pitchFamily="34" charset="0"/>
              </a:rPr>
              <a:pPr/>
              <a:t>22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307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44340AC-F092-4240-81BA-AC6BCFCC0633}" type="datetime8">
              <a:rPr lang="en-US" smtClean="0">
                <a:latin typeface="Tahoma" pitchFamily="34" charset="0"/>
              </a:rPr>
              <a:pPr/>
              <a:t>1/27/2022 7:25 AM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3174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8848162-9494-4436-B447-EA6153B6E740}" type="slidenum">
              <a:rPr lang="en-US" smtClean="0">
                <a:latin typeface="Tahoma" pitchFamily="34" charset="0"/>
              </a:rPr>
              <a:pPr/>
              <a:t>23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317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3566889-8C81-4274-B412-8B8DBD2B07A6}" type="datetime8">
              <a:rPr lang="en-US" smtClean="0">
                <a:latin typeface="Tahoma" pitchFamily="34" charset="0"/>
              </a:rPr>
              <a:pPr/>
              <a:t>1/27/2022 7:25 AM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3277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A051AEA-E117-48CD-8ECF-01AA503FD098}" type="slidenum">
              <a:rPr lang="en-US" smtClean="0">
                <a:latin typeface="Tahoma" pitchFamily="34" charset="0"/>
              </a:rPr>
              <a:pPr/>
              <a:t>24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327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004A694-4411-45FF-B58E-E7B511BBD375}" type="datetime8">
              <a:rPr lang="en-US" smtClean="0">
                <a:latin typeface="Tahoma" pitchFamily="34" charset="0"/>
              </a:rPr>
              <a:pPr/>
              <a:t>1/27/2022 7:25 AM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337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699AB4D-2EF8-4C3F-BE06-5AF4A4115093}" type="slidenum">
              <a:rPr lang="en-US" smtClean="0">
                <a:latin typeface="Tahoma" pitchFamily="34" charset="0"/>
              </a:rPr>
              <a:pPr/>
              <a:t>25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337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D76BBA5-2217-43CA-BF7D-803CE53813E0}" type="datetime8">
              <a:rPr lang="en-US" smtClean="0">
                <a:latin typeface="Tahoma" pitchFamily="34" charset="0"/>
              </a:rPr>
              <a:pPr/>
              <a:t>1/27/2022 7:25 AM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A0E200C-7F86-4833-95F6-7A00E8643BC5}" type="slidenum">
              <a:rPr lang="en-US" smtClean="0">
                <a:latin typeface="Tahoma" pitchFamily="34" charset="0"/>
              </a:rPr>
              <a:pPr/>
              <a:t>2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122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C3D55DA-99F9-42D3-B4C4-F7E3310ACC74}" type="datetime8">
              <a:rPr lang="en-US" smtClean="0">
                <a:latin typeface="Tahoma" pitchFamily="34" charset="0"/>
              </a:rPr>
              <a:pPr/>
              <a:t>1/27/2022 7:25 AM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3789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4D5E326-E4EC-4CEB-BD78-C1EAD3B8A404}" type="slidenum">
              <a:rPr lang="en-US" smtClean="0">
                <a:latin typeface="Tahoma" pitchFamily="34" charset="0"/>
              </a:rPr>
              <a:pPr/>
              <a:t>26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378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76A6E25-4854-4E8D-842E-19BFC7A87FF7}" type="datetime8">
              <a:rPr lang="en-US" smtClean="0">
                <a:latin typeface="Tahoma" pitchFamily="34" charset="0"/>
              </a:rPr>
              <a:pPr/>
              <a:t>1/27/2022 7:25 AM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3891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336FBAB-16D2-4493-805C-299A88A90A18}" type="slidenum">
              <a:rPr lang="en-US" smtClean="0">
                <a:latin typeface="Tahoma" pitchFamily="34" charset="0"/>
              </a:rPr>
              <a:pPr/>
              <a:t>27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389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2ABCA6E-DD5F-42F2-AB3E-2467C252EEDD}" type="datetime8">
              <a:rPr lang="en-US" smtClean="0">
                <a:latin typeface="Tahoma" pitchFamily="34" charset="0"/>
              </a:rPr>
              <a:pPr/>
              <a:t>1/27/2022 7:25 AM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3993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404BF17-8E61-4FAC-91BB-88FCC7B90E87}" type="slidenum">
              <a:rPr lang="en-US" smtClean="0">
                <a:latin typeface="Tahoma" pitchFamily="34" charset="0"/>
              </a:rPr>
              <a:pPr/>
              <a:t>28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399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2C3B468-57AC-45A8-BA93-E6A94092703D}" type="datetime8">
              <a:rPr lang="en-US" smtClean="0">
                <a:latin typeface="Tahoma" pitchFamily="34" charset="0"/>
              </a:rPr>
              <a:pPr/>
              <a:t>1/27/2022 7:25 AM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4096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0551D02-D87C-4A8D-BF5E-824F1B7FAE41}" type="slidenum">
              <a:rPr lang="en-US" smtClean="0">
                <a:latin typeface="Tahoma" pitchFamily="34" charset="0"/>
              </a:rPr>
              <a:pPr/>
              <a:t>29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409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18D4D2B-2478-4BC2-A1ED-B41822E49CFD}" type="datetime8">
              <a:rPr lang="en-US" smtClean="0">
                <a:latin typeface="Tahoma" pitchFamily="34" charset="0"/>
              </a:rPr>
              <a:pPr/>
              <a:t>1/27/2022 7:25 AM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42D7A9E-76CF-4FAC-A542-2667EECEA49E}" type="slidenum">
              <a:rPr lang="en-US" smtClean="0">
                <a:latin typeface="Tahoma" pitchFamily="34" charset="0"/>
              </a:rPr>
              <a:pPr/>
              <a:t>3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18D4D2B-2478-4BC2-A1ED-B41822E49CFD}" type="datetime8">
              <a:rPr lang="en-US" smtClean="0">
                <a:latin typeface="Tahoma" pitchFamily="34" charset="0"/>
              </a:rPr>
              <a:pPr/>
              <a:t>1/27/2022 7:25 AM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42D7A9E-76CF-4FAC-A542-2667EECEA49E}" type="slidenum">
              <a:rPr lang="en-US" smtClean="0">
                <a:latin typeface="Tahoma" pitchFamily="34" charset="0"/>
              </a:rPr>
              <a:pPr/>
              <a:t>4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7863866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CD37523-9504-4D25-822B-D16057A0083E}" type="datetime8">
              <a:rPr lang="en-US" smtClean="0">
                <a:latin typeface="Tahoma" pitchFamily="34" charset="0"/>
              </a:rPr>
              <a:pPr/>
              <a:t>1/27/2022 7:25 AM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1433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04620DA-2714-4449-B1B6-F72F4F603923}" type="slidenum">
              <a:rPr lang="en-US" smtClean="0">
                <a:latin typeface="Tahoma" pitchFamily="34" charset="0"/>
              </a:rPr>
              <a:pPr/>
              <a:t>5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143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A980169-AFE7-4212-83AD-81B7796E07B3}" type="datetime8">
              <a:rPr lang="en-US" smtClean="0">
                <a:latin typeface="Tahoma" pitchFamily="34" charset="0"/>
              </a:rPr>
              <a:pPr/>
              <a:t>1/27/2022 7:25 AM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1536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78DFD75-BE6D-47C2-90BB-7725C03B998C}" type="slidenum">
              <a:rPr lang="en-US" smtClean="0">
                <a:latin typeface="Tahoma" pitchFamily="34" charset="0"/>
              </a:rPr>
              <a:pPr/>
              <a:t>6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153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ADD581C-23F7-4448-9265-B5162E9294D4}" type="slidenum">
              <a:rPr lang="en-GB"/>
              <a:pPr/>
              <a:t>7</a:t>
            </a:fld>
            <a:endParaRPr lang="en-GB"/>
          </a:p>
        </p:txBody>
      </p:sp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992188" y="768350"/>
            <a:ext cx="5114925" cy="38369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07580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3EE2FB8-F60E-4772-AB30-1C4189FA00B4}" type="datetime8">
              <a:rPr lang="en-US" smtClean="0">
                <a:latin typeface="Tahoma" pitchFamily="34" charset="0"/>
              </a:rPr>
              <a:pPr/>
              <a:t>1/27/2022 7:25 AM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BA0EDCE-7543-43CE-A017-BDD54703D5C3}" type="slidenum">
              <a:rPr lang="en-US" smtClean="0">
                <a:latin typeface="Tahoma" pitchFamily="34" charset="0"/>
              </a:rPr>
              <a:pPr/>
              <a:t>8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51EBC0F-E6F4-4AF3-83D0-4BADB0FDE197}" type="datetime8">
              <a:rPr lang="en-US" smtClean="0">
                <a:latin typeface="Tahoma" pitchFamily="34" charset="0"/>
              </a:rPr>
              <a:pPr/>
              <a:t>1/27/2022 7:25 AM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EBFE248-0864-4B15-B000-779BE1EA69D2}" type="slidenum">
              <a:rPr lang="en-US" smtClean="0">
                <a:latin typeface="Tahoma" pitchFamily="34" charset="0"/>
              </a:rPr>
              <a:pPr/>
              <a:t>9</a:t>
            </a:fld>
            <a:endParaRPr lang="en-US" smtClean="0">
              <a:latin typeface="Tahoma" pitchFamily="34" charset="0"/>
            </a:endParaRPr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B873B-DC6B-43FA-A109-C93B4AD71D95}" type="datetime1">
              <a:rPr lang="sl-SI" smtClean="0"/>
              <a:t>27. 01. 2022</a:t>
            </a:fld>
            <a:r>
              <a:rPr lang="sl-SI" smtClean="0"/>
              <a:t>Matija </a:t>
            </a:r>
            <a:r>
              <a:rPr lang="sl-SI"/>
              <a:t>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7E593-4658-481E-96BE-112229DD410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6792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E6854-5E8C-425D-93EE-9B8237CE8F48}" type="datetime1">
              <a:rPr lang="sl-SI" smtClean="0"/>
              <a:t>27. 01. 2022</a:t>
            </a:fld>
            <a:r>
              <a:rPr lang="sl-SI" smtClean="0"/>
              <a:t>Matija </a:t>
            </a:r>
            <a:r>
              <a:rPr lang="sl-SI"/>
              <a:t>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F013D-0F9C-453C-B25B-846D109814D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55410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AAC52-C9FC-49C0-A950-7E27B639309F}" type="datetime1">
              <a:rPr lang="sl-SI" smtClean="0"/>
              <a:t>27. 01. 2022</a:t>
            </a:fld>
            <a:r>
              <a:rPr lang="sl-SI" smtClean="0"/>
              <a:t>Matija </a:t>
            </a:r>
            <a:r>
              <a:rPr lang="sl-SI"/>
              <a:t>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12ECF-8DB2-4FEB-B7AB-F7982677261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4111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0813" cy="13700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685800" y="6248400"/>
            <a:ext cx="1903413" cy="455613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Matija Lokar, FMF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4200" y="6248400"/>
            <a:ext cx="2894013" cy="45561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3413" cy="455613"/>
          </a:xfrm>
        </p:spPr>
        <p:txBody>
          <a:bodyPr/>
          <a:lstStyle>
            <a:lvl1pPr>
              <a:defRPr/>
            </a:lvl1pPr>
          </a:lstStyle>
          <a:p>
            <a:fld id="{0FBDEE6F-0EE7-4AC0-B564-19D1EEDA3C0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467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F20A6-17BF-4992-831B-002C0983A511}" type="datetime1">
              <a:rPr lang="sl-SI" smtClean="0"/>
              <a:t>27. 01. 2022</a:t>
            </a:fld>
            <a:r>
              <a:rPr lang="sl-SI" smtClean="0"/>
              <a:t>Matija </a:t>
            </a:r>
            <a:r>
              <a:rPr lang="sl-SI"/>
              <a:t>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B40FA-9D28-4998-BDBE-32877E2FD00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4654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F2B38-6300-47A8-9A63-4E3D7ACE7AAD}" type="datetime1">
              <a:rPr lang="sl-SI" smtClean="0"/>
              <a:t>27. 01. 2022</a:t>
            </a:fld>
            <a:r>
              <a:rPr lang="sl-SI" smtClean="0"/>
              <a:t>Matija </a:t>
            </a:r>
            <a:r>
              <a:rPr lang="sl-SI"/>
              <a:t>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85A01-35A1-4B1C-8DD9-5059B41E66E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05596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DF634-6A54-4F43-A317-083C171204A6}" type="datetime1">
              <a:rPr lang="sl-SI" smtClean="0"/>
              <a:t>27. 01. 2022</a:t>
            </a:fld>
            <a:r>
              <a:rPr lang="sl-SI" smtClean="0"/>
              <a:t>Matija </a:t>
            </a:r>
            <a:r>
              <a:rPr lang="sl-SI"/>
              <a:t>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0CED6-E192-4D4E-A63F-514C7B5C478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2208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328D6-5A6D-48EC-8CB1-39AD5B445A26}" type="datetime1">
              <a:rPr lang="sl-SI" smtClean="0"/>
              <a:t>27. 01. 2022</a:t>
            </a:fld>
            <a:r>
              <a:rPr lang="sl-SI" smtClean="0"/>
              <a:t>Matija </a:t>
            </a:r>
            <a:r>
              <a:rPr lang="sl-SI"/>
              <a:t>Lokar, FMF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7AEC4-9FE2-4478-B6BB-99986698916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4896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07015-0BCF-4C65-8515-B39EC649241F}" type="datetime1">
              <a:rPr lang="sl-SI" smtClean="0"/>
              <a:t>27. 01. 2022</a:t>
            </a:fld>
            <a:r>
              <a:rPr lang="sl-SI" smtClean="0"/>
              <a:t>Matija </a:t>
            </a:r>
            <a:r>
              <a:rPr lang="sl-SI"/>
              <a:t>Lokar, FMF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24CCF-58A0-48AD-B92B-B7DE17B0C54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6853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BF9CC-25F0-4781-B776-A2A2EDE742C2}" type="datetime1">
              <a:rPr lang="sl-SI" smtClean="0"/>
              <a:t>27. 01. 2022</a:t>
            </a:fld>
            <a:r>
              <a:rPr lang="sl-SI" smtClean="0"/>
              <a:t>Matija </a:t>
            </a:r>
            <a:r>
              <a:rPr lang="sl-SI"/>
              <a:t>Lokar, FMF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2C4B3-1F95-4E4F-A0ED-8D65F78CF60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8368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5EB5D-8662-4FA3-ABE0-A46F5E293960}" type="datetime1">
              <a:rPr lang="sl-SI" smtClean="0"/>
              <a:t>27. 01. 2022</a:t>
            </a:fld>
            <a:r>
              <a:rPr lang="sl-SI" smtClean="0"/>
              <a:t>Matija </a:t>
            </a:r>
            <a:r>
              <a:rPr lang="sl-SI"/>
              <a:t>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2584A-0D5C-4619-85DC-1242C615753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0739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92844-FBF1-46DF-9FC0-2FF88E11767C}" type="datetime1">
              <a:rPr lang="sl-SI" smtClean="0"/>
              <a:t>27. 01. 2022</a:t>
            </a:fld>
            <a:r>
              <a:rPr lang="sl-SI" smtClean="0"/>
              <a:t>Matija </a:t>
            </a:r>
            <a:r>
              <a:rPr lang="sl-SI"/>
              <a:t>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EF7FF-6B44-4DC2-9B90-1E21063B581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7967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289796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289797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sl-SI">
              <a:latin typeface="Verdana" pitchFamily="34" charset="0"/>
            </a:endParaRPr>
          </a:p>
        </p:txBody>
      </p:sp>
      <p:sp>
        <p:nvSpPr>
          <p:cNvPr id="2897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fld id="{ADC69989-43AF-4F85-9664-65AE17F0D210}" type="datetime1">
              <a:rPr lang="sl-SI" smtClean="0"/>
              <a:t>27. 01. 2022</a:t>
            </a:fld>
            <a:r>
              <a:rPr lang="sl-SI" smtClean="0"/>
              <a:t>Matija </a:t>
            </a:r>
            <a:r>
              <a:rPr lang="sl-SI"/>
              <a:t>Lokar, FMF</a:t>
            </a:r>
          </a:p>
        </p:txBody>
      </p:sp>
      <p:sp>
        <p:nvSpPr>
          <p:cNvPr id="2897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898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fld id="{8D048102-B4EE-4F24-9E15-7E68A580959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1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6.wmf"/><Relationship Id="rId3" Type="http://schemas.openxmlformats.org/officeDocument/2006/relationships/notesSlide" Target="../notesSlides/notesSlide16.xml"/><Relationship Id="rId21" Type="http://schemas.openxmlformats.org/officeDocument/2006/relationships/oleObject" Target="../embeddings/oleObject13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8.bin"/><Relationship Id="rId5" Type="http://schemas.openxmlformats.org/officeDocument/2006/relationships/image" Target="../media/image11.wmf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9.wmf"/><Relationship Id="rId19" Type="http://schemas.openxmlformats.org/officeDocument/2006/relationships/oleObject" Target="../embeddings/oleObject12.bin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4.wmf"/><Relationship Id="rId22" Type="http://schemas.openxmlformats.org/officeDocument/2006/relationships/image" Target="../media/image18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4.wmf"/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20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2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ortable_Document_Format" TargetMode="External"/><Relationship Id="rId7" Type="http://schemas.openxmlformats.org/officeDocument/2006/relationships/hyperlink" Target="http://www.worldcat.org/issn/0097-5397" TargetMode="External"/><Relationship Id="rId2" Type="http://schemas.openxmlformats.org/officeDocument/2006/relationships/hyperlink" Target="ftp://reports.stanford.edu/pub/cstr/reports/cs/tr/81/875/CS-TR-81-875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International_Standard_Serial_Number" TargetMode="External"/><Relationship Id="rId5" Type="http://schemas.openxmlformats.org/officeDocument/2006/relationships/hyperlink" Target="http://dx.doi.org/10.1137/0213017" TargetMode="External"/><Relationship Id="rId4" Type="http://schemas.openxmlformats.org/officeDocument/2006/relationships/hyperlink" Target="http://en.wikipedia.org/wiki/Digital_object_identifier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berkeley.edu/~virgi/matrixmult.pdf" TargetMode="External"/><Relationship Id="rId2" Type="http://schemas.openxmlformats.org/officeDocument/2006/relationships/hyperlink" Target="http://rjlipton.wordpress.com/2011/11/29/a-breakthrough-on-matrix-product/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modoogle.com/matrixchainorder/" TargetMode="External"/><Relationship Id="rId2" Type="http://schemas.openxmlformats.org/officeDocument/2006/relationships/hyperlink" Target="http://alexle.net/wp-content/uploads/2006/04/matrix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mathworks.com/matlabcentral/fileexchange/27950" TargetMode="External"/><Relationship Id="rId4" Type="http://schemas.openxmlformats.org/officeDocument/2006/relationships/hyperlink" Target="http://www.brian-borowski.com/Software/Matrix/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mathworld.wolfram.com/BallotProblem.html" TargetMode="External"/><Relationship Id="rId4" Type="http://schemas.openxmlformats.org/officeDocument/2006/relationships/hyperlink" Target="http://en.wikipedia.org/wiki/Catalan_number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hyperlink" Target="Poz_metoda_Opis.pptx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09600" y="1143000"/>
            <a:ext cx="7772400" cy="1143000"/>
          </a:xfrm>
        </p:spPr>
        <p:txBody>
          <a:bodyPr/>
          <a:lstStyle/>
          <a:p>
            <a:pPr eaLnBrk="1" hangingPunct="1"/>
            <a:r>
              <a:rPr lang="sl-SI" sz="3600" smtClean="0"/>
              <a:t>Dinamično programiranje</a:t>
            </a:r>
            <a:endParaRPr lang="en-US" sz="3600" smtClean="0"/>
          </a:p>
        </p:txBody>
      </p:sp>
      <p:sp>
        <p:nvSpPr>
          <p:cNvPr id="7172" name="Rectangle 398"/>
          <p:cNvSpPr>
            <a:spLocks noGrp="1" noChangeArrowheads="1"/>
          </p:cNvSpPr>
          <p:nvPr>
            <p:ph type="subTitle" idx="4294967295"/>
          </p:nvPr>
        </p:nvSpPr>
        <p:spPr>
          <a:xfrm>
            <a:off x="1447800" y="3430588"/>
            <a:ext cx="7011988" cy="159702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sl-SI" sz="2400" smtClean="0">
                <a:latin typeface="Arial" charset="0"/>
              </a:rPr>
              <a:t>Množenje zaporedja matrik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Ideja – razmišljajmo rekurzivno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mtClean="0"/>
              <a:t>Zadnja operacija bo zmnožila dve matriki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A = B * C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/>
              <a:t>B so “leve” matrike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/>
              <a:t>C so "desne" matrike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Če želimo, da je to optimalno, moramo tako do B, kot tudi do C, priti na optimalni način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>
                <a:solidFill>
                  <a:srgbClr val="FF0000"/>
                </a:solidFill>
              </a:rPr>
              <a:t>Pravilo optimalnosti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Vprašanje: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/>
              <a:t>Koliko matrik spada v B?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/>
              <a:t>Če znamo to vedno določiti – imamo rešitev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/>
              <a:t>Problem razpade na dva manjša problema ISTE vrste – rešimo enako</a:t>
            </a:r>
          </a:p>
          <a:p>
            <a:pPr lvl="1" eaLnBrk="1" hangingPunct="1">
              <a:lnSpc>
                <a:spcPct val="90000"/>
              </a:lnSpc>
            </a:pPr>
            <a:endParaRPr lang="sl-SI" smtClean="0"/>
          </a:p>
        </p:txBody>
      </p:sp>
      <p:sp>
        <p:nvSpPr>
          <p:cNvPr id="9222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7FE1D959-F511-449B-8ABE-C4FCA7CE0472}" type="slidenum">
              <a:rPr lang="sl-SI" sz="1200">
                <a:latin typeface="Verdana" pitchFamily="34" charset="0"/>
              </a:rPr>
              <a:pPr algn="r" eaLnBrk="1" hangingPunct="1"/>
              <a:t>10</a:t>
            </a:fld>
            <a:endParaRPr lang="sl-SI" sz="120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Rekurzivni postopek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mtClean="0"/>
              <a:t>Če je v zaporedju le ena matrika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/>
              <a:t>0 dela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Če sta v zaporedju dve matriki (velikosti dx x dy in dy x dz)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/>
              <a:t>dx x dy x dz dela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Če je več matrik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/>
              <a:t>zapB naj bodo ustrezne matrike z leve 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/>
              <a:t>zapC naj bodo ustrezne matrike z desne 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/>
              <a:t>R1 = resitev(zapB)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/>
              <a:t>R2 = resitev(zapC)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/>
              <a:t>R = resitev(B*C) // </a:t>
            </a:r>
            <a:r>
              <a:rPr lang="sl-SI" sz="1600" smtClean="0"/>
              <a:t>delo , ki ga rabimo za to zadnje množ.</a:t>
            </a:r>
          </a:p>
          <a:p>
            <a:pPr lvl="1" eaLnBrk="1" hangingPunct="1">
              <a:lnSpc>
                <a:spcPct val="90000"/>
              </a:lnSpc>
            </a:pPr>
            <a:r>
              <a:rPr lang="sl-SI" smtClean="0"/>
              <a:t>Delo:</a:t>
            </a:r>
          </a:p>
          <a:p>
            <a:pPr lvl="2" eaLnBrk="1" hangingPunct="1">
              <a:lnSpc>
                <a:spcPct val="90000"/>
              </a:lnSpc>
            </a:pPr>
            <a:r>
              <a:rPr lang="sl-SI" smtClean="0"/>
              <a:t>R1 + R2 + R</a:t>
            </a:r>
          </a:p>
        </p:txBody>
      </p:sp>
      <p:sp>
        <p:nvSpPr>
          <p:cNvPr id="9222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316D2777-2F19-48D4-A5C0-8223A9710EF3}" type="slidenum">
              <a:rPr lang="sl-SI" sz="1200">
                <a:latin typeface="Verdana" pitchFamily="34" charset="0"/>
              </a:rPr>
              <a:pPr algn="r" eaLnBrk="1" hangingPunct="1"/>
              <a:t>11</a:t>
            </a:fld>
            <a:endParaRPr lang="sl-SI" sz="1200">
              <a:latin typeface="Verdana" pitchFamily="34" charset="0"/>
            </a:endParaRPr>
          </a:p>
        </p:txBody>
      </p:sp>
      <p:sp>
        <p:nvSpPr>
          <p:cNvPr id="324612" name="Oval 4"/>
          <p:cNvSpPr>
            <a:spLocks noChangeArrowheads="1"/>
          </p:cNvSpPr>
          <p:nvPr/>
        </p:nvSpPr>
        <p:spPr bwMode="auto">
          <a:xfrm>
            <a:off x="3581400" y="3657600"/>
            <a:ext cx="1371600" cy="533400"/>
          </a:xfrm>
          <a:prstGeom prst="ellipse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sl-SI">
              <a:latin typeface="Verdana" pitchFamily="34" charset="0"/>
            </a:endParaRPr>
          </a:p>
        </p:txBody>
      </p:sp>
      <p:sp>
        <p:nvSpPr>
          <p:cNvPr id="324613" name="Text Box 5"/>
          <p:cNvSpPr txBox="1">
            <a:spLocks noChangeArrowheads="1"/>
          </p:cNvSpPr>
          <p:nvPr/>
        </p:nvSpPr>
        <p:spPr bwMode="auto">
          <a:xfrm>
            <a:off x="6172200" y="3048000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>
                <a:solidFill>
                  <a:schemeClr val="accent2"/>
                </a:solidFill>
                <a:latin typeface="Verdana" pitchFamily="34" charset="0"/>
              </a:rPr>
              <a:t>P R O B L E M</a:t>
            </a:r>
          </a:p>
        </p:txBody>
      </p:sp>
    </p:spTree>
    <p:extLst>
      <p:ext uri="{BB962C8B-B14F-4D97-AF65-F5344CB8AC3E}">
        <p14:creationId xmlns:p14="http://schemas.microsoft.com/office/powerpoint/2010/main" val="2037989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324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2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1" grpId="0" build="p" bldLvl="5"/>
      <p:bldP spid="324612" grpId="0" animBg="1"/>
      <p:bldP spid="3246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7059612" cy="684212"/>
          </a:xfrm>
        </p:spPr>
        <p:txBody>
          <a:bodyPr/>
          <a:lstStyle/>
          <a:p>
            <a:pPr eaLnBrk="1" hangingPunct="1"/>
            <a:r>
              <a:rPr lang="en-US" smtClean="0"/>
              <a:t>Re</a:t>
            </a:r>
            <a:r>
              <a:rPr lang="sl-SI" smtClean="0"/>
              <a:t>k</a:t>
            </a:r>
            <a:r>
              <a:rPr lang="en-US" smtClean="0"/>
              <a:t>ur</a:t>
            </a:r>
            <a:r>
              <a:rPr lang="sl-SI" smtClean="0"/>
              <a:t>z</a:t>
            </a:r>
            <a:r>
              <a:rPr lang="en-US" smtClean="0"/>
              <a:t>iv</a:t>
            </a:r>
            <a:r>
              <a:rPr lang="sl-SI" smtClean="0"/>
              <a:t>ni</a:t>
            </a:r>
            <a:r>
              <a:rPr lang="en-US" smtClean="0"/>
              <a:t> </a:t>
            </a:r>
            <a:r>
              <a:rPr lang="sl-SI" smtClean="0"/>
              <a:t>pristop</a:t>
            </a:r>
            <a:endParaRPr lang="en-US" smtClean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52400" y="1600200"/>
            <a:ext cx="8610600" cy="47244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sl-SI" sz="1800" b="1" smtClean="0">
                <a:solidFill>
                  <a:schemeClr val="tx2"/>
                </a:solidFill>
              </a:rPr>
              <a:t>Pod</a:t>
            </a:r>
            <a:r>
              <a:rPr lang="en-US" sz="1800" b="1" smtClean="0">
                <a:solidFill>
                  <a:schemeClr val="tx2"/>
                </a:solidFill>
              </a:rPr>
              <a:t>problem</a:t>
            </a:r>
            <a:r>
              <a:rPr lang="en-US" sz="1800" smtClean="0"/>
              <a:t>:</a:t>
            </a:r>
          </a:p>
          <a:p>
            <a:pPr lvl="1" eaLnBrk="1" hangingPunct="1">
              <a:lnSpc>
                <a:spcPct val="125000"/>
              </a:lnSpc>
            </a:pPr>
            <a:r>
              <a:rPr lang="sl-SI" sz="1800" smtClean="0"/>
              <a:t>Poišči opt. rešitev za </a:t>
            </a:r>
            <a:r>
              <a:rPr lang="en-US" sz="1800" smtClean="0"/>
              <a:t>A</a:t>
            </a:r>
            <a:r>
              <a:rPr lang="en-US" sz="1800" baseline="-25000" smtClean="0"/>
              <a:t>i</a:t>
            </a:r>
            <a:r>
              <a:rPr lang="en-US" sz="1800" smtClean="0"/>
              <a:t>*A</a:t>
            </a:r>
            <a:r>
              <a:rPr lang="en-US" sz="1800" baseline="-25000" smtClean="0"/>
              <a:t>i+1</a:t>
            </a:r>
            <a:r>
              <a:rPr lang="en-US" sz="1800" smtClean="0"/>
              <a:t>*…*A</a:t>
            </a:r>
            <a:r>
              <a:rPr lang="sl-SI" sz="1800" baseline="-25000" smtClean="0"/>
              <a:t>k</a:t>
            </a:r>
            <a:r>
              <a:rPr lang="en-US" sz="1800" smtClean="0"/>
              <a:t>.</a:t>
            </a:r>
          </a:p>
          <a:p>
            <a:pPr lvl="1" eaLnBrk="1" hangingPunct="1">
              <a:lnSpc>
                <a:spcPct val="125000"/>
              </a:lnSpc>
            </a:pPr>
            <a:r>
              <a:rPr lang="en-US" sz="1800" smtClean="0"/>
              <a:t>N</a:t>
            </a:r>
            <a:r>
              <a:rPr lang="en-US" sz="1800" baseline="-25000" smtClean="0"/>
              <a:t>i,</a:t>
            </a:r>
            <a:r>
              <a:rPr lang="sl-SI" sz="1800" baseline="-25000" smtClean="0"/>
              <a:t>k</a:t>
            </a:r>
            <a:r>
              <a:rPr lang="sl-SI" sz="1800" smtClean="0"/>
              <a:t>: št. op. za ta podproblem</a:t>
            </a:r>
            <a:endParaRPr lang="en-US" sz="1800" smtClean="0"/>
          </a:p>
          <a:p>
            <a:pPr lvl="1" eaLnBrk="1" hangingPunct="1">
              <a:lnSpc>
                <a:spcPct val="125000"/>
              </a:lnSpc>
            </a:pPr>
            <a:r>
              <a:rPr lang="sl-SI" sz="1800" smtClean="0"/>
              <a:t>Optimalna rešitev za celotni problem: </a:t>
            </a:r>
            <a:r>
              <a:rPr lang="en-US" sz="1800" smtClean="0"/>
              <a:t> N</a:t>
            </a:r>
            <a:r>
              <a:rPr lang="en-US" sz="1800" baseline="-25000" smtClean="0"/>
              <a:t>0,n-1</a:t>
            </a:r>
            <a:r>
              <a:rPr lang="en-US" sz="1800" smtClean="0"/>
              <a:t>.</a:t>
            </a:r>
          </a:p>
          <a:p>
            <a:pPr eaLnBrk="1" hangingPunct="1">
              <a:lnSpc>
                <a:spcPct val="125000"/>
              </a:lnSpc>
            </a:pPr>
            <a:r>
              <a:rPr lang="sl-SI" sz="1800" smtClean="0"/>
              <a:t>O</a:t>
            </a:r>
            <a:r>
              <a:rPr lang="en-US" sz="1800" smtClean="0"/>
              <a:t>ptimal</a:t>
            </a:r>
            <a:r>
              <a:rPr lang="sl-SI" sz="1800" smtClean="0"/>
              <a:t>na</a:t>
            </a:r>
            <a:r>
              <a:rPr lang="en-US" sz="1800" smtClean="0"/>
              <a:t> </a:t>
            </a:r>
            <a:r>
              <a:rPr lang="sl-SI" sz="1800" smtClean="0"/>
              <a:t>rešitev – definirana z optimalnimi rešitvami podproblemov</a:t>
            </a:r>
            <a:endParaRPr lang="en-US" sz="1800" smtClean="0"/>
          </a:p>
          <a:p>
            <a:pPr lvl="1" eaLnBrk="1" hangingPunct="1">
              <a:lnSpc>
                <a:spcPct val="125000"/>
              </a:lnSpc>
            </a:pPr>
            <a:r>
              <a:rPr lang="sl-SI" sz="1800" smtClean="0"/>
              <a:t>Zadnje množenje optimalne rešitve naj bo pri i</a:t>
            </a:r>
          </a:p>
          <a:p>
            <a:pPr lvl="1" eaLnBrk="1" hangingPunct="1">
              <a:lnSpc>
                <a:spcPct val="125000"/>
              </a:lnSpc>
            </a:pPr>
            <a:r>
              <a:rPr lang="en-US" sz="1800" smtClean="0"/>
              <a:t>(A</a:t>
            </a:r>
            <a:r>
              <a:rPr lang="en-US" sz="1800" baseline="-25000" smtClean="0"/>
              <a:t>0</a:t>
            </a:r>
            <a:r>
              <a:rPr lang="en-US" sz="1800" smtClean="0"/>
              <a:t>*…*A</a:t>
            </a:r>
            <a:r>
              <a:rPr lang="en-US" sz="1800" baseline="-25000" smtClean="0"/>
              <a:t>i</a:t>
            </a:r>
            <a:r>
              <a:rPr lang="en-US" sz="1800" smtClean="0"/>
              <a:t>)*(A</a:t>
            </a:r>
            <a:r>
              <a:rPr lang="en-US" sz="1800" baseline="-25000" smtClean="0"/>
              <a:t>i+1</a:t>
            </a:r>
            <a:r>
              <a:rPr lang="en-US" sz="1800" smtClean="0"/>
              <a:t>*…*A</a:t>
            </a:r>
            <a:r>
              <a:rPr lang="en-US" sz="1800" baseline="-25000" smtClean="0"/>
              <a:t>n-1</a:t>
            </a:r>
            <a:r>
              <a:rPr lang="en-US" sz="1800" smtClean="0"/>
              <a:t>).</a:t>
            </a:r>
          </a:p>
          <a:p>
            <a:pPr lvl="1" eaLnBrk="1" hangingPunct="1">
              <a:lnSpc>
                <a:spcPct val="125000"/>
              </a:lnSpc>
            </a:pPr>
            <a:r>
              <a:rPr lang="sl-SI" sz="1800" smtClean="0"/>
              <a:t>Podroblema </a:t>
            </a:r>
            <a:r>
              <a:rPr lang="en-US" sz="1800" smtClean="0"/>
              <a:t>A</a:t>
            </a:r>
            <a:r>
              <a:rPr lang="en-US" sz="1800" baseline="-25000" smtClean="0"/>
              <a:t>0</a:t>
            </a:r>
            <a:r>
              <a:rPr lang="en-US" sz="1800" smtClean="0"/>
              <a:t>*…*A</a:t>
            </a:r>
            <a:r>
              <a:rPr lang="en-US" sz="1800" baseline="-25000" smtClean="0"/>
              <a:t>i </a:t>
            </a:r>
            <a:r>
              <a:rPr lang="sl-SI" sz="1800" smtClean="0"/>
              <a:t>in </a:t>
            </a:r>
            <a:r>
              <a:rPr lang="en-US" sz="1800" smtClean="0"/>
              <a:t>A</a:t>
            </a:r>
            <a:r>
              <a:rPr lang="en-US" sz="1800" baseline="-25000" smtClean="0"/>
              <a:t>i+1</a:t>
            </a:r>
            <a:r>
              <a:rPr lang="en-US" sz="1800" smtClean="0"/>
              <a:t>*…*A</a:t>
            </a:r>
            <a:r>
              <a:rPr lang="en-US" sz="1800" baseline="-25000" smtClean="0"/>
              <a:t>n-1</a:t>
            </a:r>
            <a:r>
              <a:rPr lang="sl-SI" sz="1800" smtClean="0"/>
              <a:t> moramo rešiti optimalno!</a:t>
            </a:r>
          </a:p>
          <a:p>
            <a:pPr lvl="1" eaLnBrk="1" hangingPunct="1">
              <a:lnSpc>
                <a:spcPct val="125000"/>
              </a:lnSpc>
            </a:pPr>
            <a:r>
              <a:rPr lang="sl-SI" sz="1800" smtClean="0"/>
              <a:t>O</a:t>
            </a:r>
            <a:r>
              <a:rPr lang="en-US" sz="1800" smtClean="0"/>
              <a:t>ptimal</a:t>
            </a:r>
            <a:r>
              <a:rPr lang="sl-SI" sz="1800" smtClean="0"/>
              <a:t>na rešitev</a:t>
            </a:r>
            <a:r>
              <a:rPr lang="en-US" sz="1800" smtClean="0"/>
              <a:t> N</a:t>
            </a:r>
            <a:r>
              <a:rPr lang="en-US" sz="1800" baseline="-25000" smtClean="0"/>
              <a:t>0,n-1</a:t>
            </a:r>
            <a:r>
              <a:rPr lang="en-US" sz="1800" smtClean="0"/>
              <a:t> </a:t>
            </a:r>
            <a:r>
              <a:rPr lang="sl-SI" sz="1800" smtClean="0"/>
              <a:t>= št. op za </a:t>
            </a:r>
            <a:r>
              <a:rPr lang="en-US" sz="1800" smtClean="0"/>
              <a:t>N</a:t>
            </a:r>
            <a:r>
              <a:rPr lang="en-US" sz="1800" baseline="-25000" smtClean="0"/>
              <a:t>0,i</a:t>
            </a:r>
            <a:r>
              <a:rPr lang="en-US" sz="1800" smtClean="0"/>
              <a:t> </a:t>
            </a:r>
            <a:r>
              <a:rPr lang="sl-SI" sz="1800" smtClean="0"/>
              <a:t>+</a:t>
            </a:r>
            <a:r>
              <a:rPr lang="en-US" sz="1800" smtClean="0"/>
              <a:t> </a:t>
            </a:r>
            <a:r>
              <a:rPr lang="sl-SI" sz="1800" smtClean="0"/>
              <a:t>št. op. za </a:t>
            </a:r>
            <a:r>
              <a:rPr lang="en-US" sz="1800" smtClean="0"/>
              <a:t>N</a:t>
            </a:r>
            <a:r>
              <a:rPr lang="en-US" sz="1800" baseline="-25000" smtClean="0"/>
              <a:t>i+1,n-1 </a:t>
            </a:r>
            <a:r>
              <a:rPr lang="sl-SI" sz="1800" baseline="-25000" smtClean="0"/>
              <a:t>+ </a:t>
            </a:r>
            <a:r>
              <a:rPr lang="sl-SI" sz="1800" smtClean="0"/>
              <a:t>+ št. op. za zadnje množenje</a:t>
            </a:r>
            <a:endParaRPr lang="en-US" sz="1800" smtClean="0"/>
          </a:p>
          <a:p>
            <a:pPr lvl="1" eaLnBrk="1" hangingPunct="1">
              <a:lnSpc>
                <a:spcPct val="125000"/>
              </a:lnSpc>
            </a:pPr>
            <a:endParaRPr lang="en-US" sz="1600" smtClean="0"/>
          </a:p>
        </p:txBody>
      </p:sp>
      <p:sp>
        <p:nvSpPr>
          <p:cNvPr id="10246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2C253DD9-8782-4C6A-826A-E404E42ED693}" type="slidenum">
              <a:rPr lang="sl-SI" sz="1200">
                <a:latin typeface="Verdana" pitchFamily="34" charset="0"/>
              </a:rPr>
              <a:pPr algn="r" eaLnBrk="1" hangingPunct="1"/>
              <a:t>12</a:t>
            </a:fld>
            <a:endParaRPr lang="sl-SI" sz="120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238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build="p" bldLvl="5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6197600" cy="684212"/>
          </a:xfrm>
        </p:spPr>
        <p:txBody>
          <a:bodyPr/>
          <a:lstStyle/>
          <a:p>
            <a:pPr eaLnBrk="1" hangingPunct="1"/>
            <a:r>
              <a:rPr lang="sl-SI" smtClean="0"/>
              <a:t>Karakteristična enačba</a:t>
            </a:r>
            <a:endParaRPr lang="en-US" smtClean="0"/>
          </a:p>
        </p:txBody>
      </p:sp>
      <p:sp>
        <p:nvSpPr>
          <p:cNvPr id="16793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 eaLnBrk="1" hangingPunct="1"/>
            <a:r>
              <a:rPr lang="en-US" sz="2800" smtClean="0"/>
              <a:t>A</a:t>
            </a:r>
            <a:r>
              <a:rPr lang="en-US" sz="2800" baseline="-25000" smtClean="0"/>
              <a:t>i</a:t>
            </a:r>
            <a:r>
              <a:rPr lang="en-US" sz="2800" smtClean="0"/>
              <a:t> </a:t>
            </a:r>
            <a:r>
              <a:rPr lang="sl-SI" sz="2800" smtClean="0"/>
              <a:t>: </a:t>
            </a:r>
            <a:r>
              <a:rPr lang="en-US" sz="2800" smtClean="0"/>
              <a:t>d</a:t>
            </a:r>
            <a:r>
              <a:rPr lang="en-US" sz="2800" baseline="-25000" smtClean="0"/>
              <a:t>i</a:t>
            </a:r>
            <a:r>
              <a:rPr lang="en-US" sz="2800" smtClean="0"/>
              <a:t> </a:t>
            </a:r>
            <a:r>
              <a:rPr lang="en-US" sz="31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800" smtClean="0">
                <a:cs typeface="Tahoma" pitchFamily="34" charset="0"/>
              </a:rPr>
              <a:t> d</a:t>
            </a:r>
            <a:r>
              <a:rPr lang="en-US" sz="2800" baseline="-25000" smtClean="0">
                <a:cs typeface="Tahoma" pitchFamily="34" charset="0"/>
              </a:rPr>
              <a:t>i+1</a:t>
            </a:r>
            <a:r>
              <a:rPr lang="en-US" sz="2800" smtClean="0">
                <a:cs typeface="Tahoma" pitchFamily="34" charset="0"/>
              </a:rPr>
              <a:t> dimen</a:t>
            </a:r>
            <a:r>
              <a:rPr lang="sl-SI" sz="2800" smtClean="0">
                <a:cs typeface="Tahoma" pitchFamily="34" charset="0"/>
              </a:rPr>
              <a:t>z</a:t>
            </a:r>
            <a:r>
              <a:rPr lang="en-US" sz="2800" smtClean="0">
                <a:cs typeface="Tahoma" pitchFamily="34" charset="0"/>
              </a:rPr>
              <a:t>ional</a:t>
            </a:r>
            <a:r>
              <a:rPr lang="sl-SI" sz="2800" smtClean="0">
                <a:cs typeface="Tahoma" pitchFamily="34" charset="0"/>
              </a:rPr>
              <a:t>na</a:t>
            </a:r>
            <a:r>
              <a:rPr lang="en-US" sz="2800" smtClean="0">
                <a:cs typeface="Tahoma" pitchFamily="34" charset="0"/>
              </a:rPr>
              <a:t> matri</a:t>
            </a:r>
            <a:r>
              <a:rPr lang="sl-SI" sz="2800" smtClean="0">
                <a:cs typeface="Tahoma" pitchFamily="34" charset="0"/>
              </a:rPr>
              <a:t>ka</a:t>
            </a:r>
            <a:endParaRPr lang="en-US" sz="2800" smtClean="0">
              <a:cs typeface="Tahoma" pitchFamily="34" charset="0"/>
            </a:endParaRPr>
          </a:p>
          <a:p>
            <a:pPr lvl="1" eaLnBrk="1" hangingPunct="1"/>
            <a:r>
              <a:rPr lang="sl-SI" sz="2400" smtClean="0">
                <a:cs typeface="Tahoma" pitchFamily="34" charset="0"/>
              </a:rPr>
              <a:t>Karakteristična enačba za </a:t>
            </a:r>
            <a:r>
              <a:rPr lang="en-US" sz="2400" smtClean="0">
                <a:cs typeface="Tahoma" pitchFamily="34" charset="0"/>
              </a:rPr>
              <a:t>N</a:t>
            </a:r>
            <a:r>
              <a:rPr lang="en-US" sz="2400" baseline="-25000" smtClean="0">
                <a:cs typeface="Tahoma" pitchFamily="34" charset="0"/>
              </a:rPr>
              <a:t>i,j</a:t>
            </a:r>
            <a:endParaRPr lang="en-US" sz="2400" smtClean="0">
              <a:cs typeface="Tahoma" pitchFamily="34" charset="0"/>
            </a:endParaRPr>
          </a:p>
          <a:p>
            <a:pPr eaLnBrk="1" hangingPunct="1"/>
            <a:endParaRPr lang="en-US" sz="2500" smtClean="0">
              <a:cs typeface="Tahoma" pitchFamily="34" charset="0"/>
            </a:endParaRPr>
          </a:p>
          <a:p>
            <a:pPr eaLnBrk="1" hangingPunct="1"/>
            <a:endParaRPr lang="en-US" sz="2500" smtClean="0">
              <a:cs typeface="Tahoma" pitchFamily="34" charset="0"/>
            </a:endParaRPr>
          </a:p>
          <a:p>
            <a:pPr eaLnBrk="1" hangingPunct="1"/>
            <a:endParaRPr lang="en-US" sz="2500" smtClean="0">
              <a:cs typeface="Tahoma" pitchFamily="34" charset="0"/>
            </a:endParaRPr>
          </a:p>
          <a:p>
            <a:pPr eaLnBrk="1" hangingPunct="1"/>
            <a:endParaRPr lang="en-US" sz="2500" smtClean="0">
              <a:cs typeface="Tahoma" pitchFamily="34" charset="0"/>
            </a:endParaRPr>
          </a:p>
          <a:p>
            <a:pPr eaLnBrk="1" hangingPunct="1"/>
            <a:r>
              <a:rPr lang="sl-SI" sz="2500" smtClean="0">
                <a:cs typeface="Tahoma" pitchFamily="34" charset="0"/>
              </a:rPr>
              <a:t>Podproblemi niso neodvisni – se prekrivajo – nastopajo večkrat pri "višjih " problemih</a:t>
            </a:r>
            <a:endParaRPr lang="en-US" sz="2500" smtClean="0">
              <a:cs typeface="Tahoma" pitchFamily="34" charset="0"/>
            </a:endParaRPr>
          </a:p>
        </p:txBody>
      </p:sp>
      <p:sp>
        <p:nvSpPr>
          <p:cNvPr id="1033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A3FBA8-F160-4F32-8F92-728094388CC8}" type="slidenum">
              <a:rPr lang="sl-SI" sz="1200">
                <a:latin typeface="Verdana" pitchFamily="34" charset="0"/>
              </a:rPr>
              <a:pPr algn="r" eaLnBrk="1" hangingPunct="1"/>
              <a:t>13</a:t>
            </a:fld>
            <a:endParaRPr lang="sl-SI" sz="1200">
              <a:latin typeface="Verdana" pitchFamily="34" charset="0"/>
            </a:endParaRPr>
          </a:p>
        </p:txBody>
      </p:sp>
      <p:pic>
        <p:nvPicPr>
          <p:cNvPr id="1034" name="Picture 7" descr="j029921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038" y="152400"/>
            <a:ext cx="1604962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7948" name="Object 12"/>
          <p:cNvGraphicFramePr>
            <a:graphicFrameLocks noChangeAspect="1"/>
          </p:cNvGraphicFramePr>
          <p:nvPr/>
        </p:nvGraphicFramePr>
        <p:xfrm>
          <a:off x="1371600" y="3200400"/>
          <a:ext cx="67437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0" name="Equation" r:id="rId5" imgW="2209680" imgH="291960" progId="Equation.3">
                  <p:embed/>
                </p:oleObj>
              </mc:Choice>
              <mc:Fallback>
                <p:oleObj name="Equation" r:id="rId5" imgW="22096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200400"/>
                        <a:ext cx="6743700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0215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679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 build="p" bldLvl="5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Zakaj rekurzija ni OK?</a:t>
            </a:r>
          </a:p>
        </p:txBody>
      </p:sp>
      <p:sp>
        <p:nvSpPr>
          <p:cNvPr id="16388" name="Rectangle 6"/>
          <p:cNvSpPr>
            <a:spLocks noGrp="1" noChangeArrowheads="1"/>
          </p:cNvSpPr>
          <p:nvPr>
            <p:ph idx="4294967295"/>
          </p:nvPr>
        </p:nvSpPr>
        <p:spPr>
          <a:xfrm>
            <a:off x="566738" y="1341438"/>
            <a:ext cx="8272462" cy="5040312"/>
          </a:xfrm>
        </p:spPr>
        <p:txBody>
          <a:bodyPr/>
          <a:lstStyle/>
          <a:p>
            <a:pPr eaLnBrk="1" hangingPunct="1"/>
            <a:r>
              <a:rPr lang="sl-SI" dirty="0" smtClean="0"/>
              <a:t>Poglejmo </a:t>
            </a:r>
            <a:r>
              <a:rPr lang="en-US" dirty="0" smtClean="0"/>
              <a:t>del </a:t>
            </a:r>
            <a:r>
              <a:rPr lang="en-US" dirty="0"/>
              <a:t>s</a:t>
            </a:r>
            <a:r>
              <a:rPr lang="sl-SI" dirty="0" smtClean="0"/>
              <a:t> </a:t>
            </a:r>
            <a:r>
              <a:rPr lang="sl-SI" dirty="0" smtClean="0"/>
              <a:t>4 </a:t>
            </a:r>
            <a:r>
              <a:rPr lang="sl-SI" dirty="0" smtClean="0"/>
              <a:t>matrik</a:t>
            </a:r>
            <a:r>
              <a:rPr lang="en-US" dirty="0" err="1" smtClean="0"/>
              <a:t>ami</a:t>
            </a:r>
            <a:r>
              <a:rPr lang="en-US" dirty="0" smtClean="0"/>
              <a:t> M</a:t>
            </a:r>
            <a:r>
              <a:rPr lang="en-US" baseline="-25000" dirty="0" smtClean="0"/>
              <a:t>1</a:t>
            </a:r>
            <a:r>
              <a:rPr lang="en-US" dirty="0" smtClean="0"/>
              <a:t> x M</a:t>
            </a:r>
            <a:r>
              <a:rPr lang="en-US" baseline="-25000" dirty="0" smtClean="0"/>
              <a:t>2</a:t>
            </a:r>
            <a:r>
              <a:rPr lang="en-US" dirty="0" smtClean="0"/>
              <a:t> x M</a:t>
            </a:r>
            <a:r>
              <a:rPr lang="en-US" baseline="-25000" dirty="0" smtClean="0"/>
              <a:t>3</a:t>
            </a:r>
            <a:r>
              <a:rPr lang="en-US" dirty="0" smtClean="0"/>
              <a:t> x M</a:t>
            </a:r>
            <a:r>
              <a:rPr lang="en-US" baseline="-25000" dirty="0" smtClean="0"/>
              <a:t>4</a:t>
            </a:r>
            <a:endParaRPr lang="sl-SI" baseline="-25000" dirty="0" smtClean="0"/>
          </a:p>
          <a:p>
            <a:pPr eaLnBrk="1" hangingPunct="1"/>
            <a:r>
              <a:rPr lang="sl-SI" dirty="0" smtClean="0"/>
              <a:t>Osenčeni deli bi se po nepotrebnem računali</a:t>
            </a:r>
          </a:p>
          <a:p>
            <a:pPr lvl="1" eaLnBrk="1" hangingPunct="1"/>
            <a:r>
              <a:rPr lang="sl-SI" dirty="0" smtClean="0"/>
              <a:t>Prevelika časovna zahtevnost</a:t>
            </a:r>
          </a:p>
        </p:txBody>
      </p:sp>
      <p:sp>
        <p:nvSpPr>
          <p:cNvPr id="11270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EBB2F19-9232-4C01-B609-702E4949556B}" type="slidenum">
              <a:rPr lang="sl-SI" sz="1200">
                <a:latin typeface="Verdana" pitchFamily="34" charset="0"/>
              </a:rPr>
              <a:pPr algn="r" eaLnBrk="1" hangingPunct="1"/>
              <a:t>14</a:t>
            </a:fld>
            <a:endParaRPr lang="sl-SI" sz="1200">
              <a:latin typeface="Verdana" pitchFamily="34" charset="0"/>
            </a:endParaRPr>
          </a:p>
        </p:txBody>
      </p:sp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1420" y="3200400"/>
            <a:ext cx="7010400" cy="293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8512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uiExpand="1" build="p" bldLvl="5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Memoizacija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AMPAK GRE TUDI "HITREJE"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177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 </a:t>
            </a:r>
            <a:r>
              <a:rPr lang="en-US" dirty="0" err="1" smtClean="0"/>
              <a:t>spodaj</a:t>
            </a:r>
            <a:r>
              <a:rPr lang="en-US" dirty="0" smtClean="0"/>
              <a:t> </a:t>
            </a:r>
            <a:r>
              <a:rPr lang="en-US" dirty="0" err="1" smtClean="0"/>
              <a:t>navzgor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852151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Ideja</a:t>
            </a: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 </a:t>
            </a:r>
            <a:r>
              <a:rPr lang="en-US" dirty="0" err="1" smtClean="0"/>
              <a:t>matrike</a:t>
            </a:r>
            <a:r>
              <a:rPr lang="en-US" dirty="0" smtClean="0"/>
              <a:t> A, B, C, D</a:t>
            </a:r>
          </a:p>
          <a:p>
            <a:r>
              <a:rPr lang="en-US" dirty="0" err="1" smtClean="0"/>
              <a:t>Možnosti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A * (B, C, D)</a:t>
            </a:r>
          </a:p>
          <a:p>
            <a:pPr lvl="1"/>
            <a:r>
              <a:rPr lang="en-US" dirty="0" smtClean="0"/>
              <a:t>(A B) * (C D)</a:t>
            </a:r>
          </a:p>
          <a:p>
            <a:pPr lvl="1"/>
            <a:r>
              <a:rPr lang="en-US" dirty="0" smtClean="0"/>
              <a:t>(A B C) * D</a:t>
            </a:r>
          </a:p>
          <a:p>
            <a:r>
              <a:rPr lang="en-US" dirty="0" err="1" smtClean="0"/>
              <a:t>Torej</a:t>
            </a:r>
            <a:r>
              <a:rPr lang="en-US" dirty="0" smtClean="0"/>
              <a:t> </a:t>
            </a:r>
            <a:r>
              <a:rPr lang="en-US" dirty="0" err="1" smtClean="0"/>
              <a:t>moramo</a:t>
            </a:r>
            <a:r>
              <a:rPr lang="en-US" dirty="0" smtClean="0"/>
              <a:t> </a:t>
            </a:r>
            <a:r>
              <a:rPr lang="en-US" dirty="0" err="1" smtClean="0"/>
              <a:t>poznati</a:t>
            </a:r>
            <a:r>
              <a:rPr lang="en-US" dirty="0" smtClean="0"/>
              <a:t> optimum </a:t>
            </a:r>
            <a:r>
              <a:rPr lang="en-US" dirty="0" err="1" smtClean="0"/>
              <a:t>za</a:t>
            </a:r>
            <a:r>
              <a:rPr lang="en-US" dirty="0" smtClean="0"/>
              <a:t> (A B C) in </a:t>
            </a:r>
            <a:r>
              <a:rPr lang="en-US" dirty="0" err="1" smtClean="0"/>
              <a:t>za</a:t>
            </a:r>
            <a:r>
              <a:rPr lang="en-US" dirty="0" smtClean="0"/>
              <a:t> (B C D)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477212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Ideja</a:t>
            </a: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 </a:t>
            </a:r>
            <a:r>
              <a:rPr lang="en-US" dirty="0" err="1" smtClean="0"/>
              <a:t>matrik</a:t>
            </a:r>
            <a:r>
              <a:rPr lang="en-US" dirty="0" smtClean="0"/>
              <a:t> A, B, C, D, E</a:t>
            </a:r>
          </a:p>
          <a:p>
            <a:r>
              <a:rPr lang="en-US" dirty="0" err="1" smtClean="0"/>
              <a:t>Možnosti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A * (B, C, D, E)</a:t>
            </a:r>
          </a:p>
          <a:p>
            <a:pPr lvl="1"/>
            <a:r>
              <a:rPr lang="en-US" dirty="0" smtClean="0"/>
              <a:t>(A B) * (C, D, E)</a:t>
            </a:r>
          </a:p>
          <a:p>
            <a:pPr lvl="1"/>
            <a:r>
              <a:rPr lang="en-US" dirty="0" smtClean="0"/>
              <a:t>(A, B, C) * (D, E)</a:t>
            </a:r>
          </a:p>
          <a:p>
            <a:pPr lvl="1"/>
            <a:r>
              <a:rPr lang="en-US" dirty="0" smtClean="0"/>
              <a:t>(A, B, C, D) * E</a:t>
            </a:r>
          </a:p>
          <a:p>
            <a:r>
              <a:rPr lang="en-US" dirty="0" err="1" smtClean="0"/>
              <a:t>Torej</a:t>
            </a:r>
            <a:r>
              <a:rPr lang="en-US" dirty="0" smtClean="0"/>
              <a:t> </a:t>
            </a:r>
            <a:r>
              <a:rPr lang="en-US" dirty="0" err="1" smtClean="0"/>
              <a:t>moramo</a:t>
            </a:r>
            <a:r>
              <a:rPr lang="en-US" dirty="0" smtClean="0"/>
              <a:t> </a:t>
            </a:r>
            <a:r>
              <a:rPr lang="en-US" dirty="0" err="1" smtClean="0"/>
              <a:t>poznati</a:t>
            </a:r>
            <a:r>
              <a:rPr lang="en-US" dirty="0" smtClean="0"/>
              <a:t> optimum </a:t>
            </a:r>
            <a:r>
              <a:rPr lang="en-US" dirty="0" err="1" smtClean="0"/>
              <a:t>za</a:t>
            </a:r>
            <a:r>
              <a:rPr lang="en-US" dirty="0" smtClean="0"/>
              <a:t> (A B C), (C D E), (B C D E) in (A B C D)</a:t>
            </a:r>
          </a:p>
          <a:p>
            <a:endParaRPr lang="en-US" dirty="0"/>
          </a:p>
          <a:p>
            <a:r>
              <a:rPr lang="en-US" dirty="0" err="1" smtClean="0"/>
              <a:t>Za</a:t>
            </a:r>
            <a:r>
              <a:rPr lang="en-US" dirty="0" smtClean="0"/>
              <a:t> 7 </a:t>
            </a:r>
            <a:r>
              <a:rPr lang="en-US" dirty="0" err="1" smtClean="0"/>
              <a:t>matrik</a:t>
            </a:r>
            <a:r>
              <a:rPr lang="en-US" dirty="0" smtClean="0"/>
              <a:t> - </a:t>
            </a:r>
            <a:r>
              <a:rPr lang="en-US" dirty="0" err="1" smtClean="0"/>
              <a:t>optimume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vse</a:t>
            </a:r>
            <a:r>
              <a:rPr lang="en-US" dirty="0" smtClean="0"/>
              <a:t> </a:t>
            </a:r>
            <a:r>
              <a:rPr lang="en-US" dirty="0" err="1" smtClean="0"/>
              <a:t>možne</a:t>
            </a:r>
            <a:r>
              <a:rPr lang="en-US" dirty="0" smtClean="0"/>
              <a:t> 6-ke, 5-ke, 4-ke in 3-ke.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025609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572" name="Rectangle 108" descr="Rectangle: Click to edit Master text styles&#10;Second level&#10;Third level&#10;Fourth level&#10;Fifth level"/>
          <p:cNvSpPr>
            <a:spLocks noGrp="1" noChangeArrowheads="1"/>
          </p:cNvSpPr>
          <p:nvPr>
            <p:ph idx="4294967295"/>
          </p:nvPr>
        </p:nvSpPr>
        <p:spPr>
          <a:xfrm>
            <a:off x="304800" y="1752600"/>
            <a:ext cx="3276600" cy="48006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1700" b="1" dirty="0" err="1" smtClean="0">
                <a:solidFill>
                  <a:srgbClr val="FF0000"/>
                </a:solidFill>
              </a:rPr>
              <a:t>N</a:t>
            </a:r>
            <a:r>
              <a:rPr lang="en-US" sz="1700" b="1" baseline="-25000" dirty="0" err="1" smtClean="0">
                <a:solidFill>
                  <a:srgbClr val="FF0000"/>
                </a:solidFill>
              </a:rPr>
              <a:t>i,j</a:t>
            </a:r>
            <a:r>
              <a:rPr lang="en-US" sz="1700" dirty="0" smtClean="0"/>
              <a:t> </a:t>
            </a:r>
            <a:r>
              <a:rPr lang="sl-SI" sz="1700" dirty="0" smtClean="0"/>
              <a:t>dobi vrednost iz prejšnjih vrednosti </a:t>
            </a: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sl-SI" sz="1700" dirty="0" smtClean="0"/>
              <a:t>v </a:t>
            </a:r>
            <a:r>
              <a:rPr lang="en-US" sz="1700" dirty="0" smtClean="0"/>
              <a:t> </a:t>
            </a:r>
            <a:r>
              <a:rPr lang="en-US" sz="1700" dirty="0" err="1" smtClean="0"/>
              <a:t>i</a:t>
            </a:r>
            <a:r>
              <a:rPr lang="en-US" sz="1700" dirty="0" smtClean="0"/>
              <a:t>-t</a:t>
            </a:r>
            <a:r>
              <a:rPr lang="sl-SI" sz="1700" dirty="0" smtClean="0"/>
              <a:t>i vrstici</a:t>
            </a:r>
            <a:r>
              <a:rPr lang="en-US" sz="1700" dirty="0" smtClean="0"/>
              <a:t> </a:t>
            </a:r>
            <a:r>
              <a:rPr lang="sl-SI" sz="1700" dirty="0" smtClean="0"/>
              <a:t>in </a:t>
            </a: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   j-t</a:t>
            </a:r>
            <a:r>
              <a:rPr lang="sl-SI" sz="1700" dirty="0" err="1" smtClean="0"/>
              <a:t>em</a:t>
            </a:r>
            <a:r>
              <a:rPr lang="en-US" sz="1700" dirty="0" smtClean="0"/>
              <a:t> </a:t>
            </a:r>
            <a:r>
              <a:rPr lang="sl-SI" sz="1700" dirty="0" smtClean="0"/>
              <a:t>stolpcu</a:t>
            </a:r>
            <a:r>
              <a:rPr lang="en-US" sz="1700" dirty="0" smtClean="0"/>
              <a:t> </a:t>
            </a:r>
          </a:p>
        </p:txBody>
      </p:sp>
      <p:sp>
        <p:nvSpPr>
          <p:cNvPr id="2054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13E02A8-CDC2-44FB-A3A1-32104B012D27}" type="slidenum">
              <a:rPr lang="sl-SI" sz="1200">
                <a:latin typeface="Verdana" pitchFamily="34" charset="0"/>
              </a:rPr>
              <a:pPr algn="r" eaLnBrk="1" hangingPunct="1"/>
              <a:t>19</a:t>
            </a:fld>
            <a:endParaRPr lang="sl-SI" sz="1200">
              <a:latin typeface="Verdana" pitchFamily="34" charset="0"/>
            </a:endParaRPr>
          </a:p>
        </p:txBody>
      </p:sp>
      <p:sp>
        <p:nvSpPr>
          <p:cNvPr id="2073" name="Rectangle 106"/>
          <p:cNvSpPr>
            <a:spLocks noChangeArrowheads="1"/>
          </p:cNvSpPr>
          <p:nvPr/>
        </p:nvSpPr>
        <p:spPr bwMode="auto">
          <a:xfrm>
            <a:off x="457200" y="152400"/>
            <a:ext cx="655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1" hangingPunct="1"/>
            <a:r>
              <a:rPr lang="sl-SI" sz="4400">
                <a:solidFill>
                  <a:schemeClr val="tx2"/>
                </a:solidFill>
                <a:latin typeface="Tahoma" pitchFamily="34" charset="0"/>
              </a:rPr>
              <a:t>Kako računamo</a:t>
            </a:r>
            <a:endParaRPr lang="en-US" sz="4400">
              <a:solidFill>
                <a:schemeClr val="tx2"/>
              </a:solidFill>
              <a:latin typeface="Tahoma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810000" y="1841500"/>
            <a:ext cx="5194300" cy="4232275"/>
            <a:chOff x="3505200" y="1981200"/>
            <a:chExt cx="5194300" cy="4232275"/>
          </a:xfrm>
        </p:grpSpPr>
        <p:sp>
          <p:nvSpPr>
            <p:cNvPr id="2059" name="Line 89"/>
            <p:cNvSpPr>
              <a:spLocks noChangeShapeType="1"/>
            </p:cNvSpPr>
            <p:nvPr/>
          </p:nvSpPr>
          <p:spPr bwMode="auto">
            <a:xfrm>
              <a:off x="3657600" y="2438400"/>
              <a:ext cx="33528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60" name="Line 90"/>
            <p:cNvSpPr>
              <a:spLocks noChangeShapeType="1"/>
            </p:cNvSpPr>
            <p:nvPr/>
          </p:nvSpPr>
          <p:spPr bwMode="auto">
            <a:xfrm>
              <a:off x="3962400" y="2133600"/>
              <a:ext cx="0" cy="3657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61" name="Text Box 91"/>
            <p:cNvSpPr txBox="1">
              <a:spLocks noChangeArrowheads="1"/>
            </p:cNvSpPr>
            <p:nvPr/>
          </p:nvSpPr>
          <p:spPr bwMode="auto">
            <a:xfrm>
              <a:off x="3575050" y="1981200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2400">
                  <a:latin typeface="Tahoma" pitchFamily="34" charset="0"/>
                </a:rPr>
                <a:t>N</a:t>
              </a:r>
            </a:p>
          </p:txBody>
        </p:sp>
        <p:sp>
          <p:nvSpPr>
            <p:cNvPr id="2062" name="Text Box 92"/>
            <p:cNvSpPr txBox="1">
              <a:spLocks noChangeArrowheads="1"/>
            </p:cNvSpPr>
            <p:nvPr/>
          </p:nvSpPr>
          <p:spPr bwMode="auto">
            <a:xfrm>
              <a:off x="3962400" y="2101850"/>
              <a:ext cx="2952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1600">
                  <a:latin typeface="Tahoma" pitchFamily="34" charset="0"/>
                </a:rPr>
                <a:t>0</a:t>
              </a:r>
            </a:p>
          </p:txBody>
        </p:sp>
        <p:sp>
          <p:nvSpPr>
            <p:cNvPr id="2063" name="Text Box 93"/>
            <p:cNvSpPr txBox="1">
              <a:spLocks noChangeArrowheads="1"/>
            </p:cNvSpPr>
            <p:nvPr/>
          </p:nvSpPr>
          <p:spPr bwMode="auto">
            <a:xfrm>
              <a:off x="4276725" y="2101850"/>
              <a:ext cx="2952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1600">
                  <a:latin typeface="Tahoma" pitchFamily="34" charset="0"/>
                </a:rPr>
                <a:t>1</a:t>
              </a:r>
            </a:p>
          </p:txBody>
        </p:sp>
        <p:sp>
          <p:nvSpPr>
            <p:cNvPr id="2064" name="Text Box 94"/>
            <p:cNvSpPr txBox="1">
              <a:spLocks noChangeArrowheads="1"/>
            </p:cNvSpPr>
            <p:nvPr/>
          </p:nvSpPr>
          <p:spPr bwMode="auto">
            <a:xfrm>
              <a:off x="3657600" y="2438400"/>
              <a:ext cx="2952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1600">
                  <a:latin typeface="Tahoma" pitchFamily="34" charset="0"/>
                </a:rPr>
                <a:t>0</a:t>
              </a:r>
            </a:p>
          </p:txBody>
        </p:sp>
        <p:sp>
          <p:nvSpPr>
            <p:cNvPr id="2065" name="Text Box 95"/>
            <p:cNvSpPr txBox="1">
              <a:spLocks noChangeArrowheads="1"/>
            </p:cNvSpPr>
            <p:nvPr/>
          </p:nvSpPr>
          <p:spPr bwMode="auto">
            <a:xfrm>
              <a:off x="3657600" y="2743200"/>
              <a:ext cx="2952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1600">
                  <a:latin typeface="Tahoma" pitchFamily="34" charset="0"/>
                </a:rPr>
                <a:t>1</a:t>
              </a:r>
            </a:p>
          </p:txBody>
        </p:sp>
        <p:sp>
          <p:nvSpPr>
            <p:cNvPr id="2066" name="Text Box 97"/>
            <p:cNvSpPr txBox="1">
              <a:spLocks noChangeArrowheads="1"/>
            </p:cNvSpPr>
            <p:nvPr/>
          </p:nvSpPr>
          <p:spPr bwMode="auto">
            <a:xfrm>
              <a:off x="4572000" y="2101850"/>
              <a:ext cx="2952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1600">
                  <a:latin typeface="Tahoma" pitchFamily="34" charset="0"/>
                </a:rPr>
                <a:t>2</a:t>
              </a:r>
            </a:p>
          </p:txBody>
        </p:sp>
        <p:sp>
          <p:nvSpPr>
            <p:cNvPr id="2067" name="Text Box 98"/>
            <p:cNvSpPr txBox="1">
              <a:spLocks noChangeArrowheads="1"/>
            </p:cNvSpPr>
            <p:nvPr/>
          </p:nvSpPr>
          <p:spPr bwMode="auto">
            <a:xfrm>
              <a:off x="6096000" y="2057400"/>
              <a:ext cx="350838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1600">
                  <a:latin typeface="Tahoma" pitchFamily="34" charset="0"/>
                </a:rPr>
                <a:t>…</a:t>
              </a:r>
            </a:p>
          </p:txBody>
        </p:sp>
        <p:sp>
          <p:nvSpPr>
            <p:cNvPr id="2068" name="Text Box 99"/>
            <p:cNvSpPr txBox="1">
              <a:spLocks noChangeArrowheads="1"/>
            </p:cNvSpPr>
            <p:nvPr/>
          </p:nvSpPr>
          <p:spPr bwMode="auto">
            <a:xfrm>
              <a:off x="3505200" y="5105400"/>
              <a:ext cx="4826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1600">
                  <a:latin typeface="Tahoma" pitchFamily="34" charset="0"/>
                </a:rPr>
                <a:t>n-1</a:t>
              </a:r>
            </a:p>
          </p:txBody>
        </p:sp>
        <p:sp>
          <p:nvSpPr>
            <p:cNvPr id="2069" name="Text Box 100"/>
            <p:cNvSpPr txBox="1">
              <a:spLocks noChangeArrowheads="1"/>
            </p:cNvSpPr>
            <p:nvPr/>
          </p:nvSpPr>
          <p:spPr bwMode="auto">
            <a:xfrm>
              <a:off x="3581400" y="2971800"/>
              <a:ext cx="350838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1600">
                  <a:latin typeface="Tahoma" pitchFamily="34" charset="0"/>
                </a:rPr>
                <a:t>…</a:t>
              </a:r>
            </a:p>
          </p:txBody>
        </p:sp>
        <p:sp>
          <p:nvSpPr>
            <p:cNvPr id="2070" name="Text Box 101"/>
            <p:cNvSpPr txBox="1">
              <a:spLocks noChangeArrowheads="1"/>
            </p:cNvSpPr>
            <p:nvPr/>
          </p:nvSpPr>
          <p:spPr bwMode="auto">
            <a:xfrm>
              <a:off x="6629400" y="1981200"/>
              <a:ext cx="4826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1600">
                  <a:latin typeface="Tahoma" pitchFamily="34" charset="0"/>
                </a:rPr>
                <a:t>n-1</a:t>
              </a:r>
            </a:p>
          </p:txBody>
        </p:sp>
        <p:sp>
          <p:nvSpPr>
            <p:cNvPr id="2071" name="Text Box 102"/>
            <p:cNvSpPr txBox="1">
              <a:spLocks noChangeArrowheads="1"/>
            </p:cNvSpPr>
            <p:nvPr/>
          </p:nvSpPr>
          <p:spPr bwMode="auto">
            <a:xfrm>
              <a:off x="5854700" y="2101850"/>
              <a:ext cx="2413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1600">
                  <a:latin typeface="Tahoma" pitchFamily="34" charset="0"/>
                </a:rPr>
                <a:t>j</a:t>
              </a:r>
            </a:p>
          </p:txBody>
        </p:sp>
        <p:sp>
          <p:nvSpPr>
            <p:cNvPr id="2072" name="Text Box 103"/>
            <p:cNvSpPr txBox="1">
              <a:spLocks noChangeArrowheads="1"/>
            </p:cNvSpPr>
            <p:nvPr/>
          </p:nvSpPr>
          <p:spPr bwMode="auto">
            <a:xfrm>
              <a:off x="3663950" y="3321050"/>
              <a:ext cx="230188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1600">
                  <a:latin typeface="Tahoma" pitchFamily="34" charset="0"/>
                </a:rPr>
                <a:t>i</a:t>
              </a:r>
            </a:p>
          </p:txBody>
        </p:sp>
        <p:grpSp>
          <p:nvGrpSpPr>
            <p:cNvPr id="6" name="Group 177"/>
            <p:cNvGrpSpPr>
              <a:grpSpLocks/>
            </p:cNvGrpSpPr>
            <p:nvPr/>
          </p:nvGrpSpPr>
          <p:grpSpPr bwMode="auto">
            <a:xfrm>
              <a:off x="4876800" y="3352800"/>
              <a:ext cx="1219200" cy="1219200"/>
              <a:chOff x="3072" y="2112"/>
              <a:chExt cx="768" cy="768"/>
            </a:xfrm>
          </p:grpSpPr>
          <p:sp>
            <p:nvSpPr>
              <p:cNvPr id="2100" name="Rectangle 174"/>
              <p:cNvSpPr>
                <a:spLocks noChangeArrowheads="1"/>
              </p:cNvSpPr>
              <p:nvPr/>
            </p:nvSpPr>
            <p:spPr bwMode="auto">
              <a:xfrm>
                <a:off x="3648" y="2112"/>
                <a:ext cx="192" cy="192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sl-SI">
                  <a:latin typeface="Verdana" pitchFamily="34" charset="0"/>
                </a:endParaRPr>
              </a:p>
            </p:txBody>
          </p:sp>
          <p:sp>
            <p:nvSpPr>
              <p:cNvPr id="2101" name="Rectangle 175"/>
              <p:cNvSpPr>
                <a:spLocks noChangeArrowheads="1"/>
              </p:cNvSpPr>
              <p:nvPr/>
            </p:nvSpPr>
            <p:spPr bwMode="auto">
              <a:xfrm>
                <a:off x="3072" y="2112"/>
                <a:ext cx="57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sl-SI">
                  <a:latin typeface="Verdana" pitchFamily="34" charset="0"/>
                </a:endParaRPr>
              </a:p>
            </p:txBody>
          </p:sp>
          <p:sp>
            <p:nvSpPr>
              <p:cNvPr id="2102" name="Rectangle 176"/>
              <p:cNvSpPr>
                <a:spLocks noChangeArrowheads="1"/>
              </p:cNvSpPr>
              <p:nvPr/>
            </p:nvSpPr>
            <p:spPr bwMode="auto">
              <a:xfrm rot="-5400000">
                <a:off x="3456" y="2496"/>
                <a:ext cx="57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sl-SI">
                  <a:latin typeface="Verdana" pitchFamily="34" charset="0"/>
                </a:endParaRPr>
              </a:p>
            </p:txBody>
          </p:sp>
        </p:grpSp>
        <p:grpSp>
          <p:nvGrpSpPr>
            <p:cNvPr id="2075" name="Group 105"/>
            <p:cNvGrpSpPr>
              <a:grpSpLocks/>
            </p:cNvGrpSpPr>
            <p:nvPr/>
          </p:nvGrpSpPr>
          <p:grpSpPr bwMode="auto">
            <a:xfrm>
              <a:off x="3886200" y="2438400"/>
              <a:ext cx="3124200" cy="3048000"/>
              <a:chOff x="2208" y="1536"/>
              <a:chExt cx="3120" cy="1920"/>
            </a:xfrm>
          </p:grpSpPr>
          <p:sp>
            <p:nvSpPr>
              <p:cNvPr id="2089" name="Line 32"/>
              <p:cNvSpPr>
                <a:spLocks noChangeShapeType="1"/>
              </p:cNvSpPr>
              <p:nvPr/>
            </p:nvSpPr>
            <p:spPr bwMode="white">
              <a:xfrm>
                <a:off x="2208" y="1536"/>
                <a:ext cx="3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90" name="Line 33"/>
              <p:cNvSpPr>
                <a:spLocks noChangeShapeType="1"/>
              </p:cNvSpPr>
              <p:nvPr/>
            </p:nvSpPr>
            <p:spPr bwMode="white">
              <a:xfrm>
                <a:off x="2208" y="1728"/>
                <a:ext cx="3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91" name="Line 34"/>
              <p:cNvSpPr>
                <a:spLocks noChangeShapeType="1"/>
              </p:cNvSpPr>
              <p:nvPr/>
            </p:nvSpPr>
            <p:spPr bwMode="white">
              <a:xfrm>
                <a:off x="2208" y="1920"/>
                <a:ext cx="3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92" name="Line 35"/>
              <p:cNvSpPr>
                <a:spLocks noChangeShapeType="1"/>
              </p:cNvSpPr>
              <p:nvPr/>
            </p:nvSpPr>
            <p:spPr bwMode="white">
              <a:xfrm>
                <a:off x="2208" y="2112"/>
                <a:ext cx="3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93" name="Line 36"/>
              <p:cNvSpPr>
                <a:spLocks noChangeShapeType="1"/>
              </p:cNvSpPr>
              <p:nvPr/>
            </p:nvSpPr>
            <p:spPr bwMode="white">
              <a:xfrm>
                <a:off x="2208" y="2304"/>
                <a:ext cx="3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94" name="Line 37"/>
              <p:cNvSpPr>
                <a:spLocks noChangeShapeType="1"/>
              </p:cNvSpPr>
              <p:nvPr/>
            </p:nvSpPr>
            <p:spPr bwMode="white">
              <a:xfrm>
                <a:off x="2208" y="2496"/>
                <a:ext cx="3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95" name="Line 38"/>
              <p:cNvSpPr>
                <a:spLocks noChangeShapeType="1"/>
              </p:cNvSpPr>
              <p:nvPr/>
            </p:nvSpPr>
            <p:spPr bwMode="white">
              <a:xfrm>
                <a:off x="2208" y="2688"/>
                <a:ext cx="3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96" name="Line 39"/>
              <p:cNvSpPr>
                <a:spLocks noChangeShapeType="1"/>
              </p:cNvSpPr>
              <p:nvPr/>
            </p:nvSpPr>
            <p:spPr bwMode="white">
              <a:xfrm>
                <a:off x="2208" y="2880"/>
                <a:ext cx="3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97" name="Line 40"/>
              <p:cNvSpPr>
                <a:spLocks noChangeShapeType="1"/>
              </p:cNvSpPr>
              <p:nvPr/>
            </p:nvSpPr>
            <p:spPr bwMode="white">
              <a:xfrm>
                <a:off x="2208" y="3072"/>
                <a:ext cx="3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98" name="Line 41"/>
              <p:cNvSpPr>
                <a:spLocks noChangeShapeType="1"/>
              </p:cNvSpPr>
              <p:nvPr/>
            </p:nvSpPr>
            <p:spPr bwMode="white">
              <a:xfrm>
                <a:off x="2208" y="3264"/>
                <a:ext cx="3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99" name="Line 42"/>
              <p:cNvSpPr>
                <a:spLocks noChangeShapeType="1"/>
              </p:cNvSpPr>
              <p:nvPr/>
            </p:nvSpPr>
            <p:spPr bwMode="white">
              <a:xfrm>
                <a:off x="2208" y="3456"/>
                <a:ext cx="3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</p:grpSp>
        <p:grpSp>
          <p:nvGrpSpPr>
            <p:cNvPr id="2076" name="Group 136"/>
            <p:cNvGrpSpPr>
              <a:grpSpLocks/>
            </p:cNvGrpSpPr>
            <p:nvPr/>
          </p:nvGrpSpPr>
          <p:grpSpPr bwMode="auto">
            <a:xfrm>
              <a:off x="3962400" y="2362200"/>
              <a:ext cx="3048000" cy="3124200"/>
              <a:chOff x="2496" y="1488"/>
              <a:chExt cx="1920" cy="1968"/>
            </a:xfrm>
          </p:grpSpPr>
          <p:sp>
            <p:nvSpPr>
              <p:cNvPr id="2078" name="Line 60"/>
              <p:cNvSpPr>
                <a:spLocks noChangeShapeType="1"/>
              </p:cNvSpPr>
              <p:nvPr/>
            </p:nvSpPr>
            <p:spPr bwMode="white">
              <a:xfrm>
                <a:off x="2496" y="1488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79" name="Line 61"/>
              <p:cNvSpPr>
                <a:spLocks noChangeShapeType="1"/>
              </p:cNvSpPr>
              <p:nvPr/>
            </p:nvSpPr>
            <p:spPr bwMode="white">
              <a:xfrm>
                <a:off x="2688" y="1488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80" name="Line 62"/>
              <p:cNvSpPr>
                <a:spLocks noChangeShapeType="1"/>
              </p:cNvSpPr>
              <p:nvPr/>
            </p:nvSpPr>
            <p:spPr bwMode="white">
              <a:xfrm>
                <a:off x="2880" y="1488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81" name="Line 63"/>
              <p:cNvSpPr>
                <a:spLocks noChangeShapeType="1"/>
              </p:cNvSpPr>
              <p:nvPr/>
            </p:nvSpPr>
            <p:spPr bwMode="white">
              <a:xfrm>
                <a:off x="3072" y="1488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82" name="Line 64"/>
              <p:cNvSpPr>
                <a:spLocks noChangeShapeType="1"/>
              </p:cNvSpPr>
              <p:nvPr/>
            </p:nvSpPr>
            <p:spPr bwMode="white">
              <a:xfrm>
                <a:off x="3264" y="1488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83" name="Line 65"/>
              <p:cNvSpPr>
                <a:spLocks noChangeShapeType="1"/>
              </p:cNvSpPr>
              <p:nvPr/>
            </p:nvSpPr>
            <p:spPr bwMode="white">
              <a:xfrm>
                <a:off x="3456" y="1488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84" name="Line 66"/>
              <p:cNvSpPr>
                <a:spLocks noChangeShapeType="1"/>
              </p:cNvSpPr>
              <p:nvPr/>
            </p:nvSpPr>
            <p:spPr bwMode="white">
              <a:xfrm>
                <a:off x="3648" y="1488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85" name="Line 67"/>
              <p:cNvSpPr>
                <a:spLocks noChangeShapeType="1"/>
              </p:cNvSpPr>
              <p:nvPr/>
            </p:nvSpPr>
            <p:spPr bwMode="white">
              <a:xfrm>
                <a:off x="3840" y="1488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86" name="Line 68"/>
              <p:cNvSpPr>
                <a:spLocks noChangeShapeType="1"/>
              </p:cNvSpPr>
              <p:nvPr/>
            </p:nvSpPr>
            <p:spPr bwMode="white">
              <a:xfrm>
                <a:off x="4032" y="1488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87" name="Line 69"/>
              <p:cNvSpPr>
                <a:spLocks noChangeShapeType="1"/>
              </p:cNvSpPr>
              <p:nvPr/>
            </p:nvSpPr>
            <p:spPr bwMode="white">
              <a:xfrm>
                <a:off x="4224" y="1488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88" name="Line 70"/>
              <p:cNvSpPr>
                <a:spLocks noChangeShapeType="1"/>
              </p:cNvSpPr>
              <p:nvPr/>
            </p:nvSpPr>
            <p:spPr bwMode="white">
              <a:xfrm>
                <a:off x="4416" y="1488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</p:grpSp>
        <p:graphicFrame>
          <p:nvGraphicFramePr>
            <p:cNvPr id="2050" name="Object 17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69738953"/>
                </p:ext>
              </p:extLst>
            </p:nvPr>
          </p:nvGraphicFramePr>
          <p:xfrm>
            <a:off x="4332288" y="5638800"/>
            <a:ext cx="4367212" cy="574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44" name="Equation" r:id="rId4" imgW="2222280" imgH="291960" progId="Equation.3">
                    <p:embed/>
                  </p:oleObj>
                </mc:Choice>
                <mc:Fallback>
                  <p:oleObj name="Equation" r:id="rId4" imgW="2222280" imgH="291960" progId="Equation.3">
                    <p:embed/>
                    <p:pic>
                      <p:nvPicPr>
                        <p:cNvPr id="2050" name="Object 17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32288" y="5638800"/>
                          <a:ext cx="4367212" cy="5746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077" name="Picture 179" descr="BD07494_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52400"/>
            <a:ext cx="11985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4554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572" grpId="0" uiExpand="1" build="p" bldLvl="5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4560887" cy="684212"/>
          </a:xfrm>
        </p:spPr>
        <p:txBody>
          <a:bodyPr/>
          <a:lstStyle/>
          <a:p>
            <a:pPr eaLnBrk="1" hangingPunct="1"/>
            <a:r>
              <a:rPr lang="sl-SI" sz="2600" dirty="0" smtClean="0"/>
              <a:t>Množenje matrik</a:t>
            </a:r>
            <a:endParaRPr lang="en-US" sz="2600" dirty="0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sz="half" idx="4294967295"/>
          </p:nvPr>
        </p:nvSpPr>
        <p:spPr>
          <a:xfrm>
            <a:off x="0" y="1828800"/>
            <a:ext cx="6553200" cy="4495800"/>
          </a:xfrm>
        </p:spPr>
        <p:txBody>
          <a:bodyPr/>
          <a:lstStyle/>
          <a:p>
            <a:pPr eaLnBrk="1" hangingPunct="1"/>
            <a:r>
              <a:rPr lang="en-US" sz="2400" b="1" i="1" smtClean="0">
                <a:latin typeface="Times New Roman" pitchFamily="18" charset="0"/>
              </a:rPr>
              <a:t>C</a:t>
            </a:r>
            <a:r>
              <a:rPr lang="en-US" sz="2400" i="1" smtClean="0">
                <a:latin typeface="Times New Roman" pitchFamily="18" charset="0"/>
              </a:rPr>
              <a:t> = </a:t>
            </a:r>
            <a:r>
              <a:rPr lang="en-US" sz="2400" b="1" i="1" smtClean="0">
                <a:latin typeface="Times New Roman" pitchFamily="18" charset="0"/>
              </a:rPr>
              <a:t>A</a:t>
            </a:r>
            <a:r>
              <a:rPr lang="sl-SI" sz="2400" b="1" i="1" smtClean="0">
                <a:latin typeface="Times New Roman" pitchFamily="18" charset="0"/>
              </a:rPr>
              <a:t> </a:t>
            </a:r>
            <a:r>
              <a:rPr lang="en-US" sz="2400" i="1" smtClean="0">
                <a:latin typeface="Times New Roman" pitchFamily="18" charset="0"/>
              </a:rPr>
              <a:t>*</a:t>
            </a:r>
            <a:r>
              <a:rPr lang="sl-SI" sz="2400" i="1" smtClean="0">
                <a:latin typeface="Times New Roman" pitchFamily="18" charset="0"/>
              </a:rPr>
              <a:t> </a:t>
            </a:r>
            <a:r>
              <a:rPr lang="en-US" sz="2400" b="1" i="1" smtClean="0">
                <a:latin typeface="Times New Roman" pitchFamily="18" charset="0"/>
              </a:rPr>
              <a:t>B</a:t>
            </a:r>
          </a:p>
          <a:p>
            <a:pPr lvl="1" eaLnBrk="1" hangingPunct="1"/>
            <a:r>
              <a:rPr lang="en-US" b="1" i="1" smtClean="0">
                <a:latin typeface="Times New Roman" pitchFamily="18" charset="0"/>
              </a:rPr>
              <a:t>A</a:t>
            </a:r>
            <a:r>
              <a:rPr lang="en-US" i="1" smtClean="0">
                <a:latin typeface="Times New Roman" pitchFamily="18" charset="0"/>
              </a:rPr>
              <a:t> </a:t>
            </a:r>
            <a:r>
              <a:rPr lang="sl-SI" smtClean="0"/>
              <a:t>:</a:t>
            </a:r>
            <a:r>
              <a:rPr lang="en-US" i="1" smtClean="0">
                <a:latin typeface="Times New Roman" pitchFamily="18" charset="0"/>
              </a:rPr>
              <a:t> </a:t>
            </a:r>
            <a:r>
              <a:rPr lang="en-US" b="1" i="1" smtClean="0">
                <a:latin typeface="Times New Roman" pitchFamily="18" charset="0"/>
              </a:rPr>
              <a:t>d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smtClean="0">
                <a:latin typeface="Times New Roman" pitchFamily="18" charset="0"/>
              </a:rPr>
              <a:t>e</a:t>
            </a:r>
            <a:r>
              <a:rPr lang="en-US" i="1" smtClean="0">
                <a:latin typeface="Times New Roman" pitchFamily="18" charset="0"/>
              </a:rPr>
              <a:t> </a:t>
            </a:r>
            <a:r>
              <a:rPr lang="sl-SI" smtClean="0"/>
              <a:t>in</a:t>
            </a:r>
            <a:r>
              <a:rPr lang="en-US" i="1" smtClean="0">
                <a:latin typeface="Times New Roman" pitchFamily="18" charset="0"/>
              </a:rPr>
              <a:t> </a:t>
            </a:r>
            <a:r>
              <a:rPr lang="en-US" b="1" i="1" smtClean="0">
                <a:latin typeface="Times New Roman" pitchFamily="18" charset="0"/>
              </a:rPr>
              <a:t>B</a:t>
            </a:r>
            <a:r>
              <a:rPr lang="en-US" i="1" smtClean="0">
                <a:latin typeface="Times New Roman" pitchFamily="18" charset="0"/>
              </a:rPr>
              <a:t> </a:t>
            </a:r>
            <a:r>
              <a:rPr lang="sl-SI" i="1" smtClean="0">
                <a:latin typeface="Times New Roman" pitchFamily="18" charset="0"/>
              </a:rPr>
              <a:t>:</a:t>
            </a:r>
            <a:r>
              <a:rPr lang="en-US" i="1" smtClean="0">
                <a:latin typeface="Times New Roman" pitchFamily="18" charset="0"/>
              </a:rPr>
              <a:t> </a:t>
            </a:r>
            <a:r>
              <a:rPr lang="en-US" b="1" i="1" smtClean="0">
                <a:latin typeface="Times New Roman" pitchFamily="18" charset="0"/>
              </a:rPr>
              <a:t>e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b="1" i="1" smtClean="0">
                <a:latin typeface="Times New Roman" pitchFamily="18" charset="0"/>
              </a:rPr>
              <a:t> f</a:t>
            </a:r>
          </a:p>
          <a:p>
            <a:pPr lvl="1" eaLnBrk="1" hangingPunct="1"/>
            <a:endParaRPr lang="en-US" b="1" i="1" smtClean="0">
              <a:latin typeface="Times New Roman" pitchFamily="18" charset="0"/>
            </a:endParaRPr>
          </a:p>
          <a:p>
            <a:pPr lvl="1" eaLnBrk="1" hangingPunct="1"/>
            <a:endParaRPr lang="en-US" sz="2400" i="1" smtClean="0">
              <a:solidFill>
                <a:srgbClr val="000000"/>
              </a:solidFill>
              <a:latin typeface="Times New Roman" pitchFamily="18" charset="0"/>
            </a:endParaRPr>
          </a:p>
          <a:p>
            <a:pPr lvl="1" eaLnBrk="1" hangingPunct="1"/>
            <a:endParaRPr lang="en-US" sz="2400" b="1" i="1" smtClean="0">
              <a:latin typeface="Times New Roman" pitchFamily="18" charset="0"/>
            </a:endParaRPr>
          </a:p>
          <a:p>
            <a:pPr lvl="1" eaLnBrk="1" hangingPunct="1"/>
            <a:r>
              <a:rPr lang="en-US" sz="2400" b="1" i="1" smtClean="0">
                <a:latin typeface="Times New Roman" pitchFamily="18" charset="0"/>
              </a:rPr>
              <a:t>O</a:t>
            </a:r>
            <a:r>
              <a:rPr lang="en-US" sz="2400" smtClean="0">
                <a:latin typeface="Times New Roman" pitchFamily="18" charset="0"/>
              </a:rPr>
              <a:t>(</a:t>
            </a:r>
            <a:r>
              <a:rPr lang="en-US" sz="2400" b="1" i="1" smtClean="0">
                <a:latin typeface="Times New Roman" pitchFamily="18" charset="0"/>
              </a:rPr>
              <a:t>d</a:t>
            </a:r>
            <a:r>
              <a:rPr lang="sl-SI" sz="2400" b="1" i="1" smtClean="0">
                <a:latin typeface="Times New Roman" pitchFamily="18" charset="0"/>
              </a:rPr>
              <a:t> </a:t>
            </a:r>
            <a:r>
              <a:rPr lang="en-US" sz="2400" b="1" i="1" smtClean="0">
                <a:latin typeface="Times New Roman" pitchFamily="18" charset="0"/>
              </a:rPr>
              <a:t>e</a:t>
            </a:r>
            <a:r>
              <a:rPr lang="sl-SI" sz="2400" b="1" i="1" smtClean="0">
                <a:latin typeface="Times New Roman" pitchFamily="18" charset="0"/>
              </a:rPr>
              <a:t> </a:t>
            </a:r>
            <a:r>
              <a:rPr lang="en-US" sz="2400" b="1" i="1" smtClean="0">
                <a:latin typeface="Times New Roman" pitchFamily="18" charset="0"/>
              </a:rPr>
              <a:t>f</a:t>
            </a:r>
            <a:r>
              <a:rPr lang="en-US" sz="2400" i="1" smtClean="0">
                <a:latin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</a:rPr>
              <a:t>)</a:t>
            </a:r>
            <a:endParaRPr lang="en-US" sz="2400" smtClean="0"/>
          </a:p>
        </p:txBody>
      </p:sp>
      <p:sp>
        <p:nvSpPr>
          <p:cNvPr id="1031" name="Slide Number Placeholder 6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35CB9A17-8424-432B-9B62-04B8EF396C4D}" type="slidenum">
              <a:rPr lang="sl-SI" sz="1200">
                <a:latin typeface="Verdana" pitchFamily="34" charset="0"/>
              </a:rPr>
              <a:pPr algn="r" eaLnBrk="1" hangingPunct="1"/>
              <a:t>2</a:t>
            </a:fld>
            <a:endParaRPr lang="sl-SI" sz="1200">
              <a:latin typeface="Verdana" pitchFamily="34" charset="0"/>
            </a:endParaRPr>
          </a:p>
        </p:txBody>
      </p:sp>
      <p:sp>
        <p:nvSpPr>
          <p:cNvPr id="1032" name="Rectangle 56"/>
          <p:cNvSpPr>
            <a:spLocks noChangeArrowheads="1"/>
          </p:cNvSpPr>
          <p:nvPr/>
        </p:nvSpPr>
        <p:spPr bwMode="auto">
          <a:xfrm>
            <a:off x="568325" y="21542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endParaRPr lang="sl-SI">
              <a:latin typeface="Verdana" pitchFamily="34" charset="0"/>
            </a:endParaRPr>
          </a:p>
        </p:txBody>
      </p:sp>
      <p:grpSp>
        <p:nvGrpSpPr>
          <p:cNvPr id="1034" name="Group 87"/>
          <p:cNvGrpSpPr>
            <a:grpSpLocks/>
          </p:cNvGrpSpPr>
          <p:nvPr/>
        </p:nvGrpSpPr>
        <p:grpSpPr bwMode="auto">
          <a:xfrm>
            <a:off x="3886200" y="2286000"/>
            <a:ext cx="4984750" cy="4419600"/>
            <a:chOff x="2064" y="1440"/>
            <a:chExt cx="3140" cy="2784"/>
          </a:xfrm>
        </p:grpSpPr>
        <p:sp>
          <p:nvSpPr>
            <p:cNvPr id="1035" name="Rectangle 63"/>
            <p:cNvSpPr>
              <a:spLocks noChangeArrowheads="1"/>
            </p:cNvSpPr>
            <p:nvPr/>
          </p:nvSpPr>
          <p:spPr bwMode="auto">
            <a:xfrm>
              <a:off x="2496" y="3264"/>
              <a:ext cx="1152" cy="576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1036" name="Rectangle 64"/>
            <p:cNvSpPr>
              <a:spLocks noChangeArrowheads="1"/>
            </p:cNvSpPr>
            <p:nvPr/>
          </p:nvSpPr>
          <p:spPr bwMode="auto">
            <a:xfrm>
              <a:off x="3840" y="1920"/>
              <a:ext cx="960" cy="1152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1037" name="Rectangle 65"/>
            <p:cNvSpPr>
              <a:spLocks noChangeArrowheads="1"/>
            </p:cNvSpPr>
            <p:nvPr/>
          </p:nvSpPr>
          <p:spPr bwMode="auto">
            <a:xfrm>
              <a:off x="3840" y="3264"/>
              <a:ext cx="960" cy="576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1038" name="Rectangle 66"/>
            <p:cNvSpPr>
              <a:spLocks noChangeArrowheads="1"/>
            </p:cNvSpPr>
            <p:nvPr/>
          </p:nvSpPr>
          <p:spPr bwMode="auto">
            <a:xfrm>
              <a:off x="4224" y="1920"/>
              <a:ext cx="192" cy="1152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1039" name="Rectangle 67"/>
            <p:cNvSpPr>
              <a:spLocks noChangeArrowheads="1"/>
            </p:cNvSpPr>
            <p:nvPr/>
          </p:nvSpPr>
          <p:spPr bwMode="auto">
            <a:xfrm>
              <a:off x="2496" y="3456"/>
              <a:ext cx="1152" cy="192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1040" name="Rectangle 68"/>
            <p:cNvSpPr>
              <a:spLocks noChangeArrowheads="1"/>
            </p:cNvSpPr>
            <p:nvPr/>
          </p:nvSpPr>
          <p:spPr bwMode="auto">
            <a:xfrm>
              <a:off x="4224" y="3456"/>
              <a:ext cx="192" cy="192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1041" name="Text Box 69"/>
            <p:cNvSpPr txBox="1">
              <a:spLocks noChangeArrowheads="1"/>
            </p:cNvSpPr>
            <p:nvPr/>
          </p:nvSpPr>
          <p:spPr bwMode="auto">
            <a:xfrm>
              <a:off x="2492" y="3216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2400" b="1" i="1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042" name="Text Box 70"/>
            <p:cNvSpPr txBox="1">
              <a:spLocks noChangeArrowheads="1"/>
            </p:cNvSpPr>
            <p:nvPr/>
          </p:nvSpPr>
          <p:spPr bwMode="auto">
            <a:xfrm>
              <a:off x="3840" y="3216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2400" b="1" i="1">
                  <a:solidFill>
                    <a:srgbClr val="000000"/>
                  </a:solidFill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1043" name="Text Box 71"/>
            <p:cNvSpPr txBox="1">
              <a:spLocks noChangeArrowheads="1"/>
            </p:cNvSpPr>
            <p:nvPr/>
          </p:nvSpPr>
          <p:spPr bwMode="auto">
            <a:xfrm>
              <a:off x="3840" y="1872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2400" b="1" i="1">
                  <a:solidFill>
                    <a:srgbClr val="000000"/>
                  </a:solidFill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044" name="Text Box 72"/>
            <p:cNvSpPr txBox="1">
              <a:spLocks noChangeArrowheads="1"/>
            </p:cNvSpPr>
            <p:nvPr/>
          </p:nvSpPr>
          <p:spPr bwMode="auto">
            <a:xfrm>
              <a:off x="2064" y="340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2400" b="1" i="1">
                  <a:solidFill>
                    <a:srgbClr val="000000"/>
                  </a:solidFill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1045" name="Text Box 73"/>
            <p:cNvSpPr txBox="1">
              <a:spLocks noChangeArrowheads="1"/>
            </p:cNvSpPr>
            <p:nvPr/>
          </p:nvSpPr>
          <p:spPr bwMode="auto">
            <a:xfrm>
              <a:off x="4992" y="340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2400" b="1" i="1">
                  <a:solidFill>
                    <a:srgbClr val="000000"/>
                  </a:solidFill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1046" name="Text Box 74"/>
            <p:cNvSpPr txBox="1">
              <a:spLocks noChangeArrowheads="1"/>
            </p:cNvSpPr>
            <p:nvPr/>
          </p:nvSpPr>
          <p:spPr bwMode="auto">
            <a:xfrm>
              <a:off x="4236" y="1440"/>
              <a:ext cx="1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2400" b="1" i="1">
                  <a:solidFill>
                    <a:srgbClr val="000000"/>
                  </a:solidFill>
                  <a:latin typeface="Times New Roman" pitchFamily="18" charset="0"/>
                </a:rPr>
                <a:t>f</a:t>
              </a:r>
            </a:p>
          </p:txBody>
        </p:sp>
        <p:sp>
          <p:nvSpPr>
            <p:cNvPr id="1047" name="Text Box 75"/>
            <p:cNvSpPr txBox="1">
              <a:spLocks noChangeArrowheads="1"/>
            </p:cNvSpPr>
            <p:nvPr/>
          </p:nvSpPr>
          <p:spPr bwMode="auto">
            <a:xfrm>
              <a:off x="2928" y="2832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2400" b="1" i="1">
                  <a:solidFill>
                    <a:srgbClr val="000000"/>
                  </a:solidFill>
                  <a:latin typeface="Times New Roman" pitchFamily="18" charset="0"/>
                </a:rPr>
                <a:t>e</a:t>
              </a:r>
            </a:p>
          </p:txBody>
        </p:sp>
        <p:sp>
          <p:nvSpPr>
            <p:cNvPr id="1048" name="Text Box 76"/>
            <p:cNvSpPr txBox="1">
              <a:spLocks noChangeArrowheads="1"/>
            </p:cNvSpPr>
            <p:nvPr/>
          </p:nvSpPr>
          <p:spPr bwMode="auto">
            <a:xfrm>
              <a:off x="4272" y="3936"/>
              <a:ext cx="1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2400" b="1" i="1">
                  <a:solidFill>
                    <a:srgbClr val="000000"/>
                  </a:solidFill>
                  <a:latin typeface="Times New Roman" pitchFamily="18" charset="0"/>
                </a:rPr>
                <a:t>f</a:t>
              </a:r>
            </a:p>
          </p:txBody>
        </p:sp>
        <p:sp>
          <p:nvSpPr>
            <p:cNvPr id="1049" name="Text Box 77"/>
            <p:cNvSpPr txBox="1">
              <a:spLocks noChangeArrowheads="1"/>
            </p:cNvSpPr>
            <p:nvPr/>
          </p:nvSpPr>
          <p:spPr bwMode="auto">
            <a:xfrm>
              <a:off x="3504" y="2304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2400" b="1" i="1">
                  <a:solidFill>
                    <a:srgbClr val="000000"/>
                  </a:solidFill>
                  <a:latin typeface="Times New Roman" pitchFamily="18" charset="0"/>
                </a:rPr>
                <a:t>e</a:t>
              </a:r>
            </a:p>
          </p:txBody>
        </p:sp>
        <p:sp>
          <p:nvSpPr>
            <p:cNvPr id="1050" name="Text Box 78"/>
            <p:cNvSpPr txBox="1">
              <a:spLocks noChangeArrowheads="1"/>
            </p:cNvSpPr>
            <p:nvPr/>
          </p:nvSpPr>
          <p:spPr bwMode="auto">
            <a:xfrm>
              <a:off x="2903" y="3408"/>
              <a:ext cx="16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2400" b="1" i="1">
                  <a:solidFill>
                    <a:srgbClr val="000000"/>
                  </a:solidFill>
                  <a:latin typeface="Times New Roman" pitchFamily="18" charset="0"/>
                </a:rPr>
                <a:t>i</a:t>
              </a:r>
            </a:p>
          </p:txBody>
        </p:sp>
        <p:sp>
          <p:nvSpPr>
            <p:cNvPr id="1051" name="Text Box 79"/>
            <p:cNvSpPr txBox="1">
              <a:spLocks noChangeArrowheads="1"/>
            </p:cNvSpPr>
            <p:nvPr/>
          </p:nvSpPr>
          <p:spPr bwMode="auto">
            <a:xfrm>
              <a:off x="4247" y="2208"/>
              <a:ext cx="16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2400" b="1" i="1">
                  <a:solidFill>
                    <a:srgbClr val="000000"/>
                  </a:solidFill>
                  <a:latin typeface="Times New Roman" pitchFamily="18" charset="0"/>
                </a:rPr>
                <a:t>j</a:t>
              </a:r>
            </a:p>
          </p:txBody>
        </p:sp>
        <p:sp>
          <p:nvSpPr>
            <p:cNvPr id="1052" name="Text Box 80"/>
            <p:cNvSpPr txBox="1">
              <a:spLocks noChangeArrowheads="1"/>
            </p:cNvSpPr>
            <p:nvPr/>
          </p:nvSpPr>
          <p:spPr bwMode="auto">
            <a:xfrm>
              <a:off x="4386" y="3408"/>
              <a:ext cx="27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2400" b="1" i="1">
                  <a:solidFill>
                    <a:srgbClr val="000000"/>
                  </a:solidFill>
                  <a:latin typeface="Times New Roman" pitchFamily="18" charset="0"/>
                </a:rPr>
                <a:t>i,j</a:t>
              </a:r>
            </a:p>
          </p:txBody>
        </p:sp>
        <p:sp>
          <p:nvSpPr>
            <p:cNvPr id="1053" name="AutoShape 81"/>
            <p:cNvSpPr>
              <a:spLocks/>
            </p:cNvSpPr>
            <p:nvPr/>
          </p:nvSpPr>
          <p:spPr bwMode="auto">
            <a:xfrm>
              <a:off x="2256" y="3264"/>
              <a:ext cx="144" cy="576"/>
            </a:xfrm>
            <a:prstGeom prst="leftBrace">
              <a:avLst>
                <a:gd name="adj1" fmla="val 33333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1054" name="AutoShape 82"/>
            <p:cNvSpPr>
              <a:spLocks/>
            </p:cNvSpPr>
            <p:nvPr/>
          </p:nvSpPr>
          <p:spPr bwMode="auto">
            <a:xfrm flipH="1">
              <a:off x="4848" y="3264"/>
              <a:ext cx="144" cy="576"/>
            </a:xfrm>
            <a:prstGeom prst="leftBrace">
              <a:avLst>
                <a:gd name="adj1" fmla="val 33333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1055" name="AutoShape 83"/>
            <p:cNvSpPr>
              <a:spLocks/>
            </p:cNvSpPr>
            <p:nvPr/>
          </p:nvSpPr>
          <p:spPr bwMode="auto">
            <a:xfrm>
              <a:off x="3696" y="1920"/>
              <a:ext cx="96" cy="1152"/>
            </a:xfrm>
            <a:prstGeom prst="leftBrace">
              <a:avLst>
                <a:gd name="adj1" fmla="val 100000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1056" name="AutoShape 84"/>
            <p:cNvSpPr>
              <a:spLocks/>
            </p:cNvSpPr>
            <p:nvPr/>
          </p:nvSpPr>
          <p:spPr bwMode="auto">
            <a:xfrm rot="-5400000">
              <a:off x="4248" y="3480"/>
              <a:ext cx="144" cy="960"/>
            </a:xfrm>
            <a:prstGeom prst="leftBrace">
              <a:avLst>
                <a:gd name="adj1" fmla="val 55556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1057" name="AutoShape 85"/>
            <p:cNvSpPr>
              <a:spLocks/>
            </p:cNvSpPr>
            <p:nvPr/>
          </p:nvSpPr>
          <p:spPr bwMode="auto">
            <a:xfrm rot="5400000">
              <a:off x="2976" y="2592"/>
              <a:ext cx="144" cy="1104"/>
            </a:xfrm>
            <a:prstGeom prst="leftBrace">
              <a:avLst>
                <a:gd name="adj1" fmla="val 63889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1058" name="AutoShape 86"/>
            <p:cNvSpPr>
              <a:spLocks/>
            </p:cNvSpPr>
            <p:nvPr/>
          </p:nvSpPr>
          <p:spPr bwMode="auto">
            <a:xfrm rot="5400000">
              <a:off x="4248" y="1320"/>
              <a:ext cx="144" cy="960"/>
            </a:xfrm>
            <a:prstGeom prst="leftBrace">
              <a:avLst>
                <a:gd name="adj1" fmla="val 55556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</p:grpSp>
      <p:graphicFrame>
        <p:nvGraphicFramePr>
          <p:cNvPr id="1026" name="Object 88"/>
          <p:cNvGraphicFramePr>
            <a:graphicFrameLocks noChangeAspect="1"/>
          </p:cNvGraphicFramePr>
          <p:nvPr/>
        </p:nvGraphicFramePr>
        <p:xfrm>
          <a:off x="838200" y="3048000"/>
          <a:ext cx="334010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Equation" r:id="rId4" imgW="1650960" imgH="431640" progId="Equation.3">
                  <p:embed/>
                </p:oleObj>
              </mc:Choice>
              <mc:Fallback>
                <p:oleObj name="Equation" r:id="rId4" imgW="1650960" imgH="431640" progId="Equation.3">
                  <p:embed/>
                  <p:pic>
                    <p:nvPicPr>
                      <p:cNvPr id="0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048000"/>
                        <a:ext cx="3340100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572" name="Rectangle 108" descr="Rectangle: Click to edit Master text styles&#10;Second level&#10;Third level&#10;Fourth level&#10;Fifth level"/>
          <p:cNvSpPr>
            <a:spLocks noGrp="1" noChangeArrowheads="1"/>
          </p:cNvSpPr>
          <p:nvPr>
            <p:ph idx="4294967295"/>
          </p:nvPr>
        </p:nvSpPr>
        <p:spPr>
          <a:xfrm>
            <a:off x="304800" y="1752600"/>
            <a:ext cx="3276600" cy="4800600"/>
          </a:xfrm>
        </p:spPr>
        <p:txBody>
          <a:bodyPr/>
          <a:lstStyle/>
          <a:p>
            <a:pPr eaLnBrk="1" hangingPunct="1"/>
            <a:r>
              <a:rPr lang="sl-SI" sz="1700" dirty="0"/>
              <a:t>Računamo po diagonalah</a:t>
            </a:r>
          </a:p>
          <a:p>
            <a:pPr eaLnBrk="1" hangingPunct="1"/>
            <a:r>
              <a:rPr lang="sl-SI" sz="1700" dirty="0" smtClean="0"/>
              <a:t>Začetno stanje – glavna diagonal</a:t>
            </a:r>
            <a:r>
              <a:rPr lang="en-US" sz="1700" dirty="0" smtClean="0"/>
              <a:t> z </a:t>
            </a:r>
            <a:r>
              <a:rPr lang="en-US" sz="1700" dirty="0" err="1" smtClean="0"/>
              <a:t>vrednostmi</a:t>
            </a:r>
            <a:r>
              <a:rPr lang="en-US" sz="1700" dirty="0" smtClean="0"/>
              <a:t> 0</a:t>
            </a:r>
          </a:p>
          <a:p>
            <a:pPr eaLnBrk="1" hangingPunct="1"/>
            <a:endParaRPr lang="en-US" sz="1700" dirty="0" smtClean="0"/>
          </a:p>
          <a:p>
            <a:pPr eaLnBrk="1" hangingPunct="1"/>
            <a:endParaRPr lang="en-US" sz="1700" dirty="0"/>
          </a:p>
          <a:p>
            <a:pPr eaLnBrk="1" hangingPunct="1"/>
            <a:endParaRPr lang="en-US" sz="1700" dirty="0" smtClean="0"/>
          </a:p>
          <a:p>
            <a:pPr eaLnBrk="1" hangingPunct="1"/>
            <a:endParaRPr lang="en-US" sz="1700" dirty="0"/>
          </a:p>
          <a:p>
            <a:pPr eaLnBrk="1" hangingPunct="1"/>
            <a:endParaRPr lang="en-US" sz="1700" dirty="0" smtClean="0"/>
          </a:p>
          <a:p>
            <a:pPr eaLnBrk="1" hangingPunct="1"/>
            <a:r>
              <a:rPr lang="sl-SI" sz="1700" dirty="0" smtClean="0"/>
              <a:t>Če potrebujemo dejanski vrstni red računanja, si moramo zapomniti še ustrezen k pri računanju!</a:t>
            </a:r>
            <a:endParaRPr lang="en-US" sz="1700" dirty="0" smtClean="0"/>
          </a:p>
        </p:txBody>
      </p:sp>
      <p:sp>
        <p:nvSpPr>
          <p:cNvPr id="2054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13E02A8-CDC2-44FB-A3A1-32104B012D27}" type="slidenum">
              <a:rPr lang="sl-SI" sz="1200">
                <a:latin typeface="Verdana" pitchFamily="34" charset="0"/>
              </a:rPr>
              <a:pPr algn="r" eaLnBrk="1" hangingPunct="1"/>
              <a:t>20</a:t>
            </a:fld>
            <a:endParaRPr lang="sl-SI" sz="1200">
              <a:latin typeface="Verdana" pitchFamily="34" charset="0"/>
            </a:endParaRPr>
          </a:p>
        </p:txBody>
      </p:sp>
      <p:grpSp>
        <p:nvGrpSpPr>
          <p:cNvPr id="2" name="Group 173"/>
          <p:cNvGrpSpPr>
            <a:grpSpLocks/>
          </p:cNvGrpSpPr>
          <p:nvPr/>
        </p:nvGrpSpPr>
        <p:grpSpPr bwMode="auto">
          <a:xfrm>
            <a:off x="6705600" y="1828800"/>
            <a:ext cx="1974850" cy="914400"/>
            <a:chOff x="4224" y="1152"/>
            <a:chExt cx="1244" cy="576"/>
          </a:xfrm>
        </p:grpSpPr>
        <p:sp>
          <p:nvSpPr>
            <p:cNvPr id="2130" name="Rectangle 164"/>
            <p:cNvSpPr>
              <a:spLocks noChangeArrowheads="1"/>
            </p:cNvSpPr>
            <p:nvPr/>
          </p:nvSpPr>
          <p:spPr bwMode="auto">
            <a:xfrm>
              <a:off x="4224" y="1536"/>
              <a:ext cx="192" cy="192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31" name="Text Box 161"/>
            <p:cNvSpPr txBox="1">
              <a:spLocks noChangeArrowheads="1"/>
            </p:cNvSpPr>
            <p:nvPr/>
          </p:nvSpPr>
          <p:spPr bwMode="auto">
            <a:xfrm>
              <a:off x="4663" y="1152"/>
              <a:ext cx="8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sl-SI" sz="2400">
                  <a:latin typeface="Tahoma" pitchFamily="34" charset="0"/>
                </a:rPr>
                <a:t>odgovor</a:t>
              </a:r>
              <a:endParaRPr lang="en-US" sz="2400">
                <a:latin typeface="Tahoma" pitchFamily="34" charset="0"/>
              </a:endParaRPr>
            </a:p>
          </p:txBody>
        </p:sp>
        <p:sp>
          <p:nvSpPr>
            <p:cNvPr id="2132" name="Line 162"/>
            <p:cNvSpPr>
              <a:spLocks noChangeShapeType="1"/>
            </p:cNvSpPr>
            <p:nvPr/>
          </p:nvSpPr>
          <p:spPr bwMode="auto">
            <a:xfrm flipH="1">
              <a:off x="4512" y="1488"/>
              <a:ext cx="576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</p:grpSp>
      <p:grpSp>
        <p:nvGrpSpPr>
          <p:cNvPr id="3" name="Group 160"/>
          <p:cNvGrpSpPr>
            <a:grpSpLocks/>
          </p:cNvGrpSpPr>
          <p:nvPr/>
        </p:nvGrpSpPr>
        <p:grpSpPr bwMode="auto">
          <a:xfrm>
            <a:off x="4572000" y="2438400"/>
            <a:ext cx="2438400" cy="2438400"/>
            <a:chOff x="2880" y="1536"/>
            <a:chExt cx="1536" cy="1536"/>
          </a:xfrm>
        </p:grpSpPr>
        <p:sp>
          <p:nvSpPr>
            <p:cNvPr id="2122" name="Rectangle 151"/>
            <p:cNvSpPr>
              <a:spLocks noChangeArrowheads="1"/>
            </p:cNvSpPr>
            <p:nvPr/>
          </p:nvSpPr>
          <p:spPr bwMode="auto">
            <a:xfrm>
              <a:off x="2880" y="1536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23" name="Rectangle 152"/>
            <p:cNvSpPr>
              <a:spLocks noChangeArrowheads="1"/>
            </p:cNvSpPr>
            <p:nvPr/>
          </p:nvSpPr>
          <p:spPr bwMode="auto">
            <a:xfrm>
              <a:off x="3072" y="1728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24" name="Rectangle 153"/>
            <p:cNvSpPr>
              <a:spLocks noChangeArrowheads="1"/>
            </p:cNvSpPr>
            <p:nvPr/>
          </p:nvSpPr>
          <p:spPr bwMode="auto">
            <a:xfrm>
              <a:off x="3264" y="1920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25" name="Rectangle 154"/>
            <p:cNvSpPr>
              <a:spLocks noChangeArrowheads="1"/>
            </p:cNvSpPr>
            <p:nvPr/>
          </p:nvSpPr>
          <p:spPr bwMode="auto">
            <a:xfrm>
              <a:off x="3456" y="2112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26" name="Rectangle 155"/>
            <p:cNvSpPr>
              <a:spLocks noChangeArrowheads="1"/>
            </p:cNvSpPr>
            <p:nvPr/>
          </p:nvSpPr>
          <p:spPr bwMode="auto">
            <a:xfrm>
              <a:off x="3648" y="2304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27" name="Rectangle 156"/>
            <p:cNvSpPr>
              <a:spLocks noChangeArrowheads="1"/>
            </p:cNvSpPr>
            <p:nvPr/>
          </p:nvSpPr>
          <p:spPr bwMode="auto">
            <a:xfrm>
              <a:off x="3840" y="2496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28" name="Rectangle 157"/>
            <p:cNvSpPr>
              <a:spLocks noChangeArrowheads="1"/>
            </p:cNvSpPr>
            <p:nvPr/>
          </p:nvSpPr>
          <p:spPr bwMode="auto">
            <a:xfrm>
              <a:off x="4032" y="2688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29" name="Rectangle 158"/>
            <p:cNvSpPr>
              <a:spLocks noChangeArrowheads="1"/>
            </p:cNvSpPr>
            <p:nvPr/>
          </p:nvSpPr>
          <p:spPr bwMode="auto">
            <a:xfrm>
              <a:off x="4224" y="2880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</p:grpSp>
      <p:grpSp>
        <p:nvGrpSpPr>
          <p:cNvPr id="4" name="Group 149"/>
          <p:cNvGrpSpPr>
            <a:grpSpLocks/>
          </p:cNvGrpSpPr>
          <p:nvPr/>
        </p:nvGrpSpPr>
        <p:grpSpPr bwMode="auto">
          <a:xfrm>
            <a:off x="4267200" y="2438400"/>
            <a:ext cx="2743200" cy="2743200"/>
            <a:chOff x="2688" y="1536"/>
            <a:chExt cx="1728" cy="1728"/>
          </a:xfrm>
        </p:grpSpPr>
        <p:sp>
          <p:nvSpPr>
            <p:cNvPr id="2113" name="Rectangle 139"/>
            <p:cNvSpPr>
              <a:spLocks noChangeArrowheads="1"/>
            </p:cNvSpPr>
            <p:nvPr/>
          </p:nvSpPr>
          <p:spPr bwMode="auto">
            <a:xfrm>
              <a:off x="2688" y="1536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14" name="Rectangle 140"/>
            <p:cNvSpPr>
              <a:spLocks noChangeArrowheads="1"/>
            </p:cNvSpPr>
            <p:nvPr/>
          </p:nvSpPr>
          <p:spPr bwMode="auto">
            <a:xfrm>
              <a:off x="2880" y="1728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15" name="Rectangle 141"/>
            <p:cNvSpPr>
              <a:spLocks noChangeArrowheads="1"/>
            </p:cNvSpPr>
            <p:nvPr/>
          </p:nvSpPr>
          <p:spPr bwMode="auto">
            <a:xfrm>
              <a:off x="3072" y="1920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16" name="Rectangle 142"/>
            <p:cNvSpPr>
              <a:spLocks noChangeArrowheads="1"/>
            </p:cNvSpPr>
            <p:nvPr/>
          </p:nvSpPr>
          <p:spPr bwMode="auto">
            <a:xfrm>
              <a:off x="3264" y="2112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17" name="Rectangle 143"/>
            <p:cNvSpPr>
              <a:spLocks noChangeArrowheads="1"/>
            </p:cNvSpPr>
            <p:nvPr/>
          </p:nvSpPr>
          <p:spPr bwMode="auto">
            <a:xfrm>
              <a:off x="3456" y="2304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18" name="Rectangle 144"/>
            <p:cNvSpPr>
              <a:spLocks noChangeArrowheads="1"/>
            </p:cNvSpPr>
            <p:nvPr/>
          </p:nvSpPr>
          <p:spPr bwMode="auto">
            <a:xfrm>
              <a:off x="3648" y="2496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19" name="Rectangle 145"/>
            <p:cNvSpPr>
              <a:spLocks noChangeArrowheads="1"/>
            </p:cNvSpPr>
            <p:nvPr/>
          </p:nvSpPr>
          <p:spPr bwMode="auto">
            <a:xfrm>
              <a:off x="3840" y="2688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20" name="Rectangle 146"/>
            <p:cNvSpPr>
              <a:spLocks noChangeArrowheads="1"/>
            </p:cNvSpPr>
            <p:nvPr/>
          </p:nvSpPr>
          <p:spPr bwMode="auto">
            <a:xfrm>
              <a:off x="4032" y="2880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21" name="Rectangle 147"/>
            <p:cNvSpPr>
              <a:spLocks noChangeArrowheads="1"/>
            </p:cNvSpPr>
            <p:nvPr/>
          </p:nvSpPr>
          <p:spPr bwMode="auto">
            <a:xfrm>
              <a:off x="4224" y="3072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</p:grpSp>
      <p:grpSp>
        <p:nvGrpSpPr>
          <p:cNvPr id="5" name="Group 137"/>
          <p:cNvGrpSpPr>
            <a:grpSpLocks/>
          </p:cNvGrpSpPr>
          <p:nvPr/>
        </p:nvGrpSpPr>
        <p:grpSpPr bwMode="auto">
          <a:xfrm>
            <a:off x="3962400" y="2438400"/>
            <a:ext cx="3048000" cy="3048000"/>
            <a:chOff x="2496" y="1536"/>
            <a:chExt cx="1920" cy="1920"/>
          </a:xfrm>
        </p:grpSpPr>
        <p:sp>
          <p:nvSpPr>
            <p:cNvPr id="2103" name="Rectangle 117"/>
            <p:cNvSpPr>
              <a:spLocks noChangeArrowheads="1"/>
            </p:cNvSpPr>
            <p:nvPr/>
          </p:nvSpPr>
          <p:spPr bwMode="auto">
            <a:xfrm>
              <a:off x="2496" y="1536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04" name="Rectangle 119"/>
            <p:cNvSpPr>
              <a:spLocks noChangeArrowheads="1"/>
            </p:cNvSpPr>
            <p:nvPr/>
          </p:nvSpPr>
          <p:spPr bwMode="auto">
            <a:xfrm>
              <a:off x="2688" y="1728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05" name="Rectangle 121"/>
            <p:cNvSpPr>
              <a:spLocks noChangeArrowheads="1"/>
            </p:cNvSpPr>
            <p:nvPr/>
          </p:nvSpPr>
          <p:spPr bwMode="auto">
            <a:xfrm>
              <a:off x="2880" y="1920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06" name="Rectangle 123"/>
            <p:cNvSpPr>
              <a:spLocks noChangeArrowheads="1"/>
            </p:cNvSpPr>
            <p:nvPr/>
          </p:nvSpPr>
          <p:spPr bwMode="auto">
            <a:xfrm>
              <a:off x="3072" y="2112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07" name="Rectangle 125"/>
            <p:cNvSpPr>
              <a:spLocks noChangeArrowheads="1"/>
            </p:cNvSpPr>
            <p:nvPr/>
          </p:nvSpPr>
          <p:spPr bwMode="auto">
            <a:xfrm>
              <a:off x="3264" y="2304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08" name="Rectangle 127"/>
            <p:cNvSpPr>
              <a:spLocks noChangeArrowheads="1"/>
            </p:cNvSpPr>
            <p:nvPr/>
          </p:nvSpPr>
          <p:spPr bwMode="auto">
            <a:xfrm>
              <a:off x="3456" y="2496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09" name="Rectangle 129"/>
            <p:cNvSpPr>
              <a:spLocks noChangeArrowheads="1"/>
            </p:cNvSpPr>
            <p:nvPr/>
          </p:nvSpPr>
          <p:spPr bwMode="auto">
            <a:xfrm>
              <a:off x="3648" y="2688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10" name="Rectangle 131"/>
            <p:cNvSpPr>
              <a:spLocks noChangeArrowheads="1"/>
            </p:cNvSpPr>
            <p:nvPr/>
          </p:nvSpPr>
          <p:spPr bwMode="auto">
            <a:xfrm>
              <a:off x="3840" y="2880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11" name="Rectangle 133"/>
            <p:cNvSpPr>
              <a:spLocks noChangeArrowheads="1"/>
            </p:cNvSpPr>
            <p:nvPr/>
          </p:nvSpPr>
          <p:spPr bwMode="auto">
            <a:xfrm>
              <a:off x="4032" y="3072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12" name="Rectangle 135"/>
            <p:cNvSpPr>
              <a:spLocks noChangeArrowheads="1"/>
            </p:cNvSpPr>
            <p:nvPr/>
          </p:nvSpPr>
          <p:spPr bwMode="auto">
            <a:xfrm>
              <a:off x="4224" y="3264"/>
              <a:ext cx="192" cy="1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</p:grpSp>
      <p:sp>
        <p:nvSpPr>
          <p:cNvPr id="2059" name="Line 89"/>
          <p:cNvSpPr>
            <a:spLocks noChangeShapeType="1"/>
          </p:cNvSpPr>
          <p:nvPr/>
        </p:nvSpPr>
        <p:spPr bwMode="auto">
          <a:xfrm>
            <a:off x="3657600" y="2438400"/>
            <a:ext cx="3352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2060" name="Line 90"/>
          <p:cNvSpPr>
            <a:spLocks noChangeShapeType="1"/>
          </p:cNvSpPr>
          <p:nvPr/>
        </p:nvSpPr>
        <p:spPr bwMode="auto">
          <a:xfrm>
            <a:off x="3962400" y="2133600"/>
            <a:ext cx="0" cy="3657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2061" name="Text Box 91"/>
          <p:cNvSpPr txBox="1">
            <a:spLocks noChangeArrowheads="1"/>
          </p:cNvSpPr>
          <p:nvPr/>
        </p:nvSpPr>
        <p:spPr bwMode="auto">
          <a:xfrm>
            <a:off x="3575050" y="198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400">
                <a:latin typeface="Tahoma" pitchFamily="34" charset="0"/>
              </a:rPr>
              <a:t>N</a:t>
            </a:r>
          </a:p>
        </p:txBody>
      </p:sp>
      <p:sp>
        <p:nvSpPr>
          <p:cNvPr id="2062" name="Text Box 92"/>
          <p:cNvSpPr txBox="1">
            <a:spLocks noChangeArrowheads="1"/>
          </p:cNvSpPr>
          <p:nvPr/>
        </p:nvSpPr>
        <p:spPr bwMode="auto">
          <a:xfrm>
            <a:off x="3962400" y="2101850"/>
            <a:ext cx="295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600">
                <a:latin typeface="Tahoma" pitchFamily="34" charset="0"/>
              </a:rPr>
              <a:t>0</a:t>
            </a:r>
          </a:p>
        </p:txBody>
      </p:sp>
      <p:sp>
        <p:nvSpPr>
          <p:cNvPr id="2063" name="Text Box 93"/>
          <p:cNvSpPr txBox="1">
            <a:spLocks noChangeArrowheads="1"/>
          </p:cNvSpPr>
          <p:nvPr/>
        </p:nvSpPr>
        <p:spPr bwMode="auto">
          <a:xfrm>
            <a:off x="4276725" y="2101850"/>
            <a:ext cx="295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600">
                <a:latin typeface="Tahoma" pitchFamily="34" charset="0"/>
              </a:rPr>
              <a:t>1</a:t>
            </a:r>
          </a:p>
        </p:txBody>
      </p:sp>
      <p:sp>
        <p:nvSpPr>
          <p:cNvPr id="2064" name="Text Box 94"/>
          <p:cNvSpPr txBox="1">
            <a:spLocks noChangeArrowheads="1"/>
          </p:cNvSpPr>
          <p:nvPr/>
        </p:nvSpPr>
        <p:spPr bwMode="auto">
          <a:xfrm>
            <a:off x="3657600" y="2438400"/>
            <a:ext cx="295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600">
                <a:latin typeface="Tahoma" pitchFamily="34" charset="0"/>
              </a:rPr>
              <a:t>0</a:t>
            </a:r>
          </a:p>
        </p:txBody>
      </p:sp>
      <p:sp>
        <p:nvSpPr>
          <p:cNvPr id="2065" name="Text Box 95"/>
          <p:cNvSpPr txBox="1">
            <a:spLocks noChangeArrowheads="1"/>
          </p:cNvSpPr>
          <p:nvPr/>
        </p:nvSpPr>
        <p:spPr bwMode="auto">
          <a:xfrm>
            <a:off x="3657600" y="2743200"/>
            <a:ext cx="295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600">
                <a:latin typeface="Tahoma" pitchFamily="34" charset="0"/>
              </a:rPr>
              <a:t>1</a:t>
            </a:r>
          </a:p>
        </p:txBody>
      </p:sp>
      <p:sp>
        <p:nvSpPr>
          <p:cNvPr id="2066" name="Text Box 97"/>
          <p:cNvSpPr txBox="1">
            <a:spLocks noChangeArrowheads="1"/>
          </p:cNvSpPr>
          <p:nvPr/>
        </p:nvSpPr>
        <p:spPr bwMode="auto">
          <a:xfrm>
            <a:off x="4572000" y="2101850"/>
            <a:ext cx="295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600">
                <a:latin typeface="Tahoma" pitchFamily="34" charset="0"/>
              </a:rPr>
              <a:t>2</a:t>
            </a:r>
          </a:p>
        </p:txBody>
      </p:sp>
      <p:sp>
        <p:nvSpPr>
          <p:cNvPr id="2067" name="Text Box 98"/>
          <p:cNvSpPr txBox="1">
            <a:spLocks noChangeArrowheads="1"/>
          </p:cNvSpPr>
          <p:nvPr/>
        </p:nvSpPr>
        <p:spPr bwMode="auto">
          <a:xfrm>
            <a:off x="6096000" y="2057400"/>
            <a:ext cx="3508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600">
                <a:latin typeface="Tahoma" pitchFamily="34" charset="0"/>
              </a:rPr>
              <a:t>…</a:t>
            </a:r>
          </a:p>
        </p:txBody>
      </p:sp>
      <p:sp>
        <p:nvSpPr>
          <p:cNvPr id="2068" name="Text Box 99"/>
          <p:cNvSpPr txBox="1">
            <a:spLocks noChangeArrowheads="1"/>
          </p:cNvSpPr>
          <p:nvPr/>
        </p:nvSpPr>
        <p:spPr bwMode="auto">
          <a:xfrm>
            <a:off x="3505200" y="5105400"/>
            <a:ext cx="482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600">
                <a:latin typeface="Tahoma" pitchFamily="34" charset="0"/>
              </a:rPr>
              <a:t>n-1</a:t>
            </a:r>
          </a:p>
        </p:txBody>
      </p:sp>
      <p:sp>
        <p:nvSpPr>
          <p:cNvPr id="2069" name="Text Box 100"/>
          <p:cNvSpPr txBox="1">
            <a:spLocks noChangeArrowheads="1"/>
          </p:cNvSpPr>
          <p:nvPr/>
        </p:nvSpPr>
        <p:spPr bwMode="auto">
          <a:xfrm>
            <a:off x="3581400" y="2971800"/>
            <a:ext cx="3508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600">
                <a:latin typeface="Tahoma" pitchFamily="34" charset="0"/>
              </a:rPr>
              <a:t>…</a:t>
            </a:r>
          </a:p>
        </p:txBody>
      </p:sp>
      <p:sp>
        <p:nvSpPr>
          <p:cNvPr id="2070" name="Text Box 101"/>
          <p:cNvSpPr txBox="1">
            <a:spLocks noChangeArrowheads="1"/>
          </p:cNvSpPr>
          <p:nvPr/>
        </p:nvSpPr>
        <p:spPr bwMode="auto">
          <a:xfrm>
            <a:off x="6629400" y="1981200"/>
            <a:ext cx="482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600">
                <a:latin typeface="Tahoma" pitchFamily="34" charset="0"/>
              </a:rPr>
              <a:t>n-1</a:t>
            </a:r>
          </a:p>
        </p:txBody>
      </p:sp>
      <p:sp>
        <p:nvSpPr>
          <p:cNvPr id="2071" name="Text Box 102"/>
          <p:cNvSpPr txBox="1">
            <a:spLocks noChangeArrowheads="1"/>
          </p:cNvSpPr>
          <p:nvPr/>
        </p:nvSpPr>
        <p:spPr bwMode="auto">
          <a:xfrm>
            <a:off x="5854700" y="2101850"/>
            <a:ext cx="241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600">
                <a:latin typeface="Tahoma" pitchFamily="34" charset="0"/>
              </a:rPr>
              <a:t>j</a:t>
            </a:r>
          </a:p>
        </p:txBody>
      </p:sp>
      <p:sp>
        <p:nvSpPr>
          <p:cNvPr id="2072" name="Text Box 103"/>
          <p:cNvSpPr txBox="1">
            <a:spLocks noChangeArrowheads="1"/>
          </p:cNvSpPr>
          <p:nvPr/>
        </p:nvSpPr>
        <p:spPr bwMode="auto">
          <a:xfrm>
            <a:off x="3663950" y="3321050"/>
            <a:ext cx="2301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600">
                <a:latin typeface="Tahoma" pitchFamily="34" charset="0"/>
              </a:rPr>
              <a:t>i</a:t>
            </a:r>
          </a:p>
        </p:txBody>
      </p:sp>
      <p:sp>
        <p:nvSpPr>
          <p:cNvPr id="2073" name="Rectangle 106"/>
          <p:cNvSpPr>
            <a:spLocks noChangeArrowheads="1"/>
          </p:cNvSpPr>
          <p:nvPr/>
        </p:nvSpPr>
        <p:spPr bwMode="auto">
          <a:xfrm>
            <a:off x="457200" y="152400"/>
            <a:ext cx="655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1" hangingPunct="1"/>
            <a:r>
              <a:rPr lang="sl-SI" sz="4400">
                <a:solidFill>
                  <a:schemeClr val="tx2"/>
                </a:solidFill>
                <a:latin typeface="Tahoma" pitchFamily="34" charset="0"/>
              </a:rPr>
              <a:t>Kako računamo</a:t>
            </a:r>
            <a:endParaRPr lang="en-US" sz="4400">
              <a:solidFill>
                <a:schemeClr val="tx2"/>
              </a:solidFill>
              <a:latin typeface="Tahoma" pitchFamily="34" charset="0"/>
            </a:endParaRPr>
          </a:p>
        </p:txBody>
      </p:sp>
      <p:grpSp>
        <p:nvGrpSpPr>
          <p:cNvPr id="6" name="Group 177"/>
          <p:cNvGrpSpPr>
            <a:grpSpLocks/>
          </p:cNvGrpSpPr>
          <p:nvPr/>
        </p:nvGrpSpPr>
        <p:grpSpPr bwMode="auto">
          <a:xfrm>
            <a:off x="4876800" y="3352800"/>
            <a:ext cx="1219200" cy="1219200"/>
            <a:chOff x="3072" y="2112"/>
            <a:chExt cx="768" cy="768"/>
          </a:xfrm>
        </p:grpSpPr>
        <p:sp>
          <p:nvSpPr>
            <p:cNvPr id="2100" name="Rectangle 174"/>
            <p:cNvSpPr>
              <a:spLocks noChangeArrowheads="1"/>
            </p:cNvSpPr>
            <p:nvPr/>
          </p:nvSpPr>
          <p:spPr bwMode="auto">
            <a:xfrm>
              <a:off x="3648" y="2112"/>
              <a:ext cx="192" cy="19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01" name="Rectangle 175"/>
            <p:cNvSpPr>
              <a:spLocks noChangeArrowheads="1"/>
            </p:cNvSpPr>
            <p:nvPr/>
          </p:nvSpPr>
          <p:spPr bwMode="auto">
            <a:xfrm>
              <a:off x="3072" y="2112"/>
              <a:ext cx="576" cy="19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  <p:sp>
          <p:nvSpPr>
            <p:cNvPr id="2102" name="Rectangle 176"/>
            <p:cNvSpPr>
              <a:spLocks noChangeArrowheads="1"/>
            </p:cNvSpPr>
            <p:nvPr/>
          </p:nvSpPr>
          <p:spPr bwMode="auto">
            <a:xfrm rot="-5400000">
              <a:off x="3456" y="2496"/>
              <a:ext cx="576" cy="19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sl-SI">
                <a:latin typeface="Verdana" pitchFamily="34" charset="0"/>
              </a:endParaRPr>
            </a:p>
          </p:txBody>
        </p:sp>
      </p:grpSp>
      <p:grpSp>
        <p:nvGrpSpPr>
          <p:cNvPr id="2075" name="Group 105"/>
          <p:cNvGrpSpPr>
            <a:grpSpLocks/>
          </p:cNvGrpSpPr>
          <p:nvPr/>
        </p:nvGrpSpPr>
        <p:grpSpPr bwMode="auto">
          <a:xfrm>
            <a:off x="3886200" y="2438400"/>
            <a:ext cx="3124200" cy="3048000"/>
            <a:chOff x="2208" y="1536"/>
            <a:chExt cx="3120" cy="1920"/>
          </a:xfrm>
        </p:grpSpPr>
        <p:sp>
          <p:nvSpPr>
            <p:cNvPr id="2089" name="Line 32"/>
            <p:cNvSpPr>
              <a:spLocks noChangeShapeType="1"/>
            </p:cNvSpPr>
            <p:nvPr/>
          </p:nvSpPr>
          <p:spPr bwMode="white">
            <a:xfrm>
              <a:off x="2208" y="1536"/>
              <a:ext cx="3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90" name="Line 33"/>
            <p:cNvSpPr>
              <a:spLocks noChangeShapeType="1"/>
            </p:cNvSpPr>
            <p:nvPr/>
          </p:nvSpPr>
          <p:spPr bwMode="white">
            <a:xfrm>
              <a:off x="2208" y="1728"/>
              <a:ext cx="3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91" name="Line 34"/>
            <p:cNvSpPr>
              <a:spLocks noChangeShapeType="1"/>
            </p:cNvSpPr>
            <p:nvPr/>
          </p:nvSpPr>
          <p:spPr bwMode="white">
            <a:xfrm>
              <a:off x="2208" y="1920"/>
              <a:ext cx="3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92" name="Line 35"/>
            <p:cNvSpPr>
              <a:spLocks noChangeShapeType="1"/>
            </p:cNvSpPr>
            <p:nvPr/>
          </p:nvSpPr>
          <p:spPr bwMode="white">
            <a:xfrm>
              <a:off x="2208" y="2112"/>
              <a:ext cx="3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93" name="Line 36"/>
            <p:cNvSpPr>
              <a:spLocks noChangeShapeType="1"/>
            </p:cNvSpPr>
            <p:nvPr/>
          </p:nvSpPr>
          <p:spPr bwMode="white">
            <a:xfrm>
              <a:off x="2208" y="2304"/>
              <a:ext cx="3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94" name="Line 37"/>
            <p:cNvSpPr>
              <a:spLocks noChangeShapeType="1"/>
            </p:cNvSpPr>
            <p:nvPr/>
          </p:nvSpPr>
          <p:spPr bwMode="white">
            <a:xfrm>
              <a:off x="2208" y="2496"/>
              <a:ext cx="3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95" name="Line 38"/>
            <p:cNvSpPr>
              <a:spLocks noChangeShapeType="1"/>
            </p:cNvSpPr>
            <p:nvPr/>
          </p:nvSpPr>
          <p:spPr bwMode="white">
            <a:xfrm>
              <a:off x="2208" y="2688"/>
              <a:ext cx="3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96" name="Line 39"/>
            <p:cNvSpPr>
              <a:spLocks noChangeShapeType="1"/>
            </p:cNvSpPr>
            <p:nvPr/>
          </p:nvSpPr>
          <p:spPr bwMode="white">
            <a:xfrm>
              <a:off x="2208" y="2880"/>
              <a:ext cx="3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97" name="Line 40"/>
            <p:cNvSpPr>
              <a:spLocks noChangeShapeType="1"/>
            </p:cNvSpPr>
            <p:nvPr/>
          </p:nvSpPr>
          <p:spPr bwMode="white">
            <a:xfrm>
              <a:off x="2208" y="3072"/>
              <a:ext cx="3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98" name="Line 41"/>
            <p:cNvSpPr>
              <a:spLocks noChangeShapeType="1"/>
            </p:cNvSpPr>
            <p:nvPr/>
          </p:nvSpPr>
          <p:spPr bwMode="white">
            <a:xfrm>
              <a:off x="2208" y="3264"/>
              <a:ext cx="3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99" name="Line 42"/>
            <p:cNvSpPr>
              <a:spLocks noChangeShapeType="1"/>
            </p:cNvSpPr>
            <p:nvPr/>
          </p:nvSpPr>
          <p:spPr bwMode="white">
            <a:xfrm>
              <a:off x="2208" y="3456"/>
              <a:ext cx="3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</p:grpSp>
      <p:grpSp>
        <p:nvGrpSpPr>
          <p:cNvPr id="2076" name="Group 136"/>
          <p:cNvGrpSpPr>
            <a:grpSpLocks/>
          </p:cNvGrpSpPr>
          <p:nvPr/>
        </p:nvGrpSpPr>
        <p:grpSpPr bwMode="auto">
          <a:xfrm>
            <a:off x="3962400" y="2362200"/>
            <a:ext cx="3048000" cy="3124200"/>
            <a:chOff x="2496" y="1488"/>
            <a:chExt cx="1920" cy="1968"/>
          </a:xfrm>
        </p:grpSpPr>
        <p:sp>
          <p:nvSpPr>
            <p:cNvPr id="2078" name="Line 60"/>
            <p:cNvSpPr>
              <a:spLocks noChangeShapeType="1"/>
            </p:cNvSpPr>
            <p:nvPr/>
          </p:nvSpPr>
          <p:spPr bwMode="white">
            <a:xfrm>
              <a:off x="2496" y="1488"/>
              <a:ext cx="0" cy="1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79" name="Line 61"/>
            <p:cNvSpPr>
              <a:spLocks noChangeShapeType="1"/>
            </p:cNvSpPr>
            <p:nvPr/>
          </p:nvSpPr>
          <p:spPr bwMode="white">
            <a:xfrm>
              <a:off x="2688" y="1488"/>
              <a:ext cx="0" cy="1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80" name="Line 62"/>
            <p:cNvSpPr>
              <a:spLocks noChangeShapeType="1"/>
            </p:cNvSpPr>
            <p:nvPr/>
          </p:nvSpPr>
          <p:spPr bwMode="white">
            <a:xfrm>
              <a:off x="2880" y="1488"/>
              <a:ext cx="0" cy="1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81" name="Line 63"/>
            <p:cNvSpPr>
              <a:spLocks noChangeShapeType="1"/>
            </p:cNvSpPr>
            <p:nvPr/>
          </p:nvSpPr>
          <p:spPr bwMode="white">
            <a:xfrm>
              <a:off x="3072" y="1488"/>
              <a:ext cx="0" cy="1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82" name="Line 64"/>
            <p:cNvSpPr>
              <a:spLocks noChangeShapeType="1"/>
            </p:cNvSpPr>
            <p:nvPr/>
          </p:nvSpPr>
          <p:spPr bwMode="white">
            <a:xfrm>
              <a:off x="3264" y="1488"/>
              <a:ext cx="0" cy="1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83" name="Line 65"/>
            <p:cNvSpPr>
              <a:spLocks noChangeShapeType="1"/>
            </p:cNvSpPr>
            <p:nvPr/>
          </p:nvSpPr>
          <p:spPr bwMode="white">
            <a:xfrm>
              <a:off x="3456" y="1488"/>
              <a:ext cx="0" cy="1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84" name="Line 66"/>
            <p:cNvSpPr>
              <a:spLocks noChangeShapeType="1"/>
            </p:cNvSpPr>
            <p:nvPr/>
          </p:nvSpPr>
          <p:spPr bwMode="white">
            <a:xfrm>
              <a:off x="3648" y="1488"/>
              <a:ext cx="0" cy="1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85" name="Line 67"/>
            <p:cNvSpPr>
              <a:spLocks noChangeShapeType="1"/>
            </p:cNvSpPr>
            <p:nvPr/>
          </p:nvSpPr>
          <p:spPr bwMode="white">
            <a:xfrm>
              <a:off x="3840" y="1488"/>
              <a:ext cx="0" cy="1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86" name="Line 68"/>
            <p:cNvSpPr>
              <a:spLocks noChangeShapeType="1"/>
            </p:cNvSpPr>
            <p:nvPr/>
          </p:nvSpPr>
          <p:spPr bwMode="white">
            <a:xfrm>
              <a:off x="4032" y="1488"/>
              <a:ext cx="0" cy="1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87" name="Line 69"/>
            <p:cNvSpPr>
              <a:spLocks noChangeShapeType="1"/>
            </p:cNvSpPr>
            <p:nvPr/>
          </p:nvSpPr>
          <p:spPr bwMode="white">
            <a:xfrm>
              <a:off x="4224" y="1488"/>
              <a:ext cx="0" cy="1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88" name="Line 70"/>
            <p:cNvSpPr>
              <a:spLocks noChangeShapeType="1"/>
            </p:cNvSpPr>
            <p:nvPr/>
          </p:nvSpPr>
          <p:spPr bwMode="white">
            <a:xfrm>
              <a:off x="4416" y="1488"/>
              <a:ext cx="0" cy="1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</p:grpSp>
      <p:graphicFrame>
        <p:nvGraphicFramePr>
          <p:cNvPr id="2050" name="Object 178"/>
          <p:cNvGraphicFramePr>
            <a:graphicFrameLocks noChangeAspect="1"/>
          </p:cNvGraphicFramePr>
          <p:nvPr/>
        </p:nvGraphicFramePr>
        <p:xfrm>
          <a:off x="4332288" y="5638800"/>
          <a:ext cx="436721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4" name="Equation" r:id="rId4" imgW="2222280" imgH="291960" progId="Equation.3">
                  <p:embed/>
                </p:oleObj>
              </mc:Choice>
              <mc:Fallback>
                <p:oleObj name="Equation" r:id="rId4" imgW="22222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2288" y="5638800"/>
                        <a:ext cx="4367212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77" name="Picture 179" descr="BD07494_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52400"/>
            <a:ext cx="11985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6576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572" grpId="0" uiExpand="1" build="p" bldLvl="5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6745287" cy="684212"/>
          </a:xfrm>
        </p:spPr>
        <p:txBody>
          <a:bodyPr/>
          <a:lstStyle/>
          <a:p>
            <a:pPr eaLnBrk="1" hangingPunct="1"/>
            <a:r>
              <a:rPr lang="en-US" dirty="0" err="1" smtClean="0"/>
              <a:t>Algorit</a:t>
            </a:r>
            <a:r>
              <a:rPr lang="sl-SI" dirty="0" smtClean="0"/>
              <a:t>e</a:t>
            </a:r>
            <a:r>
              <a:rPr lang="en-US" dirty="0" smtClean="0"/>
              <a:t>m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828800"/>
            <a:ext cx="2819400" cy="4800600"/>
          </a:xfrm>
        </p:spPr>
        <p:txBody>
          <a:bodyPr/>
          <a:lstStyle/>
          <a:p>
            <a:pPr eaLnBrk="1" hangingPunct="1"/>
            <a:r>
              <a:rPr lang="sl-SI" sz="1700" smtClean="0"/>
              <a:t>Zaradi prekrivanja ne uporabimo rekurzije</a:t>
            </a:r>
            <a:r>
              <a:rPr lang="en-US" sz="1700" smtClean="0"/>
              <a:t>.</a:t>
            </a:r>
          </a:p>
          <a:p>
            <a:pPr eaLnBrk="1" hangingPunct="1"/>
            <a:r>
              <a:rPr lang="sl-SI" sz="1700" smtClean="0"/>
              <a:t>Konstruiramo rešitve "lahkih" podproblemov in gremo navzgor.</a:t>
            </a:r>
            <a:r>
              <a:rPr lang="en-US" sz="1700" smtClean="0"/>
              <a:t> </a:t>
            </a:r>
          </a:p>
          <a:p>
            <a:pPr eaLnBrk="1" hangingPunct="1"/>
            <a:r>
              <a:rPr lang="en-US" sz="1700" smtClean="0"/>
              <a:t>N</a:t>
            </a:r>
            <a:r>
              <a:rPr lang="en-US" sz="1700" baseline="-25000" smtClean="0"/>
              <a:t>i,</a:t>
            </a:r>
            <a:r>
              <a:rPr lang="sl-SI" sz="1700" baseline="-25000" smtClean="0"/>
              <a:t>i</a:t>
            </a:r>
            <a:r>
              <a:rPr lang="sl-SI" sz="1700" smtClean="0"/>
              <a:t> je enostaven problem (nič dela), zato začnimo z njim</a:t>
            </a:r>
            <a:r>
              <a:rPr lang="en-US" sz="1700" smtClean="0"/>
              <a:t> </a:t>
            </a:r>
            <a:endParaRPr lang="sl-SI" sz="1700" smtClean="0"/>
          </a:p>
          <a:p>
            <a:pPr eaLnBrk="1" hangingPunct="1"/>
            <a:r>
              <a:rPr lang="sl-SI" sz="1700" smtClean="0"/>
              <a:t>Nato za verige dolžine 2, 3, ...</a:t>
            </a:r>
            <a:endParaRPr lang="en-US" sz="1700" smtClean="0"/>
          </a:p>
        </p:txBody>
      </p:sp>
      <p:sp>
        <p:nvSpPr>
          <p:cNvPr id="12294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21EAE66-F5E4-43A5-90E3-4BF416759956}" type="slidenum">
              <a:rPr lang="sl-SI" sz="1200">
                <a:latin typeface="Verdana" pitchFamily="34" charset="0"/>
              </a:rPr>
              <a:pPr algn="r" eaLnBrk="1" hangingPunct="1"/>
              <a:t>21</a:t>
            </a:fld>
            <a:endParaRPr lang="sl-SI" sz="1200">
              <a:latin typeface="Verdana" pitchFamily="34" charset="0"/>
            </a:endParaRPr>
          </a:p>
        </p:txBody>
      </p:sp>
      <p:sp>
        <p:nvSpPr>
          <p:cNvPr id="161997" name="Text Box 205"/>
          <p:cNvSpPr txBox="1">
            <a:spLocks noChangeArrowheads="1"/>
          </p:cNvSpPr>
          <p:nvPr/>
        </p:nvSpPr>
        <p:spPr bwMode="auto">
          <a:xfrm>
            <a:off x="3124200" y="1828800"/>
            <a:ext cx="5943600" cy="3659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defTabSz="342900">
              <a:defRPr>
                <a:solidFill>
                  <a:schemeClr val="tx1"/>
                </a:solidFill>
                <a:latin typeface="Arial" charset="0"/>
              </a:defRPr>
            </a:lvl1pPr>
            <a:lvl2pPr marL="342900" defTabSz="34290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3429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3429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3429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b="1" dirty="0" err="1">
                <a:solidFill>
                  <a:srgbClr val="000000"/>
                </a:solidFill>
                <a:latin typeface="Times New Roman" pitchFamily="18" charset="0"/>
              </a:rPr>
              <a:t>Algorit</a:t>
            </a:r>
            <a:r>
              <a:rPr lang="sl-SI" b="1" dirty="0">
                <a:solidFill>
                  <a:srgbClr val="000000"/>
                </a:solidFill>
                <a:latin typeface="Times New Roman" pitchFamily="18" charset="0"/>
              </a:rPr>
              <a:t>e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</a:rPr>
              <a:t>matri</a:t>
            </a:r>
            <a:r>
              <a:rPr lang="sl-SI" b="1" i="1" dirty="0" err="1">
                <a:solidFill>
                  <a:schemeClr val="tx2"/>
                </a:solidFill>
                <a:latin typeface="Times New Roman" pitchFamily="18" charset="0"/>
              </a:rPr>
              <a:t>cnoMnozenje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</a:rPr>
              <a:t>(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</a:rPr>
              <a:t>S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</a:rPr>
              <a:t>):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</a:rPr>
              <a:t>V</a:t>
            </a:r>
            <a:r>
              <a:rPr lang="sl-SI" b="1" dirty="0" smtClean="0">
                <a:solidFill>
                  <a:srgbClr val="000000"/>
                </a:solidFill>
                <a:latin typeface="Times New Roman" pitchFamily="18" charset="0"/>
              </a:rPr>
              <a:t>hod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</a:rPr>
              <a:t>: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sl-SI" dirty="0">
                <a:solidFill>
                  <a:schemeClr val="accent2"/>
                </a:solidFill>
                <a:latin typeface="Times New Roman" pitchFamily="18" charset="0"/>
              </a:rPr>
              <a:t>zaporedje matrik ki jih množimo</a:t>
            </a:r>
            <a:endParaRPr lang="en-US" dirty="0">
              <a:solidFill>
                <a:schemeClr val="accent2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sl-SI" b="1" dirty="0" smtClean="0">
                <a:solidFill>
                  <a:srgbClr val="000000"/>
                </a:solidFill>
                <a:latin typeface="Times New Roman" pitchFamily="18" charset="0"/>
              </a:rPr>
              <a:t>Izhod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</a:rPr>
              <a:t>: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sl-SI" dirty="0">
                <a:solidFill>
                  <a:schemeClr val="accent2"/>
                </a:solidFill>
                <a:latin typeface="Times New Roman" pitchFamily="18" charset="0"/>
              </a:rPr>
              <a:t>število operacij pri optimalnem množenju zap. </a:t>
            </a:r>
            <a:r>
              <a:rPr lang="sl-SI" dirty="0" smtClean="0">
                <a:solidFill>
                  <a:schemeClr val="accent2"/>
                </a:solidFill>
                <a:latin typeface="Times New Roman" pitchFamily="18" charset="0"/>
              </a:rPr>
              <a:t>m.</a:t>
            </a:r>
            <a:endParaRPr lang="en-US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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0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to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400" baseline="-25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i,i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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0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delo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če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je v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računu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matrika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st_matrik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 2 to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n 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  #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če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imamo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delček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 s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st_matrikami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 0 to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–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st_matrik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	j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 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i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st_matrik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- 1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 	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400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i,j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 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+∞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	for k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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 to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			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400" baseline="-25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i,j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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min{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400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i,j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 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400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i,k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 +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4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k+1,j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 +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sz="14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sz="14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k+1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sz="14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j+1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sym typeface="Symbol" pitchFamily="18" charset="2"/>
              </a:rPr>
              <a:t>	</a:t>
            </a:r>
            <a:endParaRPr lang="en-US" sz="2000" dirty="0">
              <a:solidFill>
                <a:schemeClr val="accent2"/>
              </a:solidFill>
              <a:latin typeface="Times New Roman" pitchFamily="18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30827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619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5" grpId="0" build="p" bldLvl="5"/>
      <p:bldP spid="16199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Zgled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66738" y="1341438"/>
            <a:ext cx="3924300" cy="1622425"/>
          </a:xfrm>
        </p:spPr>
        <p:txBody>
          <a:bodyPr/>
          <a:lstStyle/>
          <a:p>
            <a:pPr eaLnBrk="1" hangingPunct="1"/>
            <a:r>
              <a:rPr lang="sl-SI" sz="2200" smtClean="0"/>
              <a:t>M</a:t>
            </a:r>
            <a:r>
              <a:rPr lang="sl-SI" sz="2200" baseline="-25000" smtClean="0"/>
              <a:t>0</a:t>
            </a:r>
            <a:r>
              <a:rPr lang="en-US" sz="2200" smtClean="0"/>
              <a:t> </a:t>
            </a:r>
            <a:r>
              <a:rPr lang="sl-SI" sz="2200" smtClean="0"/>
              <a:t>:</a:t>
            </a:r>
            <a:r>
              <a:rPr lang="en-US" sz="2200" smtClean="0"/>
              <a:t> 10 </a:t>
            </a:r>
            <a:r>
              <a:rPr lang="en-US" sz="20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200" smtClean="0">
                <a:cs typeface="Tahoma" pitchFamily="34" charset="0"/>
              </a:rPr>
              <a:t> 5</a:t>
            </a:r>
            <a:r>
              <a:rPr lang="sl-SI" sz="2200" smtClean="0">
                <a:cs typeface="Tahoma" pitchFamily="34" charset="0"/>
              </a:rPr>
              <a:t>, </a:t>
            </a:r>
            <a:r>
              <a:rPr lang="sl-SI" sz="2200" smtClean="0"/>
              <a:t>M</a:t>
            </a:r>
            <a:r>
              <a:rPr lang="sl-SI" sz="2200" baseline="-25000" smtClean="0"/>
              <a:t>1</a:t>
            </a:r>
            <a:r>
              <a:rPr lang="en-US" sz="2200" smtClean="0"/>
              <a:t> </a:t>
            </a:r>
            <a:r>
              <a:rPr lang="sl-SI" sz="2200" smtClean="0"/>
              <a:t>:</a:t>
            </a:r>
            <a:r>
              <a:rPr lang="en-US" sz="2200" smtClean="0"/>
              <a:t> 5 </a:t>
            </a:r>
            <a:r>
              <a:rPr lang="en-US" sz="20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200" smtClean="0">
                <a:cs typeface="Tahoma" pitchFamily="34" charset="0"/>
              </a:rPr>
              <a:t> 10</a:t>
            </a:r>
            <a:r>
              <a:rPr lang="sl-SI" sz="2200" smtClean="0">
                <a:cs typeface="Tahoma" pitchFamily="34" charset="0"/>
              </a:rPr>
              <a:t>, </a:t>
            </a:r>
            <a:r>
              <a:rPr lang="sl-SI" sz="2200" smtClean="0"/>
              <a:t>M</a:t>
            </a:r>
            <a:r>
              <a:rPr lang="sl-SI" sz="2200" baseline="-25000" smtClean="0"/>
              <a:t>2</a:t>
            </a:r>
            <a:r>
              <a:rPr lang="en-US" sz="2200" smtClean="0">
                <a:cs typeface="Tahoma" pitchFamily="34" charset="0"/>
              </a:rPr>
              <a:t> </a:t>
            </a:r>
            <a:r>
              <a:rPr lang="sl-SI" sz="2200" smtClean="0">
                <a:cs typeface="Tahoma" pitchFamily="34" charset="0"/>
              </a:rPr>
              <a:t>:</a:t>
            </a:r>
            <a:r>
              <a:rPr lang="en-US" sz="2200" smtClean="0">
                <a:cs typeface="Tahoma" pitchFamily="34" charset="0"/>
              </a:rPr>
              <a:t> 10 </a:t>
            </a:r>
            <a:r>
              <a:rPr lang="en-US" sz="20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200" smtClean="0">
                <a:cs typeface="Tahoma" pitchFamily="34" charset="0"/>
              </a:rPr>
              <a:t> 5</a:t>
            </a:r>
            <a:r>
              <a:rPr lang="sl-SI" sz="2200" smtClean="0">
                <a:cs typeface="Tahoma" pitchFamily="34" charset="0"/>
              </a:rPr>
              <a:t>, </a:t>
            </a:r>
            <a:r>
              <a:rPr lang="sl-SI" sz="2200" smtClean="0"/>
              <a:t>M</a:t>
            </a:r>
            <a:r>
              <a:rPr lang="sl-SI" sz="2200" baseline="-25000" smtClean="0"/>
              <a:t>3</a:t>
            </a:r>
            <a:r>
              <a:rPr lang="en-US" sz="2200" smtClean="0">
                <a:cs typeface="Tahoma" pitchFamily="34" charset="0"/>
              </a:rPr>
              <a:t> </a:t>
            </a:r>
            <a:r>
              <a:rPr lang="sl-SI" sz="2200" smtClean="0">
                <a:cs typeface="Tahoma" pitchFamily="34" charset="0"/>
              </a:rPr>
              <a:t>:</a:t>
            </a:r>
            <a:r>
              <a:rPr lang="en-US" sz="2200" smtClean="0">
                <a:cs typeface="Tahoma" pitchFamily="34" charset="0"/>
              </a:rPr>
              <a:t> 5 </a:t>
            </a:r>
            <a:r>
              <a:rPr lang="en-US" sz="20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200" smtClean="0">
                <a:cs typeface="Tahoma" pitchFamily="34" charset="0"/>
              </a:rPr>
              <a:t> 10</a:t>
            </a:r>
            <a:endParaRPr lang="sl-SI" sz="2200" smtClean="0">
              <a:cs typeface="Tahoma" pitchFamily="34" charset="0"/>
            </a:endParaRPr>
          </a:p>
          <a:p>
            <a:pPr eaLnBrk="1" hangingPunct="1"/>
            <a:endParaRPr lang="sl-SI" sz="2200" smtClean="0">
              <a:cs typeface="Tahoma" pitchFamily="34" charset="0"/>
            </a:endParaRPr>
          </a:p>
          <a:p>
            <a:pPr eaLnBrk="1" hangingPunct="1"/>
            <a:endParaRPr lang="en-US" sz="2200" smtClean="0">
              <a:cs typeface="Tahoma" pitchFamily="34" charset="0"/>
            </a:endParaRPr>
          </a:p>
          <a:p>
            <a:pPr eaLnBrk="1" hangingPunct="1"/>
            <a:endParaRPr lang="sl-SI" sz="2200" smtClean="0"/>
          </a:p>
        </p:txBody>
      </p:sp>
      <p:graphicFrame>
        <p:nvGraphicFramePr>
          <p:cNvPr id="206881" name="Group 33"/>
          <p:cNvGraphicFramePr>
            <a:graphicFrameLocks noGrp="1"/>
          </p:cNvGraphicFramePr>
          <p:nvPr>
            <p:ph sz="quarter" idx="4294967295"/>
          </p:nvPr>
        </p:nvGraphicFramePr>
        <p:xfrm>
          <a:off x="4643438" y="1341438"/>
          <a:ext cx="3924300" cy="2430461"/>
        </p:xfrm>
        <a:graphic>
          <a:graphicData uri="http://schemas.openxmlformats.org/drawingml/2006/table">
            <a:tbl>
              <a:tblPr/>
              <a:tblGrid>
                <a:gridCol w="981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80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sl-SI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80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sl-SI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sl-SI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6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sl-SI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sl-SI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80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sl-SI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sl-SI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sl-SI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06883" name="Object 3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152400" y="2667000"/>
          <a:ext cx="3797300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32" name="Equation" r:id="rId4" imgW="2234880" imgH="279360" progId="Equation.3">
                  <p:embed/>
                </p:oleObj>
              </mc:Choice>
              <mc:Fallback>
                <p:oleObj name="Equation" r:id="rId4" imgW="223488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667000"/>
                        <a:ext cx="3797300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14" name="Slide Number Placeholder 7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815B2022-7A06-44CC-81B0-EA660E58D990}" type="slidenum">
              <a:rPr lang="sl-SI" sz="1200">
                <a:latin typeface="Verdana" pitchFamily="34" charset="0"/>
              </a:rPr>
              <a:pPr algn="r" eaLnBrk="1" hangingPunct="1"/>
              <a:t>22</a:t>
            </a:fld>
            <a:endParaRPr lang="sl-SI" sz="1200">
              <a:latin typeface="Verdana" pitchFamily="34" charset="0"/>
            </a:endParaRPr>
          </a:p>
        </p:txBody>
      </p:sp>
      <p:pic>
        <p:nvPicPr>
          <p:cNvPr id="3115" name="Picture 4" descr="BD07494_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52400"/>
            <a:ext cx="11985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6885" name="Object 37"/>
          <p:cNvGraphicFramePr>
            <a:graphicFrameLocks noChangeAspect="1"/>
          </p:cNvGraphicFramePr>
          <p:nvPr/>
        </p:nvGraphicFramePr>
        <p:xfrm>
          <a:off x="152400" y="3124200"/>
          <a:ext cx="267811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33" name="Equation" r:id="rId7" imgW="1574640" imgH="241200" progId="Equation.3">
                  <p:embed/>
                </p:oleObj>
              </mc:Choice>
              <mc:Fallback>
                <p:oleObj name="Equation" r:id="rId7" imgW="15746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124200"/>
                        <a:ext cx="2678113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86" name="Object 38"/>
          <p:cNvGraphicFramePr>
            <a:graphicFrameLocks noChangeAspect="1"/>
          </p:cNvGraphicFramePr>
          <p:nvPr/>
        </p:nvGraphicFramePr>
        <p:xfrm>
          <a:off x="4648200" y="3886200"/>
          <a:ext cx="436721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34" name="Equation" r:id="rId9" imgW="2222280" imgH="291960" progId="Equation.3">
                  <p:embed/>
                </p:oleObj>
              </mc:Choice>
              <mc:Fallback>
                <p:oleObj name="Equation" r:id="rId9" imgW="22222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886200"/>
                        <a:ext cx="4367213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87" name="Object 39"/>
          <p:cNvGraphicFramePr>
            <a:graphicFrameLocks noChangeAspect="1"/>
          </p:cNvGraphicFramePr>
          <p:nvPr/>
        </p:nvGraphicFramePr>
        <p:xfrm>
          <a:off x="152400" y="3962400"/>
          <a:ext cx="267811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35" name="Equation" r:id="rId11" imgW="1574640" imgH="241200" progId="Equation.3">
                  <p:embed/>
                </p:oleObj>
              </mc:Choice>
              <mc:Fallback>
                <p:oleObj name="Equation" r:id="rId11" imgW="15746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962400"/>
                        <a:ext cx="2678113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88" name="Object 40"/>
          <p:cNvGraphicFramePr>
            <a:graphicFrameLocks noChangeAspect="1"/>
          </p:cNvGraphicFramePr>
          <p:nvPr/>
        </p:nvGraphicFramePr>
        <p:xfrm>
          <a:off x="152400" y="3505200"/>
          <a:ext cx="3797300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36" name="Equation" r:id="rId13" imgW="2234880" imgH="279360" progId="Equation.3">
                  <p:embed/>
                </p:oleObj>
              </mc:Choice>
              <mc:Fallback>
                <p:oleObj name="Equation" r:id="rId13" imgW="223488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505200"/>
                        <a:ext cx="3797300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89" name="Object 41"/>
          <p:cNvGraphicFramePr>
            <a:graphicFrameLocks noChangeAspect="1"/>
          </p:cNvGraphicFramePr>
          <p:nvPr/>
        </p:nvGraphicFramePr>
        <p:xfrm>
          <a:off x="152400" y="4343400"/>
          <a:ext cx="27654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37" name="Equation" r:id="rId15" imgW="1625400" imgH="241200" progId="Equation.3">
                  <p:embed/>
                </p:oleObj>
              </mc:Choice>
              <mc:Fallback>
                <p:oleObj name="Equation" r:id="rId15" imgW="16254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343400"/>
                        <a:ext cx="2765425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90" name="Object 42"/>
          <p:cNvGraphicFramePr>
            <a:graphicFrameLocks noChangeAspect="1"/>
          </p:cNvGraphicFramePr>
          <p:nvPr/>
        </p:nvGraphicFramePr>
        <p:xfrm>
          <a:off x="152400" y="4800600"/>
          <a:ext cx="449262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38" name="Equation" r:id="rId17" imgW="2286000" imgH="279360" progId="Equation.3">
                  <p:embed/>
                </p:oleObj>
              </mc:Choice>
              <mc:Fallback>
                <p:oleObj name="Equation" r:id="rId17" imgW="228600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800600"/>
                        <a:ext cx="4492625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91" name="Object 43"/>
          <p:cNvGraphicFramePr>
            <a:graphicFrameLocks noChangeAspect="1"/>
          </p:cNvGraphicFramePr>
          <p:nvPr/>
        </p:nvGraphicFramePr>
        <p:xfrm>
          <a:off x="152400" y="5257800"/>
          <a:ext cx="631507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39" name="Equation" r:id="rId19" imgW="3213000" imgH="291960" progId="Equation.3">
                  <p:embed/>
                </p:oleObj>
              </mc:Choice>
              <mc:Fallback>
                <p:oleObj name="Equation" r:id="rId19" imgW="321300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257800"/>
                        <a:ext cx="631507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92" name="Object 44"/>
          <p:cNvGraphicFramePr>
            <a:graphicFrameLocks noChangeAspect="1"/>
          </p:cNvGraphicFramePr>
          <p:nvPr/>
        </p:nvGraphicFramePr>
        <p:xfrm>
          <a:off x="152400" y="5791200"/>
          <a:ext cx="601662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40" name="Equation" r:id="rId21" imgW="3060360" imgH="291960" progId="Equation.3">
                  <p:embed/>
                </p:oleObj>
              </mc:Choice>
              <mc:Fallback>
                <p:oleObj name="Equation" r:id="rId21" imgW="306036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791200"/>
                        <a:ext cx="601662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9535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Zgled</a:t>
            </a:r>
          </a:p>
        </p:txBody>
      </p:sp>
      <p:graphicFrame>
        <p:nvGraphicFramePr>
          <p:cNvPr id="5164" name="Group 44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95896498"/>
              </p:ext>
            </p:extLst>
          </p:nvPr>
        </p:nvGraphicFramePr>
        <p:xfrm>
          <a:off x="5562600" y="1524000"/>
          <a:ext cx="3581400" cy="2599046"/>
        </p:xfrm>
        <a:graphic>
          <a:graphicData uri="http://schemas.openxmlformats.org/drawingml/2006/table">
            <a:tbl>
              <a:tblPr/>
              <a:tblGrid>
                <a:gridCol w="638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{0}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{0}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{0,2}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sl-S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250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{1}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{2}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sl-S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sl-S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{2}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2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sl-S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sl-S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sl-S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135" name="Slide Number Placeholder 7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49137C4-A3F8-4321-AD45-21A469BE8E1D}" type="slidenum">
              <a:rPr lang="sl-SI" sz="1200">
                <a:latin typeface="Verdana" pitchFamily="34" charset="0"/>
              </a:rPr>
              <a:pPr algn="r" eaLnBrk="1" hangingPunct="1"/>
              <a:t>23</a:t>
            </a:fld>
            <a:endParaRPr lang="sl-SI" sz="1200">
              <a:latin typeface="Verdana" pitchFamily="34" charset="0"/>
            </a:endParaRPr>
          </a:p>
        </p:txBody>
      </p:sp>
      <p:pic>
        <p:nvPicPr>
          <p:cNvPr id="4136" name="Picture 31" descr="BD07494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52400"/>
            <a:ext cx="11985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9954" name="Object 34"/>
          <p:cNvGraphicFramePr>
            <a:graphicFrameLocks noChangeAspect="1"/>
          </p:cNvGraphicFramePr>
          <p:nvPr/>
        </p:nvGraphicFramePr>
        <p:xfrm>
          <a:off x="0" y="1752600"/>
          <a:ext cx="436721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20" name="Equation" r:id="rId5" imgW="2222280" imgH="291960" progId="Equation.3">
                  <p:embed/>
                </p:oleObj>
              </mc:Choice>
              <mc:Fallback>
                <p:oleObj name="Equation" r:id="rId5" imgW="22222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752600"/>
                        <a:ext cx="4367213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62" name="Object 42"/>
          <p:cNvGraphicFramePr>
            <a:graphicFrameLocks noChangeAspect="1"/>
          </p:cNvGraphicFramePr>
          <p:nvPr/>
        </p:nvGraphicFramePr>
        <p:xfrm>
          <a:off x="0" y="2362200"/>
          <a:ext cx="4192588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21" name="Equation" r:id="rId7" imgW="2133360" imgH="279360" progId="Equation.3">
                  <p:embed/>
                </p:oleObj>
              </mc:Choice>
              <mc:Fallback>
                <p:oleObj name="Equation" r:id="rId7" imgW="213336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362200"/>
                        <a:ext cx="4192588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63" name="Object 43"/>
          <p:cNvGraphicFramePr>
            <a:graphicFrameLocks noChangeAspect="1"/>
          </p:cNvGraphicFramePr>
          <p:nvPr/>
        </p:nvGraphicFramePr>
        <p:xfrm>
          <a:off x="0" y="2895600"/>
          <a:ext cx="54864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22" name="Equation" r:id="rId9" imgW="3149280" imgH="291960" progId="Equation.3">
                  <p:embed/>
                </p:oleObj>
              </mc:Choice>
              <mc:Fallback>
                <p:oleObj name="Equation" r:id="rId9" imgW="31492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895600"/>
                        <a:ext cx="54864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65" name="Object 45"/>
          <p:cNvGraphicFramePr>
            <a:graphicFrameLocks noChangeAspect="1"/>
          </p:cNvGraphicFramePr>
          <p:nvPr/>
        </p:nvGraphicFramePr>
        <p:xfrm>
          <a:off x="0" y="3352800"/>
          <a:ext cx="5243513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23" name="Equation" r:id="rId11" imgW="3009600" imgH="291960" progId="Equation.3">
                  <p:embed/>
                </p:oleObj>
              </mc:Choice>
              <mc:Fallback>
                <p:oleObj name="Equation" r:id="rId11" imgW="300960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352800"/>
                        <a:ext cx="5243513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46"/>
          <p:cNvGraphicFramePr>
            <a:graphicFrameLocks noChangeAspect="1"/>
          </p:cNvGraphicFramePr>
          <p:nvPr/>
        </p:nvGraphicFramePr>
        <p:xfrm>
          <a:off x="-76200" y="3886200"/>
          <a:ext cx="4291013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24" name="Equation" r:id="rId13" imgW="2184120" imgH="279360" progId="Equation.3">
                  <p:embed/>
                </p:oleObj>
              </mc:Choice>
              <mc:Fallback>
                <p:oleObj name="Equation" r:id="rId13" imgW="218412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76200" y="3886200"/>
                        <a:ext cx="4291013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67" name="Object 47"/>
          <p:cNvGraphicFramePr>
            <a:graphicFrameLocks noChangeAspect="1"/>
          </p:cNvGraphicFramePr>
          <p:nvPr/>
        </p:nvGraphicFramePr>
        <p:xfrm>
          <a:off x="0" y="4419600"/>
          <a:ext cx="8732838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25" name="Equation" r:id="rId15" imgW="4444920" imgH="291960" progId="Equation.3">
                  <p:embed/>
                </p:oleObj>
              </mc:Choice>
              <mc:Fallback>
                <p:oleObj name="Equation" r:id="rId15" imgW="444492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419600"/>
                        <a:ext cx="8732838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68" name="Object 48"/>
          <p:cNvGraphicFramePr>
            <a:graphicFrameLocks noChangeAspect="1"/>
          </p:cNvGraphicFramePr>
          <p:nvPr/>
        </p:nvGraphicFramePr>
        <p:xfrm>
          <a:off x="-23813" y="4876800"/>
          <a:ext cx="8782051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26" name="Equation" r:id="rId17" imgW="4470120" imgH="291960" progId="Equation.3">
                  <p:embed/>
                </p:oleObj>
              </mc:Choice>
              <mc:Fallback>
                <p:oleObj name="Equation" r:id="rId17" imgW="447012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3813" y="4876800"/>
                        <a:ext cx="8782051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974" name="Text Box 54"/>
          <p:cNvSpPr txBox="1">
            <a:spLocks noChangeArrowheads="1"/>
          </p:cNvSpPr>
          <p:nvPr/>
        </p:nvSpPr>
        <p:spPr bwMode="auto">
          <a:xfrm>
            <a:off x="609600" y="5410200"/>
            <a:ext cx="6324600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>
                <a:latin typeface="Verdana" pitchFamily="34" charset="0"/>
              </a:rPr>
              <a:t>Rešitev: 1000 op</a:t>
            </a:r>
          </a:p>
          <a:p>
            <a:pPr eaLnBrk="1" hangingPunct="1">
              <a:spcBef>
                <a:spcPct val="50000"/>
              </a:spcBef>
            </a:pPr>
            <a:r>
              <a:rPr lang="sl-SI">
                <a:latin typeface="Verdana" pitchFamily="34" charset="0"/>
              </a:rPr>
              <a:t>Možno: M</a:t>
            </a:r>
            <a:r>
              <a:rPr lang="sl-SI" baseline="-25000">
                <a:latin typeface="Verdana" pitchFamily="34" charset="0"/>
              </a:rPr>
              <a:t>0</a:t>
            </a:r>
            <a:r>
              <a:rPr lang="sl-SI">
                <a:latin typeface="Verdana" pitchFamily="34" charset="0"/>
              </a:rPr>
              <a:t>*((M</a:t>
            </a:r>
            <a:r>
              <a:rPr lang="sl-SI" baseline="-25000">
                <a:latin typeface="Verdana" pitchFamily="34" charset="0"/>
              </a:rPr>
              <a:t>1</a:t>
            </a:r>
            <a:r>
              <a:rPr lang="sl-SI">
                <a:latin typeface="Verdana" pitchFamily="34" charset="0"/>
              </a:rPr>
              <a:t>*M</a:t>
            </a:r>
            <a:r>
              <a:rPr lang="sl-SI" baseline="-25000">
                <a:latin typeface="Verdana" pitchFamily="34" charset="0"/>
              </a:rPr>
              <a:t>2</a:t>
            </a:r>
            <a:r>
              <a:rPr lang="sl-SI">
                <a:latin typeface="Verdana" pitchFamily="34" charset="0"/>
              </a:rPr>
              <a:t>)* M</a:t>
            </a:r>
            <a:r>
              <a:rPr lang="sl-SI" baseline="-25000">
                <a:latin typeface="Verdana" pitchFamily="34" charset="0"/>
              </a:rPr>
              <a:t>3</a:t>
            </a:r>
            <a:r>
              <a:rPr lang="sl-SI">
                <a:latin typeface="Verdana" pitchFamily="34" charset="0"/>
              </a:rPr>
              <a:t>) ali (M</a:t>
            </a:r>
            <a:r>
              <a:rPr lang="sl-SI" baseline="-25000">
                <a:latin typeface="Verdana" pitchFamily="34" charset="0"/>
              </a:rPr>
              <a:t>0</a:t>
            </a:r>
            <a:r>
              <a:rPr lang="sl-SI">
                <a:latin typeface="Verdana" pitchFamily="34" charset="0"/>
              </a:rPr>
              <a:t>*((M</a:t>
            </a:r>
            <a:r>
              <a:rPr lang="sl-SI" baseline="-25000">
                <a:latin typeface="Verdana" pitchFamily="34" charset="0"/>
              </a:rPr>
              <a:t>1</a:t>
            </a:r>
            <a:r>
              <a:rPr lang="sl-SI">
                <a:latin typeface="Verdana" pitchFamily="34" charset="0"/>
              </a:rPr>
              <a:t>*M</a:t>
            </a:r>
            <a:r>
              <a:rPr lang="sl-SI" baseline="-25000">
                <a:latin typeface="Verdana" pitchFamily="34" charset="0"/>
              </a:rPr>
              <a:t>2</a:t>
            </a:r>
            <a:r>
              <a:rPr lang="sl-SI">
                <a:latin typeface="Verdana" pitchFamily="34" charset="0"/>
              </a:rPr>
              <a:t>))* M</a:t>
            </a:r>
            <a:r>
              <a:rPr lang="sl-SI" baseline="-25000">
                <a:latin typeface="Verdana" pitchFamily="34" charset="0"/>
              </a:rPr>
              <a:t>3</a:t>
            </a:r>
          </a:p>
          <a:p>
            <a:pPr eaLnBrk="1" hangingPunct="1">
              <a:spcBef>
                <a:spcPct val="50000"/>
              </a:spcBef>
            </a:pPr>
            <a:r>
              <a:rPr lang="sl-SI">
                <a:latin typeface="Verdana" pitchFamily="34" charset="0"/>
              </a:rPr>
              <a:t>M</a:t>
            </a:r>
            <a:r>
              <a:rPr lang="sl-SI" baseline="-25000">
                <a:latin typeface="Verdana" pitchFamily="34" charset="0"/>
              </a:rPr>
              <a:t>1</a:t>
            </a:r>
            <a:r>
              <a:rPr lang="sl-SI">
                <a:latin typeface="Verdana" pitchFamily="34" charset="0"/>
              </a:rPr>
              <a:t>*M</a:t>
            </a:r>
            <a:r>
              <a:rPr lang="sl-SI" baseline="-25000">
                <a:latin typeface="Verdana" pitchFamily="34" charset="0"/>
              </a:rPr>
              <a:t>2</a:t>
            </a:r>
            <a:r>
              <a:rPr lang="sl-SI">
                <a:latin typeface="Verdana" pitchFamily="34" charset="0"/>
              </a:rPr>
              <a:t> = 5 x 5 (250 op)</a:t>
            </a:r>
          </a:p>
        </p:txBody>
      </p:sp>
    </p:spTree>
    <p:extLst>
      <p:ext uri="{BB962C8B-B14F-4D97-AF65-F5344CB8AC3E}">
        <p14:creationId xmlns:p14="http://schemas.microsoft.com/office/powerpoint/2010/main" val="3659797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7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Zgled</a:t>
            </a:r>
          </a:p>
        </p:txBody>
      </p:sp>
      <p:graphicFrame>
        <p:nvGraphicFramePr>
          <p:cNvPr id="21541" name="Group 37"/>
          <p:cNvGraphicFramePr>
            <a:graphicFrameLocks noGrp="1"/>
          </p:cNvGraphicFramePr>
          <p:nvPr>
            <p:ph sz="quarter" idx="4294967295"/>
          </p:nvPr>
        </p:nvGraphicFramePr>
        <p:xfrm>
          <a:off x="5219700" y="1600200"/>
          <a:ext cx="3924300" cy="2599046"/>
        </p:xfrm>
        <a:graphic>
          <a:graphicData uri="http://schemas.openxmlformats.org/drawingml/2006/table">
            <a:tbl>
              <a:tblPr/>
              <a:tblGrid>
                <a:gridCol w="981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{0}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{0}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{0,2}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sl-S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250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{1}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{2}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sl-S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sl-S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{2}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2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sl-S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sl-S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sl-S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344" name="Slide Number Placeholder 7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C3F08D2E-9209-4FBD-A85A-F7416E7AD5BD}" type="slidenum">
              <a:rPr lang="sl-SI" sz="1200">
                <a:latin typeface="Verdana" pitchFamily="34" charset="0"/>
              </a:rPr>
              <a:pPr algn="r" eaLnBrk="1" hangingPunct="1"/>
              <a:t>24</a:t>
            </a:fld>
            <a:endParaRPr lang="sl-SI" sz="1200">
              <a:latin typeface="Verdana" pitchFamily="34" charset="0"/>
            </a:endParaRPr>
          </a:p>
        </p:txBody>
      </p:sp>
      <p:pic>
        <p:nvPicPr>
          <p:cNvPr id="13345" name="Picture 30" descr="BD07494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52400"/>
            <a:ext cx="11985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46" name="Text Box 38"/>
          <p:cNvSpPr txBox="1">
            <a:spLocks noChangeArrowheads="1"/>
          </p:cNvSpPr>
          <p:nvPr/>
        </p:nvSpPr>
        <p:spPr bwMode="auto">
          <a:xfrm>
            <a:off x="0" y="1951038"/>
            <a:ext cx="6324600" cy="490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 dirty="0">
                <a:latin typeface="Verdana" pitchFamily="34" charset="0"/>
              </a:rPr>
              <a:t>Rešitev: 1000 op</a:t>
            </a:r>
          </a:p>
          <a:p>
            <a:pPr eaLnBrk="1" hangingPunct="1">
              <a:spcBef>
                <a:spcPct val="50000"/>
              </a:spcBef>
            </a:pPr>
            <a:r>
              <a:rPr lang="sl-SI" dirty="0">
                <a:latin typeface="Verdana" pitchFamily="34" charset="0"/>
              </a:rPr>
              <a:t>Možno: M</a:t>
            </a:r>
            <a:r>
              <a:rPr lang="sl-SI" baseline="-25000" dirty="0">
                <a:latin typeface="Verdana" pitchFamily="34" charset="0"/>
              </a:rPr>
              <a:t>0</a:t>
            </a:r>
            <a:r>
              <a:rPr lang="sl-SI" dirty="0">
                <a:latin typeface="Verdana" pitchFamily="34" charset="0"/>
              </a:rPr>
              <a:t>*((M</a:t>
            </a:r>
            <a:r>
              <a:rPr lang="sl-SI" baseline="-25000" dirty="0">
                <a:latin typeface="Verdana" pitchFamily="34" charset="0"/>
              </a:rPr>
              <a:t>1</a:t>
            </a:r>
            <a:r>
              <a:rPr lang="sl-SI" dirty="0">
                <a:latin typeface="Verdana" pitchFamily="34" charset="0"/>
              </a:rPr>
              <a:t>*M</a:t>
            </a:r>
            <a:r>
              <a:rPr lang="sl-SI" baseline="-25000" dirty="0">
                <a:latin typeface="Verdana" pitchFamily="34" charset="0"/>
              </a:rPr>
              <a:t>2</a:t>
            </a:r>
            <a:r>
              <a:rPr lang="sl-SI" dirty="0">
                <a:latin typeface="Verdana" pitchFamily="34" charset="0"/>
              </a:rPr>
              <a:t>)* M</a:t>
            </a:r>
            <a:r>
              <a:rPr lang="sl-SI" baseline="-25000" dirty="0">
                <a:latin typeface="Verdana" pitchFamily="34" charset="0"/>
              </a:rPr>
              <a:t>3</a:t>
            </a:r>
            <a:r>
              <a:rPr lang="sl-SI" dirty="0">
                <a:latin typeface="Verdana" pitchFamily="34" charset="0"/>
              </a:rPr>
              <a:t>) ali </a:t>
            </a:r>
          </a:p>
          <a:p>
            <a:pPr eaLnBrk="1" hangingPunct="1">
              <a:spcBef>
                <a:spcPct val="50000"/>
              </a:spcBef>
            </a:pPr>
            <a:r>
              <a:rPr lang="sl-SI" dirty="0">
                <a:latin typeface="Verdana" pitchFamily="34" charset="0"/>
              </a:rPr>
              <a:t>           (M</a:t>
            </a:r>
            <a:r>
              <a:rPr lang="sl-SI" baseline="-25000" dirty="0">
                <a:latin typeface="Verdana" pitchFamily="34" charset="0"/>
              </a:rPr>
              <a:t>0</a:t>
            </a:r>
            <a:r>
              <a:rPr lang="sl-SI" dirty="0">
                <a:latin typeface="Verdana" pitchFamily="34" charset="0"/>
              </a:rPr>
              <a:t>*((M</a:t>
            </a:r>
            <a:r>
              <a:rPr lang="sl-SI" baseline="-25000" dirty="0">
                <a:latin typeface="Verdana" pitchFamily="34" charset="0"/>
              </a:rPr>
              <a:t>1</a:t>
            </a:r>
            <a:r>
              <a:rPr lang="sl-SI" dirty="0">
                <a:latin typeface="Verdana" pitchFamily="34" charset="0"/>
              </a:rPr>
              <a:t>*M</a:t>
            </a:r>
            <a:r>
              <a:rPr lang="sl-SI" baseline="-25000" dirty="0">
                <a:latin typeface="Verdana" pitchFamily="34" charset="0"/>
              </a:rPr>
              <a:t>2</a:t>
            </a:r>
            <a:r>
              <a:rPr lang="sl-SI" dirty="0">
                <a:latin typeface="Verdana" pitchFamily="34" charset="0"/>
              </a:rPr>
              <a:t>))* M</a:t>
            </a:r>
            <a:r>
              <a:rPr lang="sl-SI" baseline="-25000" dirty="0">
                <a:latin typeface="Verdana" pitchFamily="34" charset="0"/>
              </a:rPr>
              <a:t>3</a:t>
            </a:r>
          </a:p>
          <a:p>
            <a:pPr eaLnBrk="1" hangingPunct="1">
              <a:spcBef>
                <a:spcPct val="50000"/>
              </a:spcBef>
            </a:pPr>
            <a:r>
              <a:rPr lang="sl-SI" dirty="0">
                <a:latin typeface="Verdana" pitchFamily="34" charset="0"/>
              </a:rPr>
              <a:t>M</a:t>
            </a:r>
            <a:r>
              <a:rPr lang="sl-SI" baseline="-25000" dirty="0">
                <a:latin typeface="Verdana" pitchFamily="34" charset="0"/>
              </a:rPr>
              <a:t>1</a:t>
            </a:r>
            <a:r>
              <a:rPr lang="sl-SI" dirty="0">
                <a:latin typeface="Verdana" pitchFamily="34" charset="0"/>
              </a:rPr>
              <a:t>*M</a:t>
            </a:r>
            <a:r>
              <a:rPr lang="sl-SI" baseline="-25000" dirty="0">
                <a:latin typeface="Verdana" pitchFamily="34" charset="0"/>
              </a:rPr>
              <a:t>2</a:t>
            </a:r>
            <a:r>
              <a:rPr lang="sl-SI" dirty="0">
                <a:latin typeface="Verdana" pitchFamily="34" charset="0"/>
              </a:rPr>
              <a:t> = 5 x 5 (250 op) (M12)</a:t>
            </a:r>
          </a:p>
          <a:p>
            <a:pPr eaLnBrk="1" hangingPunct="1">
              <a:spcBef>
                <a:spcPct val="50000"/>
              </a:spcBef>
            </a:pPr>
            <a:endParaRPr lang="sl-SI" dirty="0">
              <a:latin typeface="Verdana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sl-SI" dirty="0">
                <a:latin typeface="Verdana" pitchFamily="34" charset="0"/>
              </a:rPr>
              <a:t>1: M12 * M</a:t>
            </a:r>
            <a:r>
              <a:rPr lang="sl-SI" baseline="-25000" dirty="0">
                <a:latin typeface="Verdana" pitchFamily="34" charset="0"/>
              </a:rPr>
              <a:t>3 </a:t>
            </a:r>
            <a:r>
              <a:rPr lang="sl-SI" dirty="0">
                <a:latin typeface="Verdana" pitchFamily="34" charset="0"/>
              </a:rPr>
              <a:t>=5 x 10 z 250 op</a:t>
            </a:r>
          </a:p>
          <a:p>
            <a:pPr eaLnBrk="1" hangingPunct="1">
              <a:spcBef>
                <a:spcPct val="50000"/>
              </a:spcBef>
            </a:pPr>
            <a:r>
              <a:rPr lang="sl-SI" dirty="0">
                <a:latin typeface="Verdana" pitchFamily="34" charset="0"/>
              </a:rPr>
              <a:t>    M</a:t>
            </a:r>
            <a:r>
              <a:rPr lang="sl-SI" baseline="-25000" dirty="0">
                <a:latin typeface="Verdana" pitchFamily="34" charset="0"/>
              </a:rPr>
              <a:t>0</a:t>
            </a:r>
            <a:r>
              <a:rPr lang="sl-SI" dirty="0">
                <a:latin typeface="Verdana" pitchFamily="34" charset="0"/>
              </a:rPr>
              <a:t> * M123 = 500 op</a:t>
            </a:r>
          </a:p>
          <a:p>
            <a:pPr eaLnBrk="1" hangingPunct="1">
              <a:spcBef>
                <a:spcPct val="50000"/>
              </a:spcBef>
            </a:pPr>
            <a:r>
              <a:rPr lang="sl-SI" dirty="0">
                <a:latin typeface="Verdana" pitchFamily="34" charset="0"/>
              </a:rPr>
              <a:t>    250 op + 250 op + 500 op = 1000 op</a:t>
            </a:r>
          </a:p>
          <a:p>
            <a:pPr eaLnBrk="1" hangingPunct="1">
              <a:spcBef>
                <a:spcPct val="50000"/>
              </a:spcBef>
            </a:pPr>
            <a:r>
              <a:rPr lang="sl-SI" dirty="0">
                <a:latin typeface="Verdana" pitchFamily="34" charset="0"/>
              </a:rPr>
              <a:t>2: M</a:t>
            </a:r>
            <a:r>
              <a:rPr lang="sl-SI" baseline="-25000" dirty="0">
                <a:latin typeface="Verdana" pitchFamily="34" charset="0"/>
              </a:rPr>
              <a:t>0</a:t>
            </a:r>
            <a:r>
              <a:rPr lang="sl-SI" dirty="0">
                <a:latin typeface="Verdana" pitchFamily="34" charset="0"/>
              </a:rPr>
              <a:t> * M12 = 10 x 5 z 250 op</a:t>
            </a:r>
          </a:p>
          <a:p>
            <a:pPr eaLnBrk="1" hangingPunct="1">
              <a:spcBef>
                <a:spcPct val="50000"/>
              </a:spcBef>
            </a:pPr>
            <a:r>
              <a:rPr lang="sl-SI" dirty="0">
                <a:latin typeface="Verdana" pitchFamily="34" charset="0"/>
              </a:rPr>
              <a:t>    M012 * M</a:t>
            </a:r>
            <a:r>
              <a:rPr lang="sl-SI" baseline="-25000" dirty="0">
                <a:latin typeface="Verdana" pitchFamily="34" charset="0"/>
              </a:rPr>
              <a:t>3 </a:t>
            </a:r>
            <a:r>
              <a:rPr lang="sl-SI" dirty="0">
                <a:latin typeface="Verdana" pitchFamily="34" charset="0"/>
              </a:rPr>
              <a:t>=500 op</a:t>
            </a:r>
          </a:p>
          <a:p>
            <a:pPr eaLnBrk="1" hangingPunct="1">
              <a:spcBef>
                <a:spcPct val="50000"/>
              </a:spcBef>
            </a:pPr>
            <a:r>
              <a:rPr lang="sl-SI" dirty="0">
                <a:latin typeface="Verdana" pitchFamily="34" charset="0"/>
              </a:rPr>
              <a:t>    250 op + 250 op + 500 op = 1000 op</a:t>
            </a:r>
          </a:p>
          <a:p>
            <a:pPr eaLnBrk="1" hangingPunct="1">
              <a:spcBef>
                <a:spcPct val="50000"/>
              </a:spcBef>
            </a:pPr>
            <a:endParaRPr lang="sl-SI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72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Časovna zahtevnost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200" dirty="0" smtClean="0"/>
              <a:t>O(n</a:t>
            </a:r>
            <a:r>
              <a:rPr lang="sl-SI" sz="2200" baseline="30000" dirty="0" smtClean="0"/>
              <a:t>3</a:t>
            </a:r>
            <a:r>
              <a:rPr lang="sl-SI" sz="22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dirty="0" smtClean="0"/>
              <a:t>n</a:t>
            </a:r>
            <a:r>
              <a:rPr lang="sl-SI" sz="2200" baseline="30000" dirty="0" smtClean="0"/>
              <a:t>2</a:t>
            </a:r>
            <a:r>
              <a:rPr lang="sl-SI" sz="2200" dirty="0" smtClean="0"/>
              <a:t> polj matrike 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dirty="0" smtClean="0"/>
              <a:t>Na vsakem polju n dela</a:t>
            </a:r>
          </a:p>
          <a:p>
            <a:pPr eaLnBrk="1" hangingPunct="1">
              <a:lnSpc>
                <a:spcPct val="90000"/>
              </a:lnSpc>
            </a:pPr>
            <a:endParaRPr lang="sl-SI" sz="2200" dirty="0" smtClean="0"/>
          </a:p>
          <a:p>
            <a:pPr eaLnBrk="1" hangingPunct="1">
              <a:lnSpc>
                <a:spcPct val="90000"/>
              </a:lnSpc>
            </a:pPr>
            <a:endParaRPr lang="sl-SI" sz="2200" dirty="0" smtClean="0"/>
          </a:p>
          <a:p>
            <a:pPr eaLnBrk="1" hangingPunct="1">
              <a:lnSpc>
                <a:spcPct val="90000"/>
              </a:lnSpc>
            </a:pPr>
            <a:r>
              <a:rPr lang="sl-SI" sz="2200" dirty="0" smtClean="0"/>
              <a:t>Je to hitreje od </a:t>
            </a:r>
            <a:r>
              <a:rPr lang="sl-SI" sz="2200" dirty="0" err="1" smtClean="0"/>
              <a:t>memoizacije</a:t>
            </a:r>
            <a:r>
              <a:rPr lang="sl-SI" sz="2200" dirty="0" smtClean="0"/>
              <a:t>?</a:t>
            </a:r>
            <a:endParaRPr lang="sl-SI" sz="2200" dirty="0"/>
          </a:p>
          <a:p>
            <a:pPr eaLnBrk="1" hangingPunct="1">
              <a:lnSpc>
                <a:spcPct val="90000"/>
              </a:lnSpc>
            </a:pPr>
            <a:endParaRPr lang="sl-SI" sz="2200" dirty="0" smtClean="0"/>
          </a:p>
          <a:p>
            <a:pPr eaLnBrk="1" hangingPunct="1">
              <a:lnSpc>
                <a:spcPct val="90000"/>
              </a:lnSpc>
            </a:pPr>
            <a:endParaRPr lang="sl-SI" sz="2200" dirty="0"/>
          </a:p>
          <a:p>
            <a:pPr eaLnBrk="1" hangingPunct="1">
              <a:lnSpc>
                <a:spcPct val="90000"/>
              </a:lnSpc>
            </a:pPr>
            <a:r>
              <a:rPr lang="sl-SI" sz="2200" dirty="0" smtClean="0"/>
              <a:t>Običajno nam pri dinamičnem pristopu ne uspe tako drastičen prihranek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dirty="0" smtClean="0"/>
              <a:t>V najslabšem primeru pri dinamičnem programiranju – še vedno eksponentna zahtevnost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dirty="0" smtClean="0"/>
              <a:t>V praksi običajno dokaj hitro</a:t>
            </a:r>
          </a:p>
        </p:txBody>
      </p:sp>
      <p:sp>
        <p:nvSpPr>
          <p:cNvPr id="14342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F696FC07-7495-4D78-B0B7-81F537650C4C}" type="slidenum">
              <a:rPr lang="sl-SI" sz="1200">
                <a:latin typeface="Verdana" pitchFamily="34" charset="0"/>
              </a:rPr>
              <a:pPr algn="r" eaLnBrk="1" hangingPunct="1"/>
              <a:t>25</a:t>
            </a:fld>
            <a:endParaRPr lang="sl-SI" sz="1200">
              <a:latin typeface="Verdan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38800" y="1447800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Kaj je n?</a:t>
            </a:r>
          </a:p>
          <a:p>
            <a:endParaRPr lang="sl-SI" dirty="0"/>
          </a:p>
          <a:p>
            <a:r>
              <a:rPr lang="sl-SI" dirty="0" smtClean="0"/>
              <a:t>Ali dimenzije matrik vplivajo?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01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uiExpand="1" build="p" bldLvl="5"/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"Nematematična" uporaba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sl-SI" sz="2200" smtClean="0"/>
              <a:t>Gradbeniki gradijo ograjo na mostu</a:t>
            </a:r>
          </a:p>
          <a:p>
            <a:pPr eaLnBrk="1" hangingPunct="1"/>
            <a:r>
              <a:rPr lang="sl-SI" sz="2200" smtClean="0"/>
              <a:t>Vnaprej imajo dane sestavne dele ograje in njihov vrstni red</a:t>
            </a:r>
          </a:p>
          <a:p>
            <a:pPr eaLnBrk="1" hangingPunct="1"/>
            <a:r>
              <a:rPr lang="sl-SI" sz="2200" smtClean="0"/>
              <a:t>Hkrati lahko spajajo po dva in dva dela</a:t>
            </a:r>
          </a:p>
          <a:p>
            <a:pPr eaLnBrk="1" hangingPunct="1"/>
            <a:r>
              <a:rPr lang="sl-SI" sz="2200" smtClean="0"/>
              <a:t>Čas, potreben za spajanje posameznih delov je odvisen od dolžine in teže delov, ki jih spajajo</a:t>
            </a:r>
          </a:p>
          <a:p>
            <a:pPr eaLnBrk="1" hangingPunct="1"/>
            <a:r>
              <a:rPr lang="sl-SI" sz="2200" smtClean="0"/>
              <a:t>Kako naj spajajo dele, da bodo porabili najmanj časa?</a:t>
            </a:r>
          </a:p>
        </p:txBody>
      </p:sp>
      <p:sp>
        <p:nvSpPr>
          <p:cNvPr id="18438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3EABB6AE-4E40-464D-A027-142E994F002D}" type="slidenum">
              <a:rPr lang="sl-SI" sz="1200">
                <a:latin typeface="Verdana" pitchFamily="34" charset="0"/>
              </a:rPr>
              <a:pPr algn="r" eaLnBrk="1" hangingPunct="1"/>
              <a:t>26</a:t>
            </a:fld>
            <a:endParaRPr lang="sl-SI" sz="120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130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build="p" bldLvl="5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Rezanje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Na žagi je potrebno desko dolžine 10m prerezati na drugem, četrtem in sedmem metru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Hkrati lahko opravimo le en rez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Cena rezanja je odvisna od dolžine kosa, ki ga režemo (denimo 1 € za vsak m dolžine)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1. možnost: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dirty="0" smtClean="0"/>
              <a:t>10m režemo pri 2m in dobimo prvi del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dirty="0" smtClean="0"/>
              <a:t>8m režemo pri 2m in dobimo drugi del in ostanek 6m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dirty="0" smtClean="0"/>
              <a:t>6m režemo na 3m in dobimo tretji del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dirty="0" smtClean="0"/>
              <a:t>Cena: 10 </a:t>
            </a:r>
            <a:r>
              <a:rPr lang="en-US" sz="1500" dirty="0" smtClean="0"/>
              <a:t>×</a:t>
            </a:r>
            <a:r>
              <a:rPr lang="sl-SI" sz="1500" dirty="0" smtClean="0"/>
              <a:t> 1 + 8 </a:t>
            </a:r>
            <a:r>
              <a:rPr lang="en-US" sz="1500" dirty="0" smtClean="0"/>
              <a:t>×</a:t>
            </a:r>
            <a:r>
              <a:rPr lang="sl-SI" sz="1500" dirty="0" smtClean="0"/>
              <a:t> 1 + 6 </a:t>
            </a:r>
            <a:r>
              <a:rPr lang="en-US" sz="1500" dirty="0" smtClean="0"/>
              <a:t>×</a:t>
            </a:r>
            <a:r>
              <a:rPr lang="sl-SI" sz="1500" dirty="0" smtClean="0"/>
              <a:t> 1 = 24 €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2. možnost: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dirty="0" smtClean="0"/>
              <a:t>Režemo pri 4m in dobimo dva dela: 4m in 6m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dirty="0" smtClean="0"/>
              <a:t>4m del režemo pri 2m in dobimo prvi in drugi del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dirty="0" smtClean="0"/>
              <a:t>6m del režemo pri 3m in dobimo tretji del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dirty="0" smtClean="0"/>
              <a:t>Cena: 10 </a:t>
            </a:r>
            <a:r>
              <a:rPr lang="en-US" sz="1500" dirty="0" smtClean="0"/>
              <a:t>×</a:t>
            </a:r>
            <a:r>
              <a:rPr lang="sl-SI" sz="1500" dirty="0" smtClean="0"/>
              <a:t> 1 + 4 </a:t>
            </a:r>
            <a:r>
              <a:rPr lang="en-US" sz="1500" dirty="0" smtClean="0"/>
              <a:t>×</a:t>
            </a:r>
            <a:r>
              <a:rPr lang="sl-SI" sz="1500" dirty="0" smtClean="0"/>
              <a:t> 1 + 6 </a:t>
            </a:r>
            <a:r>
              <a:rPr lang="en-US" sz="1500" dirty="0" smtClean="0"/>
              <a:t>×</a:t>
            </a:r>
            <a:r>
              <a:rPr lang="sl-SI" sz="1500" dirty="0" smtClean="0"/>
              <a:t> 1 = 20 €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3. možnost: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dirty="0" smtClean="0"/>
              <a:t>Režemo pri 7m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dirty="0" smtClean="0"/>
              <a:t>7m del režemo pri 2m in dobimo prvi del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dirty="0" smtClean="0"/>
              <a:t>5m del režemo pri 2m in dobimo drugi in tretji del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dirty="0" smtClean="0"/>
              <a:t>Cena: 10 </a:t>
            </a:r>
            <a:r>
              <a:rPr lang="en-US" sz="1500" dirty="0" smtClean="0"/>
              <a:t>×</a:t>
            </a:r>
            <a:r>
              <a:rPr lang="sl-SI" sz="1500" dirty="0" smtClean="0"/>
              <a:t> 1 + 7 </a:t>
            </a:r>
            <a:r>
              <a:rPr lang="en-US" sz="1500" dirty="0" smtClean="0"/>
              <a:t>×</a:t>
            </a:r>
            <a:r>
              <a:rPr lang="sl-SI" sz="1500" dirty="0" smtClean="0"/>
              <a:t> 1 + 5 </a:t>
            </a:r>
            <a:r>
              <a:rPr lang="en-US" sz="1500" dirty="0" smtClean="0"/>
              <a:t>×</a:t>
            </a:r>
            <a:r>
              <a:rPr lang="sl-SI" sz="1500" dirty="0" smtClean="0"/>
              <a:t> 1 = 22 €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4. možnost: ...</a:t>
            </a:r>
          </a:p>
          <a:p>
            <a:pPr lvl="1" eaLnBrk="1" hangingPunct="1">
              <a:lnSpc>
                <a:spcPct val="80000"/>
              </a:lnSpc>
            </a:pPr>
            <a:endParaRPr lang="sl-SI" sz="1500" dirty="0" smtClean="0"/>
          </a:p>
        </p:txBody>
      </p:sp>
      <p:sp>
        <p:nvSpPr>
          <p:cNvPr id="19462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D322D6E7-B7B4-4051-946D-3A6C9C874DB5}" type="slidenum">
              <a:rPr lang="sl-SI" sz="1200">
                <a:latin typeface="Verdana" pitchFamily="34" charset="0"/>
              </a:rPr>
              <a:pPr algn="r" eaLnBrk="1" hangingPunct="1"/>
              <a:t>27</a:t>
            </a:fld>
            <a:endParaRPr lang="sl-SI" sz="120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65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build="p" bldLvl="5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Združevanje političnih strank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52400" y="1752600"/>
            <a:ext cx="8415338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1700" smtClean="0"/>
              <a:t>Imamo nekaj (n) majhnih političnih strank. Ker so premajhne, da bi pomenile kaj pametnega na političnem prizorišču, so se odločile za združitev. A glede na svoje statute se vedno lahko združijo le z eno drugo stranko. Prav tako se določene stranke med sabo ne marajo preveč. Glede na politično prepričanje so se pripravljene povezati le s stranko, ki zavzema na politični lestvici ravno sosednji položaj. No, brihtni možje so le ugotovili, da lahko stranke oštevilčimo takole S1, S2, S3, S4 ... Sn , kjer  se je vsaka stranka pripravljena združiti s tisto levo ali tisto desno od sebe. Seveda, ko se npr. združita stranki  S2 in S3, se je združena stranka sedaj pripravljena pogovarjati o združitvi s stranko S1 in s stranko S4. Napor (oziroma pravilneje, denar), ki je potreben za združitev dveh strank, je odvisen od skupnega števila njunih članov (saj je potrebno ljudi prepričevati ...). 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Zato so najeli tebe, znanega svetovalca, da jim pomagaš izdelati plan združevanj tako, da bo celoten proces združevanja stal kar se da malo. 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Problem najprej reši na primeru, ko imamo 8 strank s podatki: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smtClean="0"/>
              <a:t>100 članov, 35 članov, 70 članov, 65 članov, 55 članov, 93 članov, 130 članov, 75 članov, 63 članov, 84 članov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Kako bi problem rešil za splošno število strank?</a:t>
            </a:r>
          </a:p>
        </p:txBody>
      </p:sp>
      <p:sp>
        <p:nvSpPr>
          <p:cNvPr id="20486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2E451C0E-8438-40C5-A0B8-CBCA9AECE57E}" type="slidenum">
              <a:rPr lang="sl-SI" sz="1200">
                <a:latin typeface="Verdana" pitchFamily="34" charset="0"/>
              </a:rPr>
              <a:pPr algn="r" eaLnBrk="1" hangingPunct="1"/>
              <a:t>28</a:t>
            </a:fld>
            <a:endParaRPr lang="sl-SI" sz="120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25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build="p" bldLvl="5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Splošno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sl-SI" sz="2200" smtClean="0"/>
              <a:t>Zaporedje n operacij in n + 1 argumentov</a:t>
            </a:r>
          </a:p>
          <a:p>
            <a:pPr eaLnBrk="1" hangingPunct="1"/>
            <a:r>
              <a:rPr lang="sl-SI" sz="2200" smtClean="0"/>
              <a:t>Posamezna operacija združi dva sosednja argumenta </a:t>
            </a:r>
          </a:p>
          <a:p>
            <a:pPr eaLnBrk="1" hangingPunct="1"/>
            <a:r>
              <a:rPr lang="sl-SI" sz="2200" smtClean="0"/>
              <a:t>Zapletenost posamezne operacije odvisna od kompleksnosti obeh argumentov</a:t>
            </a:r>
          </a:p>
          <a:p>
            <a:pPr eaLnBrk="1" hangingPunct="1"/>
            <a:r>
              <a:rPr lang="sl-SI" sz="2200" smtClean="0"/>
              <a:t>Določiti vrstni red izvajanja operacij tako, da minimiziramo skupno kompleksnost</a:t>
            </a:r>
          </a:p>
          <a:p>
            <a:pPr eaLnBrk="1" hangingPunct="1"/>
            <a:endParaRPr lang="sl-SI" sz="2200" smtClean="0"/>
          </a:p>
          <a:p>
            <a:pPr eaLnBrk="1" hangingPunct="1"/>
            <a:endParaRPr lang="sl-SI" sz="2200" smtClean="0"/>
          </a:p>
        </p:txBody>
      </p:sp>
      <p:sp>
        <p:nvSpPr>
          <p:cNvPr id="21511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BA1DBDB1-C8E5-4235-A5F3-5FA4820BD357}" type="slidenum">
              <a:rPr lang="sl-SI" sz="1200">
                <a:latin typeface="Verdana" pitchFamily="34" charset="0"/>
              </a:rPr>
              <a:pPr algn="r" eaLnBrk="1" hangingPunct="1"/>
              <a:t>29</a:t>
            </a:fld>
            <a:endParaRPr lang="sl-SI" sz="120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62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build="p" bldLvl="5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Matrično množenje</a:t>
            </a:r>
            <a:endParaRPr lang="en-US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200" b="1" dirty="0" smtClean="0">
                <a:solidFill>
                  <a:schemeClr val="tx2"/>
                </a:solidFill>
              </a:rPr>
              <a:t>Zaporedje množenj matrik</a:t>
            </a:r>
            <a:r>
              <a:rPr lang="en-US" sz="2200" b="1" dirty="0" smtClean="0">
                <a:solidFill>
                  <a:schemeClr val="tx2"/>
                </a:solidFill>
              </a:rPr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800" dirty="0" smtClean="0"/>
              <a:t>Izračunaj</a:t>
            </a:r>
            <a:r>
              <a:rPr lang="en-US" sz="1800" dirty="0" smtClean="0"/>
              <a:t> A=A</a:t>
            </a:r>
            <a:r>
              <a:rPr lang="en-US" sz="1800" baseline="-25000" dirty="0" smtClean="0"/>
              <a:t>0</a:t>
            </a:r>
            <a:r>
              <a:rPr lang="en-US" sz="1800" dirty="0" smtClean="0"/>
              <a:t>*A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*…*A</a:t>
            </a:r>
            <a:r>
              <a:rPr lang="en-US" sz="1800" baseline="-25000" dirty="0" smtClean="0"/>
              <a:t>n-1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A</a:t>
            </a:r>
            <a:r>
              <a:rPr lang="en-US" sz="1800" baseline="-25000" dirty="0" smtClean="0"/>
              <a:t>i</a:t>
            </a:r>
            <a:r>
              <a:rPr lang="en-US" sz="1800" dirty="0" smtClean="0"/>
              <a:t> </a:t>
            </a:r>
            <a:r>
              <a:rPr lang="sl-SI" sz="1800" dirty="0" smtClean="0"/>
              <a:t>ima dimenzije</a:t>
            </a:r>
            <a:r>
              <a:rPr lang="en-US" sz="1800" dirty="0" smtClean="0"/>
              <a:t> d</a:t>
            </a:r>
            <a:r>
              <a:rPr lang="en-US" sz="1800" baseline="-25000" dirty="0" smtClean="0"/>
              <a:t>i </a:t>
            </a:r>
            <a:r>
              <a:rPr lang="en-US" sz="1800" dirty="0" smtClean="0">
                <a:cs typeface="Tahoma" pitchFamily="34" charset="0"/>
              </a:rPr>
              <a:t>× </a:t>
            </a:r>
            <a:r>
              <a:rPr lang="en-US" sz="1800" dirty="0" smtClean="0"/>
              <a:t>d</a:t>
            </a:r>
            <a:r>
              <a:rPr lang="en-US" sz="1800" baseline="-25000" dirty="0" smtClean="0"/>
              <a:t>i+1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Problem: </a:t>
            </a:r>
            <a:r>
              <a:rPr lang="sl-SI" sz="1800" dirty="0" smtClean="0"/>
              <a:t>Kako postaviti oklepaje</a:t>
            </a:r>
            <a:r>
              <a:rPr lang="en-US" sz="1800" dirty="0" smtClean="0"/>
              <a:t>?</a:t>
            </a:r>
            <a:endParaRPr lang="sl-SI" sz="1800" dirty="0" smtClean="0"/>
          </a:p>
          <a:p>
            <a:pPr lvl="1" eaLnBrk="1" hangingPunct="1">
              <a:lnSpc>
                <a:spcPct val="90000"/>
              </a:lnSpc>
            </a:pPr>
            <a:r>
              <a:rPr lang="sl-SI" sz="1800" dirty="0" smtClean="0"/>
              <a:t>Zanima nas NAČIN množenja in ne množenja sama!</a:t>
            </a:r>
          </a:p>
          <a:p>
            <a:pPr lvl="2" eaLnBrk="1" hangingPunct="1">
              <a:lnSpc>
                <a:spcPct val="90000"/>
              </a:lnSpc>
            </a:pPr>
            <a:r>
              <a:rPr lang="sl-SI" sz="1700" dirty="0" smtClean="0"/>
              <a:t>Rezultat bo vedno enak</a:t>
            </a:r>
          </a:p>
          <a:p>
            <a:pPr lvl="3" eaLnBrk="1" hangingPunct="1">
              <a:lnSpc>
                <a:spcPct val="90000"/>
              </a:lnSpc>
            </a:pPr>
            <a:r>
              <a:rPr lang="sl-SI" sz="1400" dirty="0" smtClean="0"/>
              <a:t>Množenje matrik je asociativno!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800" dirty="0"/>
              <a:t>Vnaprej si pripravimo način množenja</a:t>
            </a:r>
            <a:endParaRPr lang="en-US" sz="1800" dirty="0"/>
          </a:p>
          <a:p>
            <a:pPr lvl="1" eaLnBrk="1" hangingPunct="1">
              <a:lnSpc>
                <a:spcPct val="90000"/>
              </a:lnSpc>
            </a:pPr>
            <a:r>
              <a:rPr lang="sl-SI" sz="1800" dirty="0" smtClean="0"/>
              <a:t>Poiskati optimalni način je še posebej smiselno, če bomo večkrat množili matrike enakih dimenzij, a z različnimi vrednostmi!</a:t>
            </a:r>
          </a:p>
        </p:txBody>
      </p:sp>
      <p:sp>
        <p:nvSpPr>
          <p:cNvPr id="4102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BD0552FD-5221-4808-8E83-E99EF3736CC4}" type="slidenum">
              <a:rPr lang="sl-SI" sz="1200">
                <a:latin typeface="Verdana" pitchFamily="34" charset="0"/>
              </a:rPr>
              <a:pPr algn="r" eaLnBrk="1" hangingPunct="1"/>
              <a:t>3</a:t>
            </a:fld>
            <a:endParaRPr lang="sl-SI" sz="1200">
              <a:latin typeface="Verdana" pitchFamily="34" charset="0"/>
            </a:endParaRPr>
          </a:p>
        </p:txBody>
      </p:sp>
      <p:sp>
        <p:nvSpPr>
          <p:cNvPr id="4103" name="Rectangle 4"/>
          <p:cNvSpPr>
            <a:spLocks noChangeArrowheads="1"/>
          </p:cNvSpPr>
          <p:nvPr/>
        </p:nvSpPr>
        <p:spPr bwMode="auto">
          <a:xfrm>
            <a:off x="568325" y="21542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endParaRPr lang="sl-SI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 bldLvl="5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Gre tudi hitreje …</a:t>
            </a: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1</a:t>
            </a:r>
            <a:r>
              <a:rPr lang="en-US" dirty="0" smtClean="0"/>
              <a:t>984</a:t>
            </a:r>
            <a:r>
              <a:rPr lang="sl-SI" dirty="0" smtClean="0"/>
              <a:t>,</a:t>
            </a:r>
            <a:r>
              <a:rPr lang="en-US" dirty="0" smtClean="0"/>
              <a:t> Hu </a:t>
            </a:r>
            <a:r>
              <a:rPr lang="sl-SI" dirty="0" smtClean="0"/>
              <a:t>in</a:t>
            </a:r>
            <a:r>
              <a:rPr lang="en-US" dirty="0" smtClean="0"/>
              <a:t> </a:t>
            </a:r>
            <a:r>
              <a:rPr lang="en-US" dirty="0" err="1"/>
              <a:t>Shing</a:t>
            </a:r>
            <a:r>
              <a:rPr lang="en-US" dirty="0"/>
              <a:t> </a:t>
            </a:r>
            <a:endParaRPr lang="sl-SI" dirty="0" smtClean="0"/>
          </a:p>
          <a:p>
            <a:r>
              <a:rPr lang="sl-SI" dirty="0" smtClean="0"/>
              <a:t>Prevedba problema na delitev konveksnega poligona na trikotnike, ki se ne sekajo.</a:t>
            </a:r>
          </a:p>
          <a:p>
            <a:r>
              <a:rPr lang="sl-SI" dirty="0" err="1"/>
              <a:t>Hu</a:t>
            </a:r>
            <a:r>
              <a:rPr lang="sl-SI" dirty="0"/>
              <a:t>, T C.; M T. </a:t>
            </a:r>
            <a:r>
              <a:rPr lang="sl-SI" dirty="0" err="1"/>
              <a:t>Shing</a:t>
            </a:r>
            <a:r>
              <a:rPr lang="sl-SI" dirty="0"/>
              <a:t> (1984). </a:t>
            </a:r>
            <a:r>
              <a:rPr lang="sl-SI" dirty="0">
                <a:hlinkClick r:id="rId2"/>
              </a:rPr>
              <a:t>"</a:t>
            </a:r>
            <a:r>
              <a:rPr lang="sl-SI" dirty="0" err="1">
                <a:hlinkClick r:id="rId2"/>
              </a:rPr>
              <a:t>Computation</a:t>
            </a:r>
            <a:r>
              <a:rPr lang="sl-SI" dirty="0">
                <a:hlinkClick r:id="rId2"/>
              </a:rPr>
              <a:t> of </a:t>
            </a:r>
            <a:r>
              <a:rPr lang="sl-SI" dirty="0" err="1">
                <a:hlinkClick r:id="rId2"/>
              </a:rPr>
              <a:t>matrix</a:t>
            </a:r>
            <a:r>
              <a:rPr lang="sl-SI" dirty="0">
                <a:hlinkClick r:id="rId2"/>
              </a:rPr>
              <a:t> </a:t>
            </a:r>
            <a:r>
              <a:rPr lang="sl-SI" dirty="0" err="1">
                <a:hlinkClick r:id="rId2"/>
              </a:rPr>
              <a:t>chain</a:t>
            </a:r>
            <a:r>
              <a:rPr lang="sl-SI" dirty="0">
                <a:hlinkClick r:id="rId2"/>
              </a:rPr>
              <a:t> </a:t>
            </a:r>
            <a:r>
              <a:rPr lang="sl-SI" dirty="0" err="1">
                <a:hlinkClick r:id="rId2"/>
              </a:rPr>
              <a:t>products</a:t>
            </a:r>
            <a:r>
              <a:rPr lang="sl-SI" dirty="0">
                <a:hlinkClick r:id="rId2"/>
              </a:rPr>
              <a:t>. Part II"</a:t>
            </a:r>
            <a:r>
              <a:rPr lang="sl-SI" dirty="0"/>
              <a:t> (</a:t>
            </a:r>
            <a:r>
              <a:rPr lang="sl-SI" dirty="0">
                <a:hlinkClick r:id="rId3" tooltip="Portable Document Format"/>
              </a:rPr>
              <a:t>PDF</a:t>
            </a:r>
            <a:r>
              <a:rPr lang="sl-SI" dirty="0"/>
              <a:t>). </a:t>
            </a:r>
            <a:r>
              <a:rPr lang="sl-SI" i="1" dirty="0"/>
              <a:t>SIAM </a:t>
            </a:r>
            <a:r>
              <a:rPr lang="sl-SI" i="1" dirty="0" err="1"/>
              <a:t>Journal</a:t>
            </a:r>
            <a:r>
              <a:rPr lang="sl-SI" i="1" dirty="0"/>
              <a:t> on </a:t>
            </a:r>
            <a:r>
              <a:rPr lang="sl-SI" i="1" dirty="0" err="1"/>
              <a:t>Computing</a:t>
            </a:r>
            <a:r>
              <a:rPr lang="sl-SI" dirty="0"/>
              <a:t> (Univ. of </a:t>
            </a:r>
            <a:r>
              <a:rPr lang="sl-SI" dirty="0" err="1"/>
              <a:t>California</a:t>
            </a:r>
            <a:r>
              <a:rPr lang="sl-SI" dirty="0"/>
              <a:t> at San Diego: Springer-</a:t>
            </a:r>
            <a:r>
              <a:rPr lang="sl-SI" dirty="0" err="1"/>
              <a:t>Verlag</a:t>
            </a:r>
            <a:r>
              <a:rPr lang="sl-SI" dirty="0"/>
              <a:t>) </a:t>
            </a:r>
            <a:r>
              <a:rPr lang="sl-SI" b="1" dirty="0"/>
              <a:t>13</a:t>
            </a:r>
            <a:r>
              <a:rPr lang="sl-SI" dirty="0"/>
              <a:t> (2): 228–251. </a:t>
            </a:r>
            <a:r>
              <a:rPr lang="sl-SI" dirty="0" err="1">
                <a:hlinkClick r:id="rId4" tooltip="Digital object identifier"/>
              </a:rPr>
              <a:t>doi</a:t>
            </a:r>
            <a:r>
              <a:rPr lang="sl-SI" dirty="0"/>
              <a:t>:</a:t>
            </a:r>
            <a:r>
              <a:rPr lang="sl-SI" dirty="0">
                <a:hlinkClick r:id="rId5"/>
              </a:rPr>
              <a:t>10.1137/0213017</a:t>
            </a:r>
            <a:r>
              <a:rPr lang="sl-SI" dirty="0"/>
              <a:t>. </a:t>
            </a:r>
            <a:r>
              <a:rPr lang="sl-SI" dirty="0">
                <a:hlinkClick r:id="rId6" tooltip="International Standard Serial Number"/>
              </a:rPr>
              <a:t>ISSN</a:t>
            </a:r>
            <a:r>
              <a:rPr lang="sl-SI" dirty="0"/>
              <a:t> </a:t>
            </a:r>
            <a:r>
              <a:rPr lang="sl-SI" dirty="0">
                <a:hlinkClick r:id="rId7"/>
              </a:rPr>
              <a:t>0097-5397</a:t>
            </a:r>
            <a:r>
              <a:rPr lang="sl-SI" dirty="0" smtClean="0"/>
              <a:t>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1008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Lahko pohitrimo tudi </a:t>
            </a:r>
            <a:r>
              <a:rPr lang="sl-SI" dirty="0" err="1" smtClean="0"/>
              <a:t>A</a:t>
            </a:r>
            <a:r>
              <a:rPr lang="sl-SI" baseline="-25000" dirty="0" err="1" smtClean="0"/>
              <a:t>i</a:t>
            </a:r>
            <a:r>
              <a:rPr lang="sl-SI" dirty="0" smtClean="0"/>
              <a:t> </a:t>
            </a:r>
            <a:r>
              <a:rPr lang="sl-SI" dirty="0" smtClean="0">
                <a:latin typeface="Verdana" panose="020B0604030504040204" pitchFamily="34" charset="0"/>
                <a:ea typeface="Verdana" panose="020B0604030504040204" pitchFamily="34" charset="0"/>
                <a:sym typeface="Mathematica1"/>
              </a:rPr>
              <a:t>X</a:t>
            </a:r>
            <a:r>
              <a:rPr lang="sl-SI" dirty="0" smtClean="0">
                <a:sym typeface="Mathematica1"/>
              </a:rPr>
              <a:t> </a:t>
            </a:r>
            <a:r>
              <a:rPr lang="sl-SI" dirty="0" smtClean="0"/>
              <a:t>A</a:t>
            </a:r>
            <a:r>
              <a:rPr lang="sl-SI" baseline="-25000" dirty="0" smtClean="0"/>
              <a:t>i+1</a:t>
            </a:r>
            <a:endParaRPr lang="sl-SI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511900"/>
              </p:ext>
            </p:extLst>
          </p:nvPr>
        </p:nvGraphicFramePr>
        <p:xfrm>
          <a:off x="381000" y="1524000"/>
          <a:ext cx="8458200" cy="42351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{5DA37D80-6434-44D0-A028-1B22A696006F}</a:tableStyleId>
              </a:tblPr>
              <a:tblGrid>
                <a:gridCol w="35968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1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1850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</a:endParaRPr>
                    </a:p>
                    <a:p>
                      <a:pPr marL="8845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 smtClean="0">
                          <a:effectLst/>
                        </a:rPr>
                        <a:t>Zahtevnost</a:t>
                      </a:r>
                      <a:endParaRPr lang="sl-SI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</a:endParaRPr>
                    </a:p>
                    <a:p>
                      <a:pPr marL="1659255" marR="16376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A</a:t>
                      </a:r>
                      <a:r>
                        <a:rPr lang="sl-SI" sz="2400" spc="-5" dirty="0" smtClean="0">
                          <a:effectLst/>
                        </a:rPr>
                        <a:t>v</a:t>
                      </a:r>
                      <a:r>
                        <a:rPr lang="en-US" sz="2400" dirty="0" smtClean="0">
                          <a:effectLst/>
                        </a:rPr>
                        <a:t>tor</a:t>
                      </a:r>
                      <a:endParaRPr lang="sl-SI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1349375" marR="1343660" algn="ctr">
                        <a:lnSpc>
                          <a:spcPct val="115000"/>
                        </a:lnSpc>
                        <a:spcBef>
                          <a:spcPts val="435"/>
                        </a:spcBef>
                        <a:spcAft>
                          <a:spcPts val="0"/>
                        </a:spcAft>
                      </a:pPr>
                      <a:r>
                        <a:rPr lang="en-US" sz="4400" spc="10" dirty="0">
                          <a:effectLst/>
                        </a:rPr>
                        <a:t>n</a:t>
                      </a:r>
                      <a:r>
                        <a:rPr lang="en-US" sz="2900" baseline="50000" dirty="0">
                          <a:effectLst/>
                        </a:rPr>
                        <a:t>3</a:t>
                      </a:r>
                      <a:endParaRPr lang="sl-SI" sz="1100" baseline="50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5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en-US" sz="55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</a:endParaRPr>
                    </a:p>
                    <a:p>
                      <a:pPr marL="2019935" marR="19977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—</a:t>
                      </a:r>
                      <a:endParaRPr lang="sl-SI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1116330" marR="1112520" algn="ctr">
                        <a:lnSpc>
                          <a:spcPct val="115000"/>
                        </a:lnSpc>
                        <a:spcBef>
                          <a:spcPts val="435"/>
                        </a:spcBef>
                        <a:spcAft>
                          <a:spcPts val="0"/>
                        </a:spcAft>
                      </a:pPr>
                      <a:r>
                        <a:rPr lang="en-US" sz="4400" spc="5" dirty="0">
                          <a:effectLst/>
                        </a:rPr>
                        <a:t>n</a:t>
                      </a:r>
                      <a:r>
                        <a:rPr lang="en-US" sz="2900" baseline="50000" dirty="0">
                          <a:effectLst/>
                        </a:rPr>
                        <a:t>2.81</a:t>
                      </a:r>
                      <a:endParaRPr lang="sl-SI" sz="1100" baseline="50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55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550">
                          <a:effectLst/>
                        </a:rPr>
                        <a:t> </a:t>
                      </a:r>
                      <a:endParaRPr lang="sl-SI" sz="110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sl-SI" sz="1100">
                        <a:effectLst/>
                      </a:endParaRPr>
                    </a:p>
                    <a:p>
                      <a:pPr marL="1193165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438400" algn="l"/>
                        </a:tabLst>
                      </a:pPr>
                      <a:r>
                        <a:rPr lang="en-US" sz="2400">
                          <a:effectLst/>
                        </a:rPr>
                        <a:t>Strassen	</a:t>
                      </a:r>
                      <a:r>
                        <a:rPr lang="en-US" sz="2400" spc="5">
                          <a:effectLst/>
                        </a:rPr>
                        <a:t>(</a:t>
                      </a:r>
                      <a:r>
                        <a:rPr lang="en-US" sz="2400">
                          <a:effectLst/>
                        </a:rPr>
                        <a:t>1969)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1116330" marR="1112520" algn="ctr">
                        <a:lnSpc>
                          <a:spcPct val="115000"/>
                        </a:lnSpc>
                        <a:spcBef>
                          <a:spcPts val="435"/>
                        </a:spcBef>
                        <a:spcAft>
                          <a:spcPts val="0"/>
                        </a:spcAft>
                      </a:pPr>
                      <a:r>
                        <a:rPr lang="en-US" sz="4400" spc="5" dirty="0" smtClean="0">
                          <a:effectLst/>
                        </a:rPr>
                        <a:t>n</a:t>
                      </a:r>
                      <a:r>
                        <a:rPr lang="en-US" sz="2900" baseline="50000" dirty="0" smtClean="0">
                          <a:effectLst/>
                        </a:rPr>
                        <a:t>2.3</a:t>
                      </a:r>
                      <a:r>
                        <a:rPr lang="sl-SI" sz="2900" baseline="50000" dirty="0" smtClean="0">
                          <a:effectLst/>
                        </a:rPr>
                        <a:t>76</a:t>
                      </a:r>
                      <a:endParaRPr lang="sl-SI" sz="1100" baseline="50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55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55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</a:endParaRPr>
                    </a:p>
                    <a:p>
                      <a:pPr marL="196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</a:t>
                      </a:r>
                      <a:r>
                        <a:rPr lang="en-US" sz="2400" spc="-5" dirty="0">
                          <a:effectLst/>
                        </a:rPr>
                        <a:t>p</a:t>
                      </a:r>
                      <a:r>
                        <a:rPr lang="en-US" sz="2400" dirty="0">
                          <a:effectLst/>
                        </a:rPr>
                        <a:t>pers</a:t>
                      </a:r>
                      <a:r>
                        <a:rPr lang="en-US" sz="2400" spc="5" dirty="0">
                          <a:effectLst/>
                        </a:rPr>
                        <a:t>m</a:t>
                      </a:r>
                      <a:r>
                        <a:rPr lang="en-US" sz="2400" dirty="0">
                          <a:effectLst/>
                        </a:rPr>
                        <a:t>i</a:t>
                      </a:r>
                      <a:r>
                        <a:rPr lang="en-US" sz="2400" spc="5" dirty="0">
                          <a:effectLst/>
                        </a:rPr>
                        <a:t>t</a:t>
                      </a:r>
                      <a:r>
                        <a:rPr lang="en-US" sz="2400" dirty="0">
                          <a:effectLst/>
                        </a:rPr>
                        <a:t>h,</a:t>
                      </a:r>
                      <a:r>
                        <a:rPr lang="en-US" sz="2400" spc="-50" dirty="0">
                          <a:effectLst/>
                        </a:rPr>
                        <a:t> </a:t>
                      </a:r>
                      <a:r>
                        <a:rPr lang="en-US" sz="2400" spc="-50" dirty="0" err="1">
                          <a:effectLst/>
                        </a:rPr>
                        <a:t>W</a:t>
                      </a:r>
                      <a:r>
                        <a:rPr lang="en-US" sz="2400" dirty="0" err="1">
                          <a:effectLst/>
                        </a:rPr>
                        <a:t>inograd</a:t>
                      </a:r>
                      <a:r>
                        <a:rPr lang="en-US" sz="2400" spc="10" dirty="0">
                          <a:effectLst/>
                        </a:rPr>
                        <a:t> </a:t>
                      </a:r>
                      <a:r>
                        <a:rPr lang="en-US" sz="2400" dirty="0">
                          <a:effectLst/>
                        </a:rPr>
                        <a:t>(1990)</a:t>
                      </a:r>
                      <a:endParaRPr lang="sl-SI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1116330" marR="1112520" algn="ctr">
                        <a:lnSpc>
                          <a:spcPct val="115000"/>
                        </a:lnSpc>
                        <a:spcBef>
                          <a:spcPts val="435"/>
                        </a:spcBef>
                        <a:spcAft>
                          <a:spcPts val="0"/>
                        </a:spcAft>
                      </a:pPr>
                      <a:r>
                        <a:rPr lang="en-US" sz="4400" spc="5" dirty="0" smtClean="0">
                          <a:effectLst/>
                        </a:rPr>
                        <a:t>n</a:t>
                      </a:r>
                      <a:r>
                        <a:rPr lang="en-US" sz="2900" baseline="50000" dirty="0" smtClean="0">
                          <a:effectLst/>
                        </a:rPr>
                        <a:t>2.3</a:t>
                      </a:r>
                      <a:r>
                        <a:rPr lang="sl-SI" sz="2900" baseline="50000" dirty="0" smtClean="0">
                          <a:effectLst/>
                        </a:rPr>
                        <a:t>73</a:t>
                      </a:r>
                      <a:endParaRPr lang="sl-SI" sz="1100" baseline="50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55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55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</a:endParaRPr>
                    </a:p>
                    <a:p>
                      <a:pPr marL="196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 smtClean="0">
                          <a:effectLst/>
                        </a:rPr>
                        <a:t>Virginia Williams</a:t>
                      </a:r>
                      <a:r>
                        <a:rPr lang="en-US" sz="2400" dirty="0" smtClean="0">
                          <a:effectLst/>
                        </a:rPr>
                        <a:t>(</a:t>
                      </a:r>
                      <a:r>
                        <a:rPr lang="sl-SI" sz="2400" dirty="0" smtClean="0">
                          <a:effectLst/>
                        </a:rPr>
                        <a:t>2011</a:t>
                      </a:r>
                      <a:r>
                        <a:rPr lang="en-US" sz="2400" dirty="0" smtClean="0">
                          <a:effectLst/>
                        </a:rPr>
                        <a:t>)</a:t>
                      </a:r>
                      <a:r>
                        <a:rPr lang="sl-SI" sz="2400" dirty="0" smtClean="0">
                          <a:effectLst/>
                        </a:rPr>
                        <a:t/>
                      </a:r>
                      <a:br>
                        <a:rPr lang="sl-SI" sz="2400" dirty="0" smtClean="0">
                          <a:effectLst/>
                        </a:rPr>
                      </a:br>
                      <a:endParaRPr lang="sl-SI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" y="6019800"/>
            <a:ext cx="883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>
                <a:hlinkClick r:id="rId2"/>
              </a:rPr>
              <a:t>http://rjlipton.wordpress.com/2011/11/29/a-breakthrough-on-matrix-product</a:t>
            </a:r>
            <a:r>
              <a:rPr lang="sl-SI" dirty="0" smtClean="0">
                <a:hlinkClick r:id="rId2"/>
              </a:rPr>
              <a:t>/</a:t>
            </a:r>
            <a:endParaRPr lang="sl-SI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sl-SI" dirty="0">
                <a:hlinkClick r:id="rId3"/>
              </a:rPr>
              <a:t>http://www.cs.berkeley.edu/~</a:t>
            </a:r>
            <a:r>
              <a:rPr lang="sl-SI" dirty="0" smtClean="0">
                <a:hlinkClick r:id="rId3"/>
              </a:rPr>
              <a:t>virgi/matrixmult.pdf</a:t>
            </a:r>
            <a:r>
              <a:rPr lang="sl-SI" dirty="0" smtClean="0"/>
              <a:t> 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4232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smtClean="0"/>
              <a:t>Množenje zaporedja matrik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naloge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6478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Spletni viri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http://</a:t>
            </a:r>
            <a:r>
              <a:rPr lang="sl-SI" dirty="0" smtClean="0">
                <a:hlinkClick r:id="rId2"/>
              </a:rPr>
              <a:t>alexle.net/wp-content/uploads/2006/04/matrix.html</a:t>
            </a:r>
            <a:r>
              <a:rPr lang="sl-SI" dirty="0" smtClean="0"/>
              <a:t> : zna izpisati obe tabeli in določiti način množenja</a:t>
            </a:r>
          </a:p>
          <a:p>
            <a:r>
              <a:rPr lang="sl-SI" dirty="0">
                <a:hlinkClick r:id="rId3"/>
              </a:rPr>
              <a:t>http://modoogle.com/matrixchainorder</a:t>
            </a:r>
            <a:r>
              <a:rPr lang="sl-SI" dirty="0" smtClean="0">
                <a:hlinkClick r:id="rId3"/>
              </a:rPr>
              <a:t>/</a:t>
            </a:r>
            <a:r>
              <a:rPr lang="sl-SI" dirty="0" smtClean="0"/>
              <a:t> : vsi vmesni rezultati, </a:t>
            </a:r>
          </a:p>
          <a:p>
            <a:r>
              <a:rPr lang="sl-SI" dirty="0">
                <a:hlinkClick r:id="rId4"/>
              </a:rPr>
              <a:t>http://www.brian-borowski.com/Software/Matrix</a:t>
            </a:r>
            <a:r>
              <a:rPr lang="sl-SI" dirty="0" smtClean="0">
                <a:hlinkClick r:id="rId4"/>
              </a:rPr>
              <a:t>/</a:t>
            </a:r>
            <a:r>
              <a:rPr lang="sl-SI" dirty="0" smtClean="0"/>
              <a:t> koda v javi</a:t>
            </a:r>
          </a:p>
          <a:p>
            <a:r>
              <a:rPr lang="sl-SI" dirty="0">
                <a:hlinkClick r:id="rId5"/>
              </a:rPr>
              <a:t>http://</a:t>
            </a:r>
            <a:r>
              <a:rPr lang="sl-SI" dirty="0" smtClean="0">
                <a:hlinkClick r:id="rId5"/>
              </a:rPr>
              <a:t>www.mathworks.com/matlabcentral/fileexchange/27950</a:t>
            </a:r>
            <a:r>
              <a:rPr lang="sl-SI" dirty="0" smtClean="0"/>
              <a:t> (v </a:t>
            </a:r>
            <a:r>
              <a:rPr lang="sl-SI" dirty="0" err="1" smtClean="0"/>
              <a:t>MATLABu</a:t>
            </a:r>
            <a:r>
              <a:rPr lang="sl-SI" dirty="0" smtClean="0"/>
              <a:t>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2296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sl-SI" dirty="0" smtClean="0"/>
              <a:t>Naloga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1"/>
            <a:ext cx="8229600" cy="1371600"/>
          </a:xfrm>
        </p:spPr>
        <p:txBody>
          <a:bodyPr>
            <a:normAutofit/>
          </a:bodyPr>
          <a:lstStyle/>
          <a:p>
            <a:r>
              <a:rPr lang="sl-SI" sz="2400" dirty="0" smtClean="0"/>
              <a:t>Za spodnjo matriko (produkt algoritma za množenje matrik) izpišite vsa optimalna množenja (matrike štejemo od 1 dalje).</a:t>
            </a:r>
          </a:p>
          <a:p>
            <a:endParaRPr lang="sl-SI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023656"/>
              </p:ext>
            </p:extLst>
          </p:nvPr>
        </p:nvGraphicFramePr>
        <p:xfrm>
          <a:off x="1828800" y="2743200"/>
          <a:ext cx="7162802" cy="399600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95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58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58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58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58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58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58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74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429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6095">
                <a:tc>
                  <a:txBody>
                    <a:bodyPr/>
                    <a:lstStyle/>
                    <a:p>
                      <a:pPr algn="ctr"/>
                      <a:r>
                        <a:rPr lang="sl-SI" sz="1000" dirty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sl-SI" sz="1000" dirty="0">
                          <a:solidFill>
                            <a:schemeClr val="tx1"/>
                          </a:solidFill>
                        </a:rPr>
                      </a:br>
                      <a:endParaRPr lang="sl-SI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00" dirty="0">
                          <a:solidFill>
                            <a:schemeClr val="tx1"/>
                          </a:solidFill>
                        </a:rPr>
                        <a:t>16x9</a:t>
                      </a:r>
                      <a:br>
                        <a:rPr lang="sl-SI" sz="1000" dirty="0">
                          <a:solidFill>
                            <a:schemeClr val="tx1"/>
                          </a:solidFill>
                        </a:rPr>
                      </a:br>
                      <a:endParaRPr lang="sl-SI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00" dirty="0">
                          <a:solidFill>
                            <a:schemeClr val="tx1"/>
                          </a:solidFill>
                        </a:rPr>
                        <a:t>9x3</a:t>
                      </a:r>
                      <a:br>
                        <a:rPr lang="sl-SI" sz="1000" dirty="0">
                          <a:solidFill>
                            <a:schemeClr val="tx1"/>
                          </a:solidFill>
                        </a:rPr>
                      </a:br>
                      <a:endParaRPr lang="sl-SI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00" dirty="0">
                          <a:solidFill>
                            <a:schemeClr val="tx1"/>
                          </a:solidFill>
                        </a:rPr>
                        <a:t>3x18</a:t>
                      </a:r>
                      <a:br>
                        <a:rPr lang="sl-SI" sz="1000" dirty="0">
                          <a:solidFill>
                            <a:schemeClr val="tx1"/>
                          </a:solidFill>
                        </a:rPr>
                      </a:br>
                      <a:endParaRPr lang="sl-SI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00" dirty="0">
                          <a:solidFill>
                            <a:schemeClr val="tx1"/>
                          </a:solidFill>
                        </a:rPr>
                        <a:t>18x7</a:t>
                      </a:r>
                      <a:br>
                        <a:rPr lang="sl-SI" sz="1000" dirty="0">
                          <a:solidFill>
                            <a:schemeClr val="tx1"/>
                          </a:solidFill>
                        </a:rPr>
                      </a:br>
                      <a:endParaRPr lang="sl-SI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00" dirty="0">
                          <a:solidFill>
                            <a:schemeClr val="tx1"/>
                          </a:solidFill>
                        </a:rPr>
                        <a:t>7x12</a:t>
                      </a:r>
                      <a:br>
                        <a:rPr lang="sl-SI" sz="1000" dirty="0">
                          <a:solidFill>
                            <a:schemeClr val="tx1"/>
                          </a:solidFill>
                        </a:rPr>
                      </a:br>
                      <a:endParaRPr lang="sl-SI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00" dirty="0">
                          <a:solidFill>
                            <a:schemeClr val="tx1"/>
                          </a:solidFill>
                        </a:rPr>
                        <a:t>12x5</a:t>
                      </a:r>
                      <a:br>
                        <a:rPr lang="sl-SI" sz="1000" dirty="0">
                          <a:solidFill>
                            <a:schemeClr val="tx1"/>
                          </a:solidFill>
                        </a:rPr>
                      </a:br>
                      <a:endParaRPr lang="sl-SI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00" dirty="0">
                          <a:solidFill>
                            <a:schemeClr val="tx1"/>
                          </a:solidFill>
                        </a:rPr>
                        <a:t>5x15</a:t>
                      </a:r>
                      <a:br>
                        <a:rPr lang="sl-SI" sz="1000" dirty="0">
                          <a:solidFill>
                            <a:schemeClr val="tx1"/>
                          </a:solidFill>
                        </a:rPr>
                      </a:br>
                      <a:endParaRPr lang="sl-SI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00" dirty="0">
                          <a:solidFill>
                            <a:schemeClr val="tx1"/>
                          </a:solidFill>
                        </a:rPr>
                        <a:t>15x5</a:t>
                      </a:r>
                      <a:br>
                        <a:rPr lang="sl-SI" sz="1000" dirty="0">
                          <a:solidFill>
                            <a:schemeClr val="tx1"/>
                          </a:solidFill>
                        </a:rPr>
                      </a:br>
                      <a:endParaRPr lang="sl-SI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0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16x9</a:t>
                      </a:r>
                      <a:endParaRPr lang="sl-SI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0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432(1)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1296(2)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1146(2)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1638(2)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1482(2)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2187(2)</a:t>
                      </a:r>
                      <a:endParaRPr lang="sl-SI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1932(2)</a:t>
                      </a:r>
                      <a:endParaRPr lang="sl-SI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38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9x3</a:t>
                      </a:r>
                      <a:endParaRPr lang="sl-SI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0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486(2)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567(2)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954(2)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945(2)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1440(2)</a:t>
                      </a:r>
                      <a:endParaRPr lang="sl-SI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1395(2)</a:t>
                      </a:r>
                      <a:endParaRPr lang="sl-SI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38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3x18</a:t>
                      </a:r>
                      <a:endParaRPr lang="sl-SI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 dirty="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0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378(3)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630(4)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810(5)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1035(6)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1260(6,7)</a:t>
                      </a:r>
                      <a:endParaRPr lang="sl-SI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38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18x7</a:t>
                      </a:r>
                      <a:endParaRPr lang="sl-SI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 dirty="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0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1512(4)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1050(4)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2400(6)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1600(4)</a:t>
                      </a:r>
                      <a:endParaRPr lang="sl-SI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38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7x12</a:t>
                      </a:r>
                      <a:endParaRPr lang="sl-SI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0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420(5)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945(6)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970(6)</a:t>
                      </a:r>
                      <a:endParaRPr lang="sl-SI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0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12x5</a:t>
                      </a:r>
                      <a:endParaRPr lang="sl-SI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0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900(6)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675(6)</a:t>
                      </a:r>
                      <a:endParaRPr lang="sl-SI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60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5x15</a:t>
                      </a:r>
                      <a:endParaRPr lang="sl-SI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0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375(7)</a:t>
                      </a:r>
                      <a:endParaRPr lang="sl-SI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0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b="1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15x5</a:t>
                      </a:r>
                      <a:endParaRPr lang="sl-SI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l-SI" sz="110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Times New Roman"/>
                          <a:cs typeface="Arial"/>
                        </a:rPr>
                        <a:t>0</a:t>
                      </a:r>
                      <a:endParaRPr lang="sl-SI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416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sl-SI" dirty="0" smtClean="0"/>
              <a:t>Odgovori! </a:t>
            </a:r>
            <a:endParaRPr lang="sl-SI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69636717"/>
              </p:ext>
            </p:extLst>
          </p:nvPr>
        </p:nvGraphicFramePr>
        <p:xfrm>
          <a:off x="228600" y="1143000"/>
          <a:ext cx="7086600" cy="370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dirty="0"/>
                        <a:t/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/>
                        <a:t>3x5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/>
                        <a:t>5x4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/>
                        <a:t>4x2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/>
                        <a:t>2x3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 dirty="0"/>
                        <a:t>3x5</a:t>
                      </a:r>
                      <a:br>
                        <a:rPr lang="sl-SI" sz="1050" b="1" dirty="0"/>
                      </a:br>
                      <a:endParaRPr lang="sl-SI" sz="1050" b="1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/>
                        <a:t>5x4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/>
                        <a:t>4x6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/>
                        <a:t>6x3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3x5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>0</a:t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60(0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70(0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88(2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130(2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164(2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224(2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242(2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5x4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/>
                        <a:t/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>0</a:t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40(1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70(2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120(2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150(2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218(2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224(2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4x2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/>
                        <a:t/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>0</a:t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24(2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70(2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102(2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166(2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178(2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2x3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>0</a:t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30(3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70(4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118(5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154(6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3x5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>0</a:t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60(4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132(5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168(5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5x4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>0</a:t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120(5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132(5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4x6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/>
                        <a:t>0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72(6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6x3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/>
                        <a:t>0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228600" y="4953001"/>
            <a:ext cx="8610600" cy="1143000"/>
          </a:xfrm>
        </p:spPr>
        <p:txBody>
          <a:bodyPr>
            <a:noAutofit/>
          </a:bodyPr>
          <a:lstStyle/>
          <a:p>
            <a:r>
              <a:rPr lang="sl-SI" sz="1800" dirty="0" smtClean="0"/>
              <a:t>Koliko operacij potrebujemo, da matrike optimalno zmnožimo? </a:t>
            </a:r>
          </a:p>
          <a:p>
            <a:r>
              <a:rPr lang="sl-SI" sz="1800" dirty="0" smtClean="0"/>
              <a:t>Kako jih moramo množiti? </a:t>
            </a:r>
          </a:p>
          <a:p>
            <a:r>
              <a:rPr lang="sl-SI" sz="1800" dirty="0" smtClean="0"/>
              <a:t>Kako optimalno zmnožimo matrike od 3 do 7?</a:t>
            </a:r>
          </a:p>
          <a:p>
            <a:r>
              <a:rPr lang="sl-SI" sz="1800" dirty="0" smtClean="0"/>
              <a:t>Koliko operacij potrebujemo, da optimalno zmnožimo prvih 5 matrik? </a:t>
            </a:r>
          </a:p>
        </p:txBody>
      </p:sp>
    </p:spTree>
    <p:extLst>
      <p:ext uri="{BB962C8B-B14F-4D97-AF65-F5344CB8AC3E}">
        <p14:creationId xmlns:p14="http://schemas.microsoft.com/office/powerpoint/2010/main" val="282981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sl-SI" dirty="0" smtClean="0"/>
              <a:t>Odgovori! </a:t>
            </a:r>
            <a:endParaRPr lang="sl-SI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18809383"/>
              </p:ext>
            </p:extLst>
          </p:nvPr>
        </p:nvGraphicFramePr>
        <p:xfrm>
          <a:off x="228600" y="1143000"/>
          <a:ext cx="7086600" cy="370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dirty="0"/>
                        <a:t/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/>
                        <a:t>3x5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/>
                        <a:t>5x4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/>
                        <a:t>4x2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/>
                        <a:t>2x3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 dirty="0"/>
                        <a:t>3x5</a:t>
                      </a:r>
                      <a:br>
                        <a:rPr lang="sl-SI" sz="1050" b="1" dirty="0"/>
                      </a:br>
                      <a:endParaRPr lang="sl-SI" sz="1050" b="1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/>
                        <a:t>5x4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/>
                        <a:t>4x6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/>
                        <a:t>6x3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3x5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>0</a:t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60(0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70(0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88(2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130(2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164(2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224(2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242(2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5x4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/>
                        <a:t/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>0</a:t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40(1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70(2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120(2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150(2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218(2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224(2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4x2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/>
                        <a:t/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>0</a:t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24(2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70(2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102(2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166(2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178(2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2x3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>0</a:t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30(3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70(4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118(5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154(6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3x5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>0</a:t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60(4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132(5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168(5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5x4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>0</a:t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120(5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132(5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4x6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/>
                        <a:t>0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72(6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6x3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/>
                        <a:t>0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228600" y="4953001"/>
            <a:ext cx="8610600" cy="1371600"/>
          </a:xfrm>
        </p:spPr>
        <p:txBody>
          <a:bodyPr>
            <a:noAutofit/>
          </a:bodyPr>
          <a:lstStyle/>
          <a:p>
            <a:r>
              <a:rPr lang="sl-SI" sz="1600" dirty="0" smtClean="0"/>
              <a:t>Kako naj zmnožimo zadnje štiri matrike, da bo število operacij najmanjše? </a:t>
            </a:r>
          </a:p>
          <a:p>
            <a:r>
              <a:rPr lang="sl-SI" sz="1600" dirty="0" smtClean="0"/>
              <a:t>Kako naj zmnožimo matrike, če jih moramo razdeliti na oba računalnika, od katerih vsak obdela po štiri matrike? </a:t>
            </a:r>
          </a:p>
          <a:p>
            <a:pPr lvl="1"/>
            <a:r>
              <a:rPr lang="sl-SI" sz="1200" dirty="0" smtClean="0"/>
              <a:t>Kaj, če nas ne stane nič, da matrike selimo med računalnikoma, kaj, če je to "prepovedano"</a:t>
            </a:r>
          </a:p>
          <a:p>
            <a:pPr lvl="1"/>
            <a:r>
              <a:rPr lang="sl-SI" sz="1200" dirty="0" smtClean="0"/>
              <a:t>Kaj pa, če nam je vseeno, koliko jih obdela en in koliko drug (le, da bo optimalno hitro!)</a:t>
            </a:r>
          </a:p>
          <a:p>
            <a:r>
              <a:rPr lang="sl-SI" sz="1600" dirty="0" smtClean="0"/>
              <a:t>Ali si lahko pomagamo z izračunanimi podatki, če spremenimo število stolpcev zadnje matrike iz 3 na 4, da izračunamo novo optimalno množenje? </a:t>
            </a:r>
          </a:p>
        </p:txBody>
      </p:sp>
    </p:spTree>
    <p:extLst>
      <p:ext uri="{BB962C8B-B14F-4D97-AF65-F5344CB8AC3E}">
        <p14:creationId xmlns:p14="http://schemas.microsoft.com/office/powerpoint/2010/main" val="367592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sl-SI" dirty="0" smtClean="0"/>
              <a:t>Odgovori! </a:t>
            </a:r>
            <a:endParaRPr lang="sl-SI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28794998"/>
              </p:ext>
            </p:extLst>
          </p:nvPr>
        </p:nvGraphicFramePr>
        <p:xfrm>
          <a:off x="228600" y="1143000"/>
          <a:ext cx="7086600" cy="370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dirty="0"/>
                        <a:t/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/>
                        <a:t>3x5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/>
                        <a:t>5x4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/>
                        <a:t>4x2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/>
                        <a:t>2x3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 dirty="0"/>
                        <a:t>3x5</a:t>
                      </a:r>
                      <a:br>
                        <a:rPr lang="sl-SI" sz="1050" b="1" dirty="0"/>
                      </a:br>
                      <a:endParaRPr lang="sl-SI" sz="1050" b="1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/>
                        <a:t>5x4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/>
                        <a:t>4x6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b="1"/>
                        <a:t>6x3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3x5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>0</a:t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60(0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70(0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88(2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130(2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164(2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224(2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242(2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5x4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/>
                        <a:t/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>0</a:t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40(1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70(2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120(2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150(2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218(2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224(2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4x2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/>
                        <a:t/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>0</a:t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24(2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70(2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102(2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166(2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178(2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2x3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>0</a:t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30(3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70(4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118(5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154(6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3x5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>0</a:t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60(4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132(5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168(5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5x4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>0</a:t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120(5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132(5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4x6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/>
                        <a:t>0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 smtClean="0"/>
                        <a:t>72(6</a:t>
                      </a:r>
                      <a:r>
                        <a:rPr lang="sl-SI" sz="1050" dirty="0"/>
                        <a:t>)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1639">
                <a:tc>
                  <a:txBody>
                    <a:bodyPr/>
                    <a:lstStyle/>
                    <a:p>
                      <a:pPr algn="ctr" fontAlgn="t"/>
                      <a:r>
                        <a:rPr lang="sl-SI" sz="1050" b="1"/>
                        <a:t>6x3</a:t>
                      </a:r>
                      <a:br>
                        <a:rPr lang="sl-SI" sz="1050" b="1"/>
                      </a:br>
                      <a:endParaRPr lang="sl-SI" sz="1050" b="1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/>
                        <a:t/>
                      </a:r>
                      <a:br>
                        <a:rPr lang="sl-SI" sz="1050"/>
                      </a:br>
                      <a:endParaRPr lang="sl-SI" sz="1050"/>
                    </a:p>
                  </a:txBody>
                  <a:tcPr marL="91332" marR="913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050" dirty="0"/>
                        <a:t>0</a:t>
                      </a:r>
                      <a:br>
                        <a:rPr lang="sl-SI" sz="1050" dirty="0"/>
                      </a:br>
                      <a:endParaRPr lang="sl-SI" sz="1050" dirty="0"/>
                    </a:p>
                  </a:txBody>
                  <a:tcPr marL="91332" marR="9133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228600" y="4953001"/>
            <a:ext cx="8610600" cy="1524000"/>
          </a:xfrm>
        </p:spPr>
        <p:txBody>
          <a:bodyPr>
            <a:noAutofit/>
          </a:bodyPr>
          <a:lstStyle/>
          <a:p>
            <a:r>
              <a:rPr lang="sl-SI" sz="1400" dirty="0" smtClean="0"/>
              <a:t>Denimo, da moramo skupaj zmnožiti prve tri, druge tri in zadnji dve matriki. Kako naj jih zmnožimo med seboj, da bomo porabili čim manj operacij? </a:t>
            </a:r>
          </a:p>
          <a:p>
            <a:r>
              <a:rPr lang="sl-SI" sz="1400" dirty="0" smtClean="0"/>
              <a:t>Kako optimalno zmnožimo matrike od 2 do 6?</a:t>
            </a:r>
          </a:p>
          <a:p>
            <a:r>
              <a:rPr lang="sl-SI" sz="1400" dirty="0" smtClean="0"/>
              <a:t>Denimo, da smo matriko računali "peš" (brez uporabe računalnika) in smo na koncu ugotovili, da smo se zmotili pri računanju optimalnega števila operacij za množenje matrik od 2 do 5. Kaj vse moramo na novo naračunati, da dobimo pravilni rezultat.</a:t>
            </a:r>
            <a:endParaRPr lang="sl-SI" sz="1400" dirty="0"/>
          </a:p>
        </p:txBody>
      </p:sp>
    </p:spTree>
    <p:extLst>
      <p:ext uri="{BB962C8B-B14F-4D97-AF65-F5344CB8AC3E}">
        <p14:creationId xmlns:p14="http://schemas.microsoft.com/office/powerpoint/2010/main" val="379599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Matrično množenje</a:t>
            </a:r>
            <a:endParaRPr lang="en-US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200" dirty="0" smtClean="0"/>
              <a:t>Primer: B * C * D</a:t>
            </a:r>
            <a:endParaRPr lang="en-US" sz="22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B </a:t>
            </a:r>
            <a:r>
              <a:rPr lang="sl-SI" sz="1800" dirty="0" smtClean="0"/>
              <a:t>:</a:t>
            </a:r>
            <a:r>
              <a:rPr lang="en-US" sz="1800" dirty="0" smtClean="0"/>
              <a:t> 3 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1800" dirty="0" smtClean="0">
                <a:cs typeface="Tahoma" pitchFamily="34" charset="0"/>
              </a:rPr>
              <a:t> 100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>
                <a:cs typeface="Tahoma" pitchFamily="34" charset="0"/>
              </a:rPr>
              <a:t>C </a:t>
            </a:r>
            <a:r>
              <a:rPr lang="sl-SI" sz="1800" dirty="0" smtClean="0">
                <a:cs typeface="Tahoma" pitchFamily="34" charset="0"/>
              </a:rPr>
              <a:t>:</a:t>
            </a:r>
            <a:r>
              <a:rPr lang="en-US" sz="1800" dirty="0" smtClean="0">
                <a:cs typeface="Tahoma" pitchFamily="34" charset="0"/>
              </a:rPr>
              <a:t> 100 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1800" dirty="0" smtClean="0">
                <a:cs typeface="Tahoma" pitchFamily="34" charset="0"/>
              </a:rPr>
              <a:t> 5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>
                <a:cs typeface="Tahoma" pitchFamily="34" charset="0"/>
              </a:rPr>
              <a:t>D </a:t>
            </a:r>
            <a:r>
              <a:rPr lang="sl-SI" sz="1800" dirty="0" smtClean="0">
                <a:cs typeface="Tahoma" pitchFamily="34" charset="0"/>
              </a:rPr>
              <a:t>:</a:t>
            </a:r>
            <a:r>
              <a:rPr lang="en-US" sz="1800" dirty="0" smtClean="0">
                <a:cs typeface="Tahoma" pitchFamily="34" charset="0"/>
              </a:rPr>
              <a:t> 5 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1800" dirty="0" smtClean="0">
                <a:cs typeface="Tahoma" pitchFamily="34" charset="0"/>
              </a:rPr>
              <a:t> 5</a:t>
            </a:r>
            <a:endParaRPr lang="sl-SI" sz="1800" dirty="0" smtClean="0">
              <a:cs typeface="Tahoma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sl-SI" sz="1800" dirty="0" smtClean="0">
                <a:cs typeface="Tahoma" pitchFamily="34" charset="0"/>
              </a:rPr>
              <a:t>Dve možnosti</a:t>
            </a:r>
            <a:endParaRPr lang="en-US" sz="1800" dirty="0" smtClean="0">
              <a:cs typeface="Tahoma" pitchFamily="34" charset="0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sz="1700" dirty="0" smtClean="0">
                <a:cs typeface="Tahoma" pitchFamily="34" charset="0"/>
              </a:rPr>
              <a:t>(B*C)*D </a:t>
            </a:r>
            <a:r>
              <a:rPr lang="sl-SI" sz="1700" dirty="0" smtClean="0">
                <a:cs typeface="Tahoma" pitchFamily="34" charset="0"/>
              </a:rPr>
              <a:t>:</a:t>
            </a:r>
            <a:r>
              <a:rPr lang="en-US" sz="1700" dirty="0" smtClean="0">
                <a:cs typeface="Tahoma" pitchFamily="34" charset="0"/>
              </a:rPr>
              <a:t> 1500 </a:t>
            </a:r>
            <a:r>
              <a:rPr lang="sl-SI" sz="1700" dirty="0" smtClean="0">
                <a:cs typeface="Tahoma" pitchFamily="34" charset="0"/>
              </a:rPr>
              <a:t>op </a:t>
            </a:r>
            <a:r>
              <a:rPr lang="en-US" sz="1700" dirty="0" smtClean="0">
                <a:cs typeface="Tahoma" pitchFamily="34" charset="0"/>
              </a:rPr>
              <a:t>+ 75</a:t>
            </a:r>
            <a:r>
              <a:rPr lang="sl-SI" sz="1700" dirty="0" smtClean="0">
                <a:cs typeface="Tahoma" pitchFamily="34" charset="0"/>
              </a:rPr>
              <a:t> op</a:t>
            </a:r>
            <a:r>
              <a:rPr lang="en-US" sz="1700" dirty="0" smtClean="0">
                <a:cs typeface="Tahoma" pitchFamily="34" charset="0"/>
              </a:rPr>
              <a:t> = 1575 op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700" dirty="0" smtClean="0">
                <a:cs typeface="Tahoma" pitchFamily="34" charset="0"/>
              </a:rPr>
              <a:t>B*(C*D) </a:t>
            </a:r>
            <a:r>
              <a:rPr lang="sl-SI" sz="1700" dirty="0" smtClean="0">
                <a:cs typeface="Tahoma" pitchFamily="34" charset="0"/>
              </a:rPr>
              <a:t>:</a:t>
            </a:r>
            <a:r>
              <a:rPr lang="en-US" sz="1700" dirty="0" smtClean="0">
                <a:cs typeface="Tahoma" pitchFamily="34" charset="0"/>
              </a:rPr>
              <a:t> 1500 </a:t>
            </a:r>
            <a:r>
              <a:rPr lang="sl-SI" sz="1700" dirty="0" smtClean="0">
                <a:cs typeface="Tahoma" pitchFamily="34" charset="0"/>
              </a:rPr>
              <a:t>op </a:t>
            </a:r>
            <a:r>
              <a:rPr lang="en-US" sz="1700" dirty="0" smtClean="0">
                <a:cs typeface="Tahoma" pitchFamily="34" charset="0"/>
              </a:rPr>
              <a:t>+ 2500</a:t>
            </a:r>
            <a:r>
              <a:rPr lang="sl-SI" sz="1700" dirty="0" smtClean="0">
                <a:cs typeface="Tahoma" pitchFamily="34" charset="0"/>
              </a:rPr>
              <a:t> op</a:t>
            </a:r>
            <a:r>
              <a:rPr lang="en-US" sz="1700" dirty="0" smtClean="0">
                <a:cs typeface="Tahoma" pitchFamily="34" charset="0"/>
              </a:rPr>
              <a:t> = 4000 op</a:t>
            </a:r>
          </a:p>
        </p:txBody>
      </p:sp>
      <p:sp>
        <p:nvSpPr>
          <p:cNvPr id="4102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BD0552FD-5221-4808-8E83-E99EF3736CC4}" type="slidenum">
              <a:rPr lang="sl-SI" sz="1200">
                <a:latin typeface="Verdana" pitchFamily="34" charset="0"/>
              </a:rPr>
              <a:pPr algn="r" eaLnBrk="1" hangingPunct="1"/>
              <a:t>4</a:t>
            </a:fld>
            <a:endParaRPr lang="sl-SI" sz="1200">
              <a:latin typeface="Verdana" pitchFamily="34" charset="0"/>
            </a:endParaRPr>
          </a:p>
        </p:txBody>
      </p:sp>
      <p:sp>
        <p:nvSpPr>
          <p:cNvPr id="4103" name="Rectangle 4"/>
          <p:cNvSpPr>
            <a:spLocks noChangeArrowheads="1"/>
          </p:cNvSpPr>
          <p:nvPr/>
        </p:nvSpPr>
        <p:spPr bwMode="auto">
          <a:xfrm>
            <a:off x="568325" y="21542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endParaRPr lang="sl-SI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67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Množenje 5 matrik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sl-SI" sz="2200" smtClean="0"/>
              <a:t>A1*A2*A3*A4*A5</a:t>
            </a:r>
          </a:p>
          <a:p>
            <a:pPr eaLnBrk="1" hangingPunct="1"/>
            <a:r>
              <a:rPr lang="sl-SI" sz="2200" smtClean="0"/>
              <a:t>A1: 30 </a:t>
            </a:r>
            <a:r>
              <a:rPr lang="sl-SI" sz="2200" smtClean="0">
                <a:sym typeface="TI-83 Symbols" pitchFamily="2" charset="2"/>
              </a:rPr>
              <a:t> 35</a:t>
            </a:r>
          </a:p>
          <a:p>
            <a:pPr eaLnBrk="1" hangingPunct="1"/>
            <a:r>
              <a:rPr lang="sl-SI" sz="2200" smtClean="0"/>
              <a:t>A2: 35 </a:t>
            </a:r>
            <a:r>
              <a:rPr lang="sl-SI" sz="2200" smtClean="0">
                <a:sym typeface="TI-83 Symbols" pitchFamily="2" charset="2"/>
              </a:rPr>
              <a:t> 15</a:t>
            </a:r>
          </a:p>
          <a:p>
            <a:pPr eaLnBrk="1" hangingPunct="1"/>
            <a:r>
              <a:rPr lang="sl-SI" sz="2200" smtClean="0"/>
              <a:t>A3: 15 </a:t>
            </a:r>
            <a:r>
              <a:rPr lang="sl-SI" sz="2200" smtClean="0">
                <a:sym typeface="TI-83 Symbols" pitchFamily="2" charset="2"/>
              </a:rPr>
              <a:t> 10</a:t>
            </a:r>
          </a:p>
          <a:p>
            <a:pPr eaLnBrk="1" hangingPunct="1"/>
            <a:r>
              <a:rPr lang="sl-SI" sz="2200" smtClean="0"/>
              <a:t>A4: 10 </a:t>
            </a:r>
            <a:r>
              <a:rPr lang="sl-SI" sz="2200" smtClean="0">
                <a:sym typeface="TI-83 Symbols" pitchFamily="2" charset="2"/>
              </a:rPr>
              <a:t> 5</a:t>
            </a:r>
          </a:p>
          <a:p>
            <a:pPr eaLnBrk="1" hangingPunct="1"/>
            <a:r>
              <a:rPr lang="sl-SI" sz="2200" smtClean="0"/>
              <a:t>A5: 5 </a:t>
            </a:r>
            <a:r>
              <a:rPr lang="sl-SI" sz="2200" smtClean="0">
                <a:sym typeface="TI-83 Symbols" pitchFamily="2" charset="2"/>
              </a:rPr>
              <a:t> 10</a:t>
            </a:r>
          </a:p>
          <a:p>
            <a:pPr eaLnBrk="1" hangingPunct="1"/>
            <a:r>
              <a:rPr lang="sl-SI" sz="2200" smtClean="0">
                <a:sym typeface="TI-83 Symbols" pitchFamily="2" charset="2"/>
              </a:rPr>
              <a:t>14 načinov!</a:t>
            </a:r>
          </a:p>
        </p:txBody>
      </p:sp>
      <p:sp>
        <p:nvSpPr>
          <p:cNvPr id="5126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3B30177-8DB9-441B-B293-2B933E5888A4}" type="slidenum">
              <a:rPr lang="sl-SI" sz="1200">
                <a:latin typeface="Verdana" pitchFamily="34" charset="0"/>
              </a:rPr>
              <a:pPr algn="r" eaLnBrk="1" hangingPunct="1"/>
              <a:t>5</a:t>
            </a:fld>
            <a:endParaRPr lang="sl-SI" sz="1200">
              <a:latin typeface="Verdana" pitchFamily="34" charset="0"/>
            </a:endParaRPr>
          </a:p>
        </p:txBody>
      </p:sp>
      <p:pic>
        <p:nvPicPr>
          <p:cNvPr id="512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900" y="2286000"/>
            <a:ext cx="5753100" cy="387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Preizkusimo vse</a:t>
            </a:r>
            <a:endParaRPr lang="en-US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52400" y="1752600"/>
            <a:ext cx="8001000" cy="3657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200" b="1" dirty="0" err="1" smtClean="0">
                <a:solidFill>
                  <a:schemeClr val="tx2"/>
                </a:solidFill>
              </a:rPr>
              <a:t>Alg</a:t>
            </a:r>
            <a:r>
              <a:rPr lang="sl-SI" sz="2200" b="1" dirty="0" err="1" smtClean="0">
                <a:solidFill>
                  <a:schemeClr val="tx2"/>
                </a:solidFill>
              </a:rPr>
              <a:t>oritem</a:t>
            </a:r>
            <a:r>
              <a:rPr lang="en-US" sz="2200" b="1" dirty="0" smtClean="0">
                <a:solidFill>
                  <a:schemeClr val="tx2"/>
                </a:solidFill>
              </a:rPr>
              <a:t>: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2000" dirty="0" smtClean="0"/>
              <a:t>Na vse možne načine postavi oklepaje</a:t>
            </a:r>
            <a:r>
              <a:rPr lang="en-US" sz="2000" dirty="0" smtClean="0"/>
              <a:t> A=A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*A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*…*A</a:t>
            </a:r>
            <a:r>
              <a:rPr lang="en-US" sz="2000" baseline="-25000" dirty="0" smtClean="0"/>
              <a:t>n-1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2000" dirty="0" smtClean="0"/>
              <a:t>Za vsak način izračunaj število operacij</a:t>
            </a:r>
            <a:endParaRPr lang="en-US" sz="2000" dirty="0" smtClean="0"/>
          </a:p>
          <a:p>
            <a:pPr lvl="1" eaLnBrk="1" hangingPunct="1">
              <a:lnSpc>
                <a:spcPct val="80000"/>
              </a:lnSpc>
            </a:pPr>
            <a:r>
              <a:rPr lang="sl-SI" sz="2000" dirty="0" smtClean="0"/>
              <a:t>Izberi najboljšo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sl-SI" sz="2200" dirty="0" smtClean="0"/>
              <a:t>Čas</a:t>
            </a:r>
            <a:r>
              <a:rPr lang="en-US" sz="2200" dirty="0" smtClean="0"/>
              <a:t>: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2000" dirty="0" smtClean="0"/>
              <a:t>Možnih načinov postavljanja oklepajev je toliko, kot je dvojiških dreves z n listi, kjer ima vsako vozlišče (razen listov) dva sinova (Zakaj?)</a:t>
            </a:r>
            <a:endParaRPr lang="en-US" sz="2000" dirty="0" smtClean="0"/>
          </a:p>
          <a:p>
            <a:pPr lvl="1" eaLnBrk="1" hangingPunct="1">
              <a:lnSpc>
                <a:spcPct val="80000"/>
              </a:lnSpc>
            </a:pPr>
            <a:r>
              <a:rPr lang="sl-SI" sz="2000" dirty="0" smtClean="0"/>
              <a:t>To je </a:t>
            </a:r>
            <a:r>
              <a:rPr lang="en-US" sz="2000" b="1" dirty="0" smtClean="0">
                <a:solidFill>
                  <a:schemeClr val="tx2"/>
                </a:solidFill>
              </a:rPr>
              <a:t>e</a:t>
            </a:r>
            <a:r>
              <a:rPr lang="sl-SI" sz="2000" b="1" dirty="0" err="1" smtClean="0">
                <a:solidFill>
                  <a:schemeClr val="tx2"/>
                </a:solidFill>
              </a:rPr>
              <a:t>ks</a:t>
            </a:r>
            <a:r>
              <a:rPr lang="en-US" sz="2000" b="1" dirty="0" err="1" smtClean="0">
                <a:solidFill>
                  <a:schemeClr val="tx2"/>
                </a:solidFill>
              </a:rPr>
              <a:t>ponent</a:t>
            </a:r>
            <a:r>
              <a:rPr lang="sl-SI" sz="2000" b="1" dirty="0" smtClean="0">
                <a:solidFill>
                  <a:schemeClr val="tx2"/>
                </a:solidFill>
              </a:rPr>
              <a:t>no</a:t>
            </a:r>
            <a:r>
              <a:rPr lang="en-US" sz="2000" dirty="0" smtClean="0"/>
              <a:t>!</a:t>
            </a:r>
            <a:endParaRPr lang="en-US" sz="2000" dirty="0" smtClean="0">
              <a:cs typeface="Tahoma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sl-SI" sz="2000" dirty="0" smtClean="0">
                <a:cs typeface="Tahoma" pitchFamily="34" charset="0"/>
              </a:rPr>
              <a:t>Dobimo t.i. </a:t>
            </a:r>
            <a:r>
              <a:rPr lang="en-US" sz="2000" dirty="0" smtClean="0">
                <a:cs typeface="Tahoma" pitchFamily="34" charset="0"/>
              </a:rPr>
              <a:t>Catalan</a:t>
            </a:r>
            <a:r>
              <a:rPr lang="sl-SI" sz="2000" dirty="0" smtClean="0">
                <a:cs typeface="Tahoma" pitchFamily="34" charset="0"/>
              </a:rPr>
              <a:t>-</a:t>
            </a:r>
            <a:r>
              <a:rPr lang="sl-SI" sz="2000" dirty="0" err="1" smtClean="0">
                <a:cs typeface="Tahoma" pitchFamily="34" charset="0"/>
              </a:rPr>
              <a:t>ovo</a:t>
            </a:r>
            <a:r>
              <a:rPr lang="sl-SI" sz="2000" dirty="0" smtClean="0">
                <a:cs typeface="Tahoma" pitchFamily="34" charset="0"/>
              </a:rPr>
              <a:t> število</a:t>
            </a:r>
            <a:r>
              <a:rPr lang="en-US" sz="2000" dirty="0" smtClean="0">
                <a:cs typeface="Tahoma" pitchFamily="34" charset="0"/>
              </a:rPr>
              <a:t>, </a:t>
            </a:r>
            <a:r>
              <a:rPr lang="sl-SI" sz="2000" dirty="0" smtClean="0">
                <a:cs typeface="Tahoma" pitchFamily="34" charset="0"/>
              </a:rPr>
              <a:t>ki je približno</a:t>
            </a:r>
            <a:r>
              <a:rPr lang="en-US" sz="2000" dirty="0" smtClean="0">
                <a:cs typeface="Tahoma" pitchFamily="34" charset="0"/>
              </a:rPr>
              <a:t> 4</a:t>
            </a:r>
            <a:r>
              <a:rPr lang="en-US" sz="2000" baseline="30000" dirty="0" smtClean="0">
                <a:cs typeface="Tahoma" pitchFamily="34" charset="0"/>
              </a:rPr>
              <a:t>n</a:t>
            </a:r>
            <a:r>
              <a:rPr lang="en-US" sz="2000" dirty="0" smtClean="0">
                <a:cs typeface="Tahoma" pitchFamily="34" charset="0"/>
              </a:rPr>
              <a:t>.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2000" dirty="0" smtClean="0">
                <a:cs typeface="Tahoma" pitchFamily="34" charset="0"/>
              </a:rPr>
              <a:t>Nemogoče slab algoritem</a:t>
            </a:r>
            <a:r>
              <a:rPr lang="en-US" sz="2000" dirty="0" smtClean="0">
                <a:cs typeface="Tahoma" pitchFamily="34" charset="0"/>
              </a:rPr>
              <a:t>!</a:t>
            </a:r>
          </a:p>
        </p:txBody>
      </p:sp>
      <p:sp>
        <p:nvSpPr>
          <p:cNvPr id="6150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AAE284D4-7AA7-416B-AC4E-409B606BA981}" type="slidenum">
              <a:rPr lang="sl-SI" sz="1200">
                <a:latin typeface="Verdana" pitchFamily="34" charset="0"/>
              </a:rPr>
              <a:pPr algn="r" eaLnBrk="1" hangingPunct="1"/>
              <a:t>6</a:t>
            </a:fld>
            <a:endParaRPr lang="sl-SI" sz="1200">
              <a:latin typeface="Verdana" pitchFamily="34" charset="0"/>
            </a:endParaRPr>
          </a:p>
        </p:txBody>
      </p:sp>
      <p:sp>
        <p:nvSpPr>
          <p:cNvPr id="6151" name="Rectangle 4"/>
          <p:cNvSpPr>
            <a:spLocks noChangeArrowheads="1"/>
          </p:cNvSpPr>
          <p:nvPr/>
        </p:nvSpPr>
        <p:spPr bwMode="auto">
          <a:xfrm>
            <a:off x="568325" y="21542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endParaRPr lang="sl-SI">
              <a:latin typeface="Verdana" pitchFamily="34" charset="0"/>
            </a:endParaRPr>
          </a:p>
        </p:txBody>
      </p:sp>
      <p:pic>
        <p:nvPicPr>
          <p:cNvPr id="6152" name="Picture 6" descr="BD05374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28600"/>
            <a:ext cx="2236788" cy="232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362200" y="5715000"/>
            <a:ext cx="594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O </a:t>
            </a:r>
            <a:r>
              <a:rPr lang="sl-SI" dirty="0" err="1" smtClean="0"/>
              <a:t>Catalanovih</a:t>
            </a:r>
            <a:r>
              <a:rPr lang="sl-SI" dirty="0" smtClean="0"/>
              <a:t> številih (</a:t>
            </a:r>
            <a:r>
              <a:rPr lang="sl-SI" dirty="0" err="1" smtClean="0">
                <a:hlinkClick r:id="rId4"/>
              </a:rPr>
              <a:t>Wikipedia</a:t>
            </a:r>
            <a:r>
              <a:rPr lang="sl-SI" dirty="0" smtClean="0"/>
              <a:t>, </a:t>
            </a:r>
            <a:r>
              <a:rPr lang="sl-SI" dirty="0" smtClean="0">
                <a:hlinkClick r:id="rId5"/>
              </a:rPr>
              <a:t>Wolfram </a:t>
            </a:r>
            <a:r>
              <a:rPr lang="sl-SI" dirty="0" err="1" smtClean="0">
                <a:hlinkClick r:id="rId5"/>
              </a:rPr>
              <a:t>MathWorld</a:t>
            </a:r>
            <a:r>
              <a:rPr lang="sl-SI" dirty="0" smtClean="0"/>
              <a:t>)  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build="p" bldLvl="5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405912"/>
            <a:ext cx="7772400" cy="956288"/>
          </a:xfrm>
          <a:ln/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dirty="0" err="1">
                <a:hlinkClick r:id="rId4" action="ppaction://hlinkpres?slideindex=1&amp;slidetitle="/>
              </a:rPr>
              <a:t>Požrešna</a:t>
            </a:r>
            <a:r>
              <a:rPr lang="en-GB" sz="3600" dirty="0">
                <a:hlinkClick r:id="rId4" action="ppaction://hlinkpres?slideindex=1&amp;slidetitle="/>
              </a:rPr>
              <a:t> </a:t>
            </a:r>
            <a:r>
              <a:rPr lang="en-GB" sz="3600" dirty="0" err="1" smtClean="0">
                <a:hlinkClick r:id="rId4" action="ppaction://hlinkpres?slideindex=1&amp;slidetitle="/>
              </a:rPr>
              <a:t>metoda</a:t>
            </a:r>
            <a:r>
              <a:rPr lang="sl-SI" sz="3600" dirty="0" smtClean="0">
                <a:hlinkClick r:id="rId4" action="ppaction://hlinkpres?slideindex=1&amp;slidetitle="/>
              </a:rPr>
              <a:t/>
            </a:r>
            <a:br>
              <a:rPr lang="sl-SI" sz="3600" dirty="0" smtClean="0">
                <a:hlinkClick r:id="rId4" action="ppaction://hlinkpres?slideindex=1&amp;slidetitle="/>
              </a:rPr>
            </a:br>
            <a:r>
              <a:rPr lang="sl-SI" sz="1800" dirty="0" err="1" smtClean="0">
                <a:hlinkClick r:id="rId4" action="ppaction://hlinkpres?slideindex=1&amp;slidetitle="/>
              </a:rPr>
              <a:t>greedy</a:t>
            </a:r>
            <a:r>
              <a:rPr lang="sl-SI" sz="1800" dirty="0" smtClean="0">
                <a:hlinkClick r:id="rId4" action="ppaction://hlinkpres?slideindex=1&amp;slidetitle="/>
              </a:rPr>
              <a:t> </a:t>
            </a:r>
            <a:r>
              <a:rPr lang="sl-SI" sz="1800" dirty="0" err="1" smtClean="0">
                <a:hlinkClick r:id="rId4" action="ppaction://hlinkpres?slideindex=1&amp;slidetitle="/>
              </a:rPr>
              <a:t>method</a:t>
            </a:r>
            <a:endParaRPr lang="en-GB" sz="3600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6227763" y="3213100"/>
          <a:ext cx="2390775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5" r:id="rId5" imgW="17621280" imgH="18945360" progId="">
                  <p:embed/>
                </p:oleObj>
              </mc:Choice>
              <mc:Fallback>
                <p:oleObj r:id="rId5" imgW="17621280" imgH="18945360" progId="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3213100"/>
                        <a:ext cx="2390775" cy="2590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1816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Požrešni pristop</a:t>
            </a:r>
            <a:endParaRPr lang="en-US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sz="half" idx="4294967295"/>
          </p:nvPr>
        </p:nvSpPr>
        <p:spPr>
          <a:xfrm>
            <a:off x="609600" y="16764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800" smtClean="0"/>
              <a:t>Ide</a:t>
            </a:r>
            <a:r>
              <a:rPr lang="sl-SI" sz="1800" smtClean="0"/>
              <a:t>j</a:t>
            </a:r>
            <a:r>
              <a:rPr lang="en-US" sz="1800" smtClean="0"/>
              <a:t>a: </a:t>
            </a:r>
            <a:r>
              <a:rPr lang="sl-SI" sz="1800" smtClean="0"/>
              <a:t>izberemo matriki z najmanj množenji</a:t>
            </a:r>
            <a:r>
              <a:rPr lang="en-US" sz="180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sl-SI" sz="1800" smtClean="0">
                <a:solidFill>
                  <a:schemeClr val="tx2"/>
                </a:solidFill>
              </a:rPr>
              <a:t>Protiprimer</a:t>
            </a:r>
            <a:r>
              <a:rPr lang="en-US" sz="1800" smtClean="0"/>
              <a:t>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A </a:t>
            </a:r>
            <a:r>
              <a:rPr lang="sl-SI" sz="1800" smtClean="0"/>
              <a:t>:</a:t>
            </a:r>
            <a:r>
              <a:rPr lang="en-US" sz="1800" smtClean="0"/>
              <a:t> 101 </a:t>
            </a:r>
            <a:r>
              <a:rPr lang="en-US" sz="14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1800" smtClean="0">
                <a:cs typeface="Tahoma" pitchFamily="34" charset="0"/>
              </a:rPr>
              <a:t> 11</a:t>
            </a:r>
            <a:endParaRPr lang="en-US" sz="1800" smtClean="0"/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B </a:t>
            </a:r>
            <a:r>
              <a:rPr lang="sl-SI" sz="1800" smtClean="0"/>
              <a:t>:</a:t>
            </a:r>
            <a:r>
              <a:rPr lang="en-US" sz="1800" smtClean="0"/>
              <a:t> 11 </a:t>
            </a:r>
            <a:r>
              <a:rPr lang="en-US" sz="14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1800" smtClean="0">
                <a:cs typeface="Tahoma" pitchFamily="34" charset="0"/>
              </a:rPr>
              <a:t> 9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>
                <a:cs typeface="Tahoma" pitchFamily="34" charset="0"/>
              </a:rPr>
              <a:t>C </a:t>
            </a:r>
            <a:r>
              <a:rPr lang="sl-SI" sz="1800" smtClean="0">
                <a:cs typeface="Tahoma" pitchFamily="34" charset="0"/>
              </a:rPr>
              <a:t>:</a:t>
            </a:r>
            <a:r>
              <a:rPr lang="en-US" sz="1800" smtClean="0">
                <a:cs typeface="Tahoma" pitchFamily="34" charset="0"/>
              </a:rPr>
              <a:t> 9 </a:t>
            </a:r>
            <a:r>
              <a:rPr lang="en-US" sz="14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1800" smtClean="0">
                <a:cs typeface="Tahoma" pitchFamily="34" charset="0"/>
              </a:rPr>
              <a:t> 100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>
                <a:cs typeface="Tahoma" pitchFamily="34" charset="0"/>
              </a:rPr>
              <a:t>D </a:t>
            </a:r>
            <a:r>
              <a:rPr lang="sl-SI" sz="1800" smtClean="0">
                <a:cs typeface="Tahoma" pitchFamily="34" charset="0"/>
              </a:rPr>
              <a:t>:</a:t>
            </a:r>
            <a:r>
              <a:rPr lang="en-US" sz="1800" smtClean="0">
                <a:cs typeface="Tahoma" pitchFamily="34" charset="0"/>
              </a:rPr>
              <a:t> 100 </a:t>
            </a:r>
            <a:r>
              <a:rPr lang="en-US" sz="14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1800" smtClean="0">
                <a:cs typeface="Tahoma" pitchFamily="34" charset="0"/>
              </a:rPr>
              <a:t> 99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800" smtClean="0">
                <a:cs typeface="Tahoma" pitchFamily="34" charset="0"/>
              </a:rPr>
              <a:t>I</a:t>
            </a:r>
            <a:r>
              <a:rPr lang="en-US" sz="1800" smtClean="0">
                <a:cs typeface="Tahoma" pitchFamily="34" charset="0"/>
              </a:rPr>
              <a:t>de</a:t>
            </a:r>
            <a:r>
              <a:rPr lang="sl-SI" sz="1800" smtClean="0">
                <a:cs typeface="Tahoma" pitchFamily="34" charset="0"/>
              </a:rPr>
              <a:t>j</a:t>
            </a:r>
            <a:r>
              <a:rPr lang="en-US" sz="1800" smtClean="0">
                <a:cs typeface="Tahoma" pitchFamily="34" charset="0"/>
              </a:rPr>
              <a:t>a</a:t>
            </a:r>
            <a:endParaRPr lang="sl-SI" sz="1800" smtClean="0">
              <a:cs typeface="Tahoma" pitchFamily="34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sl-SI" sz="1700" smtClean="0">
                <a:cs typeface="Tahoma" pitchFamily="34" charset="0"/>
              </a:rPr>
              <a:t>AB: 9999, BC: 9900, CD: 89100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700" smtClean="0">
                <a:cs typeface="Tahoma" pitchFamily="34" charset="0"/>
              </a:rPr>
              <a:t>(B*C</a:t>
            </a:r>
            <a:r>
              <a:rPr lang="sl-SI" sz="1700" smtClean="0">
                <a:cs typeface="Tahoma" pitchFamily="34" charset="0"/>
              </a:rPr>
              <a:t>)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700" smtClean="0">
                <a:cs typeface="Tahoma" pitchFamily="34" charset="0"/>
              </a:rPr>
              <a:t>A: 101 x 11, (BC): 11 x 100, D: 100 x 99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700" smtClean="0">
                <a:cs typeface="Tahoma" pitchFamily="34" charset="0"/>
              </a:rPr>
              <a:t>A(BC): 111100, (BC)D: 108900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700" smtClean="0">
                <a:cs typeface="Tahoma" pitchFamily="34" charset="0"/>
              </a:rPr>
              <a:t>((B*C)*D) : 11 x 99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700" smtClean="0">
                <a:cs typeface="Tahoma" pitchFamily="34" charset="0"/>
              </a:rPr>
              <a:t>(A*((B*C)*D))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700" smtClean="0">
                <a:cs typeface="Tahoma" pitchFamily="34" charset="0"/>
              </a:rPr>
              <a:t>9900</a:t>
            </a:r>
            <a:r>
              <a:rPr lang="sl-SI" sz="1700" smtClean="0">
                <a:cs typeface="Tahoma" pitchFamily="34" charset="0"/>
              </a:rPr>
              <a:t> </a:t>
            </a:r>
            <a:r>
              <a:rPr lang="en-US" sz="1700" smtClean="0">
                <a:cs typeface="Tahoma" pitchFamily="34" charset="0"/>
              </a:rPr>
              <a:t>+</a:t>
            </a:r>
            <a:r>
              <a:rPr lang="sl-SI" sz="1700" smtClean="0">
                <a:cs typeface="Tahoma" pitchFamily="34" charset="0"/>
              </a:rPr>
              <a:t> </a:t>
            </a:r>
            <a:r>
              <a:rPr lang="en-US" sz="1700" smtClean="0">
                <a:cs typeface="Tahoma" pitchFamily="34" charset="0"/>
              </a:rPr>
              <a:t>108900</a:t>
            </a:r>
            <a:r>
              <a:rPr lang="sl-SI" sz="1700" smtClean="0">
                <a:cs typeface="Tahoma" pitchFamily="34" charset="0"/>
              </a:rPr>
              <a:t> + </a:t>
            </a:r>
            <a:r>
              <a:rPr lang="en-US" sz="1700" smtClean="0">
                <a:cs typeface="Tahoma" pitchFamily="34" charset="0"/>
              </a:rPr>
              <a:t>9989</a:t>
            </a:r>
            <a:r>
              <a:rPr lang="sl-SI" sz="1700" smtClean="0">
                <a:cs typeface="Tahoma" pitchFamily="34" charset="0"/>
              </a:rPr>
              <a:t> </a:t>
            </a:r>
            <a:r>
              <a:rPr lang="en-US" sz="1700" smtClean="0">
                <a:cs typeface="Tahoma" pitchFamily="34" charset="0"/>
              </a:rPr>
              <a:t>=</a:t>
            </a:r>
            <a:r>
              <a:rPr lang="sl-SI" sz="1700" smtClean="0">
                <a:cs typeface="Tahoma" pitchFamily="34" charset="0"/>
              </a:rPr>
              <a:t> </a:t>
            </a:r>
            <a:r>
              <a:rPr lang="en-US" sz="1700" smtClean="0">
                <a:cs typeface="Tahoma" pitchFamily="34" charset="0"/>
              </a:rPr>
              <a:t>228789 op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800" smtClean="0">
                <a:cs typeface="Tahoma" pitchFamily="34" charset="0"/>
              </a:rPr>
              <a:t>(</a:t>
            </a:r>
            <a:r>
              <a:rPr lang="en-US" sz="1800" smtClean="0">
                <a:cs typeface="Tahoma" pitchFamily="34" charset="0"/>
              </a:rPr>
              <a:t>(A*B)*(C*D)</a:t>
            </a:r>
            <a:r>
              <a:rPr lang="sl-SI" sz="1800" smtClean="0">
                <a:cs typeface="Tahoma" pitchFamily="34" charset="0"/>
              </a:rPr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>
                <a:cs typeface="Tahoma" pitchFamily="34" charset="0"/>
              </a:rPr>
              <a:t>9999</a:t>
            </a:r>
            <a:r>
              <a:rPr lang="sl-SI" sz="1800" smtClean="0">
                <a:cs typeface="Tahoma" pitchFamily="34" charset="0"/>
              </a:rPr>
              <a:t> </a:t>
            </a:r>
            <a:r>
              <a:rPr lang="en-US" sz="1800" smtClean="0">
                <a:cs typeface="Tahoma" pitchFamily="34" charset="0"/>
              </a:rPr>
              <a:t>+</a:t>
            </a:r>
            <a:r>
              <a:rPr lang="sl-SI" sz="1800" smtClean="0">
                <a:cs typeface="Tahoma" pitchFamily="34" charset="0"/>
              </a:rPr>
              <a:t> </a:t>
            </a:r>
            <a:r>
              <a:rPr lang="en-US" sz="1800" smtClean="0">
                <a:cs typeface="Tahoma" pitchFamily="34" charset="0"/>
              </a:rPr>
              <a:t>89100</a:t>
            </a:r>
            <a:r>
              <a:rPr lang="sl-SI" sz="1800" smtClean="0">
                <a:cs typeface="Tahoma" pitchFamily="34" charset="0"/>
              </a:rPr>
              <a:t> </a:t>
            </a:r>
            <a:r>
              <a:rPr lang="en-US" sz="1800" smtClean="0">
                <a:cs typeface="Tahoma" pitchFamily="34" charset="0"/>
              </a:rPr>
              <a:t>+</a:t>
            </a:r>
            <a:r>
              <a:rPr lang="sl-SI" sz="1800" smtClean="0">
                <a:cs typeface="Tahoma" pitchFamily="34" charset="0"/>
              </a:rPr>
              <a:t> </a:t>
            </a:r>
            <a:r>
              <a:rPr lang="en-US" sz="1800" smtClean="0">
                <a:cs typeface="Tahoma" pitchFamily="34" charset="0"/>
              </a:rPr>
              <a:t>89991</a:t>
            </a:r>
            <a:r>
              <a:rPr lang="sl-SI" sz="1800" smtClean="0">
                <a:cs typeface="Tahoma" pitchFamily="34" charset="0"/>
              </a:rPr>
              <a:t> </a:t>
            </a:r>
            <a:r>
              <a:rPr lang="en-US" sz="1800" smtClean="0">
                <a:cs typeface="Tahoma" pitchFamily="34" charset="0"/>
              </a:rPr>
              <a:t>=</a:t>
            </a:r>
            <a:r>
              <a:rPr lang="sl-SI" sz="1800" smtClean="0">
                <a:cs typeface="Tahoma" pitchFamily="34" charset="0"/>
              </a:rPr>
              <a:t> </a:t>
            </a:r>
            <a:r>
              <a:rPr lang="en-US" sz="1800" smtClean="0">
                <a:cs typeface="Tahoma" pitchFamily="34" charset="0"/>
              </a:rPr>
              <a:t>189090 op</a:t>
            </a:r>
            <a:endParaRPr lang="sl-SI" sz="1800" smtClean="0">
              <a:cs typeface="Tahoma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sl-SI" sz="1800" smtClean="0">
                <a:cs typeface="Tahoma" pitchFamily="34" charset="0"/>
              </a:rPr>
              <a:t>Boljše! 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300" smtClean="0">
                <a:cs typeface="Tahoma" pitchFamily="34" charset="0"/>
              </a:rPr>
              <a:t>Je to najboljše možno?</a:t>
            </a:r>
            <a:endParaRPr lang="en-US" sz="1300" smtClean="0">
              <a:cs typeface="Tahoma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sz="1800" smtClean="0">
              <a:cs typeface="Tahoma" pitchFamily="34" charset="0"/>
            </a:endParaRPr>
          </a:p>
        </p:txBody>
      </p:sp>
      <p:sp>
        <p:nvSpPr>
          <p:cNvPr id="7174" name="Slide Number Placeholder 6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7D806F75-071E-44EB-9766-A9CFBFDAD45A}" type="slidenum">
              <a:rPr lang="sl-SI" sz="1200">
                <a:latin typeface="Verdana" pitchFamily="34" charset="0"/>
              </a:rPr>
              <a:pPr algn="r" eaLnBrk="1" hangingPunct="1"/>
              <a:t>8</a:t>
            </a:fld>
            <a:endParaRPr lang="sl-SI" sz="1200">
              <a:latin typeface="Verdana" pitchFamily="34" charset="0"/>
            </a:endParaRPr>
          </a:p>
        </p:txBody>
      </p:sp>
      <p:pic>
        <p:nvPicPr>
          <p:cNvPr id="7175" name="Picture 4" descr="BS00608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4192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build="p" bldLvl="5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l-SI" smtClean="0"/>
              <a:t>Še en požrešni način</a:t>
            </a:r>
            <a:endParaRPr lang="en-US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sz="half" idx="4294967295"/>
          </p:nvPr>
        </p:nvSpPr>
        <p:spPr>
          <a:xfrm>
            <a:off x="762000" y="1676400"/>
            <a:ext cx="78486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smtClean="0"/>
              <a:t>Ide</a:t>
            </a:r>
            <a:r>
              <a:rPr lang="sl-SI" sz="2200" smtClean="0"/>
              <a:t>j</a:t>
            </a:r>
            <a:r>
              <a:rPr lang="en-US" sz="2200" smtClean="0"/>
              <a:t>a: </a:t>
            </a:r>
            <a:r>
              <a:rPr lang="sl-SI" sz="2200" smtClean="0"/>
              <a:t>izberemo matriki, ki zahtevata največ operacij (da že na začetku "pokurimo požrešneže")</a:t>
            </a:r>
            <a:r>
              <a:rPr lang="en-US" sz="220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smtClean="0">
                <a:solidFill>
                  <a:schemeClr val="tx2"/>
                </a:solidFill>
              </a:rPr>
              <a:t>Protiprimer</a:t>
            </a:r>
            <a:r>
              <a:rPr lang="en-US" sz="2200" smtClean="0"/>
              <a:t>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 </a:t>
            </a:r>
            <a:r>
              <a:rPr lang="sl-SI" sz="2000" smtClean="0"/>
              <a:t>:</a:t>
            </a:r>
            <a:r>
              <a:rPr lang="en-US" sz="2000" smtClean="0"/>
              <a:t> 10 </a:t>
            </a:r>
            <a:r>
              <a:rPr lang="en-US" sz="18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000" smtClean="0">
                <a:cs typeface="Tahoma" pitchFamily="34" charset="0"/>
              </a:rPr>
              <a:t> 5</a:t>
            </a:r>
            <a:endParaRPr lang="en-US" sz="200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B </a:t>
            </a:r>
            <a:r>
              <a:rPr lang="sl-SI" sz="2000" smtClean="0"/>
              <a:t>:</a:t>
            </a:r>
            <a:r>
              <a:rPr lang="en-US" sz="2000" smtClean="0"/>
              <a:t> 5 </a:t>
            </a:r>
            <a:r>
              <a:rPr lang="en-US" sz="18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000" smtClean="0">
                <a:cs typeface="Tahoma" pitchFamily="34" charset="0"/>
              </a:rPr>
              <a:t> 10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cs typeface="Tahoma" pitchFamily="34" charset="0"/>
              </a:rPr>
              <a:t>C </a:t>
            </a:r>
            <a:r>
              <a:rPr lang="sl-SI" sz="2000" smtClean="0">
                <a:cs typeface="Tahoma" pitchFamily="34" charset="0"/>
              </a:rPr>
              <a:t>:</a:t>
            </a:r>
            <a:r>
              <a:rPr lang="en-US" sz="2000" smtClean="0">
                <a:cs typeface="Tahoma" pitchFamily="34" charset="0"/>
              </a:rPr>
              <a:t> 10 </a:t>
            </a:r>
            <a:r>
              <a:rPr lang="en-US" sz="18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000" smtClean="0">
                <a:cs typeface="Tahoma" pitchFamily="34" charset="0"/>
              </a:rPr>
              <a:t> 5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cs typeface="Tahoma" pitchFamily="34" charset="0"/>
              </a:rPr>
              <a:t>D </a:t>
            </a:r>
            <a:r>
              <a:rPr lang="sl-SI" sz="2000" smtClean="0">
                <a:cs typeface="Tahoma" pitchFamily="34" charset="0"/>
              </a:rPr>
              <a:t>:</a:t>
            </a:r>
            <a:r>
              <a:rPr lang="en-US" sz="2000" smtClean="0">
                <a:cs typeface="Tahoma" pitchFamily="34" charset="0"/>
              </a:rPr>
              <a:t> 5 </a:t>
            </a:r>
            <a:r>
              <a:rPr lang="en-US" sz="18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000" smtClean="0">
                <a:cs typeface="Tahoma" pitchFamily="34" charset="0"/>
              </a:rPr>
              <a:t> 10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smtClean="0">
                <a:cs typeface="Tahoma" pitchFamily="34" charset="0"/>
              </a:rPr>
              <a:t>Naša ideja da:</a:t>
            </a:r>
            <a:r>
              <a:rPr lang="en-US" sz="2000" smtClean="0">
                <a:cs typeface="Tahoma" pitchFamily="34" charset="0"/>
              </a:rPr>
              <a:t>  (A*B)*(C*D), </a:t>
            </a:r>
            <a:endParaRPr lang="sl-SI" sz="2000" smtClean="0">
              <a:cs typeface="Tahoma" pitchFamily="34" charset="0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sz="1900" smtClean="0">
                <a:cs typeface="Tahoma" pitchFamily="34" charset="0"/>
              </a:rPr>
              <a:t>500+1000+500 = 2000 op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cs typeface="Tahoma" pitchFamily="34" charset="0"/>
              </a:rPr>
              <a:t>A*((B*C)*D) </a:t>
            </a:r>
            <a:endParaRPr lang="sl-SI" sz="2000" smtClean="0">
              <a:cs typeface="Tahoma" pitchFamily="34" charset="0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sz="1900" smtClean="0">
                <a:cs typeface="Tahoma" pitchFamily="34" charset="0"/>
              </a:rPr>
              <a:t> 500+250+250 = 1000 op</a:t>
            </a:r>
          </a:p>
        </p:txBody>
      </p:sp>
      <p:sp>
        <p:nvSpPr>
          <p:cNvPr id="8198" name="Slide Number Placeholder 6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A2AA5441-B074-410A-B1F9-060B1925474A}" type="slidenum">
              <a:rPr lang="sl-SI" sz="1200">
                <a:latin typeface="Verdana" pitchFamily="34" charset="0"/>
              </a:rPr>
              <a:pPr algn="r" eaLnBrk="1" hangingPunct="1"/>
              <a:t>9</a:t>
            </a:fld>
            <a:endParaRPr lang="sl-SI" sz="1200">
              <a:latin typeface="Verdana" pitchFamily="34" charset="0"/>
            </a:endParaRPr>
          </a:p>
        </p:txBody>
      </p:sp>
      <p:pic>
        <p:nvPicPr>
          <p:cNvPr id="8199" name="Picture 7" descr="BS00608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4192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build="p" bldLvl="5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Dinamično programiranje&amp;quot;&quot;/&gt;&lt;property id=&quot;20307&quot; value=&quot;256&quot;/&gt;&lt;/object&gt;&lt;object type=&quot;3&quot; unique_id=&quot;10004&quot;&gt;&lt;property id=&quot;20148&quot; value=&quot;5&quot;/&gt;&lt;property id=&quot;20300&quot; value=&quot;Slide 3 - &amp;quot;Množenje matrik&amp;quot;&quot;/&gt;&lt;property id=&quot;20307&quot; value=&quot;371&quot;/&gt;&lt;/object&gt;&lt;object type=&quot;3&quot; unique_id=&quot;10005&quot;&gt;&lt;property id=&quot;20148&quot; value=&quot;5&quot;/&gt;&lt;property id=&quot;20300&quot; value=&quot;Slide 4 - &amp;quot;Matrično množenje&amp;quot;&quot;/&gt;&lt;property id=&quot;20307&quot; value=&quot;402&quot;/&gt;&lt;/object&gt;&lt;object type=&quot;3&quot; unique_id=&quot;10006&quot;&gt;&lt;property id=&quot;20148&quot; value=&quot;5&quot;/&gt;&lt;property id=&quot;20300&quot; value=&quot;Slide 5 - &amp;quot;Množenje 5 matrik&amp;quot;&quot;/&gt;&lt;property id=&quot;20307&quot; value=&quot;453&quot;/&gt;&lt;/object&gt;&lt;object type=&quot;3&quot; unique_id=&quot;10007&quot;&gt;&lt;property id=&quot;20148&quot; value=&quot;5&quot;/&gt;&lt;property id=&quot;20300&quot; value=&quot;Slide 6 - &amp;quot;Preizkusimo vse&amp;quot;&quot;/&gt;&lt;property id=&quot;20307&quot; value=&quot;403&quot;/&gt;&lt;/object&gt;&lt;object type=&quot;3&quot; unique_id=&quot;10008&quot;&gt;&lt;property id=&quot;20148&quot; value=&quot;5&quot;/&gt;&lt;property id=&quot;20300&quot; value=&quot;Slide 7 - &amp;quot;Požrešni pristop&amp;quot;&quot;/&gt;&lt;property id=&quot;20307&quot; value=&quot;404&quot;/&gt;&lt;/object&gt;&lt;object type=&quot;3&quot; unique_id=&quot;10009&quot;&gt;&lt;property id=&quot;20148&quot; value=&quot;5&quot;/&gt;&lt;property id=&quot;20300&quot; value=&quot;Slide 8 - &amp;quot;Še en požrešni način&amp;quot;&quot;/&gt;&lt;property id=&quot;20307&quot; value=&quot;372&quot;/&gt;&lt;/object&gt;&lt;object type=&quot;3&quot; unique_id=&quot;10010&quot;&gt;&lt;property id=&quot;20148&quot; value=&quot;5&quot;/&gt;&lt;property id=&quot;20300&quot; value=&quot;Slide 9 - &amp;quot;Ideja – razmišljajmo rekurzivno&amp;quot;&quot;/&gt;&lt;property id=&quot;20307&quot; value=&quot;459&quot;/&gt;&lt;/object&gt;&lt;object type=&quot;3&quot; unique_id=&quot;10011&quot;&gt;&lt;property id=&quot;20148&quot; value=&quot;5&quot;/&gt;&lt;property id=&quot;20300&quot; value=&quot;Slide 10 - &amp;quot;Rekurzivni postopek&amp;quot;&quot;/&gt;&lt;property id=&quot;20307&quot; value=&quot;461&quot;/&gt;&lt;/object&gt;&lt;object type=&quot;3&quot; unique_id=&quot;10012&quot;&gt;&lt;property id=&quot;20148&quot; value=&quot;5&quot;/&gt;&lt;property id=&quot;20300&quot; value=&quot;Slide 11 - &amp;quot;Rekurzivni pristop&amp;quot;&quot;/&gt;&lt;property id=&quot;20307&quot; value=&quot;462&quot;/&gt;&lt;/object&gt;&lt;object type=&quot;3&quot; unique_id=&quot;10013&quot;&gt;&lt;property id=&quot;20148&quot; value=&quot;5&quot;/&gt;&lt;property id=&quot;20300&quot; value=&quot;Slide 12 - &amp;quot;Karakteristična enačba&amp;quot;&quot;/&gt;&lt;property id=&quot;20307&quot; value=&quot;463&quot;/&gt;&lt;/object&gt;&lt;object type=&quot;3&quot; unique_id=&quot;10014&quot;&gt;&lt;property id=&quot;20148&quot; value=&quot;5&quot;/&gt;&lt;property id=&quot;20300&quot; value=&quot;Slide 13 - &amp;quot;Zakaj rekurzija ni OK?&amp;quot;&quot;/&gt;&lt;property id=&quot;20307&quot; value=&quot;464&quot;/&gt;&lt;/object&gt;&lt;object type=&quot;3&quot; unique_id=&quot;10015&quot;&gt;&lt;property id=&quot;20148&quot; value=&quot;5&quot;/&gt;&lt;property id=&quot;20300&quot; value=&quot;Slide 14 - &amp;quot;Algoritem&amp;quot;&quot;/&gt;&lt;property id=&quot;20307&quot; value=&quot;465&quot;/&gt;&lt;/object&gt;&lt;object type=&quot;3&quot; unique_id=&quot;10016&quot;&gt;&lt;property id=&quot;20148&quot; value=&quot;5&quot;/&gt;&lt;property id=&quot;20300&quot; value=&quot;Slide 15&quot;/&gt;&lt;property id=&quot;20307&quot; value=&quot;466&quot;/&gt;&lt;/object&gt;&lt;object type=&quot;3&quot; unique_id=&quot;10017&quot;&gt;&lt;property id=&quot;20148&quot; value=&quot;5&quot;/&gt;&lt;property id=&quot;20300&quot; value=&quot;Slide 16 - &amp;quot;Zgled&amp;quot;&quot;/&gt;&lt;property id=&quot;20307&quot; value=&quot;467&quot;/&gt;&lt;/object&gt;&lt;object type=&quot;3&quot; unique_id=&quot;10018&quot;&gt;&lt;property id=&quot;20148&quot; value=&quot;5&quot;/&gt;&lt;property id=&quot;20300&quot; value=&quot;Slide 17 - &amp;quot;Zgled&amp;quot;&quot;/&gt;&lt;property id=&quot;20307&quot; value=&quot;468&quot;/&gt;&lt;/object&gt;&lt;object type=&quot;3&quot; unique_id=&quot;10019&quot;&gt;&lt;property id=&quot;20148&quot; value=&quot;5&quot;/&gt;&lt;property id=&quot;20300&quot; value=&quot;Slide 18 - &amp;quot;Zgled&amp;quot;&quot;/&gt;&lt;property id=&quot;20307&quot; value=&quot;469&quot;/&gt;&lt;/object&gt;&lt;object type=&quot;3&quot; unique_id=&quot;10020&quot;&gt;&lt;property id=&quot;20148&quot; value=&quot;5&quot;/&gt;&lt;property id=&quot;20300&quot; value=&quot;Slide 19 - &amp;quot;Časovna zahtevnost&amp;quot;&quot;/&gt;&lt;property id=&quot;20307&quot; value=&quot;470&quot;/&gt;&lt;/object&gt;&lt;object type=&quot;3&quot; unique_id=&quot;10021&quot;&gt;&lt;property id=&quot;20148&quot; value=&quot;5&quot;/&gt;&lt;property id=&quot;20300&quot; value=&quot;Slide 20 - &amp;quot;Algoritem – rekurzivna formulacija&amp;quot;&quot;/&gt;&lt;property id=&quot;20307&quot; value=&quot;471&quot;/&gt;&lt;/object&gt;&lt;object type=&quot;3&quot; unique_id=&quot;10022&quot;&gt;&lt;property id=&quot;20148&quot; value=&quot;5&quot;/&gt;&lt;property id=&quot;20300&quot; value=&quot;Slide 21 - &amp;quot;Algoritem&amp;quot;&quot;/&gt;&lt;property id=&quot;20307&quot; value=&quot;472&quot;/&gt;&lt;/object&gt;&lt;object type=&quot;3&quot; unique_id=&quot;10023&quot;&gt;&lt;property id=&quot;20148&quot; value=&quot;5&quot;/&gt;&lt;property id=&quot;20300&quot; value=&quot;Slide 22 - &amp;quot;Konstrukcija rešitve&amp;quot;&quot;/&gt;&lt;property id=&quot;20307&quot; value=&quot;473&quot;/&gt;&lt;/object&gt;&lt;object type=&quot;3&quot; unique_id=&quot;10024&quot;&gt;&lt;property id=&quot;20148&quot; value=&quot;5&quot;/&gt;&lt;property id=&quot;20300&quot; value=&quot;Slide 23 - &amp;quot;&amp;quot;Nematematična&amp;quot; uporaba&amp;quot;&quot;/&gt;&lt;property id=&quot;20307&quot; value=&quot;474&quot;/&gt;&lt;/object&gt;&lt;object type=&quot;3&quot; unique_id=&quot;10025&quot;&gt;&lt;property id=&quot;20148&quot; value=&quot;5&quot;/&gt;&lt;property id=&quot;20300&quot; value=&quot;Slide 24 - &amp;quot;Rezanje&amp;quot;&quot;/&gt;&lt;property id=&quot;20307&quot; value=&quot;475&quot;/&gt;&lt;/object&gt;&lt;object type=&quot;3&quot; unique_id=&quot;10026&quot;&gt;&lt;property id=&quot;20148&quot; value=&quot;5&quot;/&gt;&lt;property id=&quot;20300&quot; value=&quot;Slide 25 - &amp;quot;Združevanje političnih strank&amp;quot;&quot;/&gt;&lt;property id=&quot;20307&quot; value=&quot;476&quot;/&gt;&lt;/object&gt;&lt;object type=&quot;3&quot; unique_id=&quot;10027&quot;&gt;&lt;property id=&quot;20148&quot; value=&quot;5&quot;/&gt;&lt;property id=&quot;20300&quot; value=&quot;Slide 26 - &amp;quot;Splošno&amp;quot;&quot;/&gt;&lt;property id=&quot;20307&quot; value=&quot;477&quot;/&gt;&lt;/object&gt;&lt;object type=&quot;3&quot; unique_id=&quot;10028&quot;&gt;&lt;property id=&quot;20148&quot; value=&quot;5&quot;/&gt;&lt;property id=&quot;20300&quot; value=&quot;Slide 29 - &amp;quot;Množenje zaporedja matrik&amp;quot;&quot;/&gt;&lt;property id=&quot;20307&quot; value=&quot;478&quot;/&gt;&lt;/object&gt;&lt;object type=&quot;3&quot; unique_id=&quot;10029&quot;&gt;&lt;property id=&quot;20148&quot; value=&quot;5&quot;/&gt;&lt;property id=&quot;20300&quot; value=&quot;Slide 31 - &amp;quot;Naloga&amp;quot;&quot;/&gt;&lt;property id=&quot;20307&quot; value=&quot;479&quot;/&gt;&lt;/object&gt;&lt;object type=&quot;3&quot; unique_id=&quot;10030&quot;&gt;&lt;property id=&quot;20148&quot; value=&quot;5&quot;/&gt;&lt;property id=&quot;20300&quot; value=&quot;Slide 32 - &amp;quot;Odgovori! &amp;quot;&quot;/&gt;&lt;property id=&quot;20307&quot; value=&quot;480&quot;/&gt;&lt;/object&gt;&lt;object type=&quot;3&quot; unique_id=&quot;10181&quot;&gt;&lt;property id=&quot;20148&quot; value=&quot;5&quot;/&gt;&lt;property id=&quot;20300&quot; value=&quot;Slide 33 - &amp;quot;Odgovori! &amp;quot;&quot;/&gt;&lt;property id=&quot;20307&quot; value=&quot;482&quot;/&gt;&lt;/object&gt;&lt;object type=&quot;3&quot; unique_id=&quot;10182&quot;&gt;&lt;property id=&quot;20148&quot; value=&quot;5&quot;/&gt;&lt;property id=&quot;20300&quot; value=&quot;Slide 34 - &amp;quot;Odgovori! &amp;quot;&quot;/&gt;&lt;property id=&quot;20307&quot; value=&quot;481&quot;/&gt;&lt;/object&gt;&lt;object type=&quot;3&quot; unique_id=&quot;10248&quot;&gt;&lt;property id=&quot;20148&quot; value=&quot;5&quot;/&gt;&lt;property id=&quot;20300&quot; value=&quot;Slide 27 - &amp;quot;Gre tudi hitreje …&amp;quot;&quot;/&gt;&lt;property id=&quot;20307&quot; value=&quot;484&quot;/&gt;&lt;/object&gt;&lt;object type=&quot;3&quot; unique_id=&quot;10249&quot;&gt;&lt;property id=&quot;20148&quot; value=&quot;5&quot;/&gt;&lt;property id=&quot;20300&quot; value=&quot;Slide 30 - &amp;quot;Spletni viri&amp;quot;&quot;/&gt;&lt;property id=&quot;20307&quot; value=&quot;483&quot;/&gt;&lt;/object&gt;&lt;object type=&quot;3&quot; unique_id=&quot;10319&quot;&gt;&lt;property id=&quot;20148&quot; value=&quot;5&quot;/&gt;&lt;property id=&quot;20300&quot; value=&quot;Slide 2 - &amp;quot;Množenje matrik&amp;quot;&quot;/&gt;&lt;property id=&quot;20307&quot; value=&quot;485&quot;/&gt;&lt;/object&gt;&lt;object type=&quot;3&quot; unique_id=&quot;10320&quot;&gt;&lt;property id=&quot;20148&quot; value=&quot;5&quot;/&gt;&lt;property id=&quot;20300&quot; value=&quot;Slide 28 - &amp;quot;Lahko pohitrimo tudi Ai  Ai+1&amp;quot;&quot;/&gt;&lt;property id=&quot;20307&quot; value=&quot;486&quot;/&gt;&lt;/object&gt;&lt;/object&gt;&lt;object type=&quot;8&quot; unique_id=&quot;1006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9581</TotalTime>
  <Words>2707</Words>
  <Application>Microsoft Office PowerPoint</Application>
  <PresentationFormat>On-screen Show (4:3)</PresentationFormat>
  <Paragraphs>740</Paragraphs>
  <Slides>37</Slides>
  <Notes>23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9" baseType="lpstr">
      <vt:lpstr>Arial</vt:lpstr>
      <vt:lpstr>Calibri</vt:lpstr>
      <vt:lpstr>Courier New</vt:lpstr>
      <vt:lpstr>Mathematica1</vt:lpstr>
      <vt:lpstr>Symbol</vt:lpstr>
      <vt:lpstr>Tahoma</vt:lpstr>
      <vt:lpstr>TI-83 Symbols</vt:lpstr>
      <vt:lpstr>Times New Roman</vt:lpstr>
      <vt:lpstr>Verdana</vt:lpstr>
      <vt:lpstr>Wingdings</vt:lpstr>
      <vt:lpstr>1_Profile</vt:lpstr>
      <vt:lpstr>Equation</vt:lpstr>
      <vt:lpstr>Dinamično programiranje</vt:lpstr>
      <vt:lpstr>Množenje matrik</vt:lpstr>
      <vt:lpstr>Matrično množenje</vt:lpstr>
      <vt:lpstr>Matrično množenje</vt:lpstr>
      <vt:lpstr>Množenje 5 matrik</vt:lpstr>
      <vt:lpstr>Preizkusimo vse</vt:lpstr>
      <vt:lpstr>Požrešna metoda greedy method</vt:lpstr>
      <vt:lpstr>Požrešni pristop</vt:lpstr>
      <vt:lpstr>Še en požrešni način</vt:lpstr>
      <vt:lpstr>Ideja – razmišljajmo rekurzivno</vt:lpstr>
      <vt:lpstr>Rekurzivni postopek</vt:lpstr>
      <vt:lpstr>Rekurzivni pristop</vt:lpstr>
      <vt:lpstr>Karakteristična enačba</vt:lpstr>
      <vt:lpstr>Zakaj rekurzija ni OK?</vt:lpstr>
      <vt:lpstr>Memoizacija</vt:lpstr>
      <vt:lpstr>Od spodaj navzgor</vt:lpstr>
      <vt:lpstr>Ideja</vt:lpstr>
      <vt:lpstr>Ideja</vt:lpstr>
      <vt:lpstr>PowerPoint Presentation</vt:lpstr>
      <vt:lpstr>PowerPoint Presentation</vt:lpstr>
      <vt:lpstr>Algoritem</vt:lpstr>
      <vt:lpstr>Zgled</vt:lpstr>
      <vt:lpstr>Zgled</vt:lpstr>
      <vt:lpstr>Zgled</vt:lpstr>
      <vt:lpstr>Časovna zahtevnost</vt:lpstr>
      <vt:lpstr>"Nematematična" uporaba</vt:lpstr>
      <vt:lpstr>Rezanje</vt:lpstr>
      <vt:lpstr>Združevanje političnih strank</vt:lpstr>
      <vt:lpstr>Splošno</vt:lpstr>
      <vt:lpstr>Gre tudi hitreje …</vt:lpstr>
      <vt:lpstr>Lahko pohitrimo tudi Ai X Ai+1</vt:lpstr>
      <vt:lpstr>Množenje zaporedja matrik</vt:lpstr>
      <vt:lpstr>Spletni viri</vt:lpstr>
      <vt:lpstr>Naloga</vt:lpstr>
      <vt:lpstr>Odgovori! </vt:lpstr>
      <vt:lpstr>Odgovori! </vt:lpstr>
      <vt:lpstr>Odgovori! </vt:lpstr>
    </vt:vector>
  </TitlesOfParts>
  <Company>University of California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Programming</dc:title>
  <dc:creator>Matija Lokar</dc:creator>
  <cp:lastModifiedBy>Matija Lokar</cp:lastModifiedBy>
  <cp:revision>1016</cp:revision>
  <cp:lastPrinted>2002-04-09T17:11:12Z</cp:lastPrinted>
  <dcterms:created xsi:type="dcterms:W3CDTF">2002-01-21T02:22:10Z</dcterms:created>
  <dcterms:modified xsi:type="dcterms:W3CDTF">2022-01-27T06:43:23Z</dcterms:modified>
</cp:coreProperties>
</file>