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4" r:id="rId1"/>
  </p:sldMasterIdLst>
  <p:notesMasterIdLst>
    <p:notesMasterId r:id="rId34"/>
  </p:notesMasterIdLst>
  <p:handoutMasterIdLst>
    <p:handoutMasterId r:id="rId35"/>
  </p:handoutMasterIdLst>
  <p:sldIdLst>
    <p:sldId id="378" r:id="rId2"/>
    <p:sldId id="379" r:id="rId3"/>
    <p:sldId id="380" r:id="rId4"/>
    <p:sldId id="382" r:id="rId5"/>
    <p:sldId id="383" r:id="rId6"/>
    <p:sldId id="401" r:id="rId7"/>
    <p:sldId id="381" r:id="rId8"/>
    <p:sldId id="386" r:id="rId9"/>
    <p:sldId id="384" r:id="rId10"/>
    <p:sldId id="385" r:id="rId11"/>
    <p:sldId id="405" r:id="rId12"/>
    <p:sldId id="404" r:id="rId13"/>
    <p:sldId id="408" r:id="rId14"/>
    <p:sldId id="406" r:id="rId15"/>
    <p:sldId id="388" r:id="rId16"/>
    <p:sldId id="389" r:id="rId17"/>
    <p:sldId id="390" r:id="rId18"/>
    <p:sldId id="410" r:id="rId19"/>
    <p:sldId id="407" r:id="rId20"/>
    <p:sldId id="411" r:id="rId21"/>
    <p:sldId id="412" r:id="rId22"/>
    <p:sldId id="391" r:id="rId23"/>
    <p:sldId id="400" r:id="rId24"/>
    <p:sldId id="393" r:id="rId25"/>
    <p:sldId id="409" r:id="rId26"/>
    <p:sldId id="414" r:id="rId27"/>
    <p:sldId id="413" r:id="rId28"/>
    <p:sldId id="392" r:id="rId29"/>
    <p:sldId id="398" r:id="rId30"/>
    <p:sldId id="415" r:id="rId31"/>
    <p:sldId id="397" r:id="rId32"/>
    <p:sldId id="396" r:id="rId33"/>
  </p:sldIdLst>
  <p:sldSz cx="9144000" cy="6858000" type="screen4x3"/>
  <p:notesSz cx="7099300" cy="10234613"/>
  <p:custDataLst>
    <p:tags r:id="rId36"/>
  </p:custDataLst>
  <p:defaultTextStyle>
    <a:defPPr>
      <a:defRPr lang="sl-S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00" autoAdjust="0"/>
    <p:restoredTop sz="94660"/>
  </p:normalViewPr>
  <p:slideViewPr>
    <p:cSldViewPr>
      <p:cViewPr varScale="1">
        <p:scale>
          <a:sx n="80" d="100"/>
          <a:sy n="80" d="100"/>
        </p:scale>
        <p:origin x="84" y="12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98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latin typeface="Arial" charset="0"/>
              </a:defRPr>
            </a:lvl1pPr>
          </a:lstStyle>
          <a:p>
            <a:pPr>
              <a:defRPr/>
            </a:pPr>
            <a:fld id="{13E89EA4-D87C-404C-9C16-315FA45BC5D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369140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8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38600" y="0"/>
            <a:ext cx="3048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24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41400" y="762000"/>
            <a:ext cx="5080000" cy="3810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876800"/>
            <a:ext cx="52578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501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5360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38600" y="975360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B909227-AB91-4AA1-AF3B-72C90496C62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9563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05" y="0"/>
            <a:ext cx="9008389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99394" y="2094301"/>
            <a:ext cx="6323223" cy="1314508"/>
          </a:xfrm>
          <a:effectLst/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99393" y="3408809"/>
            <a:ext cx="6323223" cy="1760104"/>
          </a:xfrm>
        </p:spPr>
        <p:txBody>
          <a:bodyPr anchor="t"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50800" dist="38100" dir="2700000">
                    <a:schemeClr val="tx1">
                      <a:lumMod val="50000"/>
                      <a:lumOff val="50000"/>
                      <a:alpha val="43000"/>
                    </a:scheme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l-SI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5735" y="6574240"/>
            <a:ext cx="2022947" cy="283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74811" y="6658230"/>
            <a:ext cx="1077384" cy="1997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fld id="{69BF7D92-879C-44A3-9C8C-C613A4C2D227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054292-F188-4552-AB0E-A6B0765591D2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505736" y="394017"/>
            <a:ext cx="5466419" cy="4091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pt-predvajalnik-v7b-uvodna-brez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45190" y="4322281"/>
            <a:ext cx="7441558" cy="1441451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sl-SI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734" y="1331929"/>
            <a:ext cx="8146461" cy="496563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3F7309-75E8-469A-B898-1DCFECCD2BC5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505736" y="394017"/>
            <a:ext cx="5466419" cy="4091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sl-SI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071545"/>
            <a:ext cx="5486400" cy="428628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500702"/>
            <a:ext cx="5486400" cy="804862"/>
          </a:xfrm>
        </p:spPr>
        <p:txBody>
          <a:bodyPr/>
          <a:lstStyle>
            <a:lvl1pPr marL="0" indent="0" algn="ctr">
              <a:buNone/>
              <a:defRPr sz="1400" b="1">
                <a:effectLst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05260C-9BFB-4849-BFE4-61A4A3F7CF6D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505736" y="394017"/>
            <a:ext cx="5466419" cy="4091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sl-SI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pt-v7c-prva-logoti-ho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1757" y="4406900"/>
            <a:ext cx="7012956" cy="1362075"/>
          </a:xfrm>
        </p:spPr>
        <p:txBody>
          <a:bodyPr anchor="t">
            <a:noAutofit/>
          </a:bodyPr>
          <a:lstStyle>
            <a:lvl1pPr algn="l">
              <a:defRPr sz="4200" b="1" cap="all">
                <a:solidFill>
                  <a:srgbClr val="66666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sl-S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1757" y="2906713"/>
            <a:ext cx="7012956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B2A798-CCBE-48A6-BE93-0F2279AD8945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5736" y="1600200"/>
            <a:ext cx="389002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0399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6705EF-935C-4D1D-9E69-5D3EFEE4ED34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505736" y="394017"/>
            <a:ext cx="5466419" cy="4091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9FA98-F559-4440-9BF2-2C1F24C72B10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505736" y="394017"/>
            <a:ext cx="5466419" cy="4091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65D1A6-8C8A-45D6-B20A-628D1B11755B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505736" y="394017"/>
            <a:ext cx="5466419" cy="4091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D56BC6-2A61-4A4D-BA87-8E00A4C46B37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000108"/>
            <a:ext cx="5111750" cy="512605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00108"/>
            <a:ext cx="3008313" cy="512605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40356" y="721221"/>
            <a:ext cx="692804" cy="199770"/>
          </a:xfrm>
        </p:spPr>
        <p:txBody>
          <a:bodyPr/>
          <a:lstStyle/>
          <a:p>
            <a:pPr>
              <a:defRPr/>
            </a:pPr>
            <a:fld id="{95BD92BE-2474-4420-91CF-66264F06E5F1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505736" y="394017"/>
            <a:ext cx="5466419" cy="4091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ppt-v7c-podstran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5736" y="394017"/>
            <a:ext cx="5466419" cy="4091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sl-S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5736" y="1331929"/>
            <a:ext cx="8146459" cy="47402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5735" y="6574240"/>
            <a:ext cx="2022947" cy="283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74811" y="6658230"/>
            <a:ext cx="1077384" cy="1997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fld id="{9629BB02-27A6-4313-903E-D310E06F35C4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Tx/>
        <a:buBlip>
          <a:blip r:embed="rId14"/>
        </a:buBlip>
        <a:defRPr sz="3200" kern="1200">
          <a:solidFill>
            <a:srgbClr val="666666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Tx/>
        <a:buBlip>
          <a:blip r:embed="rId14"/>
        </a:buBlip>
        <a:defRPr sz="2800" kern="1200">
          <a:solidFill>
            <a:srgbClr val="66666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2400" kern="1200">
          <a:solidFill>
            <a:srgbClr val="666666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2000" kern="1200">
          <a:solidFill>
            <a:srgbClr val="666666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2000" kern="1200">
          <a:solidFill>
            <a:srgbClr val="66666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://msdn.microsoft.com/en-us/library/system.array.sort(v=vs.90).aspx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6" name="Rectangle 4"/>
          <p:cNvSpPr>
            <a:spLocks noGrp="1"/>
          </p:cNvSpPr>
          <p:nvPr>
            <p:ph type="ctrTitle"/>
          </p:nvPr>
        </p:nvSpPr>
        <p:spPr>
          <a:xfrm>
            <a:off x="179512" y="5373216"/>
            <a:ext cx="8424936" cy="1314508"/>
          </a:xfrm>
        </p:spPr>
        <p:txBody>
          <a:bodyPr>
            <a:noAutofit/>
          </a:bodyPr>
          <a:lstStyle/>
          <a:p>
            <a:r>
              <a:rPr lang="sl-SI" sz="8000" b="1" smtClean="0">
                <a:solidFill>
                  <a:srgbClr val="C00000"/>
                </a:solidFill>
              </a:rPr>
              <a:t>Iskanje in urejanje objektov</a:t>
            </a:r>
            <a:endParaRPr lang="sl-SI" sz="8000" b="1" dirty="0" smtClean="0">
              <a:solidFill>
                <a:srgbClr val="C00000"/>
              </a:solidFill>
            </a:endParaRPr>
          </a:p>
        </p:txBody>
      </p:sp>
      <p:sp>
        <p:nvSpPr>
          <p:cNvPr id="90117" name="Rectang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smtClean="0">
                <a:solidFill>
                  <a:schemeClr val="tx1"/>
                </a:solidFill>
              </a:rPr>
              <a:t>In kratek izlet v preobteževanje operatorjev, vmesnike …</a:t>
            </a:r>
            <a:endParaRPr lang="sl-SI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Primerjali smo naslove, ne vsebine objektov</a:t>
            </a:r>
          </a:p>
          <a:p>
            <a:r>
              <a:rPr lang="sl-SI" dirty="0" smtClean="0"/>
              <a:t>Kaj pomeni</a:t>
            </a:r>
          </a:p>
          <a:p>
            <a:pPr lvl="1"/>
            <a:r>
              <a:rPr lang="sl-SI" dirty="0" smtClean="0"/>
              <a:t>ob1 == ob2</a:t>
            </a:r>
          </a:p>
          <a:p>
            <a:r>
              <a:rPr lang="sl-SI" dirty="0" smtClean="0"/>
              <a:t>Primerjamo, ali gre za </a:t>
            </a:r>
            <a:r>
              <a:rPr lang="sl-SI" b="1" dirty="0" smtClean="0"/>
              <a:t>ista</a:t>
            </a:r>
            <a:r>
              <a:rPr lang="sl-SI" dirty="0" smtClean="0"/>
              <a:t> objekta, ne za </a:t>
            </a:r>
            <a:r>
              <a:rPr lang="sl-SI" b="1" dirty="0" smtClean="0"/>
              <a:t>enaka</a:t>
            </a:r>
            <a:r>
              <a:rPr lang="sl-SI" dirty="0" smtClean="0"/>
              <a:t>!</a:t>
            </a:r>
          </a:p>
          <a:p>
            <a:r>
              <a:rPr lang="sl-SI" dirty="0" smtClean="0"/>
              <a:t>In kaj sedaj?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3F7309-75E8-469A-B898-1DCFECCD2BC5}" type="slidenum">
              <a:rPr lang="sl-SI" smtClean="0"/>
              <a:pPr>
                <a:defRPr/>
              </a:pPr>
              <a:t>10</a:t>
            </a:fld>
            <a:endParaRPr lang="sl-SI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Zakaj?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sl-SI" dirty="0" smtClean="0"/>
              <a:t>Sestavimo </a:t>
            </a:r>
            <a:r>
              <a:rPr lang="en-US" dirty="0" err="1" smtClean="0"/>
              <a:t>statično</a:t>
            </a:r>
            <a:r>
              <a:rPr lang="en-US" dirty="0" smtClean="0"/>
              <a:t> </a:t>
            </a:r>
            <a:r>
              <a:rPr lang="sl-SI" dirty="0" smtClean="0"/>
              <a:t>metodo 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S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taEnaka</a:t>
            </a:r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sl-SI" dirty="0"/>
              <a:t>Sestavimo </a:t>
            </a:r>
            <a:r>
              <a:rPr lang="en-US" dirty="0" err="1" smtClean="0"/>
              <a:t>objektno</a:t>
            </a:r>
            <a:r>
              <a:rPr lang="en-US" dirty="0" smtClean="0"/>
              <a:t> </a:t>
            </a:r>
            <a:r>
              <a:rPr lang="sl-SI" dirty="0"/>
              <a:t>metodo 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J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eE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nak</a:t>
            </a:r>
            <a:endParaRPr lang="sl-SI" dirty="0">
              <a:latin typeface="Courier New" pitchFamily="49" charset="0"/>
              <a:cs typeface="Courier New" pitchFamily="49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sl-SI" dirty="0" smtClean="0"/>
              <a:t>Uporabimo preobteževanje operatorjev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 dirty="0" smtClean="0"/>
              <a:t>Sestavimo metodo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Equals</a:t>
            </a:r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sl-SI" dirty="0" smtClean="0"/>
              <a:t>Implementiramo metod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CompareTo</a:t>
            </a:r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sl-SI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3F7309-75E8-469A-B898-1DCFECCD2BC5}" type="slidenum">
              <a:rPr lang="sl-SI" smtClean="0"/>
              <a:pPr>
                <a:defRPr/>
              </a:pPr>
              <a:t>11</a:t>
            </a:fld>
            <a:endParaRPr lang="sl-SI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Možne rešitve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48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1520" y="1331929"/>
            <a:ext cx="8712968" cy="4965639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err="1" smtClean="0"/>
              <a:t>Statična</a:t>
            </a:r>
            <a:r>
              <a:rPr lang="en-US" dirty="0" smtClean="0"/>
              <a:t> </a:t>
            </a:r>
            <a:r>
              <a:rPr lang="en-US" dirty="0" err="1" smtClean="0"/>
              <a:t>metoda</a:t>
            </a: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sl-SI" dirty="0" smtClean="0"/>
              <a:t>v razredu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Pravokotnik</a:t>
            </a:r>
            <a:endParaRPr lang="en-US" dirty="0" smtClean="0">
              <a:latin typeface="Courier New" pitchFamily="49" charset="0"/>
              <a:cs typeface="Courier New" pitchFamily="49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sl-SI" dirty="0" smtClean="0"/>
              <a:t>"zunaj"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ublic static bool </a:t>
            </a:r>
            <a:r>
              <a:rPr lang="en-US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en-US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taEnaka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Pravokotnik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p1, </a:t>
            </a:r>
            <a:r>
              <a:rPr lang="en-US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Pravokotnik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p2)</a:t>
            </a:r>
            <a:endParaRPr lang="sl-SI" sz="18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sl-SI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3F7309-75E8-469A-B898-1DCFECCD2BC5}" type="slidenum">
              <a:rPr lang="sl-SI" smtClean="0"/>
              <a:pPr>
                <a:defRPr/>
              </a:pPr>
              <a:t>12</a:t>
            </a:fld>
            <a:endParaRPr lang="sl-SI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ourier New" pitchFamily="49" charset="0"/>
                <a:cs typeface="Courier New" pitchFamily="49" charset="0"/>
              </a:rPr>
              <a:t>S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taEnaka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17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1520" y="1331929"/>
            <a:ext cx="8712968" cy="4965639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err="1" smtClean="0"/>
              <a:t>objektna</a:t>
            </a: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sl-SI" dirty="0" smtClean="0"/>
              <a:t>v razredu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Pravokotnik</a:t>
            </a:r>
            <a:endParaRPr lang="en-US" dirty="0" smtClean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ublic bool </a:t>
            </a:r>
            <a:r>
              <a:rPr lang="en-US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JeEnak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Pravokotnik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drugi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sl-SI" sz="18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sl-SI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3F7309-75E8-469A-B898-1DCFECCD2BC5}" type="slidenum">
              <a:rPr lang="sl-SI" smtClean="0"/>
              <a:pPr>
                <a:defRPr/>
              </a:pPr>
              <a:t>13</a:t>
            </a:fld>
            <a:endParaRPr lang="sl-SI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J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e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Enak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1381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lang="sl-SI" dirty="0" smtClean="0"/>
              <a:t>Definiramo</a:t>
            </a:r>
            <a:r>
              <a:rPr lang="sl-SI" dirty="0" smtClean="0"/>
              <a:t>, kako se obnaša == (in !=) v razredu Pravokotnik</a:t>
            </a:r>
          </a:p>
          <a:p>
            <a:pPr marL="457200" lvl="1" indent="0">
              <a:buNone/>
            </a:pPr>
            <a:endParaRPr lang="en-US" dirty="0" smtClean="0">
              <a:latin typeface="Courier New" pitchFamily="49" charset="0"/>
              <a:cs typeface="Courier New" pitchFamily="49" charset="0"/>
            </a:endParaRPr>
          </a:p>
          <a:p>
            <a:pPr marL="457200" lvl="1" indent="0">
              <a:buNone/>
            </a:pP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public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static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bool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operator ==(Pravokotnik p1, Pravokotnik p2) </a:t>
            </a:r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r>
              <a:rPr lang="en-US" dirty="0" err="1" smtClean="0"/>
              <a:t>Ko</a:t>
            </a:r>
            <a:r>
              <a:rPr lang="en-US" dirty="0" smtClean="0"/>
              <a:t> </a:t>
            </a:r>
            <a:r>
              <a:rPr lang="en-US" dirty="0" err="1" smtClean="0"/>
              <a:t>pišemo</a:t>
            </a:r>
            <a:r>
              <a:rPr lang="en-US" dirty="0" smtClean="0"/>
              <a:t> ==, </a:t>
            </a:r>
            <a:r>
              <a:rPr lang="en-US" dirty="0" err="1" smtClean="0"/>
              <a:t>prevajalnik</a:t>
            </a:r>
            <a:r>
              <a:rPr lang="en-US" dirty="0" smtClean="0"/>
              <a:t> "</a:t>
            </a:r>
            <a:r>
              <a:rPr lang="en-US" dirty="0" err="1" smtClean="0"/>
              <a:t>protestira</a:t>
            </a:r>
            <a:r>
              <a:rPr lang="en-US" dirty="0" smtClean="0"/>
              <a:t>", </a:t>
            </a:r>
            <a:r>
              <a:rPr lang="en-US" dirty="0" err="1" smtClean="0"/>
              <a:t>dokler</a:t>
            </a:r>
            <a:r>
              <a:rPr lang="en-US" dirty="0" smtClean="0"/>
              <a:t> 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 smtClean="0"/>
              <a:t>še</a:t>
            </a:r>
            <a:r>
              <a:rPr lang="en-US" dirty="0" smtClean="0"/>
              <a:t> 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sl-SI" dirty="0" err="1">
                <a:latin typeface="Courier New" pitchFamily="49" charset="0"/>
                <a:cs typeface="Courier New" pitchFamily="49" charset="0"/>
              </a:rPr>
              <a:t>public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static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bool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operator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!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=(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Pravokotnik p1, Pravokotnik p2) 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3F7309-75E8-469A-B898-1DCFECCD2BC5}" type="slidenum">
              <a:rPr lang="sl-SI" smtClean="0"/>
              <a:pPr>
                <a:defRPr/>
              </a:pPr>
              <a:t>14</a:t>
            </a:fld>
            <a:endParaRPr lang="sl-SI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</a:t>
            </a:r>
            <a:r>
              <a:rPr lang="sl-SI" dirty="0" err="1" smtClean="0"/>
              <a:t>reobteževanje</a:t>
            </a:r>
            <a:r>
              <a:rPr lang="sl-SI" dirty="0" smtClean="0"/>
              <a:t> </a:t>
            </a:r>
            <a:r>
              <a:rPr lang="sl-SI" dirty="0"/>
              <a:t>operatorjev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72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+, *, …</a:t>
            </a:r>
          </a:p>
          <a:p>
            <a:r>
              <a:rPr lang="sl-SI" dirty="0" smtClean="0"/>
              <a:t>Relacijski obvezno v parih:</a:t>
            </a:r>
          </a:p>
          <a:p>
            <a:pPr lvl="1"/>
            <a:r>
              <a:rPr lang="sl-SI" dirty="0" smtClean="0"/>
              <a:t>==  in !=</a:t>
            </a:r>
          </a:p>
          <a:p>
            <a:pPr lvl="1"/>
            <a:r>
              <a:rPr lang="sl-SI" dirty="0" smtClean="0"/>
              <a:t>&lt;= in &gt;=</a:t>
            </a:r>
          </a:p>
          <a:p>
            <a:r>
              <a:rPr lang="sl-SI" dirty="0" smtClean="0"/>
              <a:t>Spodobi (a ne zahteva) se, da so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sl-SI" dirty="0" smtClean="0"/>
              <a:t>usklajene</a:t>
            </a:r>
            <a:r>
              <a:rPr lang="sl-SI" dirty="0" smtClean="0"/>
              <a:t>!</a:t>
            </a:r>
          </a:p>
          <a:p>
            <a:pPr lvl="1"/>
            <a:endParaRPr lang="sl-SI" dirty="0" smtClean="0"/>
          </a:p>
          <a:p>
            <a:pPr lvl="1"/>
            <a:endParaRPr lang="sl-SI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3F7309-75E8-469A-B898-1DCFECCD2BC5}" type="slidenum">
              <a:rPr lang="sl-SI" smtClean="0"/>
              <a:pPr>
                <a:defRPr/>
              </a:pPr>
              <a:t>15</a:t>
            </a:fld>
            <a:endParaRPr lang="sl-SI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Preobteževanje</a:t>
            </a:r>
            <a:r>
              <a:rPr lang="sl-SI" dirty="0" smtClean="0"/>
              <a:t> operatorjev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sl-SI" sz="1800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public</a:t>
            </a:r>
            <a:r>
              <a:rPr lang="sl-SI" sz="18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static</a:t>
            </a:r>
            <a:r>
              <a:rPr lang="sl-SI" sz="18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bool</a:t>
            </a:r>
            <a:r>
              <a:rPr lang="sl-SI" sz="18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operator ==(</a:t>
            </a:r>
            <a:r>
              <a:rPr lang="sl-SI" sz="1800" dirty="0" smtClean="0">
                <a:solidFill>
                  <a:srgbClr val="2B91AF"/>
                </a:solidFill>
                <a:latin typeface="Courier New" pitchFamily="49" charset="0"/>
                <a:cs typeface="Courier New" pitchFamily="49" charset="0"/>
              </a:rPr>
              <a:t>Pravokotnik p1,</a:t>
            </a:r>
          </a:p>
          <a:p>
            <a:pPr>
              <a:buNone/>
            </a:pPr>
            <a:r>
              <a:rPr lang="sl-SI" sz="1800" dirty="0" smtClean="0">
                <a:solidFill>
                  <a:srgbClr val="2B91AF"/>
                </a:solidFill>
                <a:latin typeface="Courier New" pitchFamily="49" charset="0"/>
                <a:cs typeface="Courier New" pitchFamily="49" charset="0"/>
              </a:rPr>
              <a:t>         Pravokotnik p2)</a:t>
            </a:r>
          </a:p>
          <a:p>
            <a:pPr>
              <a:buNone/>
            </a:pPr>
            <a:r>
              <a:rPr lang="sl-SI" sz="1800" dirty="0" smtClean="0">
                <a:solidFill>
                  <a:srgbClr val="2B91AF"/>
                </a:solidFill>
                <a:latin typeface="Courier New" pitchFamily="49" charset="0"/>
                <a:cs typeface="Courier New" pitchFamily="49" charset="0"/>
              </a:rPr>
              <a:t>{</a:t>
            </a:r>
          </a:p>
          <a:p>
            <a:pPr>
              <a:buNone/>
            </a:pPr>
            <a:r>
              <a:rPr lang="en-US" sz="1800" dirty="0" smtClean="0">
                <a:solidFill>
                  <a:srgbClr val="2B91AF"/>
                </a:solidFill>
                <a:latin typeface="Courier New" pitchFamily="49" charset="0"/>
                <a:cs typeface="Courier New" pitchFamily="49" charset="0"/>
              </a:rPr>
              <a:t>      </a:t>
            </a:r>
            <a:r>
              <a:rPr lang="en-US" sz="18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return (p1.A == p2.A) &amp;&amp; (p1.B == p2.B);</a:t>
            </a:r>
          </a:p>
          <a:p>
            <a:pPr>
              <a:buNone/>
            </a:pPr>
            <a:r>
              <a:rPr lang="sl-SI" sz="18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}</a:t>
            </a:r>
          </a:p>
          <a:p>
            <a:pPr>
              <a:buNone/>
            </a:pPr>
            <a:endParaRPr lang="sl-SI" sz="1800" dirty="0" smtClean="0">
              <a:solidFill>
                <a:srgbClr val="0000FF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sl-SI" sz="1800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public</a:t>
            </a:r>
            <a:r>
              <a:rPr lang="sl-SI" sz="18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static</a:t>
            </a:r>
            <a:r>
              <a:rPr lang="sl-SI" sz="18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bool</a:t>
            </a:r>
            <a:r>
              <a:rPr lang="sl-SI" sz="18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operator !=(</a:t>
            </a:r>
            <a:r>
              <a:rPr lang="sl-SI" sz="1800" dirty="0" smtClean="0">
                <a:solidFill>
                  <a:srgbClr val="2B91AF"/>
                </a:solidFill>
                <a:latin typeface="Courier New" pitchFamily="49" charset="0"/>
                <a:cs typeface="Courier New" pitchFamily="49" charset="0"/>
              </a:rPr>
              <a:t>Pravokotnik p1,</a:t>
            </a:r>
          </a:p>
          <a:p>
            <a:pPr>
              <a:buNone/>
            </a:pPr>
            <a:r>
              <a:rPr lang="sl-SI" sz="1800" dirty="0" smtClean="0">
                <a:solidFill>
                  <a:srgbClr val="2B91AF"/>
                </a:solidFill>
                <a:latin typeface="Courier New" pitchFamily="49" charset="0"/>
                <a:cs typeface="Courier New" pitchFamily="49" charset="0"/>
              </a:rPr>
              <a:t>         Pravokotnik p2)</a:t>
            </a:r>
          </a:p>
          <a:p>
            <a:pPr>
              <a:buNone/>
            </a:pPr>
            <a:r>
              <a:rPr lang="sl-SI" sz="1800" dirty="0" smtClean="0">
                <a:solidFill>
                  <a:srgbClr val="2B91AF"/>
                </a:solidFill>
                <a:latin typeface="Courier New" pitchFamily="49" charset="0"/>
                <a:cs typeface="Courier New" pitchFamily="49" charset="0"/>
              </a:rPr>
              <a:t>{</a:t>
            </a:r>
          </a:p>
          <a:p>
            <a:pPr>
              <a:buNone/>
            </a:pPr>
            <a:r>
              <a:rPr lang="en-US" sz="1800" dirty="0" smtClean="0">
                <a:solidFill>
                  <a:srgbClr val="2B91AF"/>
                </a:solidFill>
                <a:latin typeface="Courier New" pitchFamily="49" charset="0"/>
                <a:cs typeface="Courier New" pitchFamily="49" charset="0"/>
              </a:rPr>
              <a:t>      </a:t>
            </a:r>
            <a:r>
              <a:rPr lang="en-US" sz="18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return </a:t>
            </a:r>
            <a:r>
              <a:rPr lang="sl-SI" sz="18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!</a:t>
            </a:r>
            <a:r>
              <a:rPr lang="en-US" sz="18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18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p1 == </a:t>
            </a:r>
            <a:r>
              <a:rPr lang="en-US" sz="18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p2</a:t>
            </a:r>
            <a:r>
              <a:rPr lang="en-US" sz="18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); </a:t>
            </a:r>
            <a:r>
              <a:rPr lang="en-US" sz="14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// </a:t>
            </a:r>
            <a:r>
              <a:rPr lang="en-US" sz="1400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najbolje</a:t>
            </a:r>
            <a:r>
              <a:rPr lang="en-US" sz="14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400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negirati</a:t>
            </a:r>
            <a:r>
              <a:rPr lang="en-US" sz="14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400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prej</a:t>
            </a:r>
            <a:r>
              <a:rPr lang="en-US" sz="14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def. </a:t>
            </a:r>
            <a:r>
              <a:rPr lang="en-US" sz="1400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metodo</a:t>
            </a:r>
            <a:endParaRPr lang="en-US" sz="1400" dirty="0" smtClean="0">
              <a:solidFill>
                <a:srgbClr val="0000FF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sl-SI" sz="18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}</a:t>
            </a:r>
            <a:endParaRPr lang="en-US" sz="1800" dirty="0" smtClean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endParaRPr lang="en-US" sz="18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3F7309-75E8-469A-B898-1DCFECCD2BC5}" type="slidenum">
              <a:rPr lang="sl-SI" smtClean="0"/>
              <a:pPr>
                <a:defRPr/>
              </a:pPr>
              <a:t>16</a:t>
            </a:fld>
            <a:endParaRPr lang="sl-SI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Preobteževanje</a:t>
            </a:r>
            <a:r>
              <a:rPr lang="sl-SI" dirty="0" smtClean="0"/>
              <a:t> operatorjev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05734" y="1331929"/>
            <a:ext cx="8146461" cy="2097071"/>
          </a:xfrm>
        </p:spPr>
        <p:txBody>
          <a:bodyPr/>
          <a:lstStyle/>
          <a:p>
            <a:r>
              <a:rPr lang="sl-SI" dirty="0" smtClean="0"/>
              <a:t>Program </a:t>
            </a:r>
            <a:r>
              <a:rPr lang="sl-SI" dirty="0" err="1" smtClean="0"/>
              <a:t>KolikoPravokotnikov</a:t>
            </a:r>
            <a:r>
              <a:rPr lang="sl-SI" dirty="0" smtClean="0"/>
              <a:t> mora delovati brez sprememb!</a:t>
            </a:r>
          </a:p>
          <a:p>
            <a:pPr lvl="1"/>
            <a:r>
              <a:rPr lang="sl-SI" dirty="0" smtClean="0"/>
              <a:t>A pravilno ;-)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3F7309-75E8-469A-B898-1DCFECCD2BC5}" type="slidenum">
              <a:rPr lang="sl-SI" smtClean="0"/>
              <a:pPr>
                <a:defRPr/>
              </a:pPr>
              <a:t>17</a:t>
            </a:fld>
            <a:endParaRPr lang="sl-SI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Preizkusimo 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7554" y="3429000"/>
            <a:ext cx="3248025" cy="21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5736" y="1196752"/>
            <a:ext cx="7875012" cy="226065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3F7309-75E8-469A-B898-1DCFECCD2BC5}" type="slidenum">
              <a:rPr lang="sl-SI" smtClean="0"/>
              <a:pPr>
                <a:defRPr/>
              </a:pPr>
              <a:t>18</a:t>
            </a:fld>
            <a:endParaRPr lang="sl-SI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Opozorilo</a:t>
            </a:r>
            <a:endParaRPr lang="sl-SI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104" y="3726753"/>
            <a:ext cx="3267075" cy="26384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36" y="3726753"/>
            <a:ext cx="4533900" cy="282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246787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7504" y="1331929"/>
            <a:ext cx="8544691" cy="4965639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public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override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bool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endParaRPr lang="en-US" dirty="0" smtClean="0">
              <a:latin typeface="Courier New" pitchFamily="49" charset="0"/>
              <a:cs typeface="Courier New" pitchFamily="49" charset="0"/>
            </a:endParaRPr>
          </a:p>
          <a:p>
            <a:pPr marL="457200" lvl="1" indent="0">
              <a:buNone/>
            </a:pPr>
            <a:r>
              <a:rPr lang="en-US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         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Equals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(Pravokotnik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drug)</a:t>
            </a:r>
          </a:p>
          <a:p>
            <a:pPr marL="457200" lvl="1" indent="0">
              <a:buNone/>
            </a:pPr>
            <a:endParaRPr lang="en-US" dirty="0" smtClean="0">
              <a:latin typeface="Courier New" pitchFamily="49" charset="0"/>
              <a:cs typeface="Courier New" pitchFamily="49" charset="0"/>
            </a:endParaRPr>
          </a:p>
          <a:p>
            <a:pPr marL="457200" lvl="1" indent="0">
              <a:buNone/>
            </a:pPr>
            <a:endParaRPr lang="en-US" dirty="0">
              <a:latin typeface="Courier New" pitchFamily="49" charset="0"/>
              <a:cs typeface="Courier New" pitchFamily="49" charset="0"/>
            </a:endParaRPr>
          </a:p>
          <a:p>
            <a:pPr marL="457200" lvl="1" indent="0">
              <a:buNone/>
            </a:pP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override</a:t>
            </a:r>
            <a:r>
              <a:rPr lang="sl-SI" dirty="0" smtClean="0"/>
              <a:t> – </a:t>
            </a:r>
            <a:r>
              <a:rPr lang="en-US" dirty="0" err="1" smtClean="0"/>
              <a:t>kot</a:t>
            </a:r>
            <a:r>
              <a:rPr lang="en-US" dirty="0" smtClean="0"/>
              <a:t> </a:t>
            </a:r>
            <a:r>
              <a:rPr lang="en-US" dirty="0" err="1" smtClean="0"/>
              <a:t>pri</a:t>
            </a:r>
            <a:r>
              <a:rPr lang="en-US" dirty="0" smtClean="0"/>
              <a:t> </a:t>
            </a:r>
            <a:r>
              <a:rPr lang="en-US" dirty="0" err="1" smtClean="0"/>
              <a:t>ToString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d</a:t>
            </a:r>
            <a:r>
              <a:rPr lang="sl-SI" dirty="0" err="1" smtClean="0"/>
              <a:t>edovanje</a:t>
            </a:r>
            <a:r>
              <a:rPr lang="sl-SI" dirty="0" smtClean="0"/>
              <a:t> </a:t>
            </a:r>
            <a:r>
              <a:rPr lang="sl-SI" dirty="0" smtClean="0"/>
              <a:t>(bomo še govorili)</a:t>
            </a:r>
          </a:p>
          <a:p>
            <a:pPr marL="0" indent="0">
              <a:buNone/>
            </a:pPr>
            <a:endParaRPr lang="sl-SI" dirty="0" smtClean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3F7309-75E8-469A-B898-1DCFECCD2BC5}" type="slidenum">
              <a:rPr lang="sl-SI" smtClean="0"/>
              <a:pPr>
                <a:defRPr/>
              </a:pPr>
              <a:t>19</a:t>
            </a:fld>
            <a:endParaRPr lang="sl-SI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</a:t>
            </a:r>
            <a:r>
              <a:rPr lang="sl-SI" dirty="0" err="1" smtClean="0"/>
              <a:t>etod</a:t>
            </a:r>
            <a:r>
              <a:rPr lang="en-US" dirty="0" smtClean="0"/>
              <a:t>a</a:t>
            </a:r>
            <a:r>
              <a:rPr lang="sl-SI" dirty="0" smtClean="0"/>
              <a:t>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Equals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744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Denimo, da imamo dano tabelo pravokotnikov (objektov tipa Pravokotnik).</a:t>
            </a:r>
          </a:p>
          <a:p>
            <a:r>
              <a:rPr lang="sl-SI" dirty="0" smtClean="0"/>
              <a:t>Radi bi jih uredili od najmanjšega do največjega</a:t>
            </a:r>
          </a:p>
          <a:p>
            <a:r>
              <a:rPr lang="sl-SI" dirty="0" smtClean="0"/>
              <a:t>Kaj je najmanjši pravokotnik?</a:t>
            </a:r>
          </a:p>
          <a:p>
            <a:r>
              <a:rPr lang="sl-SI" dirty="0" smtClean="0"/>
              <a:t>Kako primerjati pravokotnike?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3F7309-75E8-469A-B898-1DCFECCD2BC5}" type="slidenum">
              <a:rPr lang="sl-SI" smtClean="0"/>
              <a:pPr>
                <a:defRPr/>
              </a:pPr>
              <a:t>2</a:t>
            </a:fld>
            <a:endParaRPr lang="sl-SI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Tabela pravokotnikov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3F7309-75E8-469A-B898-1DCFECCD2BC5}" type="slidenum">
              <a:rPr lang="sl-SI" smtClean="0"/>
              <a:pPr>
                <a:defRPr/>
              </a:pPr>
              <a:t>20</a:t>
            </a:fld>
            <a:endParaRPr lang="sl-SI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r="11703"/>
          <a:stretch/>
        </p:blipFill>
        <p:spPr>
          <a:xfrm>
            <a:off x="371275" y="476672"/>
            <a:ext cx="8280920" cy="14205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275" y="2204864"/>
            <a:ext cx="8135233" cy="102338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7" name="Rectangle 6"/>
          <p:cNvSpPr/>
          <p:nvPr/>
        </p:nvSpPr>
        <p:spPr>
          <a:xfrm>
            <a:off x="364923" y="3573204"/>
            <a:ext cx="8280920" cy="25853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None/>
            </a:pPr>
            <a:r>
              <a:rPr lang="sl-SI" dirty="0" err="1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public</a:t>
            </a:r>
            <a:r>
              <a:rPr lang="sl-SI" dirty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override</a:t>
            </a:r>
            <a:r>
              <a:rPr lang="sl-SI" dirty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bool</a:t>
            </a:r>
            <a:r>
              <a:rPr lang="sl-SI" dirty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Equals</a:t>
            </a:r>
            <a:r>
              <a:rPr lang="sl-SI" dirty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sl-SI" dirty="0" err="1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object</a:t>
            </a:r>
            <a:r>
              <a:rPr lang="sl-SI" dirty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p2) {</a:t>
            </a:r>
          </a:p>
          <a:p>
            <a:pPr>
              <a:buNone/>
            </a:pPr>
            <a:r>
              <a:rPr lang="sl-SI" dirty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dirty="0" err="1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if</a:t>
            </a:r>
            <a:r>
              <a:rPr lang="sl-SI" dirty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(p2 is Pravokotnik) // če je p2 tipa Pravokotnik </a:t>
            </a:r>
            <a:r>
              <a:rPr lang="sl-SI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{</a:t>
            </a:r>
            <a:endParaRPr lang="sl-SI" dirty="0">
              <a:solidFill>
                <a:srgbClr val="0000FF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sl-SI" dirty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       Pravokotnik pr = (Pravokotnik)p2; </a:t>
            </a:r>
            <a:r>
              <a:rPr lang="sl-SI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// iz tipa </a:t>
            </a:r>
            <a:r>
              <a:rPr lang="sl-SI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object</a:t>
            </a:r>
            <a:r>
              <a:rPr lang="sl-SI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 </a:t>
            </a:r>
          </a:p>
          <a:p>
            <a:pPr>
              <a:buNone/>
            </a:pPr>
            <a:r>
              <a:rPr lang="sl-SI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                      </a:t>
            </a:r>
            <a:r>
              <a:rPr lang="sl-SI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// </a:t>
            </a:r>
            <a:r>
              <a:rPr lang="sl-SI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naredimo Pravokotnik (lahko!)</a:t>
            </a:r>
          </a:p>
          <a:p>
            <a:pPr>
              <a:buNone/>
            </a:pPr>
            <a:r>
              <a:rPr lang="sl-SI" dirty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       </a:t>
            </a:r>
            <a:r>
              <a:rPr lang="sl-SI" dirty="0" err="1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dirty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(</a:t>
            </a:r>
            <a:r>
              <a:rPr lang="sl-SI" dirty="0" err="1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this.A</a:t>
            </a:r>
            <a:r>
              <a:rPr lang="sl-SI" dirty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== </a:t>
            </a:r>
            <a:r>
              <a:rPr lang="sl-SI" dirty="0" err="1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pr.A</a:t>
            </a:r>
            <a:r>
              <a:rPr lang="sl-SI" dirty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) &amp;&amp; (</a:t>
            </a:r>
            <a:r>
              <a:rPr lang="sl-SI" dirty="0" err="1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this.B</a:t>
            </a:r>
            <a:r>
              <a:rPr lang="sl-SI" dirty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== </a:t>
            </a:r>
            <a:r>
              <a:rPr lang="sl-SI" dirty="0" err="1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pr.B</a:t>
            </a:r>
            <a:r>
              <a:rPr lang="sl-SI" dirty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);</a:t>
            </a:r>
          </a:p>
          <a:p>
            <a:pPr>
              <a:buNone/>
            </a:pPr>
            <a:r>
              <a:rPr lang="sl-SI" dirty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   }</a:t>
            </a:r>
          </a:p>
          <a:p>
            <a:pPr>
              <a:buNone/>
            </a:pPr>
            <a:r>
              <a:rPr lang="sl-SI" dirty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dirty="0" err="1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else</a:t>
            </a:r>
            <a:endParaRPr lang="sl-SI" dirty="0">
              <a:solidFill>
                <a:srgbClr val="0000FF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sl-SI" dirty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       </a:t>
            </a:r>
            <a:r>
              <a:rPr lang="sl-SI" dirty="0" err="1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dirty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false</a:t>
            </a:r>
            <a:r>
              <a:rPr lang="sl-SI" dirty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; // če primerjamo s čim drugim          </a:t>
            </a:r>
          </a:p>
          <a:p>
            <a:pPr>
              <a:buNone/>
            </a:pPr>
            <a:r>
              <a:rPr lang="sl-SI" dirty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960304458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D56BC6-2A61-4A4D-BA87-8E00A4C46B37}" type="slidenum">
              <a:rPr lang="sl-SI" smtClean="0"/>
              <a:pPr>
                <a:defRPr/>
              </a:pPr>
              <a:t>21</a:t>
            </a:fld>
            <a:endParaRPr lang="sl-SI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772816"/>
            <a:ext cx="4222774" cy="470618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428001"/>
            <a:ext cx="4678799" cy="3865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9067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9552" y="980728"/>
            <a:ext cx="8146461" cy="4965639"/>
          </a:xfrm>
        </p:spPr>
        <p:txBody>
          <a:bodyPr>
            <a:noAutofit/>
          </a:bodyPr>
          <a:lstStyle/>
          <a:p>
            <a:pPr marL="342900" lvl="2" indent="-342900">
              <a:buNone/>
            </a:pPr>
            <a:r>
              <a:rPr lang="sl-SI" dirty="0"/>
              <a:t>Spodobi se </a:t>
            </a:r>
            <a:r>
              <a:rPr lang="sl-SI" dirty="0" smtClean="0"/>
              <a:t>napisati metodo </a:t>
            </a:r>
            <a:r>
              <a:rPr lang="sl-SI" dirty="0" err="1"/>
              <a:t>Equals</a:t>
            </a:r>
            <a:r>
              <a:rPr lang="sl-SI" dirty="0"/>
              <a:t> in zagotoviti, da je </a:t>
            </a:r>
            <a:r>
              <a:rPr lang="sl-SI" dirty="0" smtClean="0"/>
              <a:t>usklajena z </a:t>
            </a:r>
            <a:r>
              <a:rPr lang="sl-SI" dirty="0"/>
              <a:t>==!</a:t>
            </a:r>
          </a:p>
          <a:p>
            <a:pPr>
              <a:buNone/>
            </a:pPr>
            <a:endParaRPr lang="sl-SI" sz="1400" dirty="0" smtClean="0">
              <a:solidFill>
                <a:srgbClr val="0000FF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sl-SI" sz="1400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public</a:t>
            </a:r>
            <a:r>
              <a:rPr lang="sl-SI" sz="14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400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override</a:t>
            </a:r>
            <a:r>
              <a:rPr lang="sl-SI" sz="14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400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bool</a:t>
            </a:r>
            <a:r>
              <a:rPr lang="sl-SI" sz="14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400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Equals</a:t>
            </a:r>
            <a:r>
              <a:rPr lang="sl-SI" sz="14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1400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object</a:t>
            </a:r>
            <a:r>
              <a:rPr lang="sl-SI" sz="14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p2) {</a:t>
            </a:r>
          </a:p>
          <a:p>
            <a:pPr>
              <a:buNone/>
            </a:pPr>
            <a:r>
              <a:rPr lang="sl-SI" sz="14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1400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if</a:t>
            </a:r>
            <a:r>
              <a:rPr lang="sl-SI" sz="14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(p2 is Pravokotnik) // če je p2 tipa Pravokotnik (hierarhija …)</a:t>
            </a:r>
          </a:p>
          <a:p>
            <a:pPr>
              <a:buNone/>
            </a:pPr>
            <a:r>
              <a:rPr lang="sl-SI" sz="14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   {</a:t>
            </a:r>
          </a:p>
          <a:p>
            <a:pPr>
              <a:buNone/>
            </a:pPr>
            <a:r>
              <a:rPr lang="sl-SI" sz="14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       Pravokotnik pr = (Pravokotnik)p2; </a:t>
            </a:r>
            <a:r>
              <a:rPr lang="sl-SI" sz="140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// iz tipa </a:t>
            </a:r>
            <a:r>
              <a:rPr lang="sl-SI" sz="1400" dirty="0" err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object</a:t>
            </a:r>
            <a:r>
              <a:rPr lang="sl-SI" sz="140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 </a:t>
            </a:r>
          </a:p>
          <a:p>
            <a:pPr>
              <a:buNone/>
            </a:pPr>
            <a:r>
              <a:rPr lang="sl-SI" sz="1400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40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                                         // naredimo Pravokotnik (lahko!)</a:t>
            </a:r>
          </a:p>
          <a:p>
            <a:pPr>
              <a:buNone/>
            </a:pPr>
            <a:r>
              <a:rPr lang="sl-SI" sz="14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       </a:t>
            </a:r>
            <a:r>
              <a:rPr lang="sl-SI" sz="1400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sz="14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(</a:t>
            </a:r>
            <a:r>
              <a:rPr lang="sl-SI" sz="1400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this.A</a:t>
            </a:r>
            <a:r>
              <a:rPr lang="sl-SI" sz="14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== </a:t>
            </a:r>
            <a:r>
              <a:rPr lang="sl-SI" sz="1400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pr.A</a:t>
            </a:r>
            <a:r>
              <a:rPr lang="sl-SI" sz="14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) &amp;&amp; (</a:t>
            </a:r>
            <a:r>
              <a:rPr lang="sl-SI" sz="1400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this.B</a:t>
            </a:r>
            <a:r>
              <a:rPr lang="sl-SI" sz="14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== </a:t>
            </a:r>
            <a:r>
              <a:rPr lang="sl-SI" sz="1400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pr.B</a:t>
            </a:r>
            <a:r>
              <a:rPr lang="sl-SI" sz="14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);</a:t>
            </a:r>
          </a:p>
          <a:p>
            <a:pPr>
              <a:buNone/>
            </a:pPr>
            <a:r>
              <a:rPr lang="sl-SI" sz="14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   }</a:t>
            </a:r>
          </a:p>
          <a:p>
            <a:pPr>
              <a:buNone/>
            </a:pPr>
            <a:r>
              <a:rPr lang="sl-SI" sz="14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1400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else</a:t>
            </a:r>
            <a:endParaRPr lang="sl-SI" sz="1400" dirty="0" smtClean="0">
              <a:solidFill>
                <a:srgbClr val="0000FF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sl-SI" sz="14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       </a:t>
            </a:r>
            <a:r>
              <a:rPr lang="sl-SI" sz="1400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sz="14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400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false</a:t>
            </a:r>
            <a:r>
              <a:rPr lang="sl-SI" sz="14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; // če primerjamo s čim drugim          </a:t>
            </a:r>
          </a:p>
          <a:p>
            <a:pPr>
              <a:buNone/>
            </a:pPr>
            <a:r>
              <a:rPr lang="sl-SI" sz="14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}</a:t>
            </a:r>
          </a:p>
          <a:p>
            <a:pPr>
              <a:buNone/>
            </a:pPr>
            <a:r>
              <a:rPr lang="sl-SI" sz="1400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public</a:t>
            </a:r>
            <a:r>
              <a:rPr lang="sl-SI" sz="14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400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static</a:t>
            </a:r>
            <a:r>
              <a:rPr lang="sl-SI" sz="14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400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bool</a:t>
            </a:r>
            <a:r>
              <a:rPr lang="sl-SI" sz="14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operator ==(Pravokotnik p1, Pravokotnik p2) {</a:t>
            </a:r>
          </a:p>
          <a:p>
            <a:pPr>
              <a:buNone/>
            </a:pPr>
            <a:r>
              <a:rPr lang="sl-SI" sz="14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1400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sz="14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400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p1.Equals</a:t>
            </a:r>
            <a:r>
              <a:rPr lang="sl-SI" sz="14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(p2);</a:t>
            </a:r>
          </a:p>
          <a:p>
            <a:pPr>
              <a:buNone/>
            </a:pPr>
            <a:r>
              <a:rPr lang="sl-SI" sz="14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}</a:t>
            </a:r>
          </a:p>
          <a:p>
            <a:pPr>
              <a:buNone/>
            </a:pPr>
            <a:endParaRPr lang="sl-SI" sz="1400" dirty="0" smtClean="0">
              <a:solidFill>
                <a:srgbClr val="0000FF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sl-SI" sz="1400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public</a:t>
            </a:r>
            <a:r>
              <a:rPr lang="sl-SI" sz="14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400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static</a:t>
            </a:r>
            <a:r>
              <a:rPr lang="sl-SI" sz="14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400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bool</a:t>
            </a:r>
            <a:r>
              <a:rPr lang="sl-SI" sz="14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operator !=(Pravokotnik p1, Pravokotnik p2) {</a:t>
            </a:r>
          </a:p>
          <a:p>
            <a:pPr>
              <a:buNone/>
            </a:pPr>
            <a:r>
              <a:rPr lang="sl-SI" sz="14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1400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sz="14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!</a:t>
            </a:r>
            <a:r>
              <a:rPr lang="sl-SI" sz="1400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p1.Equals</a:t>
            </a:r>
            <a:r>
              <a:rPr lang="sl-SI" sz="14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(p2);</a:t>
            </a:r>
          </a:p>
          <a:p>
            <a:pPr>
              <a:buNone/>
            </a:pPr>
            <a:r>
              <a:rPr lang="sl-SI" sz="14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}</a:t>
            </a:r>
            <a:endParaRPr lang="en-US" sz="14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3F7309-75E8-469A-B898-1DCFECCD2BC5}" type="slidenum">
              <a:rPr lang="sl-SI" smtClean="0"/>
              <a:pPr>
                <a:defRPr/>
              </a:pPr>
              <a:t>22</a:t>
            </a:fld>
            <a:endParaRPr lang="sl-SI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Lepše (pravilneje)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Sicer je še vedno tu opozorilo</a:t>
            </a:r>
          </a:p>
          <a:p>
            <a:pPr>
              <a:buNone/>
            </a:pP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	'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Pravokotnik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' defines operator == or operator != but does not override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Object.GetHashCode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()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/>
            </a:r>
            <a:br>
              <a:rPr lang="sl-SI" sz="2000" dirty="0" smtClean="0">
                <a:latin typeface="Courier New" pitchFamily="49" charset="0"/>
                <a:cs typeface="Courier New" pitchFamily="49" charset="0"/>
              </a:rPr>
            </a:br>
            <a:r>
              <a:rPr lang="sl-SI" dirty="0" smtClean="0"/>
              <a:t>ki pa ga še vedno kar "prezrimo"</a:t>
            </a:r>
          </a:p>
          <a:p>
            <a:pPr>
              <a:buNone/>
            </a:pPr>
            <a:endParaRPr lang="en-US" sz="2000" dirty="0" smtClean="0">
              <a:latin typeface="Courier New" pitchFamily="49" charset="0"/>
              <a:cs typeface="Courier New" pitchFamily="49" charset="0"/>
            </a:endParaRP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3F7309-75E8-469A-B898-1DCFECCD2BC5}" type="slidenum">
              <a:rPr lang="sl-SI" smtClean="0"/>
              <a:pPr>
                <a:defRPr/>
              </a:pPr>
              <a:t>23</a:t>
            </a:fld>
            <a:endParaRPr lang="sl-SI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Še vedno opozorilo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8650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sl-SI" sz="5100" dirty="0" smtClean="0"/>
              <a:t>Denimo, da sta za nas pravokotnika 2 x 3 in 3 x 2 tudi enaka</a:t>
            </a:r>
          </a:p>
          <a:p>
            <a:r>
              <a:rPr lang="sl-SI" sz="5100" dirty="0" smtClean="0"/>
              <a:t>Kakšne spremembe?</a:t>
            </a:r>
          </a:p>
          <a:p>
            <a:r>
              <a:rPr lang="sl-SI" sz="5100" dirty="0" smtClean="0"/>
              <a:t>V razredu Pravokotnik</a:t>
            </a:r>
          </a:p>
          <a:p>
            <a:pPr lvl="1"/>
            <a:r>
              <a:rPr lang="sl-SI" sz="3600" dirty="0" smtClean="0"/>
              <a:t>Spremenimo </a:t>
            </a:r>
            <a:r>
              <a:rPr lang="sl-SI" sz="3600" dirty="0" err="1" smtClean="0"/>
              <a:t>Equals</a:t>
            </a:r>
            <a:endParaRPr lang="sl-SI" sz="3600" dirty="0" smtClean="0"/>
          </a:p>
          <a:p>
            <a:pPr lvl="1"/>
            <a:endParaRPr lang="sl-SI" dirty="0" smtClean="0"/>
          </a:p>
          <a:p>
            <a:pPr>
              <a:buNone/>
            </a:pPr>
            <a:r>
              <a:rPr lang="en-US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public override </a:t>
            </a:r>
            <a:r>
              <a:rPr lang="en-US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bool</a:t>
            </a:r>
            <a:r>
              <a:rPr lang="en-US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Equals(object p2)</a:t>
            </a:r>
          </a:p>
          <a:p>
            <a:pPr>
              <a:buNone/>
            </a:pPr>
            <a:r>
              <a:rPr lang="sl-SI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{</a:t>
            </a:r>
          </a:p>
          <a:p>
            <a:pPr>
              <a:buNone/>
            </a:pPr>
            <a:r>
              <a:rPr lang="pl-PL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   if (p2 is </a:t>
            </a:r>
            <a:r>
              <a:rPr lang="pl-PL" dirty="0" smtClean="0">
                <a:solidFill>
                  <a:srgbClr val="2B91AF"/>
                </a:solidFill>
                <a:latin typeface="Courier New" pitchFamily="49" charset="0"/>
                <a:cs typeface="Courier New" pitchFamily="49" charset="0"/>
              </a:rPr>
              <a:t>Pravokotnik) </a:t>
            </a:r>
            <a:r>
              <a:rPr lang="pl-PL" dirty="0" smtClean="0">
                <a:solidFill>
                  <a:srgbClr val="008000"/>
                </a:solidFill>
                <a:latin typeface="Courier New" pitchFamily="49" charset="0"/>
                <a:cs typeface="Courier New" pitchFamily="49" charset="0"/>
              </a:rPr>
              <a:t>// če je to res pravokotnik</a:t>
            </a:r>
          </a:p>
          <a:p>
            <a:pPr>
              <a:buNone/>
            </a:pPr>
            <a:r>
              <a:rPr lang="sl-SI" dirty="0" smtClean="0">
                <a:solidFill>
                  <a:srgbClr val="008000"/>
                </a:solidFill>
                <a:latin typeface="Courier New" pitchFamily="49" charset="0"/>
                <a:cs typeface="Courier New" pitchFamily="49" charset="0"/>
              </a:rPr>
              <a:t>    {</a:t>
            </a:r>
          </a:p>
          <a:p>
            <a:pPr>
              <a:buNone/>
            </a:pPr>
            <a:r>
              <a:rPr lang="sl-SI" dirty="0" smtClean="0">
                <a:solidFill>
                  <a:srgbClr val="008000"/>
                </a:solidFill>
                <a:latin typeface="Courier New" pitchFamily="49" charset="0"/>
                <a:cs typeface="Courier New" pitchFamily="49" charset="0"/>
              </a:rPr>
              <a:t>        </a:t>
            </a:r>
            <a:r>
              <a:rPr lang="sl-SI" dirty="0" smtClean="0">
                <a:solidFill>
                  <a:srgbClr val="2B91AF"/>
                </a:solidFill>
                <a:latin typeface="Courier New" pitchFamily="49" charset="0"/>
                <a:cs typeface="Courier New" pitchFamily="49" charset="0"/>
              </a:rPr>
              <a:t>Pravokotnik pr = (Pravokotnik)p2;</a:t>
            </a:r>
          </a:p>
          <a:p>
            <a:pPr>
              <a:buNone/>
            </a:pPr>
            <a:r>
              <a:rPr lang="en-US" dirty="0" smtClean="0">
                <a:solidFill>
                  <a:srgbClr val="2B91AF"/>
                </a:solidFill>
                <a:latin typeface="Courier New" pitchFamily="49" charset="0"/>
                <a:cs typeface="Courier New" pitchFamily="49" charset="0"/>
              </a:rPr>
              <a:t>        </a:t>
            </a:r>
            <a:r>
              <a:rPr lang="en-US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return ((</a:t>
            </a:r>
            <a:r>
              <a:rPr lang="en-US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this.A</a:t>
            </a:r>
            <a:r>
              <a:rPr lang="en-US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== </a:t>
            </a:r>
            <a:r>
              <a:rPr lang="en-US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pr.A</a:t>
            </a:r>
            <a:r>
              <a:rPr lang="en-US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) &amp;&amp; (</a:t>
            </a:r>
            <a:r>
              <a:rPr lang="en-US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this.B</a:t>
            </a:r>
            <a:r>
              <a:rPr lang="en-US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== </a:t>
            </a:r>
            <a:r>
              <a:rPr lang="en-US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pr.B</a:t>
            </a:r>
            <a:r>
              <a:rPr lang="en-US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))</a:t>
            </a:r>
          </a:p>
          <a:p>
            <a:pPr>
              <a:buNone/>
            </a:pPr>
            <a:r>
              <a:rPr lang="sl-SI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           || ((</a:t>
            </a:r>
            <a:r>
              <a:rPr lang="sl-SI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this.A</a:t>
            </a:r>
            <a:r>
              <a:rPr lang="sl-SI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== </a:t>
            </a:r>
            <a:r>
              <a:rPr lang="sl-SI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pr.B</a:t>
            </a:r>
            <a:r>
              <a:rPr lang="sl-SI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) &amp;&amp; (</a:t>
            </a:r>
            <a:r>
              <a:rPr lang="sl-SI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this.B</a:t>
            </a:r>
            <a:r>
              <a:rPr lang="sl-SI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== </a:t>
            </a:r>
            <a:r>
              <a:rPr lang="sl-SI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pr.A</a:t>
            </a:r>
            <a:r>
              <a:rPr lang="sl-SI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));</a:t>
            </a:r>
          </a:p>
          <a:p>
            <a:pPr>
              <a:buNone/>
            </a:pPr>
            <a:r>
              <a:rPr lang="sl-SI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   }</a:t>
            </a:r>
          </a:p>
          <a:p>
            <a:pPr>
              <a:buNone/>
            </a:pPr>
            <a:r>
              <a:rPr lang="sl-SI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else</a:t>
            </a:r>
            <a:endParaRPr lang="sl-SI" dirty="0" smtClean="0">
              <a:solidFill>
                <a:srgbClr val="0000FF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sl-SI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       </a:t>
            </a:r>
            <a:r>
              <a:rPr lang="sl-SI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false</a:t>
            </a:r>
            <a:r>
              <a:rPr lang="sl-SI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; </a:t>
            </a:r>
            <a:r>
              <a:rPr lang="sl-SI" dirty="0" smtClean="0">
                <a:solidFill>
                  <a:srgbClr val="008000"/>
                </a:solidFill>
                <a:latin typeface="Courier New" pitchFamily="49" charset="0"/>
                <a:cs typeface="Courier New" pitchFamily="49" charset="0"/>
              </a:rPr>
              <a:t>// če primerjamo s čim drugim          </a:t>
            </a:r>
          </a:p>
          <a:p>
            <a:pPr>
              <a:buNone/>
            </a:pPr>
            <a:r>
              <a:rPr lang="sl-SI" dirty="0" smtClean="0">
                <a:solidFill>
                  <a:srgbClr val="008000"/>
                </a:solidFill>
                <a:latin typeface="Courier New" pitchFamily="49" charset="0"/>
                <a:cs typeface="Courier New" pitchFamily="49" charset="0"/>
              </a:rPr>
              <a:t>}</a:t>
            </a:r>
            <a:endParaRPr lang="sl-SI" dirty="0" smtClean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3F7309-75E8-469A-B898-1DCFECCD2BC5}" type="slidenum">
              <a:rPr lang="sl-SI" smtClean="0"/>
              <a:pPr>
                <a:defRPr/>
              </a:pPr>
              <a:t>24</a:t>
            </a:fld>
            <a:endParaRPr lang="sl-SI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Spremenimo enakost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sl-SI" dirty="0" smtClean="0"/>
              <a:t>Implementiramo </a:t>
            </a:r>
            <a:r>
              <a:rPr lang="sl-SI" dirty="0" smtClean="0"/>
              <a:t>metod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CompareTo</a:t>
            </a:r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nekaj.CompareTo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(drugo)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l-SI" dirty="0" smtClean="0"/>
              <a:t>Metoda, ki vrne neg. št., če nekaj &lt; drugo, 0, če ==, </a:t>
            </a:r>
            <a:r>
              <a:rPr lang="sl-SI" dirty="0" err="1" smtClean="0"/>
              <a:t>poz.št</a:t>
            </a:r>
            <a:r>
              <a:rPr lang="sl-SI" dirty="0" smtClean="0"/>
              <a:t>, če &gt;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err="1" smtClean="0"/>
              <a:t>Dogovor</a:t>
            </a:r>
            <a:r>
              <a:rPr lang="en-US" dirty="0" smtClean="0"/>
              <a:t>, </a:t>
            </a:r>
            <a:r>
              <a:rPr lang="en-US" dirty="0" err="1" smtClean="0"/>
              <a:t>kaj</a:t>
            </a:r>
            <a:r>
              <a:rPr lang="en-US" dirty="0" smtClean="0"/>
              <a:t> </a:t>
            </a:r>
            <a:r>
              <a:rPr lang="en-US" dirty="0" err="1" smtClean="0"/>
              <a:t>pomeni</a:t>
            </a:r>
            <a:r>
              <a:rPr lang="en-US" dirty="0" smtClean="0"/>
              <a:t> &lt;, </a:t>
            </a:r>
            <a:r>
              <a:rPr lang="en-US" dirty="0" err="1" smtClean="0"/>
              <a:t>kaj</a:t>
            </a:r>
            <a:r>
              <a:rPr lang="en-US" dirty="0" smtClean="0"/>
              <a:t> &gt;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err="1" smtClean="0"/>
              <a:t>Recimo</a:t>
            </a:r>
            <a:r>
              <a:rPr lang="en-US" dirty="0" smtClean="0"/>
              <a:t> &lt; je </a:t>
            </a:r>
            <a:r>
              <a:rPr lang="en-US" dirty="0" err="1" smtClean="0"/>
              <a:t>tisti</a:t>
            </a:r>
            <a:r>
              <a:rPr lang="en-US" dirty="0" smtClean="0"/>
              <a:t> z </a:t>
            </a:r>
            <a:r>
              <a:rPr lang="en-US" dirty="0" err="1" smtClean="0"/>
              <a:t>manjšo</a:t>
            </a:r>
            <a:r>
              <a:rPr lang="en-US" dirty="0" smtClean="0"/>
              <a:t> </a:t>
            </a:r>
            <a:r>
              <a:rPr lang="en-US" dirty="0" err="1" smtClean="0"/>
              <a:t>stranico</a:t>
            </a:r>
            <a:r>
              <a:rPr lang="en-US" dirty="0" smtClean="0"/>
              <a:t> A</a:t>
            </a: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endParaRPr lang="sl-SI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3F7309-75E8-469A-B898-1DCFECCD2BC5}" type="slidenum">
              <a:rPr lang="sl-SI" smtClean="0"/>
              <a:pPr>
                <a:defRPr/>
              </a:pPr>
              <a:t>25</a:t>
            </a:fld>
            <a:endParaRPr lang="sl-SI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</a:t>
            </a:r>
            <a:r>
              <a:rPr lang="sl-SI" dirty="0" err="1" smtClean="0"/>
              <a:t>etod</a:t>
            </a:r>
            <a:r>
              <a:rPr lang="en-US" dirty="0" smtClean="0"/>
              <a:t>a</a:t>
            </a:r>
            <a:r>
              <a:rPr lang="sl-SI" dirty="0" smtClean="0"/>
              <a:t>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CompareTo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6169" y="4653136"/>
            <a:ext cx="6029969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854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3F7309-75E8-469A-B898-1DCFECCD2BC5}" type="slidenum">
              <a:rPr lang="sl-SI" smtClean="0"/>
              <a:pPr>
                <a:defRPr/>
              </a:pPr>
              <a:t>26</a:t>
            </a:fld>
            <a:endParaRPr lang="sl-SI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548680"/>
            <a:ext cx="5256994" cy="228788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0265" y="2708920"/>
            <a:ext cx="5161930" cy="3566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515377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endParaRPr lang="en-US" dirty="0" smtClean="0"/>
          </a:p>
          <a:p>
            <a:pPr marL="114300" indent="0">
              <a:buNone/>
            </a:pP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class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Pravokotnik :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IComparable</a:t>
            </a:r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r>
              <a:rPr lang="sl-SI" dirty="0" smtClean="0"/>
              <a:t>S </a:t>
            </a:r>
            <a:r>
              <a:rPr lang="sl-SI" dirty="0" smtClean="0"/>
              <a:t>tem imamo možnost uporabljati vgrajene metode Sort, </a:t>
            </a:r>
            <a:r>
              <a:rPr lang="sl-SI" dirty="0" err="1" smtClean="0"/>
              <a:t>BinarySearch</a:t>
            </a:r>
            <a:r>
              <a:rPr lang="sl-SI" dirty="0" smtClean="0"/>
              <a:t> …</a:t>
            </a:r>
          </a:p>
          <a:p>
            <a:pPr>
              <a:buFont typeface="Arial" panose="020B0604020202020204" pitchFamily="34" charset="0"/>
              <a:buChar char="•"/>
            </a:pPr>
            <a:endParaRPr lang="sl-SI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3F7309-75E8-469A-B898-1DCFECCD2BC5}" type="slidenum">
              <a:rPr lang="sl-SI" smtClean="0"/>
              <a:pPr>
                <a:defRPr/>
              </a:pPr>
              <a:t>27</a:t>
            </a:fld>
            <a:endParaRPr lang="sl-SI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2215" y="169154"/>
            <a:ext cx="5466419" cy="1162775"/>
          </a:xfrm>
        </p:spPr>
        <p:txBody>
          <a:bodyPr/>
          <a:lstStyle/>
          <a:p>
            <a:r>
              <a:rPr lang="en-US" dirty="0"/>
              <a:t>M</a:t>
            </a:r>
            <a:r>
              <a:rPr lang="sl-SI" dirty="0" err="1" smtClean="0"/>
              <a:t>etod</a:t>
            </a:r>
            <a:r>
              <a:rPr lang="en-US" dirty="0" smtClean="0"/>
              <a:t>a</a:t>
            </a:r>
            <a:r>
              <a:rPr lang="sl-SI" dirty="0" smtClean="0"/>
              <a:t>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CompareTo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/>
            </a:r>
            <a:br>
              <a:rPr lang="en-US" dirty="0" smtClean="0">
                <a:latin typeface="Courier New" pitchFamily="49" charset="0"/>
                <a:cs typeface="Courier New" pitchFamily="49" charset="0"/>
              </a:rPr>
            </a:br>
            <a:r>
              <a:rPr lang="sl-SI" dirty="0"/>
              <a:t>Pravilni </a:t>
            </a:r>
            <a:r>
              <a:rPr lang="sl-SI" dirty="0" err="1"/>
              <a:t>nači</a:t>
            </a:r>
            <a:r>
              <a:rPr lang="en-US" dirty="0"/>
              <a:t>n</a:t>
            </a:r>
            <a:r>
              <a:rPr lang="sl-SI" dirty="0"/>
              <a:t>: Uporaba vmesnikov</a:t>
            </a:r>
            <a:br>
              <a:rPr lang="sl-SI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0217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Vmesniki</a:t>
            </a:r>
          </a:p>
          <a:p>
            <a:pPr lvl="1"/>
            <a:r>
              <a:rPr lang="sl-SI" dirty="0" smtClean="0"/>
              <a:t>Navidezni razredi</a:t>
            </a:r>
          </a:p>
          <a:p>
            <a:pPr lvl="1"/>
            <a:r>
              <a:rPr lang="sl-SI" dirty="0" smtClean="0"/>
              <a:t>Le naštejejo funkcije, ki jih razred, ki jih implementira, mora imeti</a:t>
            </a:r>
          </a:p>
          <a:p>
            <a:r>
              <a:rPr lang="sl-SI" dirty="0" smtClean="0"/>
              <a:t>Vmesnik </a:t>
            </a:r>
            <a:r>
              <a:rPr lang="sl-SI" dirty="0" err="1" smtClean="0"/>
              <a:t>IComparable</a:t>
            </a:r>
            <a:endParaRPr lang="sl-SI" dirty="0" smtClean="0"/>
          </a:p>
          <a:p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class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Pravokotnik :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IComparable</a:t>
            </a:r>
            <a:endParaRPr lang="sl-SI" sz="2000" dirty="0" smtClean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sl-SI" dirty="0" smtClean="0"/>
              <a:t>Zaveza, da bo v razredu Pravokotnik tudi metoda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CompareTo</a:t>
            </a:r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endParaRPr lang="sl-SI" dirty="0" smtClean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3F7309-75E8-469A-B898-1DCFECCD2BC5}" type="slidenum">
              <a:rPr lang="sl-SI" smtClean="0"/>
              <a:pPr>
                <a:defRPr/>
              </a:pPr>
              <a:t>28</a:t>
            </a:fld>
            <a:endParaRPr lang="sl-SI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 </a:t>
            </a:r>
            <a:r>
              <a:rPr lang="sl-SI" dirty="0" err="1" smtClean="0"/>
              <a:t>CompareTo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285984" y="5214950"/>
            <a:ext cx="6500826" cy="10772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public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CompareTo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(Pravokotnik p2)</a:t>
            </a:r>
          </a:p>
          <a:p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{</a:t>
            </a:r>
          </a:p>
          <a:p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this.Ploscina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() -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p2.Ploscina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();</a:t>
            </a:r>
          </a:p>
          <a:p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}</a:t>
            </a:r>
            <a:endParaRPr lang="en-US" sz="1600" dirty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l-SI" dirty="0" smtClean="0"/>
              <a:t>Še vedno težave</a:t>
            </a:r>
          </a:p>
          <a:p>
            <a:r>
              <a:rPr lang="sl-SI" dirty="0" smtClean="0"/>
              <a:t>Vmesnik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IComparable</a:t>
            </a:r>
            <a:r>
              <a:rPr lang="sl-SI" dirty="0" smtClean="0"/>
              <a:t> pričakuje, da bomo povedali, kako primerjati s poljubnim objektom, zato bi morali imeti</a:t>
            </a:r>
          </a:p>
          <a:p>
            <a:pPr lvl="1"/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public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CompareTo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Object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p2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)</a:t>
            </a:r>
          </a:p>
          <a:p>
            <a:r>
              <a:rPr lang="sl-SI" dirty="0"/>
              <a:t>Nas pa zanima le primerjanje s pravokotniki</a:t>
            </a:r>
          </a:p>
          <a:p>
            <a:pPr lvl="1"/>
            <a:r>
              <a:rPr lang="sl-SI" dirty="0" err="1">
                <a:latin typeface="Courier New" pitchFamily="49" charset="0"/>
                <a:cs typeface="Courier New" pitchFamily="49" charset="0"/>
              </a:rPr>
              <a:t>public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CompareTo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(Pravokotnik p2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)</a:t>
            </a:r>
          </a:p>
          <a:p>
            <a:r>
              <a:rPr lang="sl-SI" dirty="0" err="1">
                <a:latin typeface="Courier New" pitchFamily="49" charset="0"/>
                <a:cs typeface="Courier New" pitchFamily="49" charset="0"/>
              </a:rPr>
              <a:t>class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Pravokotnik </a:t>
            </a:r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    :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IComparable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&lt;Pravokotnik&gt;</a:t>
            </a:r>
          </a:p>
          <a:p>
            <a:pPr marL="342900" lvl="1" indent="-342900"/>
            <a:r>
              <a:rPr lang="sl-SI" dirty="0" smtClean="0"/>
              <a:t>Zaveza</a:t>
            </a:r>
            <a:r>
              <a:rPr lang="sl-SI" dirty="0"/>
              <a:t>, da bo v razredu 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Pravokotnik</a:t>
            </a:r>
            <a:r>
              <a:rPr lang="sl-SI" dirty="0"/>
              <a:t> tudi metoda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CompareTo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, </a:t>
            </a:r>
            <a:r>
              <a:rPr lang="sl-SI" dirty="0"/>
              <a:t>ki zna preverjati P</a:t>
            </a:r>
            <a:r>
              <a:rPr lang="sl-SI" dirty="0" smtClean="0"/>
              <a:t>ravokotnik </a:t>
            </a:r>
            <a:r>
              <a:rPr lang="sl-SI" dirty="0"/>
              <a:t>s </a:t>
            </a:r>
            <a:r>
              <a:rPr lang="sl-SI" dirty="0" smtClean="0"/>
              <a:t>Pravokotnikom</a:t>
            </a:r>
            <a:endParaRPr lang="sl-SI" dirty="0"/>
          </a:p>
          <a:p>
            <a:endParaRPr lang="sl-SI" dirty="0"/>
          </a:p>
          <a:p>
            <a:pPr marL="0" indent="0">
              <a:buNone/>
            </a:pPr>
            <a:endParaRPr lang="sl-SI" dirty="0">
              <a:latin typeface="Courier New" pitchFamily="49" charset="0"/>
              <a:cs typeface="Courier New" pitchFamily="49" charset="0"/>
            </a:endParaRPr>
          </a:p>
          <a:p>
            <a:endParaRPr lang="sl-SI" dirty="0">
              <a:latin typeface="Courier New" pitchFamily="49" charset="0"/>
              <a:cs typeface="Courier New" pitchFamily="49" charset="0"/>
            </a:endParaRPr>
          </a:p>
          <a:p>
            <a:endParaRPr lang="sl-SI" dirty="0"/>
          </a:p>
          <a:p>
            <a:endParaRPr lang="sl-SI" dirty="0" smtClean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3F7309-75E8-469A-B898-1DCFECCD2BC5}" type="slidenum">
              <a:rPr lang="sl-SI" smtClean="0"/>
              <a:pPr>
                <a:defRPr/>
              </a:pPr>
              <a:t>29</a:t>
            </a:fld>
            <a:endParaRPr lang="sl-SI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IComparable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2164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Podatki: a, b</a:t>
            </a:r>
          </a:p>
          <a:p>
            <a:r>
              <a:rPr lang="sl-SI" dirty="0" smtClean="0"/>
              <a:t>Lastnosti: A, B</a:t>
            </a:r>
          </a:p>
          <a:p>
            <a:pPr lvl="1"/>
            <a:r>
              <a:rPr lang="sl-SI" dirty="0" smtClean="0"/>
              <a:t>Obvezno pozitivni števili</a:t>
            </a:r>
          </a:p>
          <a:p>
            <a:r>
              <a:rPr lang="sl-SI" dirty="0" smtClean="0"/>
              <a:t>Metode:</a:t>
            </a:r>
          </a:p>
          <a:p>
            <a:pPr lvl="1"/>
            <a:r>
              <a:rPr lang="sl-SI" dirty="0" smtClean="0"/>
              <a:t>Ploščina</a:t>
            </a:r>
          </a:p>
          <a:p>
            <a:pPr lvl="1"/>
            <a:r>
              <a:rPr lang="sl-SI" dirty="0" smtClean="0"/>
              <a:t>Obseg</a:t>
            </a:r>
          </a:p>
          <a:p>
            <a:endParaRPr lang="sl-SI" dirty="0" smtClean="0"/>
          </a:p>
          <a:p>
            <a:r>
              <a:rPr lang="sl-SI" dirty="0" smtClean="0"/>
              <a:t>DEMO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3F7309-75E8-469A-B898-1DCFECCD2BC5}" type="slidenum">
              <a:rPr lang="sl-SI" smtClean="0"/>
              <a:pPr>
                <a:defRPr/>
              </a:pPr>
              <a:t>3</a:t>
            </a:fld>
            <a:endParaRPr lang="sl-SI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Sestavimo razred Pravokotnik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3F7309-75E8-469A-B898-1DCFECCD2BC5}" type="slidenum">
              <a:rPr lang="sl-SI" smtClean="0"/>
              <a:pPr>
                <a:defRPr/>
              </a:pPr>
              <a:t>30</a:t>
            </a:fld>
            <a:endParaRPr lang="sl-SI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764704"/>
            <a:ext cx="5603369" cy="11302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8043" y="2492896"/>
            <a:ext cx="6897179" cy="2245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398619"/>
      </p:ext>
    </p:extLst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>
                <a:hlinkClick r:id="rId2"/>
              </a:rPr>
              <a:t>http://www.csharp-examples.net/sort-array/</a:t>
            </a:r>
          </a:p>
          <a:p>
            <a:r>
              <a:rPr lang="sl-SI" dirty="0" smtClean="0">
                <a:hlinkClick r:id="rId2"/>
              </a:rPr>
              <a:t>http</a:t>
            </a:r>
            <a:r>
              <a:rPr lang="sl-SI" dirty="0">
                <a:hlinkClick r:id="rId2"/>
              </a:rPr>
              <a:t>://</a:t>
            </a:r>
            <a:r>
              <a:rPr lang="sl-SI" dirty="0" smtClean="0">
                <a:hlinkClick r:id="rId2"/>
              </a:rPr>
              <a:t>msdn.microsoft.com/en-us/library/system.array.sort%28v=vs.90%29.aspx</a:t>
            </a:r>
            <a:r>
              <a:rPr lang="sl-SI" dirty="0" smtClean="0"/>
              <a:t> </a:t>
            </a:r>
          </a:p>
          <a:p>
            <a:r>
              <a:rPr lang="sl-SI" dirty="0" err="1" smtClean="0"/>
              <a:t>Array.Sort</a:t>
            </a:r>
            <a:r>
              <a:rPr lang="sl-SI" dirty="0" smtClean="0"/>
              <a:t>(tabela)</a:t>
            </a:r>
          </a:p>
          <a:p>
            <a:endParaRPr lang="sl-SI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3F7309-75E8-469A-B898-1DCFECCD2BC5}" type="slidenum">
              <a:rPr lang="sl-SI" smtClean="0"/>
              <a:pPr>
                <a:defRPr/>
              </a:pPr>
              <a:t>31</a:t>
            </a:fld>
            <a:endParaRPr lang="sl-SI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4000" dirty="0" smtClean="0"/>
              <a:t>Urejanje</a:t>
            </a:r>
            <a:endParaRPr lang="sl-SI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149080"/>
            <a:ext cx="4100238" cy="234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0691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Sedaj pa lahko pravokotnike uredimo z vgrajeno metodo</a:t>
            </a:r>
          </a:p>
          <a:p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Array.sort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tabPrav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endParaRPr lang="sl-SI" dirty="0" smtClean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3F7309-75E8-469A-B898-1DCFECCD2BC5}" type="slidenum">
              <a:rPr lang="sl-SI" smtClean="0"/>
              <a:pPr>
                <a:defRPr/>
              </a:pPr>
              <a:t>32</a:t>
            </a:fld>
            <a:endParaRPr lang="sl-SI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Uredimo pravokotnike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768" y="3061905"/>
            <a:ext cx="3328591" cy="341599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28596" y="1331929"/>
            <a:ext cx="8223599" cy="4965639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public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class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Pravokotnik</a:t>
            </a:r>
          </a:p>
          <a:p>
            <a:pPr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private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stA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private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stB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   // Lastnosti</a:t>
            </a:r>
          </a:p>
          <a:p>
            <a:pPr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public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A {</a:t>
            </a:r>
          </a:p>
          <a:p>
            <a:pPr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get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{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this.stA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; }</a:t>
            </a:r>
          </a:p>
          <a:p>
            <a:pPr>
              <a:buNone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     set { if (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vRedu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(value))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this.stA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= value; }</a:t>
            </a:r>
          </a:p>
          <a:p>
            <a:pPr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   }</a:t>
            </a:r>
          </a:p>
          <a:p>
            <a:pPr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public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B {</a:t>
            </a:r>
          </a:p>
          <a:p>
            <a:pPr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get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{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this.stB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; }</a:t>
            </a:r>
          </a:p>
          <a:p>
            <a:pPr>
              <a:buNone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        set { if (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vRedu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(value))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this.stB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= value; }</a:t>
            </a:r>
          </a:p>
          <a:p>
            <a:pPr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   }</a:t>
            </a:r>
          </a:p>
          <a:p>
            <a:pPr>
              <a:buNone/>
            </a:pPr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   // pomožna metoda </a:t>
            </a:r>
          </a:p>
          <a:p>
            <a:pPr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private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bool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vRedu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x)</a:t>
            </a:r>
          </a:p>
          <a:p>
            <a:pPr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   {</a:t>
            </a:r>
          </a:p>
          <a:p>
            <a:pPr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x &gt; 0;</a:t>
            </a:r>
          </a:p>
          <a:p>
            <a:pPr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   }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3F7309-75E8-469A-B898-1DCFECCD2BC5}" type="slidenum">
              <a:rPr lang="sl-SI" smtClean="0"/>
              <a:pPr>
                <a:defRPr/>
              </a:pPr>
              <a:t>4</a:t>
            </a:fld>
            <a:endParaRPr lang="sl-SI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Pravokotnik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28596" y="1331929"/>
            <a:ext cx="8223599" cy="4965639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sl-SI" sz="1100" dirty="0" err="1" smtClean="0">
                <a:latin typeface="Courier New" pitchFamily="49" charset="0"/>
                <a:cs typeface="Courier New" pitchFamily="49" charset="0"/>
              </a:rPr>
              <a:t>public</a:t>
            </a: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 Pravokotnik()</a:t>
            </a:r>
          </a:p>
          <a:p>
            <a:pPr>
              <a:buNone/>
            </a:pP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>
              <a:buNone/>
            </a:pP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    // privzeti pravokotnik je 1 x 1</a:t>
            </a:r>
          </a:p>
          <a:p>
            <a:pPr>
              <a:buNone/>
            </a:pP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1100" dirty="0" err="1" smtClean="0">
                <a:latin typeface="Courier New" pitchFamily="49" charset="0"/>
                <a:cs typeface="Courier New" pitchFamily="49" charset="0"/>
              </a:rPr>
              <a:t>this.stA</a:t>
            </a: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 = 1;</a:t>
            </a:r>
          </a:p>
          <a:p>
            <a:pPr>
              <a:buNone/>
            </a:pP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1100" dirty="0" err="1" smtClean="0">
                <a:latin typeface="Courier New" pitchFamily="49" charset="0"/>
                <a:cs typeface="Courier New" pitchFamily="49" charset="0"/>
              </a:rPr>
              <a:t>this.stB</a:t>
            </a: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 = 1;</a:t>
            </a:r>
          </a:p>
          <a:p>
            <a:pPr>
              <a:buNone/>
            </a:pP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>
              <a:buNone/>
            </a:pPr>
            <a:endParaRPr lang="sl-SI" sz="1100" dirty="0" smtClean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sl-SI" sz="1100" dirty="0" err="1" smtClean="0">
                <a:latin typeface="Courier New" pitchFamily="49" charset="0"/>
                <a:cs typeface="Courier New" pitchFamily="49" charset="0"/>
              </a:rPr>
              <a:t>public</a:t>
            </a: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 Pravokotnik(</a:t>
            </a:r>
            <a:r>
              <a:rPr lang="sl-SI" sz="11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 x, </a:t>
            </a:r>
            <a:r>
              <a:rPr lang="sl-SI" sz="11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 y)</a:t>
            </a:r>
          </a:p>
          <a:p>
            <a:pPr>
              <a:buNone/>
            </a:pP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    : </a:t>
            </a:r>
            <a:r>
              <a:rPr lang="sl-SI" sz="1100" dirty="0" err="1" smtClean="0">
                <a:latin typeface="Courier New" pitchFamily="49" charset="0"/>
                <a:cs typeface="Courier New" pitchFamily="49" charset="0"/>
              </a:rPr>
              <a:t>this</a:t>
            </a: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() // klic privzetega konstruktorja</a:t>
            </a:r>
          </a:p>
          <a:p>
            <a:pPr>
              <a:buNone/>
            </a:pP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>
              <a:buNone/>
            </a:pP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110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// pravokotnik x X y</a:t>
            </a:r>
          </a:p>
          <a:p>
            <a:pPr>
              <a:buNone/>
            </a:pPr>
            <a:r>
              <a:rPr lang="sl-SI" sz="11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    // če je x ali y negativen ali 0, ga postavimo na 1</a:t>
            </a:r>
          </a:p>
          <a:p>
            <a:pPr>
              <a:buNone/>
            </a:pP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1100" dirty="0" err="1" smtClean="0">
                <a:latin typeface="Courier New" pitchFamily="49" charset="0"/>
                <a:cs typeface="Courier New" pitchFamily="49" charset="0"/>
              </a:rPr>
              <a:t>this.A</a:t>
            </a: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 = x; // izvede se ustrezna metoda set, ki preveri podatke!</a:t>
            </a:r>
          </a:p>
          <a:p>
            <a:pPr>
              <a:buNone/>
            </a:pP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1100" dirty="0" err="1" smtClean="0">
                <a:latin typeface="Courier New" pitchFamily="49" charset="0"/>
                <a:cs typeface="Courier New" pitchFamily="49" charset="0"/>
              </a:rPr>
              <a:t>this.B</a:t>
            </a: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 = y;</a:t>
            </a:r>
          </a:p>
          <a:p>
            <a:pPr>
              <a:buNone/>
            </a:pP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>
              <a:buNone/>
            </a:pPr>
            <a:endParaRPr lang="sl-SI" sz="1100" dirty="0" smtClean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sl-SI" sz="1100" dirty="0" err="1" smtClean="0">
                <a:latin typeface="Courier New" pitchFamily="49" charset="0"/>
                <a:cs typeface="Courier New" pitchFamily="49" charset="0"/>
              </a:rPr>
              <a:t>public</a:t>
            </a: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1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 Obseg()</a:t>
            </a:r>
          </a:p>
          <a:p>
            <a:pPr>
              <a:buNone/>
            </a:pP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{   // obseg pravokotnika</a:t>
            </a:r>
          </a:p>
          <a:p>
            <a:pPr>
              <a:buNone/>
            </a:pP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1100" dirty="0" err="1" smtClean="0"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 2 * (</a:t>
            </a:r>
            <a:r>
              <a:rPr lang="sl-SI" sz="1100" dirty="0" err="1" smtClean="0">
                <a:latin typeface="Courier New" pitchFamily="49" charset="0"/>
                <a:cs typeface="Courier New" pitchFamily="49" charset="0"/>
              </a:rPr>
              <a:t>this.A</a:t>
            </a: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 + </a:t>
            </a:r>
            <a:r>
              <a:rPr lang="sl-SI" sz="1100" dirty="0" err="1" smtClean="0">
                <a:latin typeface="Courier New" pitchFamily="49" charset="0"/>
                <a:cs typeface="Courier New" pitchFamily="49" charset="0"/>
              </a:rPr>
              <a:t>this.B</a:t>
            </a: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>
              <a:buNone/>
            </a:pP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>
              <a:buNone/>
            </a:pPr>
            <a:r>
              <a:rPr lang="sl-SI" sz="1100" dirty="0" err="1" smtClean="0">
                <a:latin typeface="Courier New" pitchFamily="49" charset="0"/>
                <a:cs typeface="Courier New" pitchFamily="49" charset="0"/>
              </a:rPr>
              <a:t>public</a:t>
            </a: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1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100" dirty="0" err="1" smtClean="0">
                <a:latin typeface="Courier New" pitchFamily="49" charset="0"/>
                <a:cs typeface="Courier New" pitchFamily="49" charset="0"/>
              </a:rPr>
              <a:t>Ploscina</a:t>
            </a: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()</a:t>
            </a:r>
          </a:p>
          <a:p>
            <a:pPr>
              <a:buNone/>
            </a:pP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{    // ploščina pravokotnika</a:t>
            </a:r>
          </a:p>
          <a:p>
            <a:pPr>
              <a:buNone/>
            </a:pP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1100" dirty="0" err="1" smtClean="0"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 (</a:t>
            </a:r>
            <a:r>
              <a:rPr lang="sl-SI" sz="1100" dirty="0" err="1" smtClean="0">
                <a:latin typeface="Courier New" pitchFamily="49" charset="0"/>
                <a:cs typeface="Courier New" pitchFamily="49" charset="0"/>
              </a:rPr>
              <a:t>this.A</a:t>
            </a: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 * </a:t>
            </a:r>
            <a:r>
              <a:rPr lang="sl-SI" sz="1100" dirty="0" err="1" smtClean="0">
                <a:latin typeface="Courier New" pitchFamily="49" charset="0"/>
                <a:cs typeface="Courier New" pitchFamily="49" charset="0"/>
              </a:rPr>
              <a:t>this.B</a:t>
            </a: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>
              <a:buNone/>
            </a:pP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>
              <a:buNone/>
            </a:pPr>
            <a:endParaRPr lang="en-US" sz="11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3F7309-75E8-469A-B898-1DCFECCD2BC5}" type="slidenum">
              <a:rPr lang="sl-SI" smtClean="0"/>
              <a:pPr>
                <a:defRPr/>
              </a:pPr>
              <a:t>5</a:t>
            </a:fld>
            <a:endParaRPr lang="sl-SI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Pravokotnik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28596" y="1331929"/>
            <a:ext cx="8223599" cy="4965639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sl-SI" sz="1100" dirty="0" err="1" smtClean="0">
                <a:latin typeface="Courier New" pitchFamily="49" charset="0"/>
                <a:cs typeface="Courier New" pitchFamily="49" charset="0"/>
              </a:rPr>
              <a:t>public</a:t>
            </a: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 Pravokotnik()</a:t>
            </a:r>
          </a:p>
          <a:p>
            <a:pPr>
              <a:buNone/>
            </a:pP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>
              <a:buNone/>
            </a:pP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    // privzeti pravokotnik je 1 x 1</a:t>
            </a:r>
          </a:p>
          <a:p>
            <a:pPr>
              <a:buNone/>
            </a:pPr>
            <a:r>
              <a:rPr lang="sl-SI" sz="110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1100" dirty="0" err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this.A</a:t>
            </a:r>
            <a:r>
              <a:rPr lang="sl-SI" sz="110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 = 1;</a:t>
            </a:r>
          </a:p>
          <a:p>
            <a:pPr>
              <a:buNone/>
            </a:pPr>
            <a:r>
              <a:rPr lang="sl-SI" sz="110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1100" dirty="0" err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this.B</a:t>
            </a:r>
            <a:r>
              <a:rPr lang="sl-SI" sz="110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 = 1;</a:t>
            </a:r>
          </a:p>
          <a:p>
            <a:pPr>
              <a:buNone/>
            </a:pP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>
              <a:buNone/>
            </a:pPr>
            <a:endParaRPr lang="sl-SI" sz="1100" dirty="0" smtClean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sl-SI" sz="1100" dirty="0" err="1" smtClean="0">
                <a:latin typeface="Courier New" pitchFamily="49" charset="0"/>
                <a:cs typeface="Courier New" pitchFamily="49" charset="0"/>
              </a:rPr>
              <a:t>public</a:t>
            </a: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 Pravokotnik(</a:t>
            </a:r>
            <a:r>
              <a:rPr lang="sl-SI" sz="11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 x, </a:t>
            </a:r>
            <a:r>
              <a:rPr lang="sl-SI" sz="11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 y)</a:t>
            </a:r>
          </a:p>
          <a:p>
            <a:pPr>
              <a:buNone/>
            </a:pP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    : </a:t>
            </a:r>
            <a:r>
              <a:rPr lang="sl-SI" sz="1100" dirty="0" err="1" smtClean="0">
                <a:latin typeface="Courier New" pitchFamily="49" charset="0"/>
                <a:cs typeface="Courier New" pitchFamily="49" charset="0"/>
              </a:rPr>
              <a:t>this</a:t>
            </a: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() // klic privzetega konstruktorja</a:t>
            </a:r>
          </a:p>
          <a:p>
            <a:pPr>
              <a:buNone/>
            </a:pP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>
              <a:buNone/>
            </a:pP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    // pravokotnik x X y</a:t>
            </a:r>
          </a:p>
          <a:p>
            <a:pPr>
              <a:buNone/>
            </a:pP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    // če je x ali y negativen ali 0, ga postavimo na 1</a:t>
            </a:r>
          </a:p>
          <a:p>
            <a:pPr>
              <a:buNone/>
            </a:pP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1100" dirty="0" err="1" smtClean="0">
                <a:latin typeface="Courier New" pitchFamily="49" charset="0"/>
                <a:cs typeface="Courier New" pitchFamily="49" charset="0"/>
              </a:rPr>
              <a:t>this.A</a:t>
            </a: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 = x; // izvede se ustrezna metoda set, ki preveri podatke!</a:t>
            </a:r>
          </a:p>
          <a:p>
            <a:pPr>
              <a:buNone/>
            </a:pP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1100" dirty="0" err="1" smtClean="0">
                <a:latin typeface="Courier New" pitchFamily="49" charset="0"/>
                <a:cs typeface="Courier New" pitchFamily="49" charset="0"/>
              </a:rPr>
              <a:t>this.B</a:t>
            </a: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 = y;</a:t>
            </a:r>
          </a:p>
          <a:p>
            <a:pPr>
              <a:buNone/>
            </a:pP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>
              <a:buNone/>
            </a:pPr>
            <a:endParaRPr lang="sl-SI" sz="1100" dirty="0" smtClean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sl-SI" sz="1100" dirty="0" err="1" smtClean="0">
                <a:latin typeface="Courier New" pitchFamily="49" charset="0"/>
                <a:cs typeface="Courier New" pitchFamily="49" charset="0"/>
              </a:rPr>
              <a:t>public</a:t>
            </a: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1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10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Obseg</a:t>
            </a:r>
          </a:p>
          <a:p>
            <a:pPr>
              <a:buNone/>
            </a:pP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{   // obseg pravokotnika</a:t>
            </a:r>
          </a:p>
          <a:p>
            <a:pPr>
              <a:buNone/>
            </a:pP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1100" dirty="0" err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get</a:t>
            </a: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 { </a:t>
            </a:r>
            <a:r>
              <a:rPr lang="sl-SI" sz="1100" dirty="0" err="1" smtClean="0"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 2 * (</a:t>
            </a:r>
            <a:r>
              <a:rPr lang="sl-SI" sz="1100" dirty="0" err="1" smtClean="0">
                <a:latin typeface="Courier New" pitchFamily="49" charset="0"/>
                <a:cs typeface="Courier New" pitchFamily="49" charset="0"/>
              </a:rPr>
              <a:t>this.A</a:t>
            </a: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 + </a:t>
            </a:r>
            <a:r>
              <a:rPr lang="sl-SI" sz="1100" dirty="0" err="1" smtClean="0">
                <a:latin typeface="Courier New" pitchFamily="49" charset="0"/>
                <a:cs typeface="Courier New" pitchFamily="49" charset="0"/>
              </a:rPr>
              <a:t>this.B</a:t>
            </a: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); }</a:t>
            </a:r>
          </a:p>
          <a:p>
            <a:pPr>
              <a:buNone/>
            </a:pP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>
              <a:buNone/>
            </a:pPr>
            <a:r>
              <a:rPr lang="sl-SI" sz="1100" dirty="0" err="1" smtClean="0">
                <a:latin typeface="Courier New" pitchFamily="49" charset="0"/>
                <a:cs typeface="Courier New" pitchFamily="49" charset="0"/>
              </a:rPr>
              <a:t>public</a:t>
            </a: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1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100" dirty="0" err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Ploscina</a:t>
            </a:r>
            <a:endParaRPr lang="sl-SI" sz="1100" dirty="0" smtClean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{    // ploščina pravokotnika</a:t>
            </a:r>
          </a:p>
          <a:p>
            <a:pPr>
              <a:buNone/>
            </a:pP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1100" dirty="0" err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get</a:t>
            </a: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 { </a:t>
            </a:r>
            <a:r>
              <a:rPr lang="sl-SI" sz="1100" dirty="0" err="1" smtClean="0"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 (</a:t>
            </a:r>
            <a:r>
              <a:rPr lang="sl-SI" sz="1100" dirty="0" err="1" smtClean="0">
                <a:latin typeface="Courier New" pitchFamily="49" charset="0"/>
                <a:cs typeface="Courier New" pitchFamily="49" charset="0"/>
              </a:rPr>
              <a:t>this.A</a:t>
            </a: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 * </a:t>
            </a:r>
            <a:r>
              <a:rPr lang="sl-SI" sz="1100" dirty="0" err="1" smtClean="0">
                <a:latin typeface="Courier New" pitchFamily="49" charset="0"/>
                <a:cs typeface="Courier New" pitchFamily="49" charset="0"/>
              </a:rPr>
              <a:t>this.B</a:t>
            </a: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);}</a:t>
            </a:r>
          </a:p>
          <a:p>
            <a:pPr>
              <a:buNone/>
            </a:pP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}</a:t>
            </a:r>
            <a:endParaRPr lang="en-US" sz="11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3F7309-75E8-469A-B898-1DCFECCD2BC5}" type="slidenum">
              <a:rPr lang="sl-SI" smtClean="0"/>
              <a:pPr>
                <a:defRPr/>
              </a:pPr>
              <a:t>6</a:t>
            </a:fld>
            <a:endParaRPr lang="sl-SI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Pravokotnik  (bolje)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572000" y="764704"/>
            <a:ext cx="37444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Vedno uporabljajmo lastnosti</a:t>
            </a:r>
          </a:p>
          <a:p>
            <a:endParaRPr lang="sl-SI" dirty="0" smtClean="0"/>
          </a:p>
          <a:p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Obseg</a:t>
            </a:r>
            <a:r>
              <a:rPr lang="sl-SI" dirty="0" smtClean="0"/>
              <a:t> in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Ploscina</a:t>
            </a:r>
            <a:r>
              <a:rPr lang="sl-SI" dirty="0" smtClean="0"/>
              <a:t> naj bosta raje lastnosti (ki ju lahko le beremo)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4159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Tabela 10 pravokotnikov s stranicami med 1 in 5?</a:t>
            </a:r>
          </a:p>
          <a:p>
            <a:r>
              <a:rPr lang="sl-SI" dirty="0" smtClean="0"/>
              <a:t>Koliko je v tej tabeli pravokotnikov s stranicama 2 in 3?</a:t>
            </a:r>
          </a:p>
          <a:p>
            <a:endParaRPr lang="sl-SI" dirty="0" smtClean="0"/>
          </a:p>
          <a:p>
            <a:endParaRPr lang="sl-SI" dirty="0" smtClean="0"/>
          </a:p>
          <a:p>
            <a:endParaRPr lang="sl-SI" dirty="0" smtClean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3F7309-75E8-469A-B898-1DCFECCD2BC5}" type="slidenum">
              <a:rPr lang="sl-SI" smtClean="0"/>
              <a:pPr>
                <a:defRPr/>
              </a:pPr>
              <a:t>7</a:t>
            </a:fld>
            <a:endParaRPr lang="sl-SI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Tabela pravokotnikov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500166" y="3571876"/>
            <a:ext cx="607223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 smtClean="0">
                <a:solidFill>
                  <a:srgbClr val="008000"/>
                </a:solidFill>
                <a:latin typeface="Courier New" pitchFamily="49" charset="0"/>
                <a:cs typeface="Courier New" pitchFamily="49" charset="0"/>
              </a:rPr>
              <a:t>// naredimo tabelo </a:t>
            </a:r>
          </a:p>
          <a:p>
            <a:r>
              <a:rPr lang="sl-SI" dirty="0" smtClean="0">
                <a:solidFill>
                  <a:srgbClr val="2B91AF"/>
                </a:solidFill>
                <a:latin typeface="Courier New" pitchFamily="49" charset="0"/>
                <a:cs typeface="Courier New" pitchFamily="49" charset="0"/>
              </a:rPr>
              <a:t>Pravokotnik[] </a:t>
            </a:r>
            <a:r>
              <a:rPr lang="sl-SI" dirty="0" err="1" smtClean="0">
                <a:solidFill>
                  <a:srgbClr val="2B91AF"/>
                </a:solidFill>
                <a:latin typeface="Courier New" pitchFamily="49" charset="0"/>
                <a:cs typeface="Courier New" pitchFamily="49" charset="0"/>
              </a:rPr>
              <a:t>tabPrav</a:t>
            </a:r>
            <a:r>
              <a:rPr lang="sl-SI" dirty="0" smtClean="0">
                <a:solidFill>
                  <a:srgbClr val="2B91AF"/>
                </a:solidFill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new</a:t>
            </a:r>
            <a:r>
              <a:rPr lang="sl-SI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smtClean="0">
                <a:solidFill>
                  <a:srgbClr val="2B91AF"/>
                </a:solidFill>
                <a:latin typeface="Courier New" pitchFamily="49" charset="0"/>
                <a:cs typeface="Courier New" pitchFamily="49" charset="0"/>
              </a:rPr>
              <a:t>Pravokotnik[10];</a:t>
            </a:r>
          </a:p>
          <a:p>
            <a:r>
              <a:rPr lang="sl-SI" dirty="0" err="1" smtClean="0">
                <a:solidFill>
                  <a:srgbClr val="2B91AF"/>
                </a:solidFill>
                <a:latin typeface="Courier New" pitchFamily="49" charset="0"/>
                <a:cs typeface="Courier New" pitchFamily="49" charset="0"/>
              </a:rPr>
              <a:t>Random</a:t>
            </a:r>
            <a:r>
              <a:rPr lang="sl-SI" dirty="0" smtClean="0">
                <a:solidFill>
                  <a:srgbClr val="2B91AF"/>
                </a:solidFill>
                <a:latin typeface="Courier New" pitchFamily="49" charset="0"/>
                <a:cs typeface="Courier New" pitchFamily="49" charset="0"/>
              </a:rPr>
              <a:t> gen = </a:t>
            </a:r>
            <a:r>
              <a:rPr lang="sl-SI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new</a:t>
            </a:r>
            <a:r>
              <a:rPr lang="sl-SI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 smtClean="0">
                <a:solidFill>
                  <a:srgbClr val="2B91AF"/>
                </a:solidFill>
                <a:latin typeface="Courier New" pitchFamily="49" charset="0"/>
                <a:cs typeface="Courier New" pitchFamily="49" charset="0"/>
              </a:rPr>
              <a:t>Random</a:t>
            </a:r>
            <a:r>
              <a:rPr lang="sl-SI" dirty="0" smtClean="0">
                <a:solidFill>
                  <a:srgbClr val="2B91AF"/>
                </a:solidFill>
                <a:latin typeface="Courier New" pitchFamily="49" charset="0"/>
                <a:cs typeface="Courier New" pitchFamily="49" charset="0"/>
              </a:rPr>
              <a:t>();</a:t>
            </a:r>
          </a:p>
          <a:p>
            <a:r>
              <a:rPr lang="sl-SI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for</a:t>
            </a:r>
            <a:r>
              <a:rPr lang="sl-SI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(</a:t>
            </a:r>
            <a:r>
              <a:rPr lang="sl-SI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i = 0; i &lt; </a:t>
            </a:r>
            <a:r>
              <a:rPr lang="sl-SI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tabPrav.Length</a:t>
            </a:r>
            <a:r>
              <a:rPr lang="sl-SI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; i++)</a:t>
            </a:r>
          </a:p>
          <a:p>
            <a:r>
              <a:rPr lang="sl-SI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{</a:t>
            </a:r>
          </a:p>
          <a:p>
            <a:r>
              <a:rPr lang="sl-SI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a = </a:t>
            </a:r>
            <a:r>
              <a:rPr lang="sl-SI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gen.Next</a:t>
            </a:r>
            <a:r>
              <a:rPr lang="sl-SI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(1, 6);</a:t>
            </a:r>
          </a:p>
          <a:p>
            <a:r>
              <a:rPr lang="sl-SI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b = </a:t>
            </a:r>
            <a:r>
              <a:rPr lang="sl-SI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gen.Next</a:t>
            </a:r>
            <a:r>
              <a:rPr lang="sl-SI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(1, 6);</a:t>
            </a:r>
          </a:p>
          <a:p>
            <a:r>
              <a:rPr lang="sl-SI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tabPrav</a:t>
            </a:r>
            <a:r>
              <a:rPr lang="sl-SI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[i] = </a:t>
            </a:r>
            <a:r>
              <a:rPr lang="sl-SI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new</a:t>
            </a:r>
            <a:r>
              <a:rPr lang="sl-SI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smtClean="0">
                <a:solidFill>
                  <a:srgbClr val="2B91AF"/>
                </a:solidFill>
                <a:latin typeface="Courier New" pitchFamily="49" charset="0"/>
                <a:cs typeface="Courier New" pitchFamily="49" charset="0"/>
              </a:rPr>
              <a:t>Pravokotnik(a, b);</a:t>
            </a:r>
          </a:p>
          <a:p>
            <a:r>
              <a:rPr lang="sl-SI" dirty="0" smtClean="0">
                <a:solidFill>
                  <a:srgbClr val="2B91AF"/>
                </a:solidFill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3F7309-75E8-469A-B898-1DCFECCD2BC5}" type="slidenum">
              <a:rPr lang="sl-SI" smtClean="0"/>
              <a:pPr>
                <a:defRPr/>
              </a:pPr>
              <a:t>8</a:t>
            </a:fld>
            <a:endParaRPr lang="sl-SI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Tabela pravokotnikov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57158" y="1071546"/>
            <a:ext cx="842968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600" dirty="0" smtClean="0">
                <a:solidFill>
                  <a:srgbClr val="008000"/>
                </a:solidFill>
                <a:latin typeface="Courier New" pitchFamily="49" charset="0"/>
                <a:cs typeface="Courier New" pitchFamily="49" charset="0"/>
              </a:rPr>
              <a:t>// izpišimo </a:t>
            </a:r>
            <a:r>
              <a:rPr lang="sl-SI" sz="1600" dirty="0" err="1" smtClean="0">
                <a:solidFill>
                  <a:srgbClr val="008000"/>
                </a:solidFill>
                <a:latin typeface="Courier New" pitchFamily="49" charset="0"/>
                <a:cs typeface="Courier New" pitchFamily="49" charset="0"/>
              </a:rPr>
              <a:t>pravoktnike</a:t>
            </a:r>
            <a:endParaRPr lang="sl-SI" sz="1600" dirty="0" smtClean="0">
              <a:solidFill>
                <a:srgbClr val="008000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sl-SI" sz="1600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for</a:t>
            </a:r>
            <a:r>
              <a:rPr lang="sl-SI" sz="16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(</a:t>
            </a:r>
            <a:r>
              <a:rPr lang="sl-SI" sz="1600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sz="16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i = 0; i &lt; </a:t>
            </a:r>
            <a:r>
              <a:rPr lang="sl-SI" sz="1600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tabPrav.Length</a:t>
            </a:r>
            <a:r>
              <a:rPr lang="sl-SI" sz="16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; i++)</a:t>
            </a:r>
          </a:p>
          <a:p>
            <a:r>
              <a:rPr lang="sl-SI" sz="16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{</a:t>
            </a:r>
          </a:p>
          <a:p>
            <a:r>
              <a:rPr lang="sl-SI" sz="16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1600" dirty="0" err="1" smtClean="0">
                <a:solidFill>
                  <a:srgbClr val="2B91AF"/>
                </a:solidFill>
                <a:latin typeface="Courier New" pitchFamily="49" charset="0"/>
                <a:cs typeface="Courier New" pitchFamily="49" charset="0"/>
              </a:rPr>
              <a:t>Console.WriteLine</a:t>
            </a:r>
            <a:r>
              <a:rPr lang="sl-SI" sz="1600" dirty="0" smtClean="0">
                <a:solidFill>
                  <a:srgbClr val="2B91AF"/>
                </a:solidFill>
                <a:latin typeface="Courier New" pitchFamily="49" charset="0"/>
                <a:cs typeface="Courier New" pitchFamily="49" charset="0"/>
              </a:rPr>
              <a:t>(i + </a:t>
            </a:r>
            <a:r>
              <a:rPr lang="sl-SI" sz="1600" dirty="0" smtClean="0">
                <a:solidFill>
                  <a:srgbClr val="A31515"/>
                </a:solidFill>
                <a:latin typeface="Courier New" pitchFamily="49" charset="0"/>
                <a:cs typeface="Courier New" pitchFamily="49" charset="0"/>
              </a:rPr>
              <a:t>". : " + </a:t>
            </a:r>
            <a:r>
              <a:rPr lang="sl-SI" sz="1600" dirty="0" err="1" smtClean="0">
                <a:solidFill>
                  <a:srgbClr val="A31515"/>
                </a:solidFill>
                <a:latin typeface="Courier New" pitchFamily="49" charset="0"/>
                <a:cs typeface="Courier New" pitchFamily="49" charset="0"/>
              </a:rPr>
              <a:t>tabPrav</a:t>
            </a:r>
            <a:r>
              <a:rPr lang="sl-SI" sz="1600" dirty="0" smtClean="0">
                <a:solidFill>
                  <a:srgbClr val="A31515"/>
                </a:solidFill>
                <a:latin typeface="Courier New" pitchFamily="49" charset="0"/>
                <a:cs typeface="Courier New" pitchFamily="49" charset="0"/>
              </a:rPr>
              <a:t>[i]);</a:t>
            </a:r>
          </a:p>
          <a:p>
            <a:r>
              <a:rPr lang="sl-SI" sz="1600" dirty="0" smtClean="0">
                <a:solidFill>
                  <a:srgbClr val="A31515"/>
                </a:solidFill>
                <a:latin typeface="Courier New" pitchFamily="49" charset="0"/>
                <a:cs typeface="Courier New" pitchFamily="49" charset="0"/>
              </a:rPr>
              <a:t>}</a:t>
            </a:r>
          </a:p>
          <a:p>
            <a:r>
              <a:rPr lang="pl-PL" sz="1600" dirty="0" smtClean="0">
                <a:solidFill>
                  <a:srgbClr val="008000"/>
                </a:solidFill>
                <a:latin typeface="Courier New" pitchFamily="49" charset="0"/>
                <a:cs typeface="Courier New" pitchFamily="49" charset="0"/>
              </a:rPr>
              <a:t>// koliko je pravokotnikov 2 x 3</a:t>
            </a:r>
          </a:p>
          <a:p>
            <a:r>
              <a:rPr lang="pl-PL" sz="1600" dirty="0" smtClean="0">
                <a:solidFill>
                  <a:srgbClr val="2B91AF"/>
                </a:solidFill>
                <a:latin typeface="Courier New" pitchFamily="49" charset="0"/>
                <a:cs typeface="Courier New" pitchFamily="49" charset="0"/>
              </a:rPr>
              <a:t>Pravokotnik iskani = </a:t>
            </a:r>
            <a:r>
              <a:rPr lang="pl-PL" sz="16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new </a:t>
            </a:r>
            <a:r>
              <a:rPr lang="pl-PL" sz="1600" dirty="0" smtClean="0">
                <a:solidFill>
                  <a:srgbClr val="2B91AF"/>
                </a:solidFill>
                <a:latin typeface="Courier New" pitchFamily="49" charset="0"/>
                <a:cs typeface="Courier New" pitchFamily="49" charset="0"/>
              </a:rPr>
              <a:t>Pravokotnik(2, 3);</a:t>
            </a:r>
          </a:p>
          <a:p>
            <a:r>
              <a:rPr lang="sl-SI" sz="1600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sz="16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kolikoIskanih</a:t>
            </a:r>
            <a:r>
              <a:rPr lang="sl-SI" sz="16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= 0;</a:t>
            </a:r>
          </a:p>
          <a:p>
            <a:r>
              <a:rPr lang="sl-SI" sz="1600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for</a:t>
            </a:r>
            <a:r>
              <a:rPr lang="sl-SI" sz="16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(</a:t>
            </a:r>
            <a:r>
              <a:rPr lang="sl-SI" sz="1600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sz="16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i = 0; i &lt; </a:t>
            </a:r>
            <a:r>
              <a:rPr lang="sl-SI" sz="1600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tabPrav.Length</a:t>
            </a:r>
            <a:r>
              <a:rPr lang="sl-SI" sz="16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; i++)</a:t>
            </a:r>
          </a:p>
          <a:p>
            <a:r>
              <a:rPr lang="sl-SI" sz="16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{</a:t>
            </a:r>
          </a:p>
          <a:p>
            <a:r>
              <a:rPr lang="sl-SI" sz="16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1600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if</a:t>
            </a:r>
            <a:r>
              <a:rPr lang="sl-SI" sz="16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(iskani == </a:t>
            </a:r>
            <a:r>
              <a:rPr lang="sl-SI" sz="1600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tabPrav</a:t>
            </a:r>
            <a:r>
              <a:rPr lang="sl-SI" sz="16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[i]) </a:t>
            </a:r>
            <a:r>
              <a:rPr lang="sl-SI" sz="1600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kolikoIskanih</a:t>
            </a:r>
            <a:r>
              <a:rPr lang="sl-SI" sz="16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++;</a:t>
            </a:r>
          </a:p>
          <a:p>
            <a:r>
              <a:rPr lang="sl-SI" sz="1600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}</a:t>
            </a:r>
          </a:p>
          <a:p>
            <a:r>
              <a:rPr lang="sl-SI" sz="1600" dirty="0" err="1" smtClean="0">
                <a:solidFill>
                  <a:srgbClr val="2B91AF"/>
                </a:solidFill>
                <a:latin typeface="Courier New" pitchFamily="49" charset="0"/>
                <a:cs typeface="Courier New" pitchFamily="49" charset="0"/>
              </a:rPr>
              <a:t>Console.WriteLine</a:t>
            </a:r>
            <a:r>
              <a:rPr lang="sl-SI" sz="1600" dirty="0" smtClean="0">
                <a:solidFill>
                  <a:srgbClr val="2B91AF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1600" dirty="0" smtClean="0">
                <a:solidFill>
                  <a:srgbClr val="A31515"/>
                </a:solidFill>
                <a:latin typeface="Courier New" pitchFamily="49" charset="0"/>
                <a:cs typeface="Courier New" pitchFamily="49" charset="0"/>
              </a:rPr>
              <a:t>"V tabeli je " + </a:t>
            </a:r>
            <a:r>
              <a:rPr lang="sl-SI" sz="1600" dirty="0" err="1" smtClean="0">
                <a:solidFill>
                  <a:srgbClr val="A31515"/>
                </a:solidFill>
                <a:latin typeface="Courier New" pitchFamily="49" charset="0"/>
                <a:cs typeface="Courier New" pitchFamily="49" charset="0"/>
              </a:rPr>
              <a:t>kolikoIskanih</a:t>
            </a:r>
            <a:r>
              <a:rPr lang="sl-SI" sz="1600" dirty="0" smtClean="0">
                <a:solidFill>
                  <a:srgbClr val="A31515"/>
                </a:solidFill>
                <a:latin typeface="Courier New" pitchFamily="49" charset="0"/>
                <a:cs typeface="Courier New" pitchFamily="49" charset="0"/>
              </a:rPr>
              <a:t> + </a:t>
            </a:r>
          </a:p>
          <a:p>
            <a:r>
              <a:rPr lang="sl-SI" sz="1600" dirty="0" smtClean="0">
                <a:solidFill>
                  <a:srgbClr val="A31515"/>
                </a:solidFill>
                <a:latin typeface="Courier New" pitchFamily="49" charset="0"/>
                <a:cs typeface="Courier New" pitchFamily="49" charset="0"/>
              </a:rPr>
              <a:t>   " pravokotnikov 2 x 3");</a:t>
            </a:r>
            <a:endParaRPr lang="sl-SI" sz="1600" dirty="0" smtClean="0">
              <a:solidFill>
                <a:srgbClr val="2B91AF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3F7309-75E8-469A-B898-1DCFECCD2BC5}" type="slidenum">
              <a:rPr lang="sl-SI" smtClean="0"/>
              <a:pPr>
                <a:defRPr/>
              </a:pPr>
              <a:t>9</a:t>
            </a:fld>
            <a:endParaRPr lang="sl-SI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Preizkus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3" y="1285860"/>
            <a:ext cx="2714644" cy="2046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1" y="1142985"/>
            <a:ext cx="3129522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4612" y="3786190"/>
            <a:ext cx="3095625" cy="21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ed Rectangle 7"/>
          <p:cNvSpPr/>
          <p:nvPr/>
        </p:nvSpPr>
        <p:spPr>
          <a:xfrm>
            <a:off x="2285984" y="3500438"/>
            <a:ext cx="4071966" cy="285752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2643174" y="5072074"/>
            <a:ext cx="1000132" cy="214314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 - &amp;quot;Iskanje in urejanje objektov&amp;quot;&quot;/&gt;&lt;property id=&quot;20307&quot; value=&quot;378&quot;/&gt;&lt;/object&gt;&lt;object type=&quot;3&quot; unique_id=&quot;10004&quot;&gt;&lt;property id=&quot;20148&quot; value=&quot;5&quot;/&gt;&lt;property id=&quot;20300&quot; value=&quot;Slide 2 - &amp;quot;Tabela pravokotnikov&amp;quot;&quot;/&gt;&lt;property id=&quot;20307&quot; value=&quot;379&quot;/&gt;&lt;/object&gt;&lt;object type=&quot;3&quot; unique_id=&quot;10005&quot;&gt;&lt;property id=&quot;20148&quot; value=&quot;5&quot;/&gt;&lt;property id=&quot;20300&quot; value=&quot;Slide 3 - &amp;quot;Sestavimo razred Pravokotnik&amp;quot;&quot;/&gt;&lt;property id=&quot;20307&quot; value=&quot;380&quot;/&gt;&lt;/object&gt;&lt;object type=&quot;3&quot; unique_id=&quot;10006&quot;&gt;&lt;property id=&quot;20148&quot; value=&quot;5&quot;/&gt;&lt;property id=&quot;20300&quot; value=&quot;Slide 4 - &amp;quot;Pravokotnik&amp;quot;&quot;/&gt;&lt;property id=&quot;20307&quot; value=&quot;382&quot;/&gt;&lt;/object&gt;&lt;object type=&quot;3&quot; unique_id=&quot;10007&quot;&gt;&lt;property id=&quot;20148&quot; value=&quot;5&quot;/&gt;&lt;property id=&quot;20300&quot; value=&quot;Slide 5 - &amp;quot;Pravokotnik&amp;quot;&quot;/&gt;&lt;property id=&quot;20307&quot; value=&quot;383&quot;/&gt;&lt;/object&gt;&lt;object type=&quot;3&quot; unique_id=&quot;10008&quot;&gt;&lt;property id=&quot;20148&quot; value=&quot;5&quot;/&gt;&lt;property id=&quot;20300&quot; value=&quot;Slide 6 - &amp;quot;Tabela pravokotnikov&amp;quot;&quot;/&gt;&lt;property id=&quot;20307&quot; value=&quot;381&quot;/&gt;&lt;/object&gt;&lt;object type=&quot;3&quot; unique_id=&quot;10009&quot;&gt;&lt;property id=&quot;20148&quot; value=&quot;5&quot;/&gt;&lt;property id=&quot;20300&quot; value=&quot;Slide 7 - &amp;quot;Tabela pravokotnikov&amp;quot;&quot;/&gt;&lt;property id=&quot;20307&quot; value=&quot;386&quot;/&gt;&lt;/object&gt;&lt;object type=&quot;3&quot; unique_id=&quot;10010&quot;&gt;&lt;property id=&quot;20148&quot; value=&quot;5&quot;/&gt;&lt;property id=&quot;20300&quot; value=&quot;Slide 8 - &amp;quot;Preizkus&amp;quot;&quot;/&gt;&lt;property id=&quot;20307&quot; value=&quot;384&quot;/&gt;&lt;/object&gt;&lt;object type=&quot;3&quot; unique_id=&quot;10011&quot;&gt;&lt;property id=&quot;20148&quot; value=&quot;5&quot;/&gt;&lt;property id=&quot;20300&quot; value=&quot;Slide 9 - &amp;quot;Zakaj?&amp;quot;&quot;/&gt;&lt;property id=&quot;20307&quot; value=&quot;385&quot;/&gt;&lt;/object&gt;&lt;object type=&quot;3&quot; unique_id=&quot;10012&quot;&gt;&lt;property id=&quot;20148&quot; value=&quot;5&quot;/&gt;&lt;property id=&quot;20300&quot; value=&quot;Slide 10 - &amp;quot;Možne rešitve&amp;quot;&quot;/&gt;&lt;property id=&quot;20307&quot; value=&quot;387&quot;/&gt;&lt;/object&gt;&lt;object type=&quot;3&quot; unique_id=&quot;10013&quot;&gt;&lt;property id=&quot;20148&quot; value=&quot;5&quot;/&gt;&lt;property id=&quot;20300&quot; value=&quot;Slide 11 - &amp;quot;Preobteževanje operatorjev&amp;quot;&quot;/&gt;&lt;property id=&quot;20307&quot; value=&quot;388&quot;/&gt;&lt;/object&gt;&lt;object type=&quot;3&quot; unique_id=&quot;10014&quot;&gt;&lt;property id=&quot;20148&quot; value=&quot;5&quot;/&gt;&lt;property id=&quot;20300&quot; value=&quot;Slide 12 - &amp;quot;Preobteževanje operatorjev&amp;quot;&quot;/&gt;&lt;property id=&quot;20307&quot; value=&quot;389&quot;/&gt;&lt;/object&gt;&lt;object type=&quot;3&quot; unique_id=&quot;10015&quot;&gt;&lt;property id=&quot;20148&quot; value=&quot;5&quot;/&gt;&lt;property id=&quot;20300&quot; value=&quot;Slide 13 - &amp;quot;Opozorilo&amp;quot;&quot;/&gt;&lt;property id=&quot;20307&quot; value=&quot;395&quot;/&gt;&lt;/object&gt;&lt;object type=&quot;3&quot; unique_id=&quot;10016&quot;&gt;&lt;property id=&quot;20148&quot; value=&quot;5&quot;/&gt;&lt;property id=&quot;20300&quot; value=&quot;Slide 14 - &amp;quot;Preizkusimo &amp;quot;&quot;/&gt;&lt;property id=&quot;20307&quot; value=&quot;390&quot;/&gt;&lt;/object&gt;&lt;object type=&quot;3&quot; unique_id=&quot;10017&quot;&gt;&lt;property id=&quot;20148&quot; value=&quot;5&quot;/&gt;&lt;property id=&quot;20300&quot; value=&quot;Slide 15 - &amp;quot;Lepše (pravilneje)&amp;quot;&quot;/&gt;&lt;property id=&quot;20307&quot; value=&quot;391&quot;/&gt;&lt;/object&gt;&lt;object type=&quot;3&quot; unique_id=&quot;10018&quot;&gt;&lt;property id=&quot;20148&quot; value=&quot;5&quot;/&gt;&lt;property id=&quot;20300&quot; value=&quot;Slide 17 - &amp;quot;Spremenimo enakost&amp;quot;&quot;/&gt;&lt;property id=&quot;20307&quot; value=&quot;393&quot;/&gt;&lt;/object&gt;&lt;object type=&quot;3&quot; unique_id=&quot;10019&quot;&gt;&lt;property id=&quot;20148&quot; value=&quot;5&quot;/&gt;&lt;property id=&quot;20300&quot; value=&quot;Slide 18 - &amp;quot;Test&amp;quot;&quot;/&gt;&lt;property id=&quot;20307&quot; value=&quot;394&quot;/&gt;&lt;/object&gt;&lt;object type=&quot;3&quot; unique_id=&quot;10020&quot;&gt;&lt;property id=&quot;20148&quot; value=&quot;5&quot;/&gt;&lt;property id=&quot;20300&quot; value=&quot;Slide 20 - &amp;quot;S CompareTo&amp;quot;&quot;/&gt;&lt;property id=&quot;20307&quot; value=&quot;392&quot;/&gt;&lt;/object&gt;&lt;object type=&quot;3&quot; unique_id=&quot;10021&quot;&gt;&lt;property id=&quot;20148&quot; value=&quot;5&quot;/&gt;&lt;property id=&quot;20300&quot; value=&quot;Slide 22 - &amp;quot;Uredimo pravokotnike&amp;quot;&quot;/&gt;&lt;property id=&quot;20307&quot; value=&quot;396&quot;/&gt;&lt;/object&gt;&lt;object type=&quot;3&quot; unique_id=&quot;10148&quot;&gt;&lt;property id=&quot;20148&quot; value=&quot;5&quot;/&gt;&lt;property id=&quot;20300&quot; value=&quot;Slide 16 - &amp;quot;Še vedno opozorilo&amp;quot;&quot;/&gt;&lt;property id=&quot;20307&quot; value=&quot;400&quot;/&gt;&lt;/object&gt;&lt;object type=&quot;3&quot; unique_id=&quot;10149&quot;&gt;&lt;property id=&quot;20148&quot; value=&quot;5&quot;/&gt;&lt;property id=&quot;20300&quot; value=&quot;Slide 19 - &amp;quot;Urejanje&amp;quot;&quot;/&gt;&lt;property id=&quot;20307&quot; value=&quot;397&quot;/&gt;&lt;/object&gt;&lt;object type=&quot;3&quot; unique_id=&quot;10150&quot;&gt;&lt;property id=&quot;20148&quot; value=&quot;5&quot;/&gt;&lt;property id=&quot;20300&quot; value=&quot;Slide 21 - &amp;quot;IComparable&amp;quot;&quot;/&gt;&lt;property id=&quot;20307&quot; value=&quot;398&quot;/&gt;&lt;/object&gt;&lt;/object&gt;&lt;object type=&quot;8&quot; unique_id=&quot;10042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nauk</Template>
  <TotalTime>1363</TotalTime>
  <Words>1392</Words>
  <Application>Microsoft Office PowerPoint</Application>
  <PresentationFormat>On-screen Show (4:3)</PresentationFormat>
  <Paragraphs>301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Arial</vt:lpstr>
      <vt:lpstr>Calibri</vt:lpstr>
      <vt:lpstr>Courier New</vt:lpstr>
      <vt:lpstr>Verdana</vt:lpstr>
      <vt:lpstr>Custom Design</vt:lpstr>
      <vt:lpstr>Iskanje in urejanje objektov</vt:lpstr>
      <vt:lpstr>Tabela pravokotnikov</vt:lpstr>
      <vt:lpstr>Sestavimo razred Pravokotnik</vt:lpstr>
      <vt:lpstr>Pravokotnik</vt:lpstr>
      <vt:lpstr>Pravokotnik</vt:lpstr>
      <vt:lpstr>Pravokotnik  (bolje)</vt:lpstr>
      <vt:lpstr>Tabela pravokotnikov</vt:lpstr>
      <vt:lpstr>Tabela pravokotnikov</vt:lpstr>
      <vt:lpstr>Preizkus</vt:lpstr>
      <vt:lpstr>Zakaj?</vt:lpstr>
      <vt:lpstr>Možne rešitve</vt:lpstr>
      <vt:lpstr>StaEnaka</vt:lpstr>
      <vt:lpstr>JeEnak</vt:lpstr>
      <vt:lpstr>Preobteževanje operatorjev</vt:lpstr>
      <vt:lpstr>Preobteževanje operatorjev</vt:lpstr>
      <vt:lpstr>Preobteževanje operatorjev</vt:lpstr>
      <vt:lpstr>Preizkusimo </vt:lpstr>
      <vt:lpstr>Opozorilo</vt:lpstr>
      <vt:lpstr>Metoda Equals</vt:lpstr>
      <vt:lpstr>PowerPoint Presentation</vt:lpstr>
      <vt:lpstr>PowerPoint Presentation</vt:lpstr>
      <vt:lpstr>Lepše (pravilneje)</vt:lpstr>
      <vt:lpstr>Še vedno opozorilo</vt:lpstr>
      <vt:lpstr>Spremenimo enakost</vt:lpstr>
      <vt:lpstr>Metoda CompareTo</vt:lpstr>
      <vt:lpstr>PowerPoint Presentation</vt:lpstr>
      <vt:lpstr>Metoda CompareTo Pravilni način: Uporaba vmesnikov </vt:lpstr>
      <vt:lpstr>S CompareTo</vt:lpstr>
      <vt:lpstr>IComparable</vt:lpstr>
      <vt:lpstr>PowerPoint Presentation</vt:lpstr>
      <vt:lpstr>Urejanje</vt:lpstr>
      <vt:lpstr>Uredimo pravokotnike</vt:lpstr>
    </vt:vector>
  </TitlesOfParts>
  <Company>FMF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Objekti</dc:title>
  <dc:creator>Matija Lokar</dc:creator>
  <cp:lastModifiedBy>Matija Lokar</cp:lastModifiedBy>
  <cp:revision>116</cp:revision>
  <dcterms:created xsi:type="dcterms:W3CDTF">2005-02-10T11:48:46Z</dcterms:created>
  <dcterms:modified xsi:type="dcterms:W3CDTF">2020-04-04T09:27:52Z</dcterms:modified>
</cp:coreProperties>
</file>